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0.xml" ContentType="application/vnd.openxmlformats-officedocument.presentationml.slide+xml"/>
  <Override PartName="/ppt/slides/slide281.xml" ContentType="application/vnd.openxmlformats-officedocument.presentationml.slide+xml"/>
  <Override PartName="/ppt/slides/slide282.xml" ContentType="application/vnd.openxmlformats-officedocument.presentationml.slide+xml"/>
  <Override PartName="/ppt/slides/slide283.xml" ContentType="application/vnd.openxmlformats-officedocument.presentationml.slide+xml"/>
  <Override PartName="/ppt/slides/slide284.xml" ContentType="application/vnd.openxmlformats-officedocument.presentationml.slide+xml"/>
  <Override PartName="/ppt/slides/slide285.xml" ContentType="application/vnd.openxmlformats-officedocument.presentationml.slide+xml"/>
  <Override PartName="/ppt/slides/slide286.xml" ContentType="application/vnd.openxmlformats-officedocument.presentationml.slide+xml"/>
  <Override PartName="/ppt/slides/slide287.xml" ContentType="application/vnd.openxmlformats-officedocument.presentationml.slide+xml"/>
  <Override PartName="/ppt/slides/slide288.xml" ContentType="application/vnd.openxmlformats-officedocument.presentationml.slide+xml"/>
  <Override PartName="/ppt/slides/slide289.xml" ContentType="application/vnd.openxmlformats-officedocument.presentationml.slide+xml"/>
  <Override PartName="/ppt/slides/slide290.xml" ContentType="application/vnd.openxmlformats-officedocument.presentationml.slide+xml"/>
  <Override PartName="/ppt/slides/slide291.xml" ContentType="application/vnd.openxmlformats-officedocument.presentationml.slide+xml"/>
  <Override PartName="/ppt/slides/slide292.xml" ContentType="application/vnd.openxmlformats-officedocument.presentationml.slide+xml"/>
  <Override PartName="/ppt/slides/slide293.xml" ContentType="application/vnd.openxmlformats-officedocument.presentationml.slide+xml"/>
  <Override PartName="/ppt/slides/slide294.xml" ContentType="application/vnd.openxmlformats-officedocument.presentationml.slide+xml"/>
  <Override PartName="/ppt/slides/slide295.xml" ContentType="application/vnd.openxmlformats-officedocument.presentationml.slide+xml"/>
  <Override PartName="/ppt/slides/slide296.xml" ContentType="application/vnd.openxmlformats-officedocument.presentationml.slide+xml"/>
  <Override PartName="/ppt/slides/slide297.xml" ContentType="application/vnd.openxmlformats-officedocument.presentationml.slide+xml"/>
  <Override PartName="/ppt/slides/slide298.xml" ContentType="application/vnd.openxmlformats-officedocument.presentationml.slide+xml"/>
  <Override PartName="/ppt/slides/slide299.xml" ContentType="application/vnd.openxmlformats-officedocument.presentationml.slide+xml"/>
  <Override PartName="/ppt/slides/slide30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3.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91" r:id="rId1"/>
    <p:sldMasterId id="2147483908" r:id="rId2"/>
    <p:sldMasterId id="2147483923" r:id="rId3"/>
    <p:sldMasterId id="2147483942" r:id="rId4"/>
  </p:sldMasterIdLst>
  <p:notesMasterIdLst>
    <p:notesMasterId r:id="rId305"/>
  </p:notesMasterIdLst>
  <p:handoutMasterIdLst>
    <p:handoutMasterId r:id="rId306"/>
  </p:handoutMasterIdLst>
  <p:sldIdLst>
    <p:sldId id="275" r:id="rId5"/>
    <p:sldId id="273" r:id="rId6"/>
    <p:sldId id="564" r:id="rId7"/>
    <p:sldId id="565" r:id="rId8"/>
    <p:sldId id="566" r:id="rId9"/>
    <p:sldId id="563" r:id="rId10"/>
    <p:sldId id="567" r:id="rId11"/>
    <p:sldId id="568" r:id="rId12"/>
    <p:sldId id="569" r:id="rId13"/>
    <p:sldId id="634" r:id="rId14"/>
    <p:sldId id="621" r:id="rId15"/>
    <p:sldId id="622" r:id="rId16"/>
    <p:sldId id="623" r:id="rId17"/>
    <p:sldId id="624" r:id="rId18"/>
    <p:sldId id="625" r:id="rId19"/>
    <p:sldId id="626" r:id="rId20"/>
    <p:sldId id="627" r:id="rId21"/>
    <p:sldId id="628" r:id="rId22"/>
    <p:sldId id="629" r:id="rId23"/>
    <p:sldId id="630" r:id="rId24"/>
    <p:sldId id="631" r:id="rId25"/>
    <p:sldId id="632" r:id="rId26"/>
    <p:sldId id="633" r:id="rId27"/>
    <p:sldId id="861" r:id="rId28"/>
    <p:sldId id="570" r:id="rId29"/>
    <p:sldId id="571" r:id="rId30"/>
    <p:sldId id="572" r:id="rId31"/>
    <p:sldId id="573" r:id="rId32"/>
    <p:sldId id="574" r:id="rId33"/>
    <p:sldId id="575" r:id="rId34"/>
    <p:sldId id="576" r:id="rId35"/>
    <p:sldId id="577" r:id="rId36"/>
    <p:sldId id="578" r:id="rId37"/>
    <p:sldId id="579" r:id="rId38"/>
    <p:sldId id="580" r:id="rId39"/>
    <p:sldId id="581" r:id="rId40"/>
    <p:sldId id="582" r:id="rId41"/>
    <p:sldId id="583" r:id="rId42"/>
    <p:sldId id="584" r:id="rId43"/>
    <p:sldId id="585" r:id="rId44"/>
    <p:sldId id="586" r:id="rId45"/>
    <p:sldId id="587" r:id="rId46"/>
    <p:sldId id="588" r:id="rId47"/>
    <p:sldId id="589" r:id="rId48"/>
    <p:sldId id="590" r:id="rId49"/>
    <p:sldId id="591" r:id="rId50"/>
    <p:sldId id="592" r:id="rId51"/>
    <p:sldId id="593" r:id="rId52"/>
    <p:sldId id="594" r:id="rId53"/>
    <p:sldId id="595" r:id="rId54"/>
    <p:sldId id="596" r:id="rId55"/>
    <p:sldId id="597" r:id="rId56"/>
    <p:sldId id="598" r:id="rId57"/>
    <p:sldId id="599" r:id="rId58"/>
    <p:sldId id="600" r:id="rId59"/>
    <p:sldId id="601" r:id="rId60"/>
    <p:sldId id="602" r:id="rId61"/>
    <p:sldId id="603" r:id="rId62"/>
    <p:sldId id="604" r:id="rId63"/>
    <p:sldId id="605" r:id="rId64"/>
    <p:sldId id="606" r:id="rId65"/>
    <p:sldId id="607" r:id="rId66"/>
    <p:sldId id="608" r:id="rId67"/>
    <p:sldId id="609" r:id="rId68"/>
    <p:sldId id="610" r:id="rId69"/>
    <p:sldId id="611" r:id="rId70"/>
    <p:sldId id="612" r:id="rId71"/>
    <p:sldId id="613" r:id="rId72"/>
    <p:sldId id="614" r:id="rId73"/>
    <p:sldId id="615" r:id="rId74"/>
    <p:sldId id="616" r:id="rId75"/>
    <p:sldId id="617" r:id="rId76"/>
    <p:sldId id="618" r:id="rId77"/>
    <p:sldId id="619" r:id="rId78"/>
    <p:sldId id="620" r:id="rId79"/>
    <p:sldId id="635" r:id="rId80"/>
    <p:sldId id="636" r:id="rId81"/>
    <p:sldId id="637" r:id="rId82"/>
    <p:sldId id="638" r:id="rId83"/>
    <p:sldId id="639" r:id="rId84"/>
    <p:sldId id="640" r:id="rId85"/>
    <p:sldId id="641" r:id="rId86"/>
    <p:sldId id="642" r:id="rId87"/>
    <p:sldId id="643" r:id="rId88"/>
    <p:sldId id="644" r:id="rId89"/>
    <p:sldId id="645" r:id="rId90"/>
    <p:sldId id="646" r:id="rId91"/>
    <p:sldId id="647" r:id="rId92"/>
    <p:sldId id="648" r:id="rId93"/>
    <p:sldId id="649" r:id="rId94"/>
    <p:sldId id="650" r:id="rId95"/>
    <p:sldId id="651" r:id="rId96"/>
    <p:sldId id="652" r:id="rId97"/>
    <p:sldId id="653" r:id="rId98"/>
    <p:sldId id="654" r:id="rId99"/>
    <p:sldId id="655" r:id="rId100"/>
    <p:sldId id="656" r:id="rId101"/>
    <p:sldId id="657" r:id="rId102"/>
    <p:sldId id="658" r:id="rId103"/>
    <p:sldId id="659" r:id="rId104"/>
    <p:sldId id="660" r:id="rId105"/>
    <p:sldId id="661" r:id="rId106"/>
    <p:sldId id="662" r:id="rId107"/>
    <p:sldId id="663" r:id="rId108"/>
    <p:sldId id="664" r:id="rId109"/>
    <p:sldId id="665" r:id="rId110"/>
    <p:sldId id="666" r:id="rId111"/>
    <p:sldId id="667" r:id="rId112"/>
    <p:sldId id="668" r:id="rId113"/>
    <p:sldId id="669" r:id="rId114"/>
    <p:sldId id="670" r:id="rId115"/>
    <p:sldId id="671" r:id="rId116"/>
    <p:sldId id="672" r:id="rId117"/>
    <p:sldId id="673" r:id="rId118"/>
    <p:sldId id="674" r:id="rId119"/>
    <p:sldId id="675" r:id="rId120"/>
    <p:sldId id="676" r:id="rId121"/>
    <p:sldId id="677" r:id="rId122"/>
    <p:sldId id="678" r:id="rId123"/>
    <p:sldId id="679" r:id="rId124"/>
    <p:sldId id="680" r:id="rId125"/>
    <p:sldId id="681" r:id="rId126"/>
    <p:sldId id="682" r:id="rId127"/>
    <p:sldId id="683" r:id="rId128"/>
    <p:sldId id="684" r:id="rId129"/>
    <p:sldId id="685" r:id="rId130"/>
    <p:sldId id="686" r:id="rId131"/>
    <p:sldId id="687" r:id="rId132"/>
    <p:sldId id="688" r:id="rId133"/>
    <p:sldId id="689" r:id="rId134"/>
    <p:sldId id="690" r:id="rId135"/>
    <p:sldId id="691" r:id="rId136"/>
    <p:sldId id="692" r:id="rId137"/>
    <p:sldId id="693" r:id="rId138"/>
    <p:sldId id="694" r:id="rId139"/>
    <p:sldId id="695" r:id="rId140"/>
    <p:sldId id="696" r:id="rId141"/>
    <p:sldId id="697" r:id="rId142"/>
    <p:sldId id="698" r:id="rId143"/>
    <p:sldId id="699" r:id="rId144"/>
    <p:sldId id="700" r:id="rId145"/>
    <p:sldId id="701" r:id="rId146"/>
    <p:sldId id="702" r:id="rId147"/>
    <p:sldId id="703" r:id="rId148"/>
    <p:sldId id="704" r:id="rId149"/>
    <p:sldId id="705" r:id="rId150"/>
    <p:sldId id="706" r:id="rId151"/>
    <p:sldId id="707" r:id="rId152"/>
    <p:sldId id="708" r:id="rId153"/>
    <p:sldId id="709" r:id="rId154"/>
    <p:sldId id="710" r:id="rId155"/>
    <p:sldId id="711" r:id="rId156"/>
    <p:sldId id="712" r:id="rId157"/>
    <p:sldId id="713" r:id="rId158"/>
    <p:sldId id="714" r:id="rId159"/>
    <p:sldId id="715" r:id="rId160"/>
    <p:sldId id="716" r:id="rId161"/>
    <p:sldId id="717" r:id="rId162"/>
    <p:sldId id="718" r:id="rId163"/>
    <p:sldId id="719" r:id="rId164"/>
    <p:sldId id="720" r:id="rId165"/>
    <p:sldId id="721" r:id="rId166"/>
    <p:sldId id="722" r:id="rId167"/>
    <p:sldId id="723" r:id="rId168"/>
    <p:sldId id="724" r:id="rId169"/>
    <p:sldId id="725" r:id="rId170"/>
    <p:sldId id="726" r:id="rId171"/>
    <p:sldId id="727" r:id="rId172"/>
    <p:sldId id="728" r:id="rId173"/>
    <p:sldId id="729" r:id="rId174"/>
    <p:sldId id="730" r:id="rId175"/>
    <p:sldId id="731" r:id="rId176"/>
    <p:sldId id="732" r:id="rId177"/>
    <p:sldId id="733" r:id="rId178"/>
    <p:sldId id="734" r:id="rId179"/>
    <p:sldId id="735" r:id="rId180"/>
    <p:sldId id="736" r:id="rId181"/>
    <p:sldId id="737" r:id="rId182"/>
    <p:sldId id="738" r:id="rId183"/>
    <p:sldId id="739" r:id="rId184"/>
    <p:sldId id="740" r:id="rId185"/>
    <p:sldId id="741" r:id="rId186"/>
    <p:sldId id="742" r:id="rId187"/>
    <p:sldId id="743" r:id="rId188"/>
    <p:sldId id="744" r:id="rId189"/>
    <p:sldId id="745" r:id="rId190"/>
    <p:sldId id="746" r:id="rId191"/>
    <p:sldId id="747" r:id="rId192"/>
    <p:sldId id="748" r:id="rId193"/>
    <p:sldId id="749" r:id="rId194"/>
    <p:sldId id="750" r:id="rId195"/>
    <p:sldId id="751" r:id="rId196"/>
    <p:sldId id="752" r:id="rId197"/>
    <p:sldId id="753" r:id="rId198"/>
    <p:sldId id="754" r:id="rId199"/>
    <p:sldId id="755" r:id="rId200"/>
    <p:sldId id="756" r:id="rId201"/>
    <p:sldId id="757" r:id="rId202"/>
    <p:sldId id="758" r:id="rId203"/>
    <p:sldId id="759" r:id="rId204"/>
    <p:sldId id="760" r:id="rId205"/>
    <p:sldId id="761" r:id="rId206"/>
    <p:sldId id="762" r:id="rId207"/>
    <p:sldId id="763" r:id="rId208"/>
    <p:sldId id="764" r:id="rId209"/>
    <p:sldId id="765" r:id="rId210"/>
    <p:sldId id="766" r:id="rId211"/>
    <p:sldId id="767" r:id="rId212"/>
    <p:sldId id="768" r:id="rId213"/>
    <p:sldId id="769" r:id="rId214"/>
    <p:sldId id="770" r:id="rId215"/>
    <p:sldId id="771" r:id="rId216"/>
    <p:sldId id="772" r:id="rId217"/>
    <p:sldId id="773" r:id="rId218"/>
    <p:sldId id="774" r:id="rId219"/>
    <p:sldId id="775" r:id="rId220"/>
    <p:sldId id="776" r:id="rId221"/>
    <p:sldId id="777" r:id="rId222"/>
    <p:sldId id="778" r:id="rId223"/>
    <p:sldId id="779" r:id="rId224"/>
    <p:sldId id="780" r:id="rId225"/>
    <p:sldId id="781" r:id="rId226"/>
    <p:sldId id="782" r:id="rId227"/>
    <p:sldId id="783" r:id="rId228"/>
    <p:sldId id="784" r:id="rId229"/>
    <p:sldId id="785" r:id="rId230"/>
    <p:sldId id="786" r:id="rId231"/>
    <p:sldId id="787" r:id="rId232"/>
    <p:sldId id="788" r:id="rId233"/>
    <p:sldId id="789" r:id="rId234"/>
    <p:sldId id="790" r:id="rId235"/>
    <p:sldId id="791" r:id="rId236"/>
    <p:sldId id="792" r:id="rId237"/>
    <p:sldId id="793" r:id="rId238"/>
    <p:sldId id="794" r:id="rId239"/>
    <p:sldId id="795" r:id="rId240"/>
    <p:sldId id="796" r:id="rId241"/>
    <p:sldId id="797" r:id="rId242"/>
    <p:sldId id="798" r:id="rId243"/>
    <p:sldId id="799" r:id="rId244"/>
    <p:sldId id="800" r:id="rId245"/>
    <p:sldId id="801" r:id="rId246"/>
    <p:sldId id="802" r:id="rId247"/>
    <p:sldId id="803" r:id="rId248"/>
    <p:sldId id="804" r:id="rId249"/>
    <p:sldId id="805" r:id="rId250"/>
    <p:sldId id="806" r:id="rId251"/>
    <p:sldId id="807" r:id="rId252"/>
    <p:sldId id="808" r:id="rId253"/>
    <p:sldId id="809" r:id="rId254"/>
    <p:sldId id="810" r:id="rId255"/>
    <p:sldId id="811" r:id="rId256"/>
    <p:sldId id="812" r:id="rId257"/>
    <p:sldId id="813" r:id="rId258"/>
    <p:sldId id="814" r:id="rId259"/>
    <p:sldId id="815" r:id="rId260"/>
    <p:sldId id="816" r:id="rId261"/>
    <p:sldId id="817" r:id="rId262"/>
    <p:sldId id="818" r:id="rId263"/>
    <p:sldId id="819" r:id="rId264"/>
    <p:sldId id="820" r:id="rId265"/>
    <p:sldId id="821" r:id="rId266"/>
    <p:sldId id="822" r:id="rId267"/>
    <p:sldId id="823" r:id="rId268"/>
    <p:sldId id="824" r:id="rId269"/>
    <p:sldId id="825" r:id="rId270"/>
    <p:sldId id="826" r:id="rId271"/>
    <p:sldId id="827" r:id="rId272"/>
    <p:sldId id="828" r:id="rId273"/>
    <p:sldId id="829" r:id="rId274"/>
    <p:sldId id="830" r:id="rId275"/>
    <p:sldId id="831" r:id="rId276"/>
    <p:sldId id="832" r:id="rId277"/>
    <p:sldId id="833" r:id="rId278"/>
    <p:sldId id="834" r:id="rId279"/>
    <p:sldId id="835" r:id="rId280"/>
    <p:sldId id="836" r:id="rId281"/>
    <p:sldId id="837" r:id="rId282"/>
    <p:sldId id="838" r:id="rId283"/>
    <p:sldId id="839" r:id="rId284"/>
    <p:sldId id="840" r:id="rId285"/>
    <p:sldId id="841" r:id="rId286"/>
    <p:sldId id="842" r:id="rId287"/>
    <p:sldId id="843" r:id="rId288"/>
    <p:sldId id="844" r:id="rId289"/>
    <p:sldId id="845" r:id="rId290"/>
    <p:sldId id="846" r:id="rId291"/>
    <p:sldId id="847" r:id="rId292"/>
    <p:sldId id="848" r:id="rId293"/>
    <p:sldId id="849" r:id="rId294"/>
    <p:sldId id="850" r:id="rId295"/>
    <p:sldId id="851" r:id="rId296"/>
    <p:sldId id="852" r:id="rId297"/>
    <p:sldId id="853" r:id="rId298"/>
    <p:sldId id="854" r:id="rId299"/>
    <p:sldId id="855" r:id="rId300"/>
    <p:sldId id="856" r:id="rId301"/>
    <p:sldId id="857" r:id="rId302"/>
    <p:sldId id="858" r:id="rId303"/>
    <p:sldId id="860" r:id="rId304"/>
  </p:sldIdLst>
  <p:sldSz cx="9144000" cy="6858000" type="screen4x3"/>
  <p:notesSz cx="7315200" cy="9601200"/>
  <p:defaultTextStyle>
    <a:defPPr>
      <a:defRPr lang="en-US"/>
    </a:defPPr>
    <a:lvl1pPr marL="0" algn="l" defTabSz="457154" rtl="0" eaLnBrk="1" latinLnBrk="0" hangingPunct="1">
      <a:defRPr sz="1800" kern="1200">
        <a:solidFill>
          <a:schemeClr val="tx1"/>
        </a:solidFill>
        <a:latin typeface="+mn-lt"/>
        <a:ea typeface="+mn-ea"/>
        <a:cs typeface="+mn-cs"/>
      </a:defRPr>
    </a:lvl1pPr>
    <a:lvl2pPr marL="457154" algn="l" defTabSz="457154" rtl="0" eaLnBrk="1" latinLnBrk="0" hangingPunct="1">
      <a:defRPr sz="1800" kern="1200">
        <a:solidFill>
          <a:schemeClr val="tx1"/>
        </a:solidFill>
        <a:latin typeface="+mn-lt"/>
        <a:ea typeface="+mn-ea"/>
        <a:cs typeface="+mn-cs"/>
      </a:defRPr>
    </a:lvl2pPr>
    <a:lvl3pPr marL="914306" algn="l" defTabSz="457154" rtl="0" eaLnBrk="1" latinLnBrk="0" hangingPunct="1">
      <a:defRPr sz="1800" kern="1200">
        <a:solidFill>
          <a:schemeClr val="tx1"/>
        </a:solidFill>
        <a:latin typeface="+mn-lt"/>
        <a:ea typeface="+mn-ea"/>
        <a:cs typeface="+mn-cs"/>
      </a:defRPr>
    </a:lvl3pPr>
    <a:lvl4pPr marL="1371460" algn="l" defTabSz="457154" rtl="0" eaLnBrk="1" latinLnBrk="0" hangingPunct="1">
      <a:defRPr sz="1800" kern="1200">
        <a:solidFill>
          <a:schemeClr val="tx1"/>
        </a:solidFill>
        <a:latin typeface="+mn-lt"/>
        <a:ea typeface="+mn-ea"/>
        <a:cs typeface="+mn-cs"/>
      </a:defRPr>
    </a:lvl4pPr>
    <a:lvl5pPr marL="1828613" algn="l" defTabSz="457154" rtl="0" eaLnBrk="1" latinLnBrk="0" hangingPunct="1">
      <a:defRPr sz="1800" kern="1200">
        <a:solidFill>
          <a:schemeClr val="tx1"/>
        </a:solidFill>
        <a:latin typeface="+mn-lt"/>
        <a:ea typeface="+mn-ea"/>
        <a:cs typeface="+mn-cs"/>
      </a:defRPr>
    </a:lvl5pPr>
    <a:lvl6pPr marL="2285766" algn="l" defTabSz="457154" rtl="0" eaLnBrk="1" latinLnBrk="0" hangingPunct="1">
      <a:defRPr sz="1800" kern="1200">
        <a:solidFill>
          <a:schemeClr val="tx1"/>
        </a:solidFill>
        <a:latin typeface="+mn-lt"/>
        <a:ea typeface="+mn-ea"/>
        <a:cs typeface="+mn-cs"/>
      </a:defRPr>
    </a:lvl6pPr>
    <a:lvl7pPr marL="2742920" algn="l" defTabSz="457154" rtl="0" eaLnBrk="1" latinLnBrk="0" hangingPunct="1">
      <a:defRPr sz="1800" kern="1200">
        <a:solidFill>
          <a:schemeClr val="tx1"/>
        </a:solidFill>
        <a:latin typeface="+mn-lt"/>
        <a:ea typeface="+mn-ea"/>
        <a:cs typeface="+mn-cs"/>
      </a:defRPr>
    </a:lvl7pPr>
    <a:lvl8pPr marL="3200072" algn="l" defTabSz="457154" rtl="0" eaLnBrk="1" latinLnBrk="0" hangingPunct="1">
      <a:defRPr sz="1800" kern="1200">
        <a:solidFill>
          <a:schemeClr val="tx1"/>
        </a:solidFill>
        <a:latin typeface="+mn-lt"/>
        <a:ea typeface="+mn-ea"/>
        <a:cs typeface="+mn-cs"/>
      </a:defRPr>
    </a:lvl8pPr>
    <a:lvl9pPr marL="3657226" algn="l" defTabSz="457154"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620"/>
    <p:restoredTop sz="99442" autoAdjust="0"/>
  </p:normalViewPr>
  <p:slideViewPr>
    <p:cSldViewPr snapToGrid="0" snapToObjects="1">
      <p:cViewPr>
        <p:scale>
          <a:sx n="90" d="100"/>
          <a:sy n="90" d="100"/>
        </p:scale>
        <p:origin x="-2244" y="-1170"/>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snapToObjects="1">
      <p:cViewPr varScale="1">
        <p:scale>
          <a:sx n="100" d="100"/>
          <a:sy n="100" d="100"/>
        </p:scale>
        <p:origin x="-3456" y="-96"/>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99" Type="http://schemas.openxmlformats.org/officeDocument/2006/relationships/slide" Target="slides/slide295.xml"/><Relationship Id="rId303" Type="http://schemas.openxmlformats.org/officeDocument/2006/relationships/slide" Target="slides/slide299.xml"/><Relationship Id="rId21" Type="http://schemas.openxmlformats.org/officeDocument/2006/relationships/slide" Target="slides/slide17.xml"/><Relationship Id="rId42" Type="http://schemas.openxmlformats.org/officeDocument/2006/relationships/slide" Target="slides/slide38.xml"/><Relationship Id="rId63" Type="http://schemas.openxmlformats.org/officeDocument/2006/relationships/slide" Target="slides/slide59.xml"/><Relationship Id="rId84" Type="http://schemas.openxmlformats.org/officeDocument/2006/relationships/slide" Target="slides/slide80.xml"/><Relationship Id="rId138" Type="http://schemas.openxmlformats.org/officeDocument/2006/relationships/slide" Target="slides/slide134.xml"/><Relationship Id="rId159" Type="http://schemas.openxmlformats.org/officeDocument/2006/relationships/slide" Target="slides/slide155.xml"/><Relationship Id="rId170" Type="http://schemas.openxmlformats.org/officeDocument/2006/relationships/slide" Target="slides/slide166.xml"/><Relationship Id="rId191" Type="http://schemas.openxmlformats.org/officeDocument/2006/relationships/slide" Target="slides/slide187.xml"/><Relationship Id="rId205" Type="http://schemas.openxmlformats.org/officeDocument/2006/relationships/slide" Target="slides/slide201.xml"/><Relationship Id="rId226" Type="http://schemas.openxmlformats.org/officeDocument/2006/relationships/slide" Target="slides/slide222.xml"/><Relationship Id="rId247" Type="http://schemas.openxmlformats.org/officeDocument/2006/relationships/slide" Target="slides/slide243.xml"/><Relationship Id="rId107" Type="http://schemas.openxmlformats.org/officeDocument/2006/relationships/slide" Target="slides/slide103.xml"/><Relationship Id="rId268" Type="http://schemas.openxmlformats.org/officeDocument/2006/relationships/slide" Target="slides/slide264.xml"/><Relationship Id="rId289" Type="http://schemas.openxmlformats.org/officeDocument/2006/relationships/slide" Target="slides/slide285.xml"/><Relationship Id="rId11" Type="http://schemas.openxmlformats.org/officeDocument/2006/relationships/slide" Target="slides/slide7.xml"/><Relationship Id="rId32" Type="http://schemas.openxmlformats.org/officeDocument/2006/relationships/slide" Target="slides/slide28.xml"/><Relationship Id="rId53" Type="http://schemas.openxmlformats.org/officeDocument/2006/relationships/slide" Target="slides/slide49.xml"/><Relationship Id="rId74" Type="http://schemas.openxmlformats.org/officeDocument/2006/relationships/slide" Target="slides/slide70.xml"/><Relationship Id="rId128" Type="http://schemas.openxmlformats.org/officeDocument/2006/relationships/slide" Target="slides/slide124.xml"/><Relationship Id="rId149" Type="http://schemas.openxmlformats.org/officeDocument/2006/relationships/slide" Target="slides/slide145.xml"/><Relationship Id="rId5" Type="http://schemas.openxmlformats.org/officeDocument/2006/relationships/slide" Target="slides/slide1.xml"/><Relationship Id="rId95" Type="http://schemas.openxmlformats.org/officeDocument/2006/relationships/slide" Target="slides/slide91.xml"/><Relationship Id="rId160" Type="http://schemas.openxmlformats.org/officeDocument/2006/relationships/slide" Target="slides/slide156.xml"/><Relationship Id="rId181" Type="http://schemas.openxmlformats.org/officeDocument/2006/relationships/slide" Target="slides/slide177.xml"/><Relationship Id="rId216" Type="http://schemas.openxmlformats.org/officeDocument/2006/relationships/slide" Target="slides/slide212.xml"/><Relationship Id="rId237" Type="http://schemas.openxmlformats.org/officeDocument/2006/relationships/slide" Target="slides/slide233.xml"/><Relationship Id="rId258" Type="http://schemas.openxmlformats.org/officeDocument/2006/relationships/slide" Target="slides/slide254.xml"/><Relationship Id="rId279" Type="http://schemas.openxmlformats.org/officeDocument/2006/relationships/slide" Target="slides/slide275.xml"/><Relationship Id="rId22" Type="http://schemas.openxmlformats.org/officeDocument/2006/relationships/slide" Target="slides/slide18.xml"/><Relationship Id="rId43" Type="http://schemas.openxmlformats.org/officeDocument/2006/relationships/slide" Target="slides/slide39.xml"/><Relationship Id="rId64" Type="http://schemas.openxmlformats.org/officeDocument/2006/relationships/slide" Target="slides/slide60.xml"/><Relationship Id="rId118" Type="http://schemas.openxmlformats.org/officeDocument/2006/relationships/slide" Target="slides/slide114.xml"/><Relationship Id="rId139" Type="http://schemas.openxmlformats.org/officeDocument/2006/relationships/slide" Target="slides/slide135.xml"/><Relationship Id="rId290" Type="http://schemas.openxmlformats.org/officeDocument/2006/relationships/slide" Target="slides/slide286.xml"/><Relationship Id="rId304" Type="http://schemas.openxmlformats.org/officeDocument/2006/relationships/slide" Target="slides/slide300.xml"/><Relationship Id="rId85" Type="http://schemas.openxmlformats.org/officeDocument/2006/relationships/slide" Target="slides/slide81.xml"/><Relationship Id="rId150" Type="http://schemas.openxmlformats.org/officeDocument/2006/relationships/slide" Target="slides/slide146.xml"/><Relationship Id="rId171" Type="http://schemas.openxmlformats.org/officeDocument/2006/relationships/slide" Target="slides/slide167.xml"/><Relationship Id="rId192" Type="http://schemas.openxmlformats.org/officeDocument/2006/relationships/slide" Target="slides/slide188.xml"/><Relationship Id="rId206" Type="http://schemas.openxmlformats.org/officeDocument/2006/relationships/slide" Target="slides/slide202.xml"/><Relationship Id="rId227" Type="http://schemas.openxmlformats.org/officeDocument/2006/relationships/slide" Target="slides/slide223.xml"/><Relationship Id="rId248" Type="http://schemas.openxmlformats.org/officeDocument/2006/relationships/slide" Target="slides/slide244.xml"/><Relationship Id="rId269" Type="http://schemas.openxmlformats.org/officeDocument/2006/relationships/slide" Target="slides/slide265.xml"/><Relationship Id="rId12" Type="http://schemas.openxmlformats.org/officeDocument/2006/relationships/slide" Target="slides/slide8.xml"/><Relationship Id="rId33" Type="http://schemas.openxmlformats.org/officeDocument/2006/relationships/slide" Target="slides/slide29.xml"/><Relationship Id="rId108" Type="http://schemas.openxmlformats.org/officeDocument/2006/relationships/slide" Target="slides/slide104.xml"/><Relationship Id="rId129" Type="http://schemas.openxmlformats.org/officeDocument/2006/relationships/slide" Target="slides/slide125.xml"/><Relationship Id="rId280" Type="http://schemas.openxmlformats.org/officeDocument/2006/relationships/slide" Target="slides/slide276.xml"/><Relationship Id="rId54" Type="http://schemas.openxmlformats.org/officeDocument/2006/relationships/slide" Target="slides/slide50.xml"/><Relationship Id="rId75" Type="http://schemas.openxmlformats.org/officeDocument/2006/relationships/slide" Target="slides/slide71.xml"/><Relationship Id="rId96" Type="http://schemas.openxmlformats.org/officeDocument/2006/relationships/slide" Target="slides/slide92.xml"/><Relationship Id="rId140" Type="http://schemas.openxmlformats.org/officeDocument/2006/relationships/slide" Target="slides/slide136.xml"/><Relationship Id="rId161" Type="http://schemas.openxmlformats.org/officeDocument/2006/relationships/slide" Target="slides/slide157.xml"/><Relationship Id="rId182" Type="http://schemas.openxmlformats.org/officeDocument/2006/relationships/slide" Target="slides/slide178.xml"/><Relationship Id="rId217" Type="http://schemas.openxmlformats.org/officeDocument/2006/relationships/slide" Target="slides/slide213.xml"/><Relationship Id="rId6" Type="http://schemas.openxmlformats.org/officeDocument/2006/relationships/slide" Target="slides/slide2.xml"/><Relationship Id="rId238" Type="http://schemas.openxmlformats.org/officeDocument/2006/relationships/slide" Target="slides/slide234.xml"/><Relationship Id="rId259" Type="http://schemas.openxmlformats.org/officeDocument/2006/relationships/slide" Target="slides/slide255.xml"/><Relationship Id="rId23" Type="http://schemas.openxmlformats.org/officeDocument/2006/relationships/slide" Target="slides/slide19.xml"/><Relationship Id="rId119" Type="http://schemas.openxmlformats.org/officeDocument/2006/relationships/slide" Target="slides/slide115.xml"/><Relationship Id="rId270" Type="http://schemas.openxmlformats.org/officeDocument/2006/relationships/slide" Target="slides/slide266.xml"/><Relationship Id="rId291" Type="http://schemas.openxmlformats.org/officeDocument/2006/relationships/slide" Target="slides/slide287.xml"/><Relationship Id="rId305" Type="http://schemas.openxmlformats.org/officeDocument/2006/relationships/notesMaster" Target="notesMasters/notesMaster1.xml"/><Relationship Id="rId44" Type="http://schemas.openxmlformats.org/officeDocument/2006/relationships/slide" Target="slides/slide40.xml"/><Relationship Id="rId65" Type="http://schemas.openxmlformats.org/officeDocument/2006/relationships/slide" Target="slides/slide61.xml"/><Relationship Id="rId86" Type="http://schemas.openxmlformats.org/officeDocument/2006/relationships/slide" Target="slides/slide82.xml"/><Relationship Id="rId130" Type="http://schemas.openxmlformats.org/officeDocument/2006/relationships/slide" Target="slides/slide126.xml"/><Relationship Id="rId151" Type="http://schemas.openxmlformats.org/officeDocument/2006/relationships/slide" Target="slides/slide147.xml"/><Relationship Id="rId172" Type="http://schemas.openxmlformats.org/officeDocument/2006/relationships/slide" Target="slides/slide168.xml"/><Relationship Id="rId193" Type="http://schemas.openxmlformats.org/officeDocument/2006/relationships/slide" Target="slides/slide189.xml"/><Relationship Id="rId207" Type="http://schemas.openxmlformats.org/officeDocument/2006/relationships/slide" Target="slides/slide203.xml"/><Relationship Id="rId228" Type="http://schemas.openxmlformats.org/officeDocument/2006/relationships/slide" Target="slides/slide224.xml"/><Relationship Id="rId249" Type="http://schemas.openxmlformats.org/officeDocument/2006/relationships/slide" Target="slides/slide245.xml"/><Relationship Id="rId13" Type="http://schemas.openxmlformats.org/officeDocument/2006/relationships/slide" Target="slides/slide9.xml"/><Relationship Id="rId109" Type="http://schemas.openxmlformats.org/officeDocument/2006/relationships/slide" Target="slides/slide105.xml"/><Relationship Id="rId260" Type="http://schemas.openxmlformats.org/officeDocument/2006/relationships/slide" Target="slides/slide256.xml"/><Relationship Id="rId281" Type="http://schemas.openxmlformats.org/officeDocument/2006/relationships/slide" Target="slides/slide277.xml"/><Relationship Id="rId34" Type="http://schemas.openxmlformats.org/officeDocument/2006/relationships/slide" Target="slides/slide30.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20" Type="http://schemas.openxmlformats.org/officeDocument/2006/relationships/slide" Target="slides/slide116.xml"/><Relationship Id="rId141" Type="http://schemas.openxmlformats.org/officeDocument/2006/relationships/slide" Target="slides/slide137.xml"/><Relationship Id="rId7" Type="http://schemas.openxmlformats.org/officeDocument/2006/relationships/slide" Target="slides/slide3.xml"/><Relationship Id="rId162" Type="http://schemas.openxmlformats.org/officeDocument/2006/relationships/slide" Target="slides/slide158.xml"/><Relationship Id="rId183" Type="http://schemas.openxmlformats.org/officeDocument/2006/relationships/slide" Target="slides/slide179.xml"/><Relationship Id="rId218" Type="http://schemas.openxmlformats.org/officeDocument/2006/relationships/slide" Target="slides/slide214.xml"/><Relationship Id="rId239" Type="http://schemas.openxmlformats.org/officeDocument/2006/relationships/slide" Target="slides/slide235.xml"/><Relationship Id="rId250" Type="http://schemas.openxmlformats.org/officeDocument/2006/relationships/slide" Target="slides/slide246.xml"/><Relationship Id="rId271" Type="http://schemas.openxmlformats.org/officeDocument/2006/relationships/slide" Target="slides/slide267.xml"/><Relationship Id="rId292" Type="http://schemas.openxmlformats.org/officeDocument/2006/relationships/slide" Target="slides/slide288.xml"/><Relationship Id="rId306" Type="http://schemas.openxmlformats.org/officeDocument/2006/relationships/handoutMaster" Target="handoutMasters/handoutMaster1.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131" Type="http://schemas.openxmlformats.org/officeDocument/2006/relationships/slide" Target="slides/slide127.xml"/><Relationship Id="rId136" Type="http://schemas.openxmlformats.org/officeDocument/2006/relationships/slide" Target="slides/slide132.xml"/><Relationship Id="rId157" Type="http://schemas.openxmlformats.org/officeDocument/2006/relationships/slide" Target="slides/slide153.xml"/><Relationship Id="rId178" Type="http://schemas.openxmlformats.org/officeDocument/2006/relationships/slide" Target="slides/slide174.xml"/><Relationship Id="rId301" Type="http://schemas.openxmlformats.org/officeDocument/2006/relationships/slide" Target="slides/slide297.xml"/><Relationship Id="rId61" Type="http://schemas.openxmlformats.org/officeDocument/2006/relationships/slide" Target="slides/slide57.xml"/><Relationship Id="rId82" Type="http://schemas.openxmlformats.org/officeDocument/2006/relationships/slide" Target="slides/slide78.xml"/><Relationship Id="rId152" Type="http://schemas.openxmlformats.org/officeDocument/2006/relationships/slide" Target="slides/slide148.xml"/><Relationship Id="rId173" Type="http://schemas.openxmlformats.org/officeDocument/2006/relationships/slide" Target="slides/slide169.xml"/><Relationship Id="rId194" Type="http://schemas.openxmlformats.org/officeDocument/2006/relationships/slide" Target="slides/slide190.xml"/><Relationship Id="rId199" Type="http://schemas.openxmlformats.org/officeDocument/2006/relationships/slide" Target="slides/slide195.xml"/><Relationship Id="rId203" Type="http://schemas.openxmlformats.org/officeDocument/2006/relationships/slide" Target="slides/slide199.xml"/><Relationship Id="rId208" Type="http://schemas.openxmlformats.org/officeDocument/2006/relationships/slide" Target="slides/slide204.xml"/><Relationship Id="rId229" Type="http://schemas.openxmlformats.org/officeDocument/2006/relationships/slide" Target="slides/slide225.xml"/><Relationship Id="rId19" Type="http://schemas.openxmlformats.org/officeDocument/2006/relationships/slide" Target="slides/slide15.xml"/><Relationship Id="rId224" Type="http://schemas.openxmlformats.org/officeDocument/2006/relationships/slide" Target="slides/slide220.xml"/><Relationship Id="rId240" Type="http://schemas.openxmlformats.org/officeDocument/2006/relationships/slide" Target="slides/slide236.xml"/><Relationship Id="rId245" Type="http://schemas.openxmlformats.org/officeDocument/2006/relationships/slide" Target="slides/slide241.xml"/><Relationship Id="rId261" Type="http://schemas.openxmlformats.org/officeDocument/2006/relationships/slide" Target="slides/slide257.xml"/><Relationship Id="rId266" Type="http://schemas.openxmlformats.org/officeDocument/2006/relationships/slide" Target="slides/slide262.xml"/><Relationship Id="rId287" Type="http://schemas.openxmlformats.org/officeDocument/2006/relationships/slide" Target="slides/slide283.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slide" Target="slides/slide122.xml"/><Relationship Id="rId147" Type="http://schemas.openxmlformats.org/officeDocument/2006/relationships/slide" Target="slides/slide143.xml"/><Relationship Id="rId168" Type="http://schemas.openxmlformats.org/officeDocument/2006/relationships/slide" Target="slides/slide164.xml"/><Relationship Id="rId282" Type="http://schemas.openxmlformats.org/officeDocument/2006/relationships/slide" Target="slides/slide278.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142" Type="http://schemas.openxmlformats.org/officeDocument/2006/relationships/slide" Target="slides/slide138.xml"/><Relationship Id="rId163" Type="http://schemas.openxmlformats.org/officeDocument/2006/relationships/slide" Target="slides/slide159.xml"/><Relationship Id="rId184" Type="http://schemas.openxmlformats.org/officeDocument/2006/relationships/slide" Target="slides/slide180.xml"/><Relationship Id="rId189" Type="http://schemas.openxmlformats.org/officeDocument/2006/relationships/slide" Target="slides/slide185.xml"/><Relationship Id="rId219" Type="http://schemas.openxmlformats.org/officeDocument/2006/relationships/slide" Target="slides/slide215.xml"/><Relationship Id="rId3" Type="http://schemas.openxmlformats.org/officeDocument/2006/relationships/slideMaster" Target="slideMasters/slideMaster3.xml"/><Relationship Id="rId214" Type="http://schemas.openxmlformats.org/officeDocument/2006/relationships/slide" Target="slides/slide210.xml"/><Relationship Id="rId230" Type="http://schemas.openxmlformats.org/officeDocument/2006/relationships/slide" Target="slides/slide226.xml"/><Relationship Id="rId235" Type="http://schemas.openxmlformats.org/officeDocument/2006/relationships/slide" Target="slides/slide231.xml"/><Relationship Id="rId251" Type="http://schemas.openxmlformats.org/officeDocument/2006/relationships/slide" Target="slides/slide247.xml"/><Relationship Id="rId256" Type="http://schemas.openxmlformats.org/officeDocument/2006/relationships/slide" Target="slides/slide252.xml"/><Relationship Id="rId277" Type="http://schemas.openxmlformats.org/officeDocument/2006/relationships/slide" Target="slides/slide273.xml"/><Relationship Id="rId298" Type="http://schemas.openxmlformats.org/officeDocument/2006/relationships/slide" Target="slides/slide294.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137" Type="http://schemas.openxmlformats.org/officeDocument/2006/relationships/slide" Target="slides/slide133.xml"/><Relationship Id="rId158" Type="http://schemas.openxmlformats.org/officeDocument/2006/relationships/slide" Target="slides/slide154.xml"/><Relationship Id="rId272" Type="http://schemas.openxmlformats.org/officeDocument/2006/relationships/slide" Target="slides/slide268.xml"/><Relationship Id="rId293" Type="http://schemas.openxmlformats.org/officeDocument/2006/relationships/slide" Target="slides/slide289.xml"/><Relationship Id="rId302" Type="http://schemas.openxmlformats.org/officeDocument/2006/relationships/slide" Target="slides/slide298.xml"/><Relationship Id="rId307"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32" Type="http://schemas.openxmlformats.org/officeDocument/2006/relationships/slide" Target="slides/slide128.xml"/><Relationship Id="rId153" Type="http://schemas.openxmlformats.org/officeDocument/2006/relationships/slide" Target="slides/slide149.xml"/><Relationship Id="rId174" Type="http://schemas.openxmlformats.org/officeDocument/2006/relationships/slide" Target="slides/slide170.xml"/><Relationship Id="rId179" Type="http://schemas.openxmlformats.org/officeDocument/2006/relationships/slide" Target="slides/slide175.xml"/><Relationship Id="rId195" Type="http://schemas.openxmlformats.org/officeDocument/2006/relationships/slide" Target="slides/slide191.xml"/><Relationship Id="rId209" Type="http://schemas.openxmlformats.org/officeDocument/2006/relationships/slide" Target="slides/slide205.xml"/><Relationship Id="rId190" Type="http://schemas.openxmlformats.org/officeDocument/2006/relationships/slide" Target="slides/slide186.xml"/><Relationship Id="rId204" Type="http://schemas.openxmlformats.org/officeDocument/2006/relationships/slide" Target="slides/slide200.xml"/><Relationship Id="rId220" Type="http://schemas.openxmlformats.org/officeDocument/2006/relationships/slide" Target="slides/slide216.xml"/><Relationship Id="rId225" Type="http://schemas.openxmlformats.org/officeDocument/2006/relationships/slide" Target="slides/slide221.xml"/><Relationship Id="rId241" Type="http://schemas.openxmlformats.org/officeDocument/2006/relationships/slide" Target="slides/slide237.xml"/><Relationship Id="rId246" Type="http://schemas.openxmlformats.org/officeDocument/2006/relationships/slide" Target="slides/slide242.xml"/><Relationship Id="rId267" Type="http://schemas.openxmlformats.org/officeDocument/2006/relationships/slide" Target="slides/slide263.xml"/><Relationship Id="rId288" Type="http://schemas.openxmlformats.org/officeDocument/2006/relationships/slide" Target="slides/slide284.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slide" Target="slides/slide123.xml"/><Relationship Id="rId262" Type="http://schemas.openxmlformats.org/officeDocument/2006/relationships/slide" Target="slides/slide258.xml"/><Relationship Id="rId283" Type="http://schemas.openxmlformats.org/officeDocument/2006/relationships/slide" Target="slides/slide279.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143" Type="http://schemas.openxmlformats.org/officeDocument/2006/relationships/slide" Target="slides/slide139.xml"/><Relationship Id="rId148" Type="http://schemas.openxmlformats.org/officeDocument/2006/relationships/slide" Target="slides/slide144.xml"/><Relationship Id="rId164" Type="http://schemas.openxmlformats.org/officeDocument/2006/relationships/slide" Target="slides/slide160.xml"/><Relationship Id="rId169" Type="http://schemas.openxmlformats.org/officeDocument/2006/relationships/slide" Target="slides/slide165.xml"/><Relationship Id="rId185" Type="http://schemas.openxmlformats.org/officeDocument/2006/relationships/slide" Target="slides/slide181.xml"/><Relationship Id="rId4" Type="http://schemas.openxmlformats.org/officeDocument/2006/relationships/slideMaster" Target="slideMasters/slideMaster4.xml"/><Relationship Id="rId9" Type="http://schemas.openxmlformats.org/officeDocument/2006/relationships/slide" Target="slides/slide5.xml"/><Relationship Id="rId180" Type="http://schemas.openxmlformats.org/officeDocument/2006/relationships/slide" Target="slides/slide176.xml"/><Relationship Id="rId210" Type="http://schemas.openxmlformats.org/officeDocument/2006/relationships/slide" Target="slides/slide206.xml"/><Relationship Id="rId215" Type="http://schemas.openxmlformats.org/officeDocument/2006/relationships/slide" Target="slides/slide211.xml"/><Relationship Id="rId236" Type="http://schemas.openxmlformats.org/officeDocument/2006/relationships/slide" Target="slides/slide232.xml"/><Relationship Id="rId257" Type="http://schemas.openxmlformats.org/officeDocument/2006/relationships/slide" Target="slides/slide253.xml"/><Relationship Id="rId278" Type="http://schemas.openxmlformats.org/officeDocument/2006/relationships/slide" Target="slides/slide274.xml"/><Relationship Id="rId26" Type="http://schemas.openxmlformats.org/officeDocument/2006/relationships/slide" Target="slides/slide22.xml"/><Relationship Id="rId231" Type="http://schemas.openxmlformats.org/officeDocument/2006/relationships/slide" Target="slides/slide227.xml"/><Relationship Id="rId252" Type="http://schemas.openxmlformats.org/officeDocument/2006/relationships/slide" Target="slides/slide248.xml"/><Relationship Id="rId273" Type="http://schemas.openxmlformats.org/officeDocument/2006/relationships/slide" Target="slides/slide269.xml"/><Relationship Id="rId294" Type="http://schemas.openxmlformats.org/officeDocument/2006/relationships/slide" Target="slides/slide290.xml"/><Relationship Id="rId308" Type="http://schemas.openxmlformats.org/officeDocument/2006/relationships/viewProps" Target="viewProps.xml"/><Relationship Id="rId47" Type="http://schemas.openxmlformats.org/officeDocument/2006/relationships/slide" Target="slides/slide43.xml"/><Relationship Id="rId68" Type="http://schemas.openxmlformats.org/officeDocument/2006/relationships/slide" Target="slides/slide64.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slide" Target="slides/slide129.xml"/><Relationship Id="rId154" Type="http://schemas.openxmlformats.org/officeDocument/2006/relationships/slide" Target="slides/slide150.xml"/><Relationship Id="rId175" Type="http://schemas.openxmlformats.org/officeDocument/2006/relationships/slide" Target="slides/slide171.xml"/><Relationship Id="rId196" Type="http://schemas.openxmlformats.org/officeDocument/2006/relationships/slide" Target="slides/slide192.xml"/><Relationship Id="rId200" Type="http://schemas.openxmlformats.org/officeDocument/2006/relationships/slide" Target="slides/slide196.xml"/><Relationship Id="rId16" Type="http://schemas.openxmlformats.org/officeDocument/2006/relationships/slide" Target="slides/slide12.xml"/><Relationship Id="rId221" Type="http://schemas.openxmlformats.org/officeDocument/2006/relationships/slide" Target="slides/slide217.xml"/><Relationship Id="rId242" Type="http://schemas.openxmlformats.org/officeDocument/2006/relationships/slide" Target="slides/slide238.xml"/><Relationship Id="rId263" Type="http://schemas.openxmlformats.org/officeDocument/2006/relationships/slide" Target="slides/slide259.xml"/><Relationship Id="rId284" Type="http://schemas.openxmlformats.org/officeDocument/2006/relationships/slide" Target="slides/slide280.xml"/><Relationship Id="rId37" Type="http://schemas.openxmlformats.org/officeDocument/2006/relationships/slide" Target="slides/slide33.xml"/><Relationship Id="rId58" Type="http://schemas.openxmlformats.org/officeDocument/2006/relationships/slide" Target="slides/slide54.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44" Type="http://schemas.openxmlformats.org/officeDocument/2006/relationships/slide" Target="slides/slide140.xml"/><Relationship Id="rId90" Type="http://schemas.openxmlformats.org/officeDocument/2006/relationships/slide" Target="slides/slide86.xml"/><Relationship Id="rId165" Type="http://schemas.openxmlformats.org/officeDocument/2006/relationships/slide" Target="slides/slide161.xml"/><Relationship Id="rId186" Type="http://schemas.openxmlformats.org/officeDocument/2006/relationships/slide" Target="slides/slide182.xml"/><Relationship Id="rId211" Type="http://schemas.openxmlformats.org/officeDocument/2006/relationships/slide" Target="slides/slide207.xml"/><Relationship Id="rId232" Type="http://schemas.openxmlformats.org/officeDocument/2006/relationships/slide" Target="slides/slide228.xml"/><Relationship Id="rId253" Type="http://schemas.openxmlformats.org/officeDocument/2006/relationships/slide" Target="slides/slide249.xml"/><Relationship Id="rId274" Type="http://schemas.openxmlformats.org/officeDocument/2006/relationships/slide" Target="slides/slide270.xml"/><Relationship Id="rId295" Type="http://schemas.openxmlformats.org/officeDocument/2006/relationships/slide" Target="slides/slide291.xml"/><Relationship Id="rId309" Type="http://schemas.openxmlformats.org/officeDocument/2006/relationships/theme" Target="theme/theme1.xml"/><Relationship Id="rId27" Type="http://schemas.openxmlformats.org/officeDocument/2006/relationships/slide" Target="slides/slide23.xml"/><Relationship Id="rId48" Type="http://schemas.openxmlformats.org/officeDocument/2006/relationships/slide" Target="slides/slide44.xml"/><Relationship Id="rId69" Type="http://schemas.openxmlformats.org/officeDocument/2006/relationships/slide" Target="slides/slide65.xml"/><Relationship Id="rId113" Type="http://schemas.openxmlformats.org/officeDocument/2006/relationships/slide" Target="slides/slide109.xml"/><Relationship Id="rId134" Type="http://schemas.openxmlformats.org/officeDocument/2006/relationships/slide" Target="slides/slide130.xml"/><Relationship Id="rId80" Type="http://schemas.openxmlformats.org/officeDocument/2006/relationships/slide" Target="slides/slide76.xml"/><Relationship Id="rId155" Type="http://schemas.openxmlformats.org/officeDocument/2006/relationships/slide" Target="slides/slide151.xml"/><Relationship Id="rId176" Type="http://schemas.openxmlformats.org/officeDocument/2006/relationships/slide" Target="slides/slide172.xml"/><Relationship Id="rId197" Type="http://schemas.openxmlformats.org/officeDocument/2006/relationships/slide" Target="slides/slide193.xml"/><Relationship Id="rId201" Type="http://schemas.openxmlformats.org/officeDocument/2006/relationships/slide" Target="slides/slide197.xml"/><Relationship Id="rId222" Type="http://schemas.openxmlformats.org/officeDocument/2006/relationships/slide" Target="slides/slide218.xml"/><Relationship Id="rId243" Type="http://schemas.openxmlformats.org/officeDocument/2006/relationships/slide" Target="slides/slide239.xml"/><Relationship Id="rId264" Type="http://schemas.openxmlformats.org/officeDocument/2006/relationships/slide" Target="slides/slide260.xml"/><Relationship Id="rId285" Type="http://schemas.openxmlformats.org/officeDocument/2006/relationships/slide" Target="slides/slide281.xml"/><Relationship Id="rId17" Type="http://schemas.openxmlformats.org/officeDocument/2006/relationships/slide" Target="slides/slide13.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24" Type="http://schemas.openxmlformats.org/officeDocument/2006/relationships/slide" Target="slides/slide120.xml"/><Relationship Id="rId310" Type="http://schemas.openxmlformats.org/officeDocument/2006/relationships/tableStyles" Target="tableStyles.xml"/><Relationship Id="rId70" Type="http://schemas.openxmlformats.org/officeDocument/2006/relationships/slide" Target="slides/slide66.xml"/><Relationship Id="rId91" Type="http://schemas.openxmlformats.org/officeDocument/2006/relationships/slide" Target="slides/slide87.xml"/><Relationship Id="rId145" Type="http://schemas.openxmlformats.org/officeDocument/2006/relationships/slide" Target="slides/slide141.xml"/><Relationship Id="rId166" Type="http://schemas.openxmlformats.org/officeDocument/2006/relationships/slide" Target="slides/slide162.xml"/><Relationship Id="rId187" Type="http://schemas.openxmlformats.org/officeDocument/2006/relationships/slide" Target="slides/slide183.xml"/><Relationship Id="rId1" Type="http://schemas.openxmlformats.org/officeDocument/2006/relationships/slideMaster" Target="slideMasters/slideMaster1.xml"/><Relationship Id="rId212" Type="http://schemas.openxmlformats.org/officeDocument/2006/relationships/slide" Target="slides/slide208.xml"/><Relationship Id="rId233" Type="http://schemas.openxmlformats.org/officeDocument/2006/relationships/slide" Target="slides/slide229.xml"/><Relationship Id="rId254" Type="http://schemas.openxmlformats.org/officeDocument/2006/relationships/slide" Target="slides/slide250.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275" Type="http://schemas.openxmlformats.org/officeDocument/2006/relationships/slide" Target="slides/slide271.xml"/><Relationship Id="rId296" Type="http://schemas.openxmlformats.org/officeDocument/2006/relationships/slide" Target="slides/slide292.xml"/><Relationship Id="rId300" Type="http://schemas.openxmlformats.org/officeDocument/2006/relationships/slide" Target="slides/slide296.xml"/><Relationship Id="rId60" Type="http://schemas.openxmlformats.org/officeDocument/2006/relationships/slide" Target="slides/slide56.xml"/><Relationship Id="rId81" Type="http://schemas.openxmlformats.org/officeDocument/2006/relationships/slide" Target="slides/slide77.xml"/><Relationship Id="rId135" Type="http://schemas.openxmlformats.org/officeDocument/2006/relationships/slide" Target="slides/slide131.xml"/><Relationship Id="rId156" Type="http://schemas.openxmlformats.org/officeDocument/2006/relationships/slide" Target="slides/slide152.xml"/><Relationship Id="rId177" Type="http://schemas.openxmlformats.org/officeDocument/2006/relationships/slide" Target="slides/slide173.xml"/><Relationship Id="rId198" Type="http://schemas.openxmlformats.org/officeDocument/2006/relationships/slide" Target="slides/slide194.xml"/><Relationship Id="rId202" Type="http://schemas.openxmlformats.org/officeDocument/2006/relationships/slide" Target="slides/slide198.xml"/><Relationship Id="rId223" Type="http://schemas.openxmlformats.org/officeDocument/2006/relationships/slide" Target="slides/slide219.xml"/><Relationship Id="rId244" Type="http://schemas.openxmlformats.org/officeDocument/2006/relationships/slide" Target="slides/slide240.xml"/><Relationship Id="rId18" Type="http://schemas.openxmlformats.org/officeDocument/2006/relationships/slide" Target="slides/slide14.xml"/><Relationship Id="rId39" Type="http://schemas.openxmlformats.org/officeDocument/2006/relationships/slide" Target="slides/slide35.xml"/><Relationship Id="rId265" Type="http://schemas.openxmlformats.org/officeDocument/2006/relationships/slide" Target="slides/slide261.xml"/><Relationship Id="rId286" Type="http://schemas.openxmlformats.org/officeDocument/2006/relationships/slide" Target="slides/slide282.xml"/><Relationship Id="rId50" Type="http://schemas.openxmlformats.org/officeDocument/2006/relationships/slide" Target="slides/slide46.xml"/><Relationship Id="rId104" Type="http://schemas.openxmlformats.org/officeDocument/2006/relationships/slide" Target="slides/slide100.xml"/><Relationship Id="rId125" Type="http://schemas.openxmlformats.org/officeDocument/2006/relationships/slide" Target="slides/slide121.xml"/><Relationship Id="rId146" Type="http://schemas.openxmlformats.org/officeDocument/2006/relationships/slide" Target="slides/slide142.xml"/><Relationship Id="rId167" Type="http://schemas.openxmlformats.org/officeDocument/2006/relationships/slide" Target="slides/slide163.xml"/><Relationship Id="rId188" Type="http://schemas.openxmlformats.org/officeDocument/2006/relationships/slide" Target="slides/slide184.xml"/><Relationship Id="rId71" Type="http://schemas.openxmlformats.org/officeDocument/2006/relationships/slide" Target="slides/slide67.xml"/><Relationship Id="rId92" Type="http://schemas.openxmlformats.org/officeDocument/2006/relationships/slide" Target="slides/slide88.xml"/><Relationship Id="rId213" Type="http://schemas.openxmlformats.org/officeDocument/2006/relationships/slide" Target="slides/slide209.xml"/><Relationship Id="rId234" Type="http://schemas.openxmlformats.org/officeDocument/2006/relationships/slide" Target="slides/slide230.xml"/><Relationship Id="rId2" Type="http://schemas.openxmlformats.org/officeDocument/2006/relationships/slideMaster" Target="slideMasters/slideMaster2.xml"/><Relationship Id="rId29" Type="http://schemas.openxmlformats.org/officeDocument/2006/relationships/slide" Target="slides/slide25.xml"/><Relationship Id="rId255" Type="http://schemas.openxmlformats.org/officeDocument/2006/relationships/slide" Target="slides/slide251.xml"/><Relationship Id="rId276" Type="http://schemas.openxmlformats.org/officeDocument/2006/relationships/slide" Target="slides/slide272.xml"/><Relationship Id="rId297" Type="http://schemas.openxmlformats.org/officeDocument/2006/relationships/slide" Target="slides/slide293.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Slide Number Placeholder 4"/>
          <p:cNvSpPr>
            <a:spLocks noGrp="1"/>
          </p:cNvSpPr>
          <p:nvPr>
            <p:ph type="sldNum" sz="quarter" idx="3"/>
          </p:nvPr>
        </p:nvSpPr>
        <p:spPr>
          <a:xfrm>
            <a:off x="437290" y="9012538"/>
            <a:ext cx="6447262" cy="503396"/>
          </a:xfrm>
          <a:prstGeom prst="rect">
            <a:avLst/>
          </a:prstGeom>
        </p:spPr>
        <p:txBody>
          <a:bodyPr vert="horz" lIns="96637" tIns="48318" rIns="96637" bIns="48318" rtlCol="0" anchor="b"/>
          <a:lstStyle>
            <a:lvl1pPr algn="ctr" eaLnBrk="0" hangingPunct="0">
              <a:defRPr sz="1300" b="1" dirty="0" smtClean="0">
                <a:latin typeface="Calibri Light" pitchFamily="34" charset="0"/>
                <a:cs typeface="+mn-cs"/>
              </a:defRPr>
            </a:lvl1pPr>
          </a:lstStyle>
          <a:p>
            <a:pPr>
              <a:defRPr/>
            </a:pPr>
            <a:r>
              <a:rPr lang="en-US"/>
              <a:t>Page </a:t>
            </a:r>
            <a:fld id="{C223E550-8049-438C-9FEA-E44A6AD331C1}" type="slidenum">
              <a:rPr lang="en-US"/>
              <a:pPr>
                <a:defRPr/>
              </a:pPr>
              <a:t>‹#›</a:t>
            </a:fld>
            <a:endParaRPr lang="en-US"/>
          </a:p>
        </p:txBody>
      </p:sp>
      <p:cxnSp>
        <p:nvCxnSpPr>
          <p:cNvPr id="7" name="Straight Connector 6"/>
          <p:cNvCxnSpPr/>
          <p:nvPr/>
        </p:nvCxnSpPr>
        <p:spPr>
          <a:xfrm>
            <a:off x="35404" y="8964199"/>
            <a:ext cx="2619769" cy="0"/>
          </a:xfrm>
          <a:prstGeom prst="line">
            <a:avLst/>
          </a:prstGeom>
          <a:ln w="31750">
            <a:solidFill>
              <a:srgbClr val="882483"/>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4668364" y="8964199"/>
            <a:ext cx="2619769" cy="0"/>
          </a:xfrm>
          <a:prstGeom prst="line">
            <a:avLst/>
          </a:prstGeom>
          <a:ln w="31750">
            <a:solidFill>
              <a:srgbClr val="882483"/>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9" name="Header Placeholder 1"/>
          <p:cNvSpPr>
            <a:spLocks noGrp="1"/>
          </p:cNvSpPr>
          <p:nvPr>
            <p:ph type="hdr" sz="quarter"/>
          </p:nvPr>
        </p:nvSpPr>
        <p:spPr>
          <a:xfrm>
            <a:off x="2260250" y="160020"/>
            <a:ext cx="2794701" cy="720090"/>
          </a:xfrm>
          <a:prstGeom prst="rect">
            <a:avLst/>
          </a:prstGeom>
        </p:spPr>
        <p:txBody>
          <a:bodyPr vert="horz" lIns="96637" tIns="48318" rIns="96637" bIns="48318" rtlCol="0"/>
          <a:lstStyle>
            <a:lvl1pPr algn="ctr" eaLnBrk="0" hangingPunct="0">
              <a:defRPr sz="1700" b="1" dirty="0" err="1" smtClean="0">
                <a:latin typeface="Calibri Light" pitchFamily="34" charset="0"/>
                <a:cs typeface="+mn-cs"/>
              </a:defRPr>
            </a:lvl1pPr>
          </a:lstStyle>
          <a:p>
            <a:pPr>
              <a:defRPr/>
            </a:pPr>
            <a:r>
              <a:rPr lang="en-US" dirty="0" err="1"/>
              <a:t>SQLintersection</a:t>
            </a:r>
            <a:r>
              <a:rPr lang="en-US" sz="1500" b="0" dirty="0"/>
              <a:t/>
            </a:r>
            <a:br>
              <a:rPr lang="en-US" sz="1500" b="0" dirty="0"/>
            </a:br>
            <a:r>
              <a:rPr lang="en-US" sz="1300" b="0" dirty="0"/>
              <a:t>Orlando, Florida – April 2014</a:t>
            </a:r>
          </a:p>
          <a:p>
            <a:pPr>
              <a:defRPr/>
            </a:pPr>
            <a:r>
              <a:rPr lang="en-US" sz="1300" b="0" dirty="0" err="1"/>
              <a:t>www.SQLintersection.com</a:t>
            </a:r>
            <a:r>
              <a:rPr lang="en-US" sz="1300" b="0" dirty="0"/>
              <a:t>   </a:t>
            </a:r>
          </a:p>
        </p:txBody>
      </p:sp>
      <p:pic>
        <p:nvPicPr>
          <p:cNvPr id="10" name="Picture 2"/>
          <p:cNvPicPr>
            <a:picLocks noChangeAspect="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3057205" y="8739797"/>
            <a:ext cx="1209124" cy="450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4158585" y="9142249"/>
            <a:ext cx="3086947" cy="282272"/>
          </a:xfrm>
          <a:prstGeom prst="rect">
            <a:avLst/>
          </a:prstGeom>
          <a:noFill/>
        </p:spPr>
        <p:txBody>
          <a:bodyPr wrap="square" lIns="96661" tIns="48331" rIns="96661" bIns="48331" rtlCol="0">
            <a:spAutoFit/>
          </a:bodyPr>
          <a:lstStyle/>
          <a:p>
            <a:pPr algn="r"/>
            <a:r>
              <a:rPr lang="en-US" sz="1200" dirty="0"/>
              <a:t>Copyright Brent </a:t>
            </a:r>
            <a:r>
              <a:rPr lang="en-US" sz="1200" dirty="0" err="1"/>
              <a:t>Ozar</a:t>
            </a:r>
            <a:r>
              <a:rPr lang="en-US" sz="1200" dirty="0"/>
              <a:t> Unlimited ® 2014</a:t>
            </a:r>
          </a:p>
        </p:txBody>
      </p:sp>
    </p:spTree>
    <p:extLst>
      <p:ext uri="{BB962C8B-B14F-4D97-AF65-F5344CB8AC3E}">
        <p14:creationId xmlns:p14="http://schemas.microsoft.com/office/powerpoint/2010/main" val="218685018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idx="1"/>
          </p:nvPr>
        </p:nvSpPr>
        <p:spPr>
          <a:xfrm>
            <a:off x="4143587" y="0"/>
            <a:ext cx="3169920" cy="480060"/>
          </a:xfrm>
          <a:prstGeom prst="rect">
            <a:avLst/>
          </a:prstGeom>
        </p:spPr>
        <p:txBody>
          <a:bodyPr vert="horz" lIns="96661" tIns="48331" rIns="96661" bIns="48331" rtlCol="0"/>
          <a:lstStyle>
            <a:lvl1pPr algn="r">
              <a:defRPr sz="1300"/>
            </a:lvl1pPr>
          </a:lstStyle>
          <a:p>
            <a:fld id="{9ED4F85B-F3A5-A04B-B69B-2D198327B825}" type="datetimeFigureOut">
              <a:rPr lang="en-US" smtClean="0"/>
              <a:t>4/8/2014</a:t>
            </a:fld>
            <a:endParaRPr lang="en-US"/>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endParaRPr lang="en-US"/>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61" tIns="48331" rIns="96661" bIns="48331"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300"/>
            </a:lvl1pPr>
          </a:lstStyle>
          <a:p>
            <a:endParaRPr lang="en-US"/>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300"/>
            </a:lvl1pPr>
          </a:lstStyle>
          <a:p>
            <a:fld id="{96522C74-D07E-5A41-BD9F-EE25E27FD33F}" type="slidenum">
              <a:rPr lang="en-US" smtClean="0"/>
              <a:t>‹#›</a:t>
            </a:fld>
            <a:endParaRPr lang="en-US"/>
          </a:p>
        </p:txBody>
      </p:sp>
    </p:spTree>
    <p:extLst>
      <p:ext uri="{BB962C8B-B14F-4D97-AF65-F5344CB8AC3E}">
        <p14:creationId xmlns:p14="http://schemas.microsoft.com/office/powerpoint/2010/main" val="4079458196"/>
      </p:ext>
    </p:extLst>
  </p:cSld>
  <p:clrMap bg1="lt1" tx1="dk1" bg2="lt2" tx2="dk2" accent1="accent1" accent2="accent2" accent3="accent3" accent4="accent4" accent5="accent5" accent6="accent6" hlink="hlink" folHlink="folHlink"/>
  <p:notesStyle>
    <a:lvl1pPr marL="0" algn="l" defTabSz="457177" rtl="0" eaLnBrk="1" latinLnBrk="0" hangingPunct="1">
      <a:defRPr sz="1200" kern="1200">
        <a:solidFill>
          <a:schemeClr val="tx1"/>
        </a:solidFill>
        <a:latin typeface="+mn-lt"/>
        <a:ea typeface="+mn-ea"/>
        <a:cs typeface="+mn-cs"/>
      </a:defRPr>
    </a:lvl1pPr>
    <a:lvl2pPr marL="457177" algn="l" defTabSz="457177" rtl="0" eaLnBrk="1" latinLnBrk="0" hangingPunct="1">
      <a:defRPr sz="1200" kern="1200">
        <a:solidFill>
          <a:schemeClr val="tx1"/>
        </a:solidFill>
        <a:latin typeface="+mn-lt"/>
        <a:ea typeface="+mn-ea"/>
        <a:cs typeface="+mn-cs"/>
      </a:defRPr>
    </a:lvl2pPr>
    <a:lvl3pPr marL="914353" algn="l" defTabSz="457177" rtl="0" eaLnBrk="1" latinLnBrk="0" hangingPunct="1">
      <a:defRPr sz="1200" kern="1200">
        <a:solidFill>
          <a:schemeClr val="tx1"/>
        </a:solidFill>
        <a:latin typeface="+mn-lt"/>
        <a:ea typeface="+mn-ea"/>
        <a:cs typeface="+mn-cs"/>
      </a:defRPr>
    </a:lvl3pPr>
    <a:lvl4pPr marL="1371530" algn="l" defTabSz="457177" rtl="0" eaLnBrk="1" latinLnBrk="0" hangingPunct="1">
      <a:defRPr sz="1200" kern="1200">
        <a:solidFill>
          <a:schemeClr val="tx1"/>
        </a:solidFill>
        <a:latin typeface="+mn-lt"/>
        <a:ea typeface="+mn-ea"/>
        <a:cs typeface="+mn-cs"/>
      </a:defRPr>
    </a:lvl4pPr>
    <a:lvl5pPr marL="1828706" algn="l" defTabSz="457177" rtl="0" eaLnBrk="1" latinLnBrk="0" hangingPunct="1">
      <a:defRPr sz="1200" kern="1200">
        <a:solidFill>
          <a:schemeClr val="tx1"/>
        </a:solidFill>
        <a:latin typeface="+mn-lt"/>
        <a:ea typeface="+mn-ea"/>
        <a:cs typeface="+mn-cs"/>
      </a:defRPr>
    </a:lvl5pPr>
    <a:lvl6pPr marL="2285883" algn="l" defTabSz="457177" rtl="0" eaLnBrk="1" latinLnBrk="0" hangingPunct="1">
      <a:defRPr sz="1200" kern="1200">
        <a:solidFill>
          <a:schemeClr val="tx1"/>
        </a:solidFill>
        <a:latin typeface="+mn-lt"/>
        <a:ea typeface="+mn-ea"/>
        <a:cs typeface="+mn-cs"/>
      </a:defRPr>
    </a:lvl6pPr>
    <a:lvl7pPr marL="2743060" algn="l" defTabSz="457177" rtl="0" eaLnBrk="1" latinLnBrk="0" hangingPunct="1">
      <a:defRPr sz="1200" kern="1200">
        <a:solidFill>
          <a:schemeClr val="tx1"/>
        </a:solidFill>
        <a:latin typeface="+mn-lt"/>
        <a:ea typeface="+mn-ea"/>
        <a:cs typeface="+mn-cs"/>
      </a:defRPr>
    </a:lvl7pPr>
    <a:lvl8pPr marL="3200236" algn="l" defTabSz="457177" rtl="0" eaLnBrk="1" latinLnBrk="0" hangingPunct="1">
      <a:defRPr sz="1200" kern="1200">
        <a:solidFill>
          <a:schemeClr val="tx1"/>
        </a:solidFill>
        <a:latin typeface="+mn-lt"/>
        <a:ea typeface="+mn-ea"/>
        <a:cs typeface="+mn-cs"/>
      </a:defRPr>
    </a:lvl8pPr>
    <a:lvl9pPr marL="3657413" algn="l" defTabSz="457177"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22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22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23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23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29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a:ln/>
        </p:spPr>
      </p:sp>
      <p:sp>
        <p:nvSpPr>
          <p:cNvPr id="235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235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114" eaLnBrk="0" hangingPunct="0">
              <a:defRPr>
                <a:solidFill>
                  <a:schemeClr val="tx1"/>
                </a:solidFill>
                <a:latin typeface="Arial" charset="0"/>
              </a:defRPr>
            </a:lvl1pPr>
            <a:lvl2pPr marL="742883" indent="-285725" defTabSz="965114" eaLnBrk="0" hangingPunct="0">
              <a:defRPr>
                <a:solidFill>
                  <a:schemeClr val="tx1"/>
                </a:solidFill>
                <a:latin typeface="Arial" charset="0"/>
              </a:defRPr>
            </a:lvl2pPr>
            <a:lvl3pPr marL="1142898" indent="-228580" defTabSz="965114" eaLnBrk="0" hangingPunct="0">
              <a:defRPr>
                <a:solidFill>
                  <a:schemeClr val="tx1"/>
                </a:solidFill>
                <a:latin typeface="Arial" charset="0"/>
              </a:defRPr>
            </a:lvl3pPr>
            <a:lvl4pPr marL="1600057" indent="-228580" defTabSz="965114" eaLnBrk="0" hangingPunct="0">
              <a:defRPr>
                <a:solidFill>
                  <a:schemeClr val="tx1"/>
                </a:solidFill>
                <a:latin typeface="Arial" charset="0"/>
              </a:defRPr>
            </a:lvl4pPr>
            <a:lvl5pPr marL="2057217" indent="-228580" defTabSz="965114" eaLnBrk="0" hangingPunct="0">
              <a:defRPr>
                <a:solidFill>
                  <a:schemeClr val="tx1"/>
                </a:solidFill>
                <a:latin typeface="Arial" charset="0"/>
              </a:defRPr>
            </a:lvl5pPr>
            <a:lvl6pPr marL="2514376" indent="-228580" defTabSz="965114" eaLnBrk="0" fontAlgn="base" hangingPunct="0">
              <a:spcBef>
                <a:spcPct val="0"/>
              </a:spcBef>
              <a:spcAft>
                <a:spcPct val="0"/>
              </a:spcAft>
              <a:defRPr>
                <a:solidFill>
                  <a:schemeClr val="tx1"/>
                </a:solidFill>
                <a:latin typeface="Arial" charset="0"/>
              </a:defRPr>
            </a:lvl6pPr>
            <a:lvl7pPr marL="2971536" indent="-228580" defTabSz="965114" eaLnBrk="0" fontAlgn="base" hangingPunct="0">
              <a:spcBef>
                <a:spcPct val="0"/>
              </a:spcBef>
              <a:spcAft>
                <a:spcPct val="0"/>
              </a:spcAft>
              <a:defRPr>
                <a:solidFill>
                  <a:schemeClr val="tx1"/>
                </a:solidFill>
                <a:latin typeface="Arial" charset="0"/>
              </a:defRPr>
            </a:lvl7pPr>
            <a:lvl8pPr marL="3428694" indent="-228580" defTabSz="965114" eaLnBrk="0" fontAlgn="base" hangingPunct="0">
              <a:spcBef>
                <a:spcPct val="0"/>
              </a:spcBef>
              <a:spcAft>
                <a:spcPct val="0"/>
              </a:spcAft>
              <a:defRPr>
                <a:solidFill>
                  <a:schemeClr val="tx1"/>
                </a:solidFill>
                <a:latin typeface="Arial" charset="0"/>
              </a:defRPr>
            </a:lvl8pPr>
            <a:lvl9pPr marL="3885854" indent="-228580" defTabSz="965114" eaLnBrk="0" fontAlgn="base" hangingPunct="0">
              <a:spcBef>
                <a:spcPct val="0"/>
              </a:spcBef>
              <a:spcAft>
                <a:spcPct val="0"/>
              </a:spcAft>
              <a:defRPr>
                <a:solidFill>
                  <a:schemeClr val="tx1"/>
                </a:solidFill>
                <a:latin typeface="Arial" charset="0"/>
              </a:defRPr>
            </a:lvl9pPr>
          </a:lstStyle>
          <a:p>
            <a:pPr eaLnBrk="1" hangingPunct="1"/>
            <a:fld id="{BF7647B2-2941-43F6-A85A-D49BEE5B59D6}" type="slidenum">
              <a:rPr lang="en-US" altLang="en-US">
                <a:latin typeface="Calibri Light" pitchFamily="34" charset="0"/>
              </a:rPr>
              <a:pPr eaLnBrk="1" hangingPunct="1"/>
              <a:t>1</a:t>
            </a:fld>
            <a:endParaRPr lang="en-US" altLang="en-US">
              <a:latin typeface="Calibri Light" pitchFamily="34" charset="0"/>
            </a:endParaRPr>
          </a:p>
        </p:txBody>
      </p:sp>
    </p:spTree>
    <p:extLst>
      <p:ext uri="{BB962C8B-B14F-4D97-AF65-F5344CB8AC3E}">
        <p14:creationId xmlns:p14="http://schemas.microsoft.com/office/powerpoint/2010/main" val="29626699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SQL Server looks the same way.  There’s still only one way SQL Server can access the data – by doing a clustered index scan.</a:t>
            </a:r>
          </a:p>
          <a:p>
            <a:r>
              <a:rPr lang="en-US" dirty="0" smtClean="0"/>
              <a:t>We haven’t really added additional work here – we’re actually taking work AWAY in the sense</a:t>
            </a:r>
            <a:r>
              <a:rPr lang="en-US" baseline="0" dirty="0" smtClean="0"/>
              <a:t> that we’re only asking for the Id field, but that isn’t immediately visible on the execution plan.</a:t>
            </a:r>
          </a:p>
          <a:p>
            <a:r>
              <a:rPr lang="en-US" baseline="0" dirty="0" smtClean="0"/>
              <a:t>That’s our first lesson – you can’t trust the visual execution </a:t>
            </a:r>
            <a:r>
              <a:rPr lang="en-US" baseline="0" smtClean="0"/>
              <a:t>plan alone.</a:t>
            </a:r>
            <a:endParaRPr lang="en-US"/>
          </a:p>
        </p:txBody>
      </p:sp>
      <p:sp>
        <p:nvSpPr>
          <p:cNvPr id="4" name="Slide Number Placeholder 3"/>
          <p:cNvSpPr>
            <a:spLocks noGrp="1"/>
          </p:cNvSpPr>
          <p:nvPr>
            <p:ph type="sldNum" sz="quarter" idx="10"/>
          </p:nvPr>
        </p:nvSpPr>
        <p:spPr/>
        <p:txBody>
          <a:bodyPr/>
          <a:lstStyle/>
          <a:p>
            <a:fld id="{559973A1-0C85-1349-9583-CC7B881C90F0}" type="slidenum">
              <a:rPr lang="en-US" smtClean="0">
                <a:solidFill>
                  <a:prstClr val="black"/>
                </a:solidFill>
              </a:rPr>
              <a:pPr/>
              <a:t>35</a:t>
            </a:fld>
            <a:endParaRPr lang="en-US">
              <a:solidFill>
                <a:prstClr val="black"/>
              </a:solidFill>
            </a:endParaRPr>
          </a:p>
        </p:txBody>
      </p:sp>
    </p:spTree>
    <p:extLst>
      <p:ext uri="{BB962C8B-B14F-4D97-AF65-F5344CB8AC3E}">
        <p14:creationId xmlns:p14="http://schemas.microsoft.com/office/powerpoint/2010/main" val="18840702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I’ve changed two things about the query – I’m only selecting Id,</a:t>
            </a:r>
            <a:r>
              <a:rPr lang="en-US" baseline="0" dirty="0" smtClean="0"/>
              <a:t> but I want only the users who have accessed the site since July 1</a:t>
            </a:r>
            <a:r>
              <a:rPr lang="en-US" baseline="30000" dirty="0" smtClean="0"/>
              <a:t>st</a:t>
            </a:r>
            <a:r>
              <a:rPr lang="en-US" baseline="0" dirty="0" smtClean="0"/>
              <a:t>.</a:t>
            </a:r>
          </a:p>
          <a:p>
            <a:r>
              <a:rPr lang="en-US" baseline="0" dirty="0" smtClean="0"/>
              <a:t>So who in the room can describe to me how you’re going to deliver this data to me?</a:t>
            </a:r>
            <a:endParaRPr lang="en-US" dirty="0"/>
          </a:p>
        </p:txBody>
      </p:sp>
      <p:sp>
        <p:nvSpPr>
          <p:cNvPr id="4" name="Slide Number Placeholder 3"/>
          <p:cNvSpPr>
            <a:spLocks noGrp="1"/>
          </p:cNvSpPr>
          <p:nvPr>
            <p:ph type="sldNum" sz="quarter" idx="10"/>
          </p:nvPr>
        </p:nvSpPr>
        <p:spPr/>
        <p:txBody>
          <a:bodyPr/>
          <a:lstStyle/>
          <a:p>
            <a:fld id="{559973A1-0C85-1349-9583-CC7B881C90F0}" type="slidenum">
              <a:rPr lang="en-US" smtClean="0">
                <a:solidFill>
                  <a:prstClr val="black"/>
                </a:solidFill>
              </a:rPr>
              <a:pPr/>
              <a:t>39</a:t>
            </a:fld>
            <a:endParaRPr lang="en-US">
              <a:solidFill>
                <a:prstClr val="black"/>
              </a:solidFill>
            </a:endParaRPr>
          </a:p>
        </p:txBody>
      </p:sp>
    </p:spTree>
    <p:extLst>
      <p:ext uri="{BB962C8B-B14F-4D97-AF65-F5344CB8AC3E}">
        <p14:creationId xmlns:p14="http://schemas.microsoft.com/office/powerpoint/2010/main" val="30898995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I’ve changed two things about the query – I’m only selecting Id,</a:t>
            </a:r>
            <a:r>
              <a:rPr lang="en-US" baseline="0" dirty="0" smtClean="0"/>
              <a:t> but I want only the users who have accessed the site since July 1</a:t>
            </a:r>
            <a:r>
              <a:rPr lang="en-US" baseline="30000" dirty="0" smtClean="0"/>
              <a:t>st</a:t>
            </a:r>
            <a:r>
              <a:rPr lang="en-US" baseline="0" dirty="0" smtClean="0"/>
              <a:t>.</a:t>
            </a:r>
          </a:p>
          <a:p>
            <a:r>
              <a:rPr lang="en-US" baseline="0" dirty="0" smtClean="0"/>
              <a:t>So who in the room can describe to me how you’re going to deliver this data to me?</a:t>
            </a:r>
            <a:endParaRPr lang="en-US" dirty="0"/>
          </a:p>
        </p:txBody>
      </p:sp>
      <p:sp>
        <p:nvSpPr>
          <p:cNvPr id="4" name="Slide Number Placeholder 3"/>
          <p:cNvSpPr>
            <a:spLocks noGrp="1"/>
          </p:cNvSpPr>
          <p:nvPr>
            <p:ph type="sldNum" sz="quarter" idx="10"/>
          </p:nvPr>
        </p:nvSpPr>
        <p:spPr/>
        <p:txBody>
          <a:bodyPr/>
          <a:lstStyle/>
          <a:p>
            <a:fld id="{559973A1-0C85-1349-9583-CC7B881C90F0}" type="slidenum">
              <a:rPr lang="en-US" smtClean="0">
                <a:solidFill>
                  <a:prstClr val="black"/>
                </a:solidFill>
              </a:rPr>
              <a:pPr/>
              <a:t>45</a:t>
            </a:fld>
            <a:endParaRPr lang="en-US">
              <a:solidFill>
                <a:prstClr val="black"/>
              </a:solidFill>
            </a:endParaRPr>
          </a:p>
        </p:txBody>
      </p:sp>
    </p:spTree>
    <p:extLst>
      <p:ext uri="{BB962C8B-B14F-4D97-AF65-F5344CB8AC3E}">
        <p14:creationId xmlns:p14="http://schemas.microsoft.com/office/powerpoint/2010/main" val="30898995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It doesn’t take more time to read, but it takes more time for everything else, doesn’t it?</a:t>
            </a:r>
          </a:p>
          <a:p>
            <a:r>
              <a:rPr lang="en-US" dirty="0" smtClean="0"/>
              <a:t>Interesting.</a:t>
            </a:r>
            <a:endParaRPr lang="en-US" dirty="0"/>
          </a:p>
        </p:txBody>
      </p:sp>
      <p:sp>
        <p:nvSpPr>
          <p:cNvPr id="4" name="Slide Number Placeholder 3"/>
          <p:cNvSpPr>
            <a:spLocks noGrp="1"/>
          </p:cNvSpPr>
          <p:nvPr>
            <p:ph type="sldNum" sz="quarter" idx="10"/>
          </p:nvPr>
        </p:nvSpPr>
        <p:spPr/>
        <p:txBody>
          <a:bodyPr/>
          <a:lstStyle/>
          <a:p>
            <a:fld id="{65847C80-2AB5-4B40-BFD8-D0A0850437DA}" type="slidenum">
              <a:rPr lang="en-US" smtClean="0">
                <a:solidFill>
                  <a:prstClr val="black"/>
                </a:solidFill>
              </a:rPr>
              <a:pPr/>
              <a:t>47</a:t>
            </a:fld>
            <a:endParaRPr lang="en-US">
              <a:solidFill>
                <a:prstClr val="black"/>
              </a:solidFill>
            </a:endParaRPr>
          </a:p>
        </p:txBody>
      </p:sp>
    </p:spTree>
    <p:extLst>
      <p:ext uri="{BB962C8B-B14F-4D97-AF65-F5344CB8AC3E}">
        <p14:creationId xmlns:p14="http://schemas.microsoft.com/office/powerpoint/2010/main" val="5577484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Note that it isn’t that the top query’s clustered index scan is MORE expensive.</a:t>
            </a:r>
            <a:endParaRPr lang="en-US" dirty="0"/>
          </a:p>
        </p:txBody>
      </p:sp>
      <p:sp>
        <p:nvSpPr>
          <p:cNvPr id="4" name="Slide Number Placeholder 3"/>
          <p:cNvSpPr>
            <a:spLocks noGrp="1"/>
          </p:cNvSpPr>
          <p:nvPr>
            <p:ph type="sldNum" sz="quarter" idx="10"/>
          </p:nvPr>
        </p:nvSpPr>
        <p:spPr/>
        <p:txBody>
          <a:bodyPr/>
          <a:lstStyle/>
          <a:p>
            <a:fld id="{65847C80-2AB5-4B40-BFD8-D0A0850437DA}" type="slidenum">
              <a:rPr lang="en-US" smtClean="0">
                <a:solidFill>
                  <a:prstClr val="black"/>
                </a:solidFill>
              </a:rPr>
              <a:pPr/>
              <a:t>49</a:t>
            </a:fld>
            <a:endParaRPr lang="en-US">
              <a:solidFill>
                <a:prstClr val="black"/>
              </a:solidFill>
            </a:endParaRPr>
          </a:p>
        </p:txBody>
      </p:sp>
    </p:spTree>
    <p:extLst>
      <p:ext uri="{BB962C8B-B14F-4D97-AF65-F5344CB8AC3E}">
        <p14:creationId xmlns:p14="http://schemas.microsoft.com/office/powerpoint/2010/main" val="4301113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Is there another business way to get this data?</a:t>
            </a:r>
            <a:endParaRPr lang="en-US" dirty="0"/>
          </a:p>
        </p:txBody>
      </p:sp>
      <p:sp>
        <p:nvSpPr>
          <p:cNvPr id="4" name="Slide Number Placeholder 3"/>
          <p:cNvSpPr>
            <a:spLocks noGrp="1"/>
          </p:cNvSpPr>
          <p:nvPr>
            <p:ph type="sldNum" sz="quarter" idx="10"/>
          </p:nvPr>
        </p:nvSpPr>
        <p:spPr/>
        <p:txBody>
          <a:bodyPr/>
          <a:lstStyle/>
          <a:p>
            <a:fld id="{65847C80-2AB5-4B40-BFD8-D0A0850437DA}" type="slidenum">
              <a:rPr lang="en-US" smtClean="0">
                <a:solidFill>
                  <a:prstClr val="black"/>
                </a:solidFill>
              </a:rPr>
              <a:pPr/>
              <a:t>52</a:t>
            </a:fld>
            <a:endParaRPr lang="en-US">
              <a:solidFill>
                <a:prstClr val="black"/>
              </a:solidFill>
            </a:endParaRPr>
          </a:p>
        </p:txBody>
      </p:sp>
    </p:spTree>
    <p:extLst>
      <p:ext uri="{BB962C8B-B14F-4D97-AF65-F5344CB8AC3E}">
        <p14:creationId xmlns:p14="http://schemas.microsoft.com/office/powerpoint/2010/main" val="5053936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Hand out the first index – </a:t>
            </a:r>
            <a:r>
              <a:rPr lang="en-US" dirty="0" err="1" smtClean="0"/>
              <a:t>dbo.Users</a:t>
            </a:r>
            <a:r>
              <a:rPr lang="en-US" dirty="0" smtClean="0"/>
              <a:t> </a:t>
            </a:r>
            <a:r>
              <a:rPr lang="en-US" dirty="0" err="1" smtClean="0"/>
              <a:t>IX_LastAccessDate</a:t>
            </a:r>
            <a:endParaRPr lang="en-US" dirty="0" smtClean="0"/>
          </a:p>
          <a:p>
            <a:r>
              <a:rPr lang="en-US" dirty="0" smtClean="0"/>
              <a:t>What do you notice that’s different about this?  (sorted </a:t>
            </a:r>
            <a:r>
              <a:rPr lang="en-US" smtClean="0"/>
              <a:t>in order, )</a:t>
            </a:r>
            <a:endParaRPr lang="en-US" dirty="0"/>
          </a:p>
        </p:txBody>
      </p:sp>
      <p:sp>
        <p:nvSpPr>
          <p:cNvPr id="4" name="Slide Number Placeholder 3"/>
          <p:cNvSpPr>
            <a:spLocks noGrp="1"/>
          </p:cNvSpPr>
          <p:nvPr>
            <p:ph type="sldNum" sz="quarter" idx="10"/>
          </p:nvPr>
        </p:nvSpPr>
        <p:spPr/>
        <p:txBody>
          <a:bodyPr/>
          <a:lstStyle/>
          <a:p>
            <a:fld id="{65847C80-2AB5-4B40-BFD8-D0A0850437DA}" type="slidenum">
              <a:rPr lang="en-US" smtClean="0">
                <a:solidFill>
                  <a:prstClr val="black"/>
                </a:solidFill>
              </a:rPr>
              <a:pPr/>
              <a:t>53</a:t>
            </a:fld>
            <a:endParaRPr lang="en-US">
              <a:solidFill>
                <a:prstClr val="black"/>
              </a:solidFill>
            </a:endParaRPr>
          </a:p>
        </p:txBody>
      </p:sp>
    </p:spTree>
    <p:extLst>
      <p:ext uri="{BB962C8B-B14F-4D97-AF65-F5344CB8AC3E}">
        <p14:creationId xmlns:p14="http://schemas.microsoft.com/office/powerpoint/2010/main" val="5300062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I’ve changed two things about the query – I’m only selecting Id,</a:t>
            </a:r>
            <a:r>
              <a:rPr lang="en-US" baseline="0" dirty="0" smtClean="0"/>
              <a:t> but I want only the users who have accessed the site since July 1</a:t>
            </a:r>
            <a:r>
              <a:rPr lang="en-US" baseline="30000" dirty="0" smtClean="0"/>
              <a:t>st</a:t>
            </a:r>
            <a:r>
              <a:rPr lang="en-US" baseline="0" dirty="0" smtClean="0"/>
              <a:t>.</a:t>
            </a:r>
          </a:p>
          <a:p>
            <a:r>
              <a:rPr lang="en-US" baseline="0" dirty="0" smtClean="0"/>
              <a:t>So who in the room can describe to me how you’re going to deliver this data to me?</a:t>
            </a:r>
            <a:endParaRPr lang="en-US" dirty="0"/>
          </a:p>
        </p:txBody>
      </p:sp>
      <p:sp>
        <p:nvSpPr>
          <p:cNvPr id="4" name="Slide Number Placeholder 3"/>
          <p:cNvSpPr>
            <a:spLocks noGrp="1"/>
          </p:cNvSpPr>
          <p:nvPr>
            <p:ph type="sldNum" sz="quarter" idx="10"/>
          </p:nvPr>
        </p:nvSpPr>
        <p:spPr/>
        <p:txBody>
          <a:bodyPr/>
          <a:lstStyle/>
          <a:p>
            <a:fld id="{559973A1-0C85-1349-9583-CC7B881C90F0}" type="slidenum">
              <a:rPr lang="en-US" smtClean="0">
                <a:solidFill>
                  <a:prstClr val="black"/>
                </a:solidFill>
              </a:rPr>
              <a:pPr/>
              <a:t>55</a:t>
            </a:fld>
            <a:endParaRPr lang="en-US">
              <a:solidFill>
                <a:prstClr val="black"/>
              </a:solidFill>
            </a:endParaRPr>
          </a:p>
        </p:txBody>
      </p:sp>
    </p:spTree>
    <p:extLst>
      <p:ext uri="{BB962C8B-B14F-4D97-AF65-F5344CB8AC3E}">
        <p14:creationId xmlns:p14="http://schemas.microsoft.com/office/powerpoint/2010/main" val="30898995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5847C80-2AB5-4B40-BFD8-D0A0850437DA}" type="slidenum">
              <a:rPr lang="en-US" smtClean="0">
                <a:solidFill>
                  <a:prstClr val="black"/>
                </a:solidFill>
              </a:rPr>
              <a:pPr/>
              <a:t>56</a:t>
            </a:fld>
            <a:endParaRPr lang="en-US">
              <a:solidFill>
                <a:prstClr val="black"/>
              </a:solidFill>
            </a:endParaRPr>
          </a:p>
        </p:txBody>
      </p:sp>
    </p:spTree>
    <p:extLst>
      <p:ext uri="{BB962C8B-B14F-4D97-AF65-F5344CB8AC3E}">
        <p14:creationId xmlns:p14="http://schemas.microsoft.com/office/powerpoint/2010/main" val="42145305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Note the cost impact of the ORDER</a:t>
            </a:r>
            <a:r>
              <a:rPr lang="en-US" baseline="0" dirty="0" smtClean="0"/>
              <a:t> BY statement</a:t>
            </a:r>
            <a:endParaRPr lang="en-US" dirty="0"/>
          </a:p>
        </p:txBody>
      </p:sp>
      <p:sp>
        <p:nvSpPr>
          <p:cNvPr id="4" name="Slide Number Placeholder 3"/>
          <p:cNvSpPr>
            <a:spLocks noGrp="1"/>
          </p:cNvSpPr>
          <p:nvPr>
            <p:ph type="sldNum" sz="quarter" idx="10"/>
          </p:nvPr>
        </p:nvSpPr>
        <p:spPr/>
        <p:txBody>
          <a:bodyPr/>
          <a:lstStyle/>
          <a:p>
            <a:fld id="{65847C80-2AB5-4B40-BFD8-D0A0850437DA}" type="slidenum">
              <a:rPr lang="en-US" smtClean="0">
                <a:solidFill>
                  <a:prstClr val="black"/>
                </a:solidFill>
              </a:rPr>
              <a:pPr/>
              <a:t>59</a:t>
            </a:fld>
            <a:endParaRPr lang="en-US">
              <a:solidFill>
                <a:prstClr val="black"/>
              </a:solidFill>
            </a:endParaRPr>
          </a:p>
        </p:txBody>
      </p:sp>
    </p:spTree>
    <p:extLst>
      <p:ext uri="{BB962C8B-B14F-4D97-AF65-F5344CB8AC3E}">
        <p14:creationId xmlns:p14="http://schemas.microsoft.com/office/powerpoint/2010/main" val="26865212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a:ln/>
        </p:spPr>
      </p:sp>
      <p:sp>
        <p:nvSpPr>
          <p:cNvPr id="235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235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200" eaLnBrk="0" hangingPunct="0">
              <a:defRPr>
                <a:solidFill>
                  <a:schemeClr val="tx1"/>
                </a:solidFill>
                <a:latin typeface="Arial" charset="0"/>
              </a:defRPr>
            </a:lvl1pPr>
            <a:lvl2pPr marL="742950" indent="-285750" defTabSz="965200" eaLnBrk="0" hangingPunct="0">
              <a:defRPr>
                <a:solidFill>
                  <a:schemeClr val="tx1"/>
                </a:solidFill>
                <a:latin typeface="Arial" charset="0"/>
              </a:defRPr>
            </a:lvl2pPr>
            <a:lvl3pPr marL="1143000" indent="-228600" defTabSz="965200" eaLnBrk="0" hangingPunct="0">
              <a:defRPr>
                <a:solidFill>
                  <a:schemeClr val="tx1"/>
                </a:solidFill>
                <a:latin typeface="Arial" charset="0"/>
              </a:defRPr>
            </a:lvl3pPr>
            <a:lvl4pPr marL="1600200" indent="-228600" defTabSz="965200" eaLnBrk="0" hangingPunct="0">
              <a:defRPr>
                <a:solidFill>
                  <a:schemeClr val="tx1"/>
                </a:solidFill>
                <a:latin typeface="Arial" charset="0"/>
              </a:defRPr>
            </a:lvl4pPr>
            <a:lvl5pPr marL="2057400" indent="-228600" defTabSz="965200" eaLnBrk="0" hangingPunct="0">
              <a:defRPr>
                <a:solidFill>
                  <a:schemeClr val="tx1"/>
                </a:solidFill>
                <a:latin typeface="Arial" charset="0"/>
              </a:defRPr>
            </a:lvl5pPr>
            <a:lvl6pPr marL="2514600" indent="-228600" defTabSz="965200" eaLnBrk="0" fontAlgn="base" hangingPunct="0">
              <a:spcBef>
                <a:spcPct val="0"/>
              </a:spcBef>
              <a:spcAft>
                <a:spcPct val="0"/>
              </a:spcAft>
              <a:defRPr>
                <a:solidFill>
                  <a:schemeClr val="tx1"/>
                </a:solidFill>
                <a:latin typeface="Arial" charset="0"/>
              </a:defRPr>
            </a:lvl6pPr>
            <a:lvl7pPr marL="2971800" indent="-228600" defTabSz="965200" eaLnBrk="0" fontAlgn="base" hangingPunct="0">
              <a:spcBef>
                <a:spcPct val="0"/>
              </a:spcBef>
              <a:spcAft>
                <a:spcPct val="0"/>
              </a:spcAft>
              <a:defRPr>
                <a:solidFill>
                  <a:schemeClr val="tx1"/>
                </a:solidFill>
                <a:latin typeface="Arial" charset="0"/>
              </a:defRPr>
            </a:lvl7pPr>
            <a:lvl8pPr marL="3429000" indent="-228600" defTabSz="965200" eaLnBrk="0" fontAlgn="base" hangingPunct="0">
              <a:spcBef>
                <a:spcPct val="0"/>
              </a:spcBef>
              <a:spcAft>
                <a:spcPct val="0"/>
              </a:spcAft>
              <a:defRPr>
                <a:solidFill>
                  <a:schemeClr val="tx1"/>
                </a:solidFill>
                <a:latin typeface="Arial" charset="0"/>
              </a:defRPr>
            </a:lvl8pPr>
            <a:lvl9pPr marL="3886200" indent="-228600" defTabSz="965200" eaLnBrk="0" fontAlgn="base" hangingPunct="0">
              <a:spcBef>
                <a:spcPct val="0"/>
              </a:spcBef>
              <a:spcAft>
                <a:spcPct val="0"/>
              </a:spcAft>
              <a:defRPr>
                <a:solidFill>
                  <a:schemeClr val="tx1"/>
                </a:solidFill>
                <a:latin typeface="Arial" charset="0"/>
              </a:defRPr>
            </a:lvl9pPr>
          </a:lstStyle>
          <a:p>
            <a:pPr eaLnBrk="1" hangingPunct="1"/>
            <a:fld id="{BF7647B2-2941-43F6-A85A-D49BEE5B59D6}" type="slidenum">
              <a:rPr lang="en-US" altLang="en-US">
                <a:solidFill>
                  <a:prstClr val="black"/>
                </a:solidFill>
                <a:latin typeface="Calibri Light" pitchFamily="34" charset="0"/>
              </a:rPr>
              <a:pPr eaLnBrk="1" hangingPunct="1"/>
              <a:t>7</a:t>
            </a:fld>
            <a:endParaRPr lang="en-US" altLang="en-US">
              <a:solidFill>
                <a:prstClr val="black"/>
              </a:solidFill>
              <a:latin typeface="Calibri Light" pitchFamily="34" charset="0"/>
            </a:endParaRPr>
          </a:p>
        </p:txBody>
      </p:sp>
    </p:spTree>
    <p:extLst>
      <p:ext uri="{BB962C8B-B14F-4D97-AF65-F5344CB8AC3E}">
        <p14:creationId xmlns:p14="http://schemas.microsoft.com/office/powerpoint/2010/main" val="23436802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a:t>
            </a:r>
            <a:r>
              <a:rPr lang="en-US" baseline="0" dirty="0" smtClean="0"/>
              <a:t> your hand, you have a stack of pages. They’re only the “leaf” pages of the index – the A-Z stuff you see up here.</a:t>
            </a:r>
          </a:p>
          <a:p>
            <a:r>
              <a:rPr lang="en-US" baseline="0" dirty="0" smtClean="0"/>
              <a:t>If you were going to jump directly to a page, you’d have to be able to know which page to jump to.</a:t>
            </a:r>
          </a:p>
          <a:p>
            <a:r>
              <a:rPr lang="en-US" baseline="0" dirty="0" smtClean="0"/>
              <a:t>That’s where trees come in – but we’re not covering the details of this in this module. I just want you to know indexes are a little more complex than we’re showing here.</a:t>
            </a:r>
          </a:p>
        </p:txBody>
      </p:sp>
      <p:sp>
        <p:nvSpPr>
          <p:cNvPr id="4" name="Slide Number Placeholder 3"/>
          <p:cNvSpPr>
            <a:spLocks noGrp="1"/>
          </p:cNvSpPr>
          <p:nvPr>
            <p:ph type="sldNum" sz="quarter" idx="10"/>
          </p:nvPr>
        </p:nvSpPr>
        <p:spPr/>
        <p:txBody>
          <a:bodyPr/>
          <a:lstStyle/>
          <a:p>
            <a:fld id="{9E061860-68BD-4A4F-8CA4-303EEFEBCABF}" type="slidenum">
              <a:rPr lang="en-US" smtClean="0">
                <a:solidFill>
                  <a:prstClr val="black"/>
                </a:solidFill>
              </a:rPr>
              <a:pPr/>
              <a:t>61</a:t>
            </a:fld>
            <a:endParaRPr lang="en-US">
              <a:solidFill>
                <a:prstClr val="black"/>
              </a:solidFill>
            </a:endParaRPr>
          </a:p>
        </p:txBody>
      </p:sp>
    </p:spTree>
    <p:extLst>
      <p:ext uri="{BB962C8B-B14F-4D97-AF65-F5344CB8AC3E}">
        <p14:creationId xmlns:p14="http://schemas.microsoft.com/office/powerpoint/2010/main" val="208238867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I’ve changed two things about the query – I’m only selecting Id,</a:t>
            </a:r>
            <a:r>
              <a:rPr lang="en-US" baseline="0" dirty="0" smtClean="0"/>
              <a:t> but I want only the users who have accessed the site since July 1</a:t>
            </a:r>
            <a:r>
              <a:rPr lang="en-US" baseline="30000" dirty="0" smtClean="0"/>
              <a:t>st</a:t>
            </a:r>
            <a:r>
              <a:rPr lang="en-US" baseline="0" dirty="0" smtClean="0"/>
              <a:t>.</a:t>
            </a:r>
          </a:p>
          <a:p>
            <a:r>
              <a:rPr lang="en-US" baseline="0" dirty="0" smtClean="0"/>
              <a:t>So who in the room can describe to me how you’re going to deliver this data to me?</a:t>
            </a:r>
            <a:endParaRPr lang="en-US" dirty="0"/>
          </a:p>
        </p:txBody>
      </p:sp>
      <p:sp>
        <p:nvSpPr>
          <p:cNvPr id="4" name="Slide Number Placeholder 3"/>
          <p:cNvSpPr>
            <a:spLocks noGrp="1"/>
          </p:cNvSpPr>
          <p:nvPr>
            <p:ph type="sldNum" sz="quarter" idx="10"/>
          </p:nvPr>
        </p:nvSpPr>
        <p:spPr/>
        <p:txBody>
          <a:bodyPr/>
          <a:lstStyle/>
          <a:p>
            <a:fld id="{559973A1-0C85-1349-9583-CC7B881C90F0}" type="slidenum">
              <a:rPr lang="en-US" smtClean="0">
                <a:solidFill>
                  <a:prstClr val="black"/>
                </a:solidFill>
              </a:rPr>
              <a:pPr/>
              <a:t>62</a:t>
            </a:fld>
            <a:endParaRPr lang="en-US">
              <a:solidFill>
                <a:prstClr val="black"/>
              </a:solidFill>
            </a:endParaRPr>
          </a:p>
        </p:txBody>
      </p:sp>
    </p:spTree>
    <p:extLst>
      <p:ext uri="{BB962C8B-B14F-4D97-AF65-F5344CB8AC3E}">
        <p14:creationId xmlns:p14="http://schemas.microsoft.com/office/powerpoint/2010/main" val="30898995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Here’s one way we could do it</a:t>
            </a:r>
            <a:r>
              <a:rPr lang="en-US" baseline="0" dirty="0" smtClean="0"/>
              <a:t> – by using the index.</a:t>
            </a:r>
            <a:endParaRPr lang="en-US" dirty="0"/>
          </a:p>
        </p:txBody>
      </p:sp>
      <p:sp>
        <p:nvSpPr>
          <p:cNvPr id="4" name="Slide Number Placeholder 3"/>
          <p:cNvSpPr>
            <a:spLocks noGrp="1"/>
          </p:cNvSpPr>
          <p:nvPr>
            <p:ph type="sldNum" sz="quarter" idx="10"/>
          </p:nvPr>
        </p:nvSpPr>
        <p:spPr/>
        <p:txBody>
          <a:bodyPr/>
          <a:lstStyle/>
          <a:p>
            <a:fld id="{65847C80-2AB5-4B40-BFD8-D0A0850437DA}" type="slidenum">
              <a:rPr lang="en-US" smtClean="0">
                <a:solidFill>
                  <a:prstClr val="black"/>
                </a:solidFill>
              </a:rPr>
              <a:pPr/>
              <a:t>63</a:t>
            </a:fld>
            <a:endParaRPr lang="en-US">
              <a:solidFill>
                <a:prstClr val="black"/>
              </a:solidFill>
            </a:endParaRPr>
          </a:p>
        </p:txBody>
      </p:sp>
    </p:spTree>
    <p:extLst>
      <p:ext uri="{BB962C8B-B14F-4D97-AF65-F5344CB8AC3E}">
        <p14:creationId xmlns:p14="http://schemas.microsoft.com/office/powerpoint/2010/main" val="283802558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When SQL Server uses the index, it looks like this.</a:t>
            </a:r>
          </a:p>
          <a:p>
            <a:r>
              <a:rPr lang="en-US" dirty="0" smtClean="0"/>
              <a:t>But what if we didn’t use the index?</a:t>
            </a:r>
            <a:endParaRPr lang="en-US" dirty="0"/>
          </a:p>
        </p:txBody>
      </p:sp>
      <p:sp>
        <p:nvSpPr>
          <p:cNvPr id="4" name="Slide Number Placeholder 3"/>
          <p:cNvSpPr>
            <a:spLocks noGrp="1"/>
          </p:cNvSpPr>
          <p:nvPr>
            <p:ph type="sldNum" sz="quarter" idx="10"/>
          </p:nvPr>
        </p:nvSpPr>
        <p:spPr/>
        <p:txBody>
          <a:bodyPr/>
          <a:lstStyle/>
          <a:p>
            <a:fld id="{65847C80-2AB5-4B40-BFD8-D0A0850437DA}" type="slidenum">
              <a:rPr lang="en-US" smtClean="0">
                <a:solidFill>
                  <a:prstClr val="black"/>
                </a:solidFill>
              </a:rPr>
              <a:pPr/>
              <a:t>64</a:t>
            </a:fld>
            <a:endParaRPr lang="en-US">
              <a:solidFill>
                <a:prstClr val="black"/>
              </a:solidFill>
            </a:endParaRPr>
          </a:p>
        </p:txBody>
      </p:sp>
    </p:spTree>
    <p:extLst>
      <p:ext uri="{BB962C8B-B14F-4D97-AF65-F5344CB8AC3E}">
        <p14:creationId xmlns:p14="http://schemas.microsoft.com/office/powerpoint/2010/main" val="58884978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When SQL Server uses the index, it looks like this.</a:t>
            </a:r>
          </a:p>
          <a:p>
            <a:r>
              <a:rPr lang="en-US" dirty="0" smtClean="0"/>
              <a:t>But what if we didn’t use the index?</a:t>
            </a:r>
            <a:endParaRPr lang="en-US" dirty="0"/>
          </a:p>
        </p:txBody>
      </p:sp>
      <p:sp>
        <p:nvSpPr>
          <p:cNvPr id="4" name="Slide Number Placeholder 3"/>
          <p:cNvSpPr>
            <a:spLocks noGrp="1"/>
          </p:cNvSpPr>
          <p:nvPr>
            <p:ph type="sldNum" sz="quarter" idx="10"/>
          </p:nvPr>
        </p:nvSpPr>
        <p:spPr/>
        <p:txBody>
          <a:bodyPr/>
          <a:lstStyle/>
          <a:p>
            <a:fld id="{65847C80-2AB5-4B40-BFD8-D0A0850437DA}" type="slidenum">
              <a:rPr lang="en-US" smtClean="0">
                <a:solidFill>
                  <a:prstClr val="black"/>
                </a:solidFill>
              </a:rPr>
              <a:pPr/>
              <a:t>66</a:t>
            </a:fld>
            <a:endParaRPr lang="en-US">
              <a:solidFill>
                <a:prstClr val="black"/>
              </a:solidFill>
            </a:endParaRPr>
          </a:p>
        </p:txBody>
      </p:sp>
    </p:spTree>
    <p:extLst>
      <p:ext uri="{BB962C8B-B14F-4D97-AF65-F5344CB8AC3E}">
        <p14:creationId xmlns:p14="http://schemas.microsoft.com/office/powerpoint/2010/main" val="58884978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I’ve changed two things about the query – I’m only selecting Id,</a:t>
            </a:r>
            <a:r>
              <a:rPr lang="en-US" baseline="0" dirty="0" smtClean="0"/>
              <a:t> but I want only the users who have accessed the site since July 1</a:t>
            </a:r>
            <a:r>
              <a:rPr lang="en-US" baseline="30000" dirty="0" smtClean="0"/>
              <a:t>st</a:t>
            </a:r>
            <a:r>
              <a:rPr lang="en-US" baseline="0" dirty="0" smtClean="0"/>
              <a:t>.</a:t>
            </a:r>
          </a:p>
          <a:p>
            <a:r>
              <a:rPr lang="en-US" baseline="0" dirty="0" smtClean="0"/>
              <a:t>So who in the room can describe to me how you’re going to deliver this data to me?</a:t>
            </a:r>
            <a:endParaRPr lang="en-US" dirty="0"/>
          </a:p>
        </p:txBody>
      </p:sp>
      <p:sp>
        <p:nvSpPr>
          <p:cNvPr id="4" name="Slide Number Placeholder 3"/>
          <p:cNvSpPr>
            <a:spLocks noGrp="1"/>
          </p:cNvSpPr>
          <p:nvPr>
            <p:ph type="sldNum" sz="quarter" idx="10"/>
          </p:nvPr>
        </p:nvSpPr>
        <p:spPr/>
        <p:txBody>
          <a:bodyPr/>
          <a:lstStyle/>
          <a:p>
            <a:fld id="{559973A1-0C85-1349-9583-CC7B881C90F0}" type="slidenum">
              <a:rPr lang="en-US" smtClean="0">
                <a:solidFill>
                  <a:prstClr val="black"/>
                </a:solidFill>
              </a:rPr>
              <a:pPr/>
              <a:t>68</a:t>
            </a:fld>
            <a:endParaRPr lang="en-US">
              <a:solidFill>
                <a:prstClr val="black"/>
              </a:solidFill>
            </a:endParaRPr>
          </a:p>
        </p:txBody>
      </p:sp>
    </p:spTree>
    <p:extLst>
      <p:ext uri="{BB962C8B-B14F-4D97-AF65-F5344CB8AC3E}">
        <p14:creationId xmlns:p14="http://schemas.microsoft.com/office/powerpoint/2010/main" val="308989959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That’s a hell of a lot</a:t>
            </a:r>
            <a:r>
              <a:rPr lang="en-US" baseline="0" dirty="0" smtClean="0"/>
              <a:t> of rows for a “seek”.</a:t>
            </a:r>
          </a:p>
        </p:txBody>
      </p:sp>
      <p:sp>
        <p:nvSpPr>
          <p:cNvPr id="4" name="Slide Number Placeholder 3"/>
          <p:cNvSpPr>
            <a:spLocks noGrp="1"/>
          </p:cNvSpPr>
          <p:nvPr>
            <p:ph type="sldNum" sz="quarter" idx="10"/>
          </p:nvPr>
        </p:nvSpPr>
        <p:spPr/>
        <p:txBody>
          <a:bodyPr/>
          <a:lstStyle/>
          <a:p>
            <a:fld id="{9E061860-68BD-4A4F-8CA4-303EEFEBCABF}" type="slidenum">
              <a:rPr lang="en-US" smtClean="0">
                <a:solidFill>
                  <a:prstClr val="black"/>
                </a:solidFill>
              </a:rPr>
              <a:pPr/>
              <a:t>71</a:t>
            </a:fld>
            <a:endParaRPr lang="en-US">
              <a:solidFill>
                <a:prstClr val="black"/>
              </a:solidFill>
            </a:endParaRPr>
          </a:p>
        </p:txBody>
      </p:sp>
    </p:spTree>
    <p:extLst>
      <p:ext uri="{BB962C8B-B14F-4D97-AF65-F5344CB8AC3E}">
        <p14:creationId xmlns:p14="http://schemas.microsoft.com/office/powerpoint/2010/main" val="52191918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Let’s try 1/1/1900 – whoa, we get a “seek” there too.</a:t>
            </a:r>
            <a:endParaRPr lang="en-US" dirty="0"/>
          </a:p>
        </p:txBody>
      </p:sp>
      <p:sp>
        <p:nvSpPr>
          <p:cNvPr id="4" name="Slide Number Placeholder 3"/>
          <p:cNvSpPr>
            <a:spLocks noGrp="1"/>
          </p:cNvSpPr>
          <p:nvPr>
            <p:ph type="sldNum" sz="quarter" idx="10"/>
          </p:nvPr>
        </p:nvSpPr>
        <p:spPr/>
        <p:txBody>
          <a:bodyPr/>
          <a:lstStyle/>
          <a:p>
            <a:fld id="{9E061860-68BD-4A4F-8CA4-303EEFEBCABF}" type="slidenum">
              <a:rPr lang="en-US" smtClean="0">
                <a:solidFill>
                  <a:prstClr val="black"/>
                </a:solidFill>
              </a:rPr>
              <a:pPr/>
              <a:t>72</a:t>
            </a:fld>
            <a:endParaRPr lang="en-US">
              <a:solidFill>
                <a:prstClr val="black"/>
              </a:solidFill>
            </a:endParaRPr>
          </a:p>
        </p:txBody>
      </p:sp>
    </p:spTree>
    <p:extLst>
      <p:ext uri="{BB962C8B-B14F-4D97-AF65-F5344CB8AC3E}">
        <p14:creationId xmlns:p14="http://schemas.microsoft.com/office/powerpoint/2010/main" val="348658732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a:ln/>
        </p:spPr>
      </p:sp>
      <p:sp>
        <p:nvSpPr>
          <p:cNvPr id="235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235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200" eaLnBrk="0" hangingPunct="0">
              <a:defRPr>
                <a:solidFill>
                  <a:schemeClr val="tx1"/>
                </a:solidFill>
                <a:latin typeface="Arial" charset="0"/>
              </a:defRPr>
            </a:lvl1pPr>
            <a:lvl2pPr marL="742950" indent="-285750" defTabSz="965200" eaLnBrk="0" hangingPunct="0">
              <a:defRPr>
                <a:solidFill>
                  <a:schemeClr val="tx1"/>
                </a:solidFill>
                <a:latin typeface="Arial" charset="0"/>
              </a:defRPr>
            </a:lvl2pPr>
            <a:lvl3pPr marL="1143000" indent="-228600" defTabSz="965200" eaLnBrk="0" hangingPunct="0">
              <a:defRPr>
                <a:solidFill>
                  <a:schemeClr val="tx1"/>
                </a:solidFill>
                <a:latin typeface="Arial" charset="0"/>
              </a:defRPr>
            </a:lvl3pPr>
            <a:lvl4pPr marL="1600200" indent="-228600" defTabSz="965200" eaLnBrk="0" hangingPunct="0">
              <a:defRPr>
                <a:solidFill>
                  <a:schemeClr val="tx1"/>
                </a:solidFill>
                <a:latin typeface="Arial" charset="0"/>
              </a:defRPr>
            </a:lvl4pPr>
            <a:lvl5pPr marL="2057400" indent="-228600" defTabSz="965200" eaLnBrk="0" hangingPunct="0">
              <a:defRPr>
                <a:solidFill>
                  <a:schemeClr val="tx1"/>
                </a:solidFill>
                <a:latin typeface="Arial" charset="0"/>
              </a:defRPr>
            </a:lvl5pPr>
            <a:lvl6pPr marL="2514600" indent="-228600" defTabSz="965200" eaLnBrk="0" fontAlgn="base" hangingPunct="0">
              <a:spcBef>
                <a:spcPct val="0"/>
              </a:spcBef>
              <a:spcAft>
                <a:spcPct val="0"/>
              </a:spcAft>
              <a:defRPr>
                <a:solidFill>
                  <a:schemeClr val="tx1"/>
                </a:solidFill>
                <a:latin typeface="Arial" charset="0"/>
              </a:defRPr>
            </a:lvl6pPr>
            <a:lvl7pPr marL="2971800" indent="-228600" defTabSz="965200" eaLnBrk="0" fontAlgn="base" hangingPunct="0">
              <a:spcBef>
                <a:spcPct val="0"/>
              </a:spcBef>
              <a:spcAft>
                <a:spcPct val="0"/>
              </a:spcAft>
              <a:defRPr>
                <a:solidFill>
                  <a:schemeClr val="tx1"/>
                </a:solidFill>
                <a:latin typeface="Arial" charset="0"/>
              </a:defRPr>
            </a:lvl7pPr>
            <a:lvl8pPr marL="3429000" indent="-228600" defTabSz="965200" eaLnBrk="0" fontAlgn="base" hangingPunct="0">
              <a:spcBef>
                <a:spcPct val="0"/>
              </a:spcBef>
              <a:spcAft>
                <a:spcPct val="0"/>
              </a:spcAft>
              <a:defRPr>
                <a:solidFill>
                  <a:schemeClr val="tx1"/>
                </a:solidFill>
                <a:latin typeface="Arial" charset="0"/>
              </a:defRPr>
            </a:lvl8pPr>
            <a:lvl9pPr marL="3886200" indent="-228600" defTabSz="965200" eaLnBrk="0" fontAlgn="base" hangingPunct="0">
              <a:spcBef>
                <a:spcPct val="0"/>
              </a:spcBef>
              <a:spcAft>
                <a:spcPct val="0"/>
              </a:spcAft>
              <a:defRPr>
                <a:solidFill>
                  <a:schemeClr val="tx1"/>
                </a:solidFill>
                <a:latin typeface="Arial" charset="0"/>
              </a:defRPr>
            </a:lvl9pPr>
          </a:lstStyle>
          <a:p>
            <a:pPr eaLnBrk="1" hangingPunct="1"/>
            <a:fld id="{BF7647B2-2941-43F6-A85A-D49BEE5B59D6}" type="slidenum">
              <a:rPr lang="en-US" altLang="en-US">
                <a:latin typeface="Calibri Light" pitchFamily="34" charset="0"/>
              </a:rPr>
              <a:pPr eaLnBrk="1" hangingPunct="1"/>
              <a:t>76</a:t>
            </a:fld>
            <a:endParaRPr lang="en-US" altLang="en-US">
              <a:latin typeface="Calibri Light" pitchFamily="34" charset="0"/>
            </a:endParaRPr>
          </a:p>
        </p:txBody>
      </p:sp>
    </p:spTree>
    <p:extLst>
      <p:ext uri="{BB962C8B-B14F-4D97-AF65-F5344CB8AC3E}">
        <p14:creationId xmlns:p14="http://schemas.microsoft.com/office/powerpoint/2010/main" val="371310684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Assume we have the world’s smallest SQL Server – it’s only got one core.</a:t>
            </a:r>
          </a:p>
          <a:p>
            <a:endParaRPr lang="en-US" dirty="0"/>
          </a:p>
        </p:txBody>
      </p:sp>
      <p:sp>
        <p:nvSpPr>
          <p:cNvPr id="4" name="Slide Number Placeholder 3"/>
          <p:cNvSpPr>
            <a:spLocks noGrp="1"/>
          </p:cNvSpPr>
          <p:nvPr>
            <p:ph type="sldNum" sz="quarter" idx="10"/>
          </p:nvPr>
        </p:nvSpPr>
        <p:spPr/>
        <p:txBody>
          <a:bodyPr/>
          <a:lstStyle/>
          <a:p>
            <a:fld id="{CF9E58F0-46BE-BD4C-A1B6-A1AFD3236623}" type="slidenum">
              <a:rPr lang="en-US" smtClean="0"/>
              <a:pPr/>
              <a:t>94</a:t>
            </a:fld>
            <a:endParaRPr lang="en-US"/>
          </a:p>
        </p:txBody>
      </p:sp>
    </p:spTree>
    <p:extLst>
      <p:ext uri="{BB962C8B-B14F-4D97-AF65-F5344CB8AC3E}">
        <p14:creationId xmlns:p14="http://schemas.microsoft.com/office/powerpoint/2010/main" val="42942321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Here’s our table – </a:t>
            </a:r>
            <a:r>
              <a:rPr lang="en-US" dirty="0" err="1" smtClean="0"/>
              <a:t>dbo.Users</a:t>
            </a:r>
            <a:r>
              <a:rPr lang="en-US" dirty="0" smtClean="0"/>
              <a:t> from the </a:t>
            </a:r>
            <a:r>
              <a:rPr lang="en-US" dirty="0" err="1" smtClean="0"/>
              <a:t>StackOverflow</a:t>
            </a:r>
            <a:r>
              <a:rPr lang="en-US" dirty="0" smtClean="0"/>
              <a:t> database export.</a:t>
            </a:r>
          </a:p>
          <a:p>
            <a:r>
              <a:rPr lang="en-US" dirty="0" smtClean="0"/>
              <a:t>The Id is your standard integer identity field, and it’s our clustered index.</a:t>
            </a:r>
          </a:p>
          <a:p>
            <a:r>
              <a:rPr lang="en-US" dirty="0" smtClean="0"/>
              <a:t>The printed</a:t>
            </a:r>
            <a:r>
              <a:rPr lang="en-US" baseline="0" dirty="0" smtClean="0"/>
              <a:t> pages you have in your hand are a lot like SQL Server pages.  SQL Server stores everything in 8kb pages- whether it’s on disk or in memory, and we’ll just ignore the disk or memory part for now.  We’re going to pretend our entire table fits in memory.</a:t>
            </a:r>
            <a:endParaRPr lang="en-US" dirty="0" smtClean="0"/>
          </a:p>
        </p:txBody>
      </p:sp>
      <p:sp>
        <p:nvSpPr>
          <p:cNvPr id="4" name="Slide Number Placeholder 3"/>
          <p:cNvSpPr>
            <a:spLocks noGrp="1"/>
          </p:cNvSpPr>
          <p:nvPr>
            <p:ph type="sldNum" sz="quarter" idx="10"/>
          </p:nvPr>
        </p:nvSpPr>
        <p:spPr/>
        <p:txBody>
          <a:bodyPr/>
          <a:lstStyle/>
          <a:p>
            <a:fld id="{65847C80-2AB5-4B40-BFD8-D0A0850437DA}" type="slidenum">
              <a:rPr 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14385012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 run a query getting all of the restaurants. My Restaurants table happens to be mostly in cache, so it fires off and starts running.  It will KEEP running</a:t>
            </a:r>
            <a:r>
              <a:rPr lang="en-US" baseline="0" dirty="0" smtClean="0"/>
              <a:t> – there’s no concept of sharing CPU cycles in SQL Server.  A query runs until it’s done, or until it needs to wait on something like locks. More on that in a second.</a:t>
            </a:r>
            <a:endParaRPr lang="en-US" dirty="0"/>
          </a:p>
        </p:txBody>
      </p:sp>
      <p:sp>
        <p:nvSpPr>
          <p:cNvPr id="4" name="Slide Number Placeholder 3"/>
          <p:cNvSpPr>
            <a:spLocks noGrp="1"/>
          </p:cNvSpPr>
          <p:nvPr>
            <p:ph type="sldNum" sz="quarter" idx="10"/>
          </p:nvPr>
        </p:nvSpPr>
        <p:spPr/>
        <p:txBody>
          <a:bodyPr/>
          <a:lstStyle/>
          <a:p>
            <a:fld id="{EF0826BC-9803-734C-8134-C5EE3EE34373}" type="slidenum">
              <a:rPr lang="en-US" smtClean="0"/>
              <a:t>95</a:t>
            </a:fld>
            <a:endParaRPr lang="en-US"/>
          </a:p>
        </p:txBody>
      </p:sp>
    </p:spTree>
    <p:extLst>
      <p:ext uri="{BB962C8B-B14F-4D97-AF65-F5344CB8AC3E}">
        <p14:creationId xmlns:p14="http://schemas.microsoft.com/office/powerpoint/2010/main" val="400093600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While my query is consuming CPU, other people’s queries pile up behind me.</a:t>
            </a:r>
            <a:endParaRPr lang="en-US" dirty="0"/>
          </a:p>
        </p:txBody>
      </p:sp>
      <p:sp>
        <p:nvSpPr>
          <p:cNvPr id="4" name="Slide Number Placeholder 3"/>
          <p:cNvSpPr>
            <a:spLocks noGrp="1"/>
          </p:cNvSpPr>
          <p:nvPr>
            <p:ph type="sldNum" sz="quarter" idx="10"/>
          </p:nvPr>
        </p:nvSpPr>
        <p:spPr/>
        <p:txBody>
          <a:bodyPr/>
          <a:lstStyle/>
          <a:p>
            <a:fld id="{EF0826BC-9803-734C-8134-C5EE3EE34373}" type="slidenum">
              <a:rPr lang="en-US" smtClean="0"/>
              <a:t>96</a:t>
            </a:fld>
            <a:endParaRPr lang="en-US"/>
          </a:p>
        </p:txBody>
      </p:sp>
    </p:spTree>
    <p:extLst>
      <p:ext uri="{BB962C8B-B14F-4D97-AF65-F5344CB8AC3E}">
        <p14:creationId xmlns:p14="http://schemas.microsoft.com/office/powerpoint/2010/main" val="173286413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But the instant my query needs something that isn’t in cache, like I need to wait for a locked page or I need to wait for something to come back from disk, I go to the back of the line.</a:t>
            </a:r>
            <a:endParaRPr lang="en-US" dirty="0"/>
          </a:p>
        </p:txBody>
      </p:sp>
      <p:sp>
        <p:nvSpPr>
          <p:cNvPr id="4" name="Slide Number Placeholder 3"/>
          <p:cNvSpPr>
            <a:spLocks noGrp="1"/>
          </p:cNvSpPr>
          <p:nvPr>
            <p:ph type="sldNum" sz="quarter" idx="10"/>
          </p:nvPr>
        </p:nvSpPr>
        <p:spPr/>
        <p:txBody>
          <a:bodyPr/>
          <a:lstStyle/>
          <a:p>
            <a:fld id="{EF0826BC-9803-734C-8134-C5EE3EE34373}" type="slidenum">
              <a:rPr lang="en-US" smtClean="0"/>
              <a:t>97</a:t>
            </a:fld>
            <a:endParaRPr lang="en-US"/>
          </a:p>
        </p:txBody>
      </p:sp>
    </p:spTree>
    <p:extLst>
      <p:ext uri="{BB962C8B-B14F-4D97-AF65-F5344CB8AC3E}">
        <p14:creationId xmlns:p14="http://schemas.microsoft.com/office/powerpoint/2010/main" val="89286243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Other people’s queries can</a:t>
            </a:r>
            <a:r>
              <a:rPr lang="en-US" baseline="0" dirty="0" smtClean="0"/>
              <a:t> then jump in. While mine is waiting, SQL Server tracks the number of milliseconds that I’m waiting on stuff.</a:t>
            </a:r>
            <a:endParaRPr lang="en-US" dirty="0"/>
          </a:p>
        </p:txBody>
      </p:sp>
      <p:sp>
        <p:nvSpPr>
          <p:cNvPr id="4" name="Slide Number Placeholder 3"/>
          <p:cNvSpPr>
            <a:spLocks noGrp="1"/>
          </p:cNvSpPr>
          <p:nvPr>
            <p:ph type="sldNum" sz="quarter" idx="10"/>
          </p:nvPr>
        </p:nvSpPr>
        <p:spPr/>
        <p:txBody>
          <a:bodyPr/>
          <a:lstStyle/>
          <a:p>
            <a:fld id="{EF0826BC-9803-734C-8134-C5EE3EE34373}" type="slidenum">
              <a:rPr lang="en-US" smtClean="0"/>
              <a:t>98</a:t>
            </a:fld>
            <a:endParaRPr lang="en-US"/>
          </a:p>
        </p:txBody>
      </p:sp>
    </p:spTree>
    <p:extLst>
      <p:ext uri="{BB962C8B-B14F-4D97-AF65-F5344CB8AC3E}">
        <p14:creationId xmlns:p14="http://schemas.microsoft.com/office/powerpoint/2010/main" val="428421725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It’s ever-so-slightly more complicated.  There’s also a “Runnable” list – these are queries that have</a:t>
            </a:r>
            <a:r>
              <a:rPr lang="en-US" baseline="0" dirty="0" smtClean="0"/>
              <a:t> everything they need to run, but somebody else is on the CPU right now.</a:t>
            </a:r>
          </a:p>
          <a:p>
            <a:r>
              <a:rPr lang="en-US" baseline="0" dirty="0" smtClean="0"/>
              <a:t>It’s also a little more complicated than this, too – it’s actually tasks inside the query juggling around.  Real queries have lots of tables in them, and we could have all kinds of different tasks inside the same query that are jumping on and off schedulers.  But let’s keep that part simple.</a:t>
            </a:r>
            <a:endParaRPr lang="en-US" dirty="0"/>
          </a:p>
        </p:txBody>
      </p:sp>
      <p:sp>
        <p:nvSpPr>
          <p:cNvPr id="4" name="Slide Number Placeholder 3"/>
          <p:cNvSpPr>
            <a:spLocks noGrp="1"/>
          </p:cNvSpPr>
          <p:nvPr>
            <p:ph type="sldNum" sz="quarter" idx="10"/>
          </p:nvPr>
        </p:nvSpPr>
        <p:spPr/>
        <p:txBody>
          <a:bodyPr/>
          <a:lstStyle/>
          <a:p>
            <a:fld id="{EF0826BC-9803-734C-8134-C5EE3EE34373}" type="slidenum">
              <a:rPr lang="en-US" smtClean="0"/>
              <a:t>100</a:t>
            </a:fld>
            <a:endParaRPr lang="en-US"/>
          </a:p>
        </p:txBody>
      </p:sp>
    </p:spTree>
    <p:extLst>
      <p:ext uri="{BB962C8B-B14F-4D97-AF65-F5344CB8AC3E}">
        <p14:creationId xmlns:p14="http://schemas.microsoft.com/office/powerpoint/2010/main" val="239859550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Today, we’re only focusing on that top</a:t>
            </a:r>
            <a:r>
              <a:rPr lang="en-US" baseline="0" dirty="0" smtClean="0"/>
              <a:t> list, Resources, because those are the most common problems for end user queries.</a:t>
            </a:r>
            <a:endParaRPr lang="en-US" dirty="0"/>
          </a:p>
        </p:txBody>
      </p:sp>
      <p:sp>
        <p:nvSpPr>
          <p:cNvPr id="4" name="Slide Number Placeholder 3"/>
          <p:cNvSpPr>
            <a:spLocks noGrp="1"/>
          </p:cNvSpPr>
          <p:nvPr>
            <p:ph type="sldNum" sz="quarter" idx="10"/>
          </p:nvPr>
        </p:nvSpPr>
        <p:spPr/>
        <p:txBody>
          <a:bodyPr/>
          <a:lstStyle/>
          <a:p>
            <a:fld id="{65847C80-2AB5-4B40-BFD8-D0A0850437DA}" type="slidenum">
              <a:rPr lang="en-US" smtClean="0"/>
              <a:pPr/>
              <a:t>101</a:t>
            </a:fld>
            <a:endParaRPr lang="en-US"/>
          </a:p>
        </p:txBody>
      </p:sp>
    </p:spTree>
    <p:extLst>
      <p:ext uri="{BB962C8B-B14F-4D97-AF65-F5344CB8AC3E}">
        <p14:creationId xmlns:p14="http://schemas.microsoft.com/office/powerpoint/2010/main" val="390901409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a:ln/>
        </p:spPr>
      </p:sp>
      <p:sp>
        <p:nvSpPr>
          <p:cNvPr id="235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235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020313" eaLnBrk="0" hangingPunct="0">
              <a:defRPr>
                <a:solidFill>
                  <a:schemeClr val="tx1"/>
                </a:solidFill>
                <a:latin typeface="Arial" charset="0"/>
              </a:defRPr>
            </a:lvl1pPr>
            <a:lvl2pPr marL="785372" indent="-302066" defTabSz="1020313" eaLnBrk="0" hangingPunct="0">
              <a:defRPr>
                <a:solidFill>
                  <a:schemeClr val="tx1"/>
                </a:solidFill>
                <a:latin typeface="Arial" charset="0"/>
              </a:defRPr>
            </a:lvl2pPr>
            <a:lvl3pPr marL="1208265" indent="-241653" defTabSz="1020313" eaLnBrk="0" hangingPunct="0">
              <a:defRPr>
                <a:solidFill>
                  <a:schemeClr val="tx1"/>
                </a:solidFill>
                <a:latin typeface="Arial" charset="0"/>
              </a:defRPr>
            </a:lvl3pPr>
            <a:lvl4pPr marL="1691571" indent="-241653" defTabSz="1020313" eaLnBrk="0" hangingPunct="0">
              <a:defRPr>
                <a:solidFill>
                  <a:schemeClr val="tx1"/>
                </a:solidFill>
                <a:latin typeface="Arial" charset="0"/>
              </a:defRPr>
            </a:lvl4pPr>
            <a:lvl5pPr marL="2174878" indent="-241653" defTabSz="1020313" eaLnBrk="0" hangingPunct="0">
              <a:defRPr>
                <a:solidFill>
                  <a:schemeClr val="tx1"/>
                </a:solidFill>
                <a:latin typeface="Arial" charset="0"/>
              </a:defRPr>
            </a:lvl5pPr>
            <a:lvl6pPr marL="2658184" indent="-241653" defTabSz="1020313" eaLnBrk="0" fontAlgn="base" hangingPunct="0">
              <a:spcBef>
                <a:spcPct val="0"/>
              </a:spcBef>
              <a:spcAft>
                <a:spcPct val="0"/>
              </a:spcAft>
              <a:defRPr>
                <a:solidFill>
                  <a:schemeClr val="tx1"/>
                </a:solidFill>
                <a:latin typeface="Arial" charset="0"/>
              </a:defRPr>
            </a:lvl6pPr>
            <a:lvl7pPr marL="3141490" indent="-241653" defTabSz="1020313" eaLnBrk="0" fontAlgn="base" hangingPunct="0">
              <a:spcBef>
                <a:spcPct val="0"/>
              </a:spcBef>
              <a:spcAft>
                <a:spcPct val="0"/>
              </a:spcAft>
              <a:defRPr>
                <a:solidFill>
                  <a:schemeClr val="tx1"/>
                </a:solidFill>
                <a:latin typeface="Arial" charset="0"/>
              </a:defRPr>
            </a:lvl7pPr>
            <a:lvl8pPr marL="3624796" indent="-241653" defTabSz="1020313" eaLnBrk="0" fontAlgn="base" hangingPunct="0">
              <a:spcBef>
                <a:spcPct val="0"/>
              </a:spcBef>
              <a:spcAft>
                <a:spcPct val="0"/>
              </a:spcAft>
              <a:defRPr>
                <a:solidFill>
                  <a:schemeClr val="tx1"/>
                </a:solidFill>
                <a:latin typeface="Arial" charset="0"/>
              </a:defRPr>
            </a:lvl8pPr>
            <a:lvl9pPr marL="4108102" indent="-241653" defTabSz="1020313" eaLnBrk="0" fontAlgn="base" hangingPunct="0">
              <a:spcBef>
                <a:spcPct val="0"/>
              </a:spcBef>
              <a:spcAft>
                <a:spcPct val="0"/>
              </a:spcAft>
              <a:defRPr>
                <a:solidFill>
                  <a:schemeClr val="tx1"/>
                </a:solidFill>
                <a:latin typeface="Arial" charset="0"/>
              </a:defRPr>
            </a:lvl9pPr>
          </a:lstStyle>
          <a:p>
            <a:pPr eaLnBrk="1" hangingPunct="1"/>
            <a:fld id="{BF7647B2-2941-43F6-A85A-D49BEE5B59D6}" type="slidenum">
              <a:rPr lang="en-US" altLang="en-US">
                <a:latin typeface="Calibri Light" pitchFamily="34" charset="0"/>
              </a:rPr>
              <a:pPr eaLnBrk="1" hangingPunct="1"/>
              <a:t>128</a:t>
            </a:fld>
            <a:endParaRPr lang="en-US" altLang="en-US">
              <a:latin typeface="Calibri Light" pitchFamily="34" charset="0"/>
            </a:endParaRPr>
          </a:p>
        </p:txBody>
      </p:sp>
    </p:spTree>
    <p:extLst>
      <p:ext uri="{BB962C8B-B14F-4D97-AF65-F5344CB8AC3E}">
        <p14:creationId xmlns:p14="http://schemas.microsoft.com/office/powerpoint/2010/main" val="39136586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a:ln/>
        </p:spPr>
      </p:sp>
      <p:sp>
        <p:nvSpPr>
          <p:cNvPr id="235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235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114" eaLnBrk="0" hangingPunct="0">
              <a:defRPr>
                <a:solidFill>
                  <a:schemeClr val="tx1"/>
                </a:solidFill>
                <a:latin typeface="Arial" charset="0"/>
              </a:defRPr>
            </a:lvl1pPr>
            <a:lvl2pPr marL="742883" indent="-285725" defTabSz="965114" eaLnBrk="0" hangingPunct="0">
              <a:defRPr>
                <a:solidFill>
                  <a:schemeClr val="tx1"/>
                </a:solidFill>
                <a:latin typeface="Arial" charset="0"/>
              </a:defRPr>
            </a:lvl2pPr>
            <a:lvl3pPr marL="1142898" indent="-228580" defTabSz="965114" eaLnBrk="0" hangingPunct="0">
              <a:defRPr>
                <a:solidFill>
                  <a:schemeClr val="tx1"/>
                </a:solidFill>
                <a:latin typeface="Arial" charset="0"/>
              </a:defRPr>
            </a:lvl3pPr>
            <a:lvl4pPr marL="1600057" indent="-228580" defTabSz="965114" eaLnBrk="0" hangingPunct="0">
              <a:defRPr>
                <a:solidFill>
                  <a:schemeClr val="tx1"/>
                </a:solidFill>
                <a:latin typeface="Arial" charset="0"/>
              </a:defRPr>
            </a:lvl4pPr>
            <a:lvl5pPr marL="2057217" indent="-228580" defTabSz="965114" eaLnBrk="0" hangingPunct="0">
              <a:defRPr>
                <a:solidFill>
                  <a:schemeClr val="tx1"/>
                </a:solidFill>
                <a:latin typeface="Arial" charset="0"/>
              </a:defRPr>
            </a:lvl5pPr>
            <a:lvl6pPr marL="2514376" indent="-228580" defTabSz="965114" eaLnBrk="0" fontAlgn="base" hangingPunct="0">
              <a:spcBef>
                <a:spcPct val="0"/>
              </a:spcBef>
              <a:spcAft>
                <a:spcPct val="0"/>
              </a:spcAft>
              <a:defRPr>
                <a:solidFill>
                  <a:schemeClr val="tx1"/>
                </a:solidFill>
                <a:latin typeface="Arial" charset="0"/>
              </a:defRPr>
            </a:lvl6pPr>
            <a:lvl7pPr marL="2971536" indent="-228580" defTabSz="965114" eaLnBrk="0" fontAlgn="base" hangingPunct="0">
              <a:spcBef>
                <a:spcPct val="0"/>
              </a:spcBef>
              <a:spcAft>
                <a:spcPct val="0"/>
              </a:spcAft>
              <a:defRPr>
                <a:solidFill>
                  <a:schemeClr val="tx1"/>
                </a:solidFill>
                <a:latin typeface="Arial" charset="0"/>
              </a:defRPr>
            </a:lvl7pPr>
            <a:lvl8pPr marL="3428694" indent="-228580" defTabSz="965114" eaLnBrk="0" fontAlgn="base" hangingPunct="0">
              <a:spcBef>
                <a:spcPct val="0"/>
              </a:spcBef>
              <a:spcAft>
                <a:spcPct val="0"/>
              </a:spcAft>
              <a:defRPr>
                <a:solidFill>
                  <a:schemeClr val="tx1"/>
                </a:solidFill>
                <a:latin typeface="Arial" charset="0"/>
              </a:defRPr>
            </a:lvl8pPr>
            <a:lvl9pPr marL="3885854" indent="-228580" defTabSz="965114" eaLnBrk="0" fontAlgn="base" hangingPunct="0">
              <a:spcBef>
                <a:spcPct val="0"/>
              </a:spcBef>
              <a:spcAft>
                <a:spcPct val="0"/>
              </a:spcAft>
              <a:defRPr>
                <a:solidFill>
                  <a:schemeClr val="tx1"/>
                </a:solidFill>
                <a:latin typeface="Arial" charset="0"/>
              </a:defRPr>
            </a:lvl9pPr>
          </a:lstStyle>
          <a:p>
            <a:pPr eaLnBrk="1" hangingPunct="1"/>
            <a:fld id="{BF7647B2-2941-43F6-A85A-D49BEE5B59D6}" type="slidenum">
              <a:rPr lang="en-US" altLang="en-US">
                <a:latin typeface="Calibri Light" pitchFamily="34" charset="0"/>
              </a:rPr>
              <a:pPr eaLnBrk="1" hangingPunct="1"/>
              <a:t>159</a:t>
            </a:fld>
            <a:endParaRPr lang="en-US" altLang="en-US">
              <a:latin typeface="Calibri Light" pitchFamily="34" charset="0"/>
            </a:endParaRPr>
          </a:p>
        </p:txBody>
      </p:sp>
    </p:spTree>
    <p:extLst>
      <p:ext uri="{BB962C8B-B14F-4D97-AF65-F5344CB8AC3E}">
        <p14:creationId xmlns:p14="http://schemas.microsoft.com/office/powerpoint/2010/main" val="235341957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r>
              <a:rPr lang="en-US" smtClean="0"/>
              <a:t>Copyright Brent Ozar Unlimited™ 2014</a:t>
            </a:r>
            <a:endParaRPr lang="en-US"/>
          </a:p>
        </p:txBody>
      </p:sp>
    </p:spTree>
    <p:extLst>
      <p:ext uri="{BB962C8B-B14F-4D97-AF65-F5344CB8AC3E}">
        <p14:creationId xmlns:p14="http://schemas.microsoft.com/office/powerpoint/2010/main" val="175536682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key columns</a:t>
            </a:r>
            <a:r>
              <a:rPr lang="en-US" baseline="0" dirty="0" smtClean="0"/>
              <a:t> 900 bytes</a:t>
            </a:r>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r>
              <a:rPr lang="en-US" smtClean="0"/>
              <a:t>Copyright Brent Ozar Unlimited™ 2014</a:t>
            </a:r>
            <a:endParaRPr lang="en-US"/>
          </a:p>
        </p:txBody>
      </p:sp>
    </p:spTree>
    <p:extLst>
      <p:ext uri="{BB962C8B-B14F-4D97-AF65-F5344CB8AC3E}">
        <p14:creationId xmlns:p14="http://schemas.microsoft.com/office/powerpoint/2010/main" val="19942164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You’re holding pages in your hand.</a:t>
            </a:r>
          </a:p>
          <a:p>
            <a:r>
              <a:rPr lang="en-US" dirty="0" smtClean="0"/>
              <a:t>That’s exactly what SQL Server does too – it stores data in fixed-size, 8KB pages.</a:t>
            </a:r>
          </a:p>
          <a:p>
            <a:r>
              <a:rPr lang="en-US" dirty="0" smtClean="0"/>
              <a:t>These pages are the same both in memory and on disk.</a:t>
            </a:r>
          </a:p>
          <a:p>
            <a:r>
              <a:rPr lang="en-US" dirty="0" smtClean="0"/>
              <a:t>For today, we’re going to pretend everything’s</a:t>
            </a:r>
            <a:r>
              <a:rPr lang="en-US" baseline="0" dirty="0" smtClean="0"/>
              <a:t> in one place.</a:t>
            </a:r>
            <a:endParaRPr lang="en-US" dirty="0"/>
          </a:p>
        </p:txBody>
      </p:sp>
      <p:sp>
        <p:nvSpPr>
          <p:cNvPr id="4" name="Slide Number Placeholder 3"/>
          <p:cNvSpPr>
            <a:spLocks noGrp="1"/>
          </p:cNvSpPr>
          <p:nvPr>
            <p:ph type="sldNum" sz="quarter" idx="10"/>
          </p:nvPr>
        </p:nvSpPr>
        <p:spPr/>
        <p:txBody>
          <a:bodyPr/>
          <a:lstStyle/>
          <a:p>
            <a:fld id="{9E061860-68BD-4A4F-8CA4-303EEFEBCABF}" type="slidenum">
              <a:rPr lang="en-US" smtClean="0">
                <a:solidFill>
                  <a:prstClr val="black"/>
                </a:solidFill>
              </a:rPr>
              <a:pPr/>
              <a:t>25</a:t>
            </a:fld>
            <a:endParaRPr lang="en-US">
              <a:solidFill>
                <a:prstClr val="black"/>
              </a:solidFill>
            </a:endParaRPr>
          </a:p>
        </p:txBody>
      </p:sp>
    </p:spTree>
    <p:extLst>
      <p:ext uri="{BB962C8B-B14F-4D97-AF65-F5344CB8AC3E}">
        <p14:creationId xmlns:p14="http://schemas.microsoft.com/office/powerpoint/2010/main" val="402778350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r>
              <a:rPr lang="en-US" smtClean="0"/>
              <a:t>Copyright Brent Ozar Unlimited™ 2014</a:t>
            </a:r>
            <a:endParaRPr lang="en-US"/>
          </a:p>
        </p:txBody>
      </p:sp>
    </p:spTree>
    <p:extLst>
      <p:ext uri="{BB962C8B-B14F-4D97-AF65-F5344CB8AC3E}">
        <p14:creationId xmlns:p14="http://schemas.microsoft.com/office/powerpoint/2010/main" val="307957078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endParaRPr lang="en-US"/>
          </a:p>
        </p:txBody>
      </p:sp>
      <p:sp>
        <p:nvSpPr>
          <p:cNvPr id="5" name="Footer Placeholder 4"/>
          <p:cNvSpPr>
            <a:spLocks noGrp="1"/>
          </p:cNvSpPr>
          <p:nvPr>
            <p:ph type="ftr" sz="quarter" idx="11"/>
          </p:nvPr>
        </p:nvSpPr>
        <p:spPr/>
        <p:txBody>
          <a:bodyPr/>
          <a:lstStyle/>
          <a:p>
            <a:r>
              <a:rPr lang="en-US" smtClean="0"/>
              <a:t>Copyright Brent Ozar Unlimited™ 2014</a:t>
            </a:r>
            <a:endParaRPr lang="en-US"/>
          </a:p>
        </p:txBody>
      </p:sp>
    </p:spTree>
    <p:extLst>
      <p:ext uri="{BB962C8B-B14F-4D97-AF65-F5344CB8AC3E}">
        <p14:creationId xmlns:p14="http://schemas.microsoft.com/office/powerpoint/2010/main" val="29764172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It’s kind of hard to learn.</a:t>
            </a:r>
            <a:r>
              <a:rPr lang="en-US" baseline="0" dirty="0" smtClean="0"/>
              <a:t> It’s frustrating when you don’t know how to do it and you may fall down a few times. </a:t>
            </a:r>
          </a:p>
          <a:p>
            <a:r>
              <a:rPr lang="en-US" baseline="0" dirty="0" smtClean="0"/>
              <a:t>But once you get past that initial difficulty, it starts being fun.</a:t>
            </a:r>
            <a:endParaRPr lang="en-US" dirty="0"/>
          </a:p>
        </p:txBody>
      </p:sp>
      <p:sp>
        <p:nvSpPr>
          <p:cNvPr id="4" name="Date Placeholder 3"/>
          <p:cNvSpPr>
            <a:spLocks noGrp="1"/>
          </p:cNvSpPr>
          <p:nvPr>
            <p:ph type="dt" idx="10"/>
          </p:nvPr>
        </p:nvSpPr>
        <p:spPr/>
        <p:txBody>
          <a:bodyPr/>
          <a:lstStyle/>
          <a:p>
            <a:endParaRPr lang="en-US"/>
          </a:p>
        </p:txBody>
      </p:sp>
      <p:sp>
        <p:nvSpPr>
          <p:cNvPr id="5" name="Footer Placeholder 4"/>
          <p:cNvSpPr>
            <a:spLocks noGrp="1"/>
          </p:cNvSpPr>
          <p:nvPr>
            <p:ph type="ftr" sz="quarter" idx="11"/>
          </p:nvPr>
        </p:nvSpPr>
        <p:spPr/>
        <p:txBody>
          <a:bodyPr/>
          <a:lstStyle/>
          <a:p>
            <a:r>
              <a:rPr lang="en-US" smtClean="0"/>
              <a:t>Copyright Brent Ozar Unlimited™ 2014</a:t>
            </a:r>
            <a:endParaRPr lang="en-US"/>
          </a:p>
        </p:txBody>
      </p:sp>
    </p:spTree>
    <p:extLst>
      <p:ext uri="{BB962C8B-B14F-4D97-AF65-F5344CB8AC3E}">
        <p14:creationId xmlns:p14="http://schemas.microsoft.com/office/powerpoint/2010/main" val="257685202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a:ln/>
        </p:spPr>
      </p:sp>
      <p:sp>
        <p:nvSpPr>
          <p:cNvPr id="235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235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114" eaLnBrk="0" hangingPunct="0">
              <a:defRPr>
                <a:solidFill>
                  <a:schemeClr val="tx1"/>
                </a:solidFill>
                <a:latin typeface="Arial" charset="0"/>
              </a:defRPr>
            </a:lvl1pPr>
            <a:lvl2pPr marL="742883" indent="-285725" defTabSz="965114" eaLnBrk="0" hangingPunct="0">
              <a:defRPr>
                <a:solidFill>
                  <a:schemeClr val="tx1"/>
                </a:solidFill>
                <a:latin typeface="Arial" charset="0"/>
              </a:defRPr>
            </a:lvl2pPr>
            <a:lvl3pPr marL="1142898" indent="-228580" defTabSz="965114" eaLnBrk="0" hangingPunct="0">
              <a:defRPr>
                <a:solidFill>
                  <a:schemeClr val="tx1"/>
                </a:solidFill>
                <a:latin typeface="Arial" charset="0"/>
              </a:defRPr>
            </a:lvl3pPr>
            <a:lvl4pPr marL="1600057" indent="-228580" defTabSz="965114" eaLnBrk="0" hangingPunct="0">
              <a:defRPr>
                <a:solidFill>
                  <a:schemeClr val="tx1"/>
                </a:solidFill>
                <a:latin typeface="Arial" charset="0"/>
              </a:defRPr>
            </a:lvl4pPr>
            <a:lvl5pPr marL="2057217" indent="-228580" defTabSz="965114" eaLnBrk="0" hangingPunct="0">
              <a:defRPr>
                <a:solidFill>
                  <a:schemeClr val="tx1"/>
                </a:solidFill>
                <a:latin typeface="Arial" charset="0"/>
              </a:defRPr>
            </a:lvl5pPr>
            <a:lvl6pPr marL="2514376" indent="-228580" defTabSz="965114" eaLnBrk="0" fontAlgn="base" hangingPunct="0">
              <a:spcBef>
                <a:spcPct val="0"/>
              </a:spcBef>
              <a:spcAft>
                <a:spcPct val="0"/>
              </a:spcAft>
              <a:defRPr>
                <a:solidFill>
                  <a:schemeClr val="tx1"/>
                </a:solidFill>
                <a:latin typeface="Arial" charset="0"/>
              </a:defRPr>
            </a:lvl6pPr>
            <a:lvl7pPr marL="2971536" indent="-228580" defTabSz="965114" eaLnBrk="0" fontAlgn="base" hangingPunct="0">
              <a:spcBef>
                <a:spcPct val="0"/>
              </a:spcBef>
              <a:spcAft>
                <a:spcPct val="0"/>
              </a:spcAft>
              <a:defRPr>
                <a:solidFill>
                  <a:schemeClr val="tx1"/>
                </a:solidFill>
                <a:latin typeface="Arial" charset="0"/>
              </a:defRPr>
            </a:lvl7pPr>
            <a:lvl8pPr marL="3428694" indent="-228580" defTabSz="965114" eaLnBrk="0" fontAlgn="base" hangingPunct="0">
              <a:spcBef>
                <a:spcPct val="0"/>
              </a:spcBef>
              <a:spcAft>
                <a:spcPct val="0"/>
              </a:spcAft>
              <a:defRPr>
                <a:solidFill>
                  <a:schemeClr val="tx1"/>
                </a:solidFill>
                <a:latin typeface="Arial" charset="0"/>
              </a:defRPr>
            </a:lvl8pPr>
            <a:lvl9pPr marL="3885854" indent="-228580" defTabSz="965114" eaLnBrk="0" fontAlgn="base" hangingPunct="0">
              <a:spcBef>
                <a:spcPct val="0"/>
              </a:spcBef>
              <a:spcAft>
                <a:spcPct val="0"/>
              </a:spcAft>
              <a:defRPr>
                <a:solidFill>
                  <a:schemeClr val="tx1"/>
                </a:solidFill>
                <a:latin typeface="Arial" charset="0"/>
              </a:defRPr>
            </a:lvl9pPr>
          </a:lstStyle>
          <a:p>
            <a:pPr eaLnBrk="1" hangingPunct="1"/>
            <a:fld id="{BF7647B2-2941-43F6-A85A-D49BEE5B59D6}" type="slidenum">
              <a:rPr lang="en-US" altLang="en-US">
                <a:latin typeface="Calibri Light" pitchFamily="34" charset="0"/>
              </a:rPr>
              <a:pPr eaLnBrk="1" hangingPunct="1"/>
              <a:t>198</a:t>
            </a:fld>
            <a:endParaRPr lang="en-US" altLang="en-US">
              <a:latin typeface="Calibri Light" pitchFamily="34" charset="0"/>
            </a:endParaRPr>
          </a:p>
        </p:txBody>
      </p:sp>
    </p:spTree>
    <p:extLst>
      <p:ext uri="{BB962C8B-B14F-4D97-AF65-F5344CB8AC3E}">
        <p14:creationId xmlns:p14="http://schemas.microsoft.com/office/powerpoint/2010/main" val="210786430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Some columns removed from</a:t>
            </a:r>
            <a:r>
              <a:rPr lang="en-US" baseline="0" dirty="0" smtClean="0"/>
              <a:t> clustered index for display purposes</a:t>
            </a:r>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r>
              <a:rPr lang="en-US" smtClean="0"/>
              <a:t>Copyright Brent Ozar Unlimited™ 2014</a:t>
            </a:r>
            <a:endParaRPr lang="en-US"/>
          </a:p>
        </p:txBody>
      </p:sp>
    </p:spTree>
    <p:extLst>
      <p:ext uri="{BB962C8B-B14F-4D97-AF65-F5344CB8AC3E}">
        <p14:creationId xmlns:p14="http://schemas.microsoft.com/office/powerpoint/2010/main" val="93980530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Some columns removed from</a:t>
            </a:r>
            <a:r>
              <a:rPr lang="en-US" baseline="0" dirty="0" smtClean="0"/>
              <a:t> clustered index for display purposes</a:t>
            </a:r>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r>
              <a:rPr lang="en-US" smtClean="0"/>
              <a:t>Copyright Brent Ozar Unlimited™ 2014</a:t>
            </a:r>
            <a:endParaRPr lang="en-US"/>
          </a:p>
        </p:txBody>
      </p:sp>
    </p:spTree>
    <p:extLst>
      <p:ext uri="{BB962C8B-B14F-4D97-AF65-F5344CB8AC3E}">
        <p14:creationId xmlns:p14="http://schemas.microsoft.com/office/powerpoint/2010/main" val="93980530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a:ln/>
        </p:spPr>
      </p:sp>
      <p:sp>
        <p:nvSpPr>
          <p:cNvPr id="235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235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114" eaLnBrk="0" hangingPunct="0">
              <a:defRPr>
                <a:solidFill>
                  <a:schemeClr val="tx1"/>
                </a:solidFill>
                <a:latin typeface="Arial" charset="0"/>
              </a:defRPr>
            </a:lvl1pPr>
            <a:lvl2pPr marL="742883" indent="-285725" defTabSz="965114" eaLnBrk="0" hangingPunct="0">
              <a:defRPr>
                <a:solidFill>
                  <a:schemeClr val="tx1"/>
                </a:solidFill>
                <a:latin typeface="Arial" charset="0"/>
              </a:defRPr>
            </a:lvl2pPr>
            <a:lvl3pPr marL="1142898" indent="-228580" defTabSz="965114" eaLnBrk="0" hangingPunct="0">
              <a:defRPr>
                <a:solidFill>
                  <a:schemeClr val="tx1"/>
                </a:solidFill>
                <a:latin typeface="Arial" charset="0"/>
              </a:defRPr>
            </a:lvl3pPr>
            <a:lvl4pPr marL="1600057" indent="-228580" defTabSz="965114" eaLnBrk="0" hangingPunct="0">
              <a:defRPr>
                <a:solidFill>
                  <a:schemeClr val="tx1"/>
                </a:solidFill>
                <a:latin typeface="Arial" charset="0"/>
              </a:defRPr>
            </a:lvl4pPr>
            <a:lvl5pPr marL="2057217" indent="-228580" defTabSz="965114" eaLnBrk="0" hangingPunct="0">
              <a:defRPr>
                <a:solidFill>
                  <a:schemeClr val="tx1"/>
                </a:solidFill>
                <a:latin typeface="Arial" charset="0"/>
              </a:defRPr>
            </a:lvl5pPr>
            <a:lvl6pPr marL="2514376" indent="-228580" defTabSz="965114" eaLnBrk="0" fontAlgn="base" hangingPunct="0">
              <a:spcBef>
                <a:spcPct val="0"/>
              </a:spcBef>
              <a:spcAft>
                <a:spcPct val="0"/>
              </a:spcAft>
              <a:defRPr>
                <a:solidFill>
                  <a:schemeClr val="tx1"/>
                </a:solidFill>
                <a:latin typeface="Arial" charset="0"/>
              </a:defRPr>
            </a:lvl6pPr>
            <a:lvl7pPr marL="2971536" indent="-228580" defTabSz="965114" eaLnBrk="0" fontAlgn="base" hangingPunct="0">
              <a:spcBef>
                <a:spcPct val="0"/>
              </a:spcBef>
              <a:spcAft>
                <a:spcPct val="0"/>
              </a:spcAft>
              <a:defRPr>
                <a:solidFill>
                  <a:schemeClr val="tx1"/>
                </a:solidFill>
                <a:latin typeface="Arial" charset="0"/>
              </a:defRPr>
            </a:lvl7pPr>
            <a:lvl8pPr marL="3428694" indent="-228580" defTabSz="965114" eaLnBrk="0" fontAlgn="base" hangingPunct="0">
              <a:spcBef>
                <a:spcPct val="0"/>
              </a:spcBef>
              <a:spcAft>
                <a:spcPct val="0"/>
              </a:spcAft>
              <a:defRPr>
                <a:solidFill>
                  <a:schemeClr val="tx1"/>
                </a:solidFill>
                <a:latin typeface="Arial" charset="0"/>
              </a:defRPr>
            </a:lvl8pPr>
            <a:lvl9pPr marL="3885854" indent="-228580" defTabSz="965114" eaLnBrk="0" fontAlgn="base" hangingPunct="0">
              <a:spcBef>
                <a:spcPct val="0"/>
              </a:spcBef>
              <a:spcAft>
                <a:spcPct val="0"/>
              </a:spcAft>
              <a:defRPr>
                <a:solidFill>
                  <a:schemeClr val="tx1"/>
                </a:solidFill>
                <a:latin typeface="Arial" charset="0"/>
              </a:defRPr>
            </a:lvl9pPr>
          </a:lstStyle>
          <a:p>
            <a:pPr eaLnBrk="1" hangingPunct="1"/>
            <a:fld id="{BF7647B2-2941-43F6-A85A-D49BEE5B59D6}" type="slidenum">
              <a:rPr lang="en-US" altLang="en-US">
                <a:latin typeface="Calibri Light" pitchFamily="34" charset="0"/>
              </a:rPr>
              <a:pPr eaLnBrk="1" hangingPunct="1"/>
              <a:t>233</a:t>
            </a:fld>
            <a:endParaRPr lang="en-US" altLang="en-US">
              <a:latin typeface="Calibri Light" pitchFamily="34" charset="0"/>
            </a:endParaRPr>
          </a:p>
        </p:txBody>
      </p:sp>
    </p:spTree>
    <p:extLst>
      <p:ext uri="{BB962C8B-B14F-4D97-AF65-F5344CB8AC3E}">
        <p14:creationId xmlns:p14="http://schemas.microsoft.com/office/powerpoint/2010/main" val="328696812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r>
              <a:rPr lang="en-US" smtClean="0"/>
              <a:t>Copyright Brent Ozar Unlimited™ 2014</a:t>
            </a:r>
            <a:endParaRPr lang="en-US"/>
          </a:p>
        </p:txBody>
      </p:sp>
    </p:spTree>
    <p:extLst>
      <p:ext uri="{BB962C8B-B14F-4D97-AF65-F5344CB8AC3E}">
        <p14:creationId xmlns:p14="http://schemas.microsoft.com/office/powerpoint/2010/main" val="77521920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a:ln/>
        </p:spPr>
      </p:sp>
      <p:sp>
        <p:nvSpPr>
          <p:cNvPr id="235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235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5114" eaLnBrk="0" hangingPunct="0">
              <a:defRPr>
                <a:solidFill>
                  <a:schemeClr val="tx1"/>
                </a:solidFill>
                <a:latin typeface="Arial" charset="0"/>
              </a:defRPr>
            </a:lvl1pPr>
            <a:lvl2pPr marL="742883" indent="-285725" defTabSz="965114" eaLnBrk="0" hangingPunct="0">
              <a:defRPr>
                <a:solidFill>
                  <a:schemeClr val="tx1"/>
                </a:solidFill>
                <a:latin typeface="Arial" charset="0"/>
              </a:defRPr>
            </a:lvl2pPr>
            <a:lvl3pPr marL="1142898" indent="-228580" defTabSz="965114" eaLnBrk="0" hangingPunct="0">
              <a:defRPr>
                <a:solidFill>
                  <a:schemeClr val="tx1"/>
                </a:solidFill>
                <a:latin typeface="Arial" charset="0"/>
              </a:defRPr>
            </a:lvl3pPr>
            <a:lvl4pPr marL="1600057" indent="-228580" defTabSz="965114" eaLnBrk="0" hangingPunct="0">
              <a:defRPr>
                <a:solidFill>
                  <a:schemeClr val="tx1"/>
                </a:solidFill>
                <a:latin typeface="Arial" charset="0"/>
              </a:defRPr>
            </a:lvl4pPr>
            <a:lvl5pPr marL="2057217" indent="-228580" defTabSz="965114" eaLnBrk="0" hangingPunct="0">
              <a:defRPr>
                <a:solidFill>
                  <a:schemeClr val="tx1"/>
                </a:solidFill>
                <a:latin typeface="Arial" charset="0"/>
              </a:defRPr>
            </a:lvl5pPr>
            <a:lvl6pPr marL="2514376" indent="-228580" defTabSz="965114" eaLnBrk="0" fontAlgn="base" hangingPunct="0">
              <a:spcBef>
                <a:spcPct val="0"/>
              </a:spcBef>
              <a:spcAft>
                <a:spcPct val="0"/>
              </a:spcAft>
              <a:defRPr>
                <a:solidFill>
                  <a:schemeClr val="tx1"/>
                </a:solidFill>
                <a:latin typeface="Arial" charset="0"/>
              </a:defRPr>
            </a:lvl6pPr>
            <a:lvl7pPr marL="2971536" indent="-228580" defTabSz="965114" eaLnBrk="0" fontAlgn="base" hangingPunct="0">
              <a:spcBef>
                <a:spcPct val="0"/>
              </a:spcBef>
              <a:spcAft>
                <a:spcPct val="0"/>
              </a:spcAft>
              <a:defRPr>
                <a:solidFill>
                  <a:schemeClr val="tx1"/>
                </a:solidFill>
                <a:latin typeface="Arial" charset="0"/>
              </a:defRPr>
            </a:lvl7pPr>
            <a:lvl8pPr marL="3428694" indent="-228580" defTabSz="965114" eaLnBrk="0" fontAlgn="base" hangingPunct="0">
              <a:spcBef>
                <a:spcPct val="0"/>
              </a:spcBef>
              <a:spcAft>
                <a:spcPct val="0"/>
              </a:spcAft>
              <a:defRPr>
                <a:solidFill>
                  <a:schemeClr val="tx1"/>
                </a:solidFill>
                <a:latin typeface="Arial" charset="0"/>
              </a:defRPr>
            </a:lvl8pPr>
            <a:lvl9pPr marL="3885854" indent="-228580" defTabSz="965114" eaLnBrk="0" fontAlgn="base" hangingPunct="0">
              <a:spcBef>
                <a:spcPct val="0"/>
              </a:spcBef>
              <a:spcAft>
                <a:spcPct val="0"/>
              </a:spcAft>
              <a:defRPr>
                <a:solidFill>
                  <a:schemeClr val="tx1"/>
                </a:solidFill>
                <a:latin typeface="Arial" charset="0"/>
              </a:defRPr>
            </a:lvl9pPr>
          </a:lstStyle>
          <a:p>
            <a:pPr eaLnBrk="1" hangingPunct="1"/>
            <a:fld id="{BF7647B2-2941-43F6-A85A-D49BEE5B59D6}" type="slidenum">
              <a:rPr lang="en-US" altLang="en-US">
                <a:latin typeface="Calibri Light" pitchFamily="34" charset="0"/>
              </a:rPr>
              <a:pPr eaLnBrk="1" hangingPunct="1"/>
              <a:t>295</a:t>
            </a:fld>
            <a:endParaRPr lang="en-US" altLang="en-US">
              <a:latin typeface="Calibri Light" pitchFamily="34" charset="0"/>
            </a:endParaRPr>
          </a:p>
        </p:txBody>
      </p:sp>
    </p:spTree>
    <p:extLst>
      <p:ext uri="{BB962C8B-B14F-4D97-AF65-F5344CB8AC3E}">
        <p14:creationId xmlns:p14="http://schemas.microsoft.com/office/powerpoint/2010/main" val="7068790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I’m going to show</a:t>
            </a:r>
            <a:r>
              <a:rPr lang="en-US" baseline="0" dirty="0" smtClean="0"/>
              <a:t> you several T-SQL queries, and for each one, I’m going to ask you to describe your execution plan to me in just plain English.</a:t>
            </a:r>
          </a:p>
          <a:p>
            <a:r>
              <a:rPr lang="en-US" baseline="0" dirty="0" smtClean="0"/>
              <a:t>I’ll do the first one – here’s our query.  We’ll keep it really simple.</a:t>
            </a:r>
            <a:endParaRPr lang="en-US" dirty="0"/>
          </a:p>
        </p:txBody>
      </p:sp>
      <p:sp>
        <p:nvSpPr>
          <p:cNvPr id="4" name="Slide Number Placeholder 3"/>
          <p:cNvSpPr>
            <a:spLocks noGrp="1"/>
          </p:cNvSpPr>
          <p:nvPr>
            <p:ph type="sldNum" sz="quarter" idx="10"/>
          </p:nvPr>
        </p:nvSpPr>
        <p:spPr/>
        <p:txBody>
          <a:bodyPr/>
          <a:lstStyle/>
          <a:p>
            <a:fld id="{65847C80-2AB5-4B40-BFD8-D0A0850437DA}" type="slidenum">
              <a:rPr lang="en-US" smtClean="0">
                <a:solidFill>
                  <a:prstClr val="black"/>
                </a:solidFill>
              </a:rPr>
              <a:pPr/>
              <a:t>30</a:t>
            </a:fld>
            <a:endParaRPr lang="en-US">
              <a:solidFill>
                <a:prstClr val="black"/>
              </a:solidFill>
            </a:endParaRPr>
          </a:p>
        </p:txBody>
      </p:sp>
    </p:spTree>
    <p:extLst>
      <p:ext uri="{BB962C8B-B14F-4D97-AF65-F5344CB8AC3E}">
        <p14:creationId xmlns:p14="http://schemas.microsoft.com/office/powerpoint/2010/main" val="4556874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Our execution plan has just one step: you’re going to read through all of the records,</a:t>
            </a:r>
            <a:r>
              <a:rPr lang="en-US" baseline="0" dirty="0" smtClean="0"/>
              <a:t> and you’re going to say each one out loud to me.  You’re going to read off everything on the page.</a:t>
            </a:r>
          </a:p>
          <a:p>
            <a:r>
              <a:rPr lang="en-US" baseline="0" dirty="0" smtClean="0"/>
              <a:t>Now let’s look at how SQL Server displays that execution plan.</a:t>
            </a:r>
            <a:endParaRPr lang="en-US" dirty="0"/>
          </a:p>
        </p:txBody>
      </p:sp>
      <p:sp>
        <p:nvSpPr>
          <p:cNvPr id="4" name="Slide Number Placeholder 3"/>
          <p:cNvSpPr>
            <a:spLocks noGrp="1"/>
          </p:cNvSpPr>
          <p:nvPr>
            <p:ph type="sldNum" sz="quarter" idx="10"/>
          </p:nvPr>
        </p:nvSpPr>
        <p:spPr/>
        <p:txBody>
          <a:bodyPr/>
          <a:lstStyle/>
          <a:p>
            <a:fld id="{559973A1-0C85-1349-9583-CC7B881C90F0}" type="slidenum">
              <a:rPr lang="en-US" smtClean="0">
                <a:solidFill>
                  <a:prstClr val="black"/>
                </a:solidFill>
              </a:rPr>
              <a:pPr/>
              <a:t>31</a:t>
            </a:fld>
            <a:endParaRPr lang="en-US">
              <a:solidFill>
                <a:prstClr val="black"/>
              </a:solidFill>
            </a:endParaRPr>
          </a:p>
        </p:txBody>
      </p:sp>
    </p:spTree>
    <p:extLst>
      <p:ext uri="{BB962C8B-B14F-4D97-AF65-F5344CB8AC3E}">
        <p14:creationId xmlns:p14="http://schemas.microsoft.com/office/powerpoint/2010/main" val="8035475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SQL Server Management Studio, we can see the graphical</a:t>
            </a:r>
            <a:r>
              <a:rPr lang="en-US" baseline="0" dirty="0" smtClean="0"/>
              <a:t> execution plan for a query.  The query’s at the top, and the execution plan is at the bottom.</a:t>
            </a:r>
          </a:p>
          <a:p>
            <a:r>
              <a:rPr lang="en-US" baseline="0" dirty="0" smtClean="0"/>
              <a:t>Clustered index scan – that’s exactly what we have here.  Our clustered index is the paper that we’re holding.</a:t>
            </a:r>
          </a:p>
          <a:p>
            <a:r>
              <a:rPr lang="en-US" baseline="0" dirty="0" smtClean="0"/>
              <a:t>Enough of the easy stuff.</a:t>
            </a:r>
            <a:endParaRPr lang="en-US" dirty="0"/>
          </a:p>
        </p:txBody>
      </p:sp>
      <p:sp>
        <p:nvSpPr>
          <p:cNvPr id="4" name="Slide Number Placeholder 3"/>
          <p:cNvSpPr>
            <a:spLocks noGrp="1"/>
          </p:cNvSpPr>
          <p:nvPr>
            <p:ph type="sldNum" sz="quarter" idx="10"/>
          </p:nvPr>
        </p:nvSpPr>
        <p:spPr/>
        <p:txBody>
          <a:bodyPr/>
          <a:lstStyle/>
          <a:p>
            <a:fld id="{559973A1-0C85-1349-9583-CC7B881C90F0}" type="slidenum">
              <a:rPr lang="en-US" smtClean="0">
                <a:solidFill>
                  <a:prstClr val="black"/>
                </a:solidFill>
              </a:rPr>
              <a:pPr/>
              <a:t>32</a:t>
            </a:fld>
            <a:endParaRPr lang="en-US">
              <a:solidFill>
                <a:prstClr val="black"/>
              </a:solidFill>
            </a:endParaRPr>
          </a:p>
        </p:txBody>
      </p:sp>
    </p:spTree>
    <p:extLst>
      <p:ext uri="{BB962C8B-B14F-4D97-AF65-F5344CB8AC3E}">
        <p14:creationId xmlns:p14="http://schemas.microsoft.com/office/powerpoint/2010/main" val="27989167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I’ve changed two things about the query – I’m only selecting Id,</a:t>
            </a:r>
            <a:r>
              <a:rPr lang="en-US" baseline="0" dirty="0" smtClean="0"/>
              <a:t> but I want only the users who have accessed the site since July 1</a:t>
            </a:r>
            <a:r>
              <a:rPr lang="en-US" baseline="30000" dirty="0" smtClean="0"/>
              <a:t>st</a:t>
            </a:r>
            <a:r>
              <a:rPr lang="en-US" baseline="0" dirty="0" smtClean="0"/>
              <a:t>.</a:t>
            </a:r>
          </a:p>
          <a:p>
            <a:r>
              <a:rPr lang="en-US" baseline="0" dirty="0" smtClean="0"/>
              <a:t>So who in the room can describe to me how you’re going to deliver this data to me?</a:t>
            </a:r>
            <a:endParaRPr lang="en-US" dirty="0"/>
          </a:p>
        </p:txBody>
      </p:sp>
      <p:sp>
        <p:nvSpPr>
          <p:cNvPr id="4" name="Slide Number Placeholder 3"/>
          <p:cNvSpPr>
            <a:spLocks noGrp="1"/>
          </p:cNvSpPr>
          <p:nvPr>
            <p:ph type="sldNum" sz="quarter" idx="10"/>
          </p:nvPr>
        </p:nvSpPr>
        <p:spPr/>
        <p:txBody>
          <a:bodyPr/>
          <a:lstStyle/>
          <a:p>
            <a:fld id="{559973A1-0C85-1349-9583-CC7B881C90F0}" type="slidenum">
              <a:rPr lang="en-US" smtClean="0">
                <a:solidFill>
                  <a:prstClr val="black"/>
                </a:solidFill>
              </a:rPr>
              <a:pPr/>
              <a:t>33</a:t>
            </a:fld>
            <a:endParaRPr lang="en-US">
              <a:solidFill>
                <a:prstClr val="black"/>
              </a:solidFill>
            </a:endParaRPr>
          </a:p>
        </p:txBody>
      </p:sp>
    </p:spTree>
    <p:extLst>
      <p:ext uri="{BB962C8B-B14F-4D97-AF65-F5344CB8AC3E}">
        <p14:creationId xmlns:p14="http://schemas.microsoft.com/office/powerpoint/2010/main" val="30898995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We’re still going to have to go through all of the sheets of paper, but we’re only going to read out loud the Id.</a:t>
            </a:r>
            <a:endParaRPr lang="en-US" dirty="0"/>
          </a:p>
        </p:txBody>
      </p:sp>
      <p:sp>
        <p:nvSpPr>
          <p:cNvPr id="4" name="Slide Number Placeholder 3"/>
          <p:cNvSpPr>
            <a:spLocks noGrp="1"/>
          </p:cNvSpPr>
          <p:nvPr>
            <p:ph type="sldNum" sz="quarter" idx="10"/>
          </p:nvPr>
        </p:nvSpPr>
        <p:spPr/>
        <p:txBody>
          <a:bodyPr/>
          <a:lstStyle/>
          <a:p>
            <a:fld id="{559973A1-0C85-1349-9583-CC7B881C90F0}" type="slidenum">
              <a:rPr lang="en-US" smtClean="0">
                <a:solidFill>
                  <a:prstClr val="black"/>
                </a:solidFill>
              </a:rPr>
              <a:pPr/>
              <a:t>34</a:t>
            </a:fld>
            <a:endParaRPr lang="en-US">
              <a:solidFill>
                <a:prstClr val="black"/>
              </a:solidFill>
            </a:endParaRPr>
          </a:p>
        </p:txBody>
      </p:sp>
    </p:spTree>
    <p:extLst>
      <p:ext uri="{BB962C8B-B14F-4D97-AF65-F5344CB8AC3E}">
        <p14:creationId xmlns:p14="http://schemas.microsoft.com/office/powerpoint/2010/main" val="128366886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Master" Target="../slideMasters/slideMaster2.xml"/><Relationship Id="rId4" Type="http://schemas.openxmlformats.org/officeDocument/2006/relationships/image" Target="../media/image4.jpe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png"/><Relationship Id="rId1" Type="http://schemas.openxmlformats.org/officeDocument/2006/relationships/slideMaster" Target="../slideMasters/slideMaster2.xml"/><Relationship Id="rId4" Type="http://schemas.openxmlformats.org/officeDocument/2006/relationships/image" Target="../media/image4.jpe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png"/><Relationship Id="rId1" Type="http://schemas.openxmlformats.org/officeDocument/2006/relationships/slideMaster" Target="../slideMasters/slideMaster2.xml"/><Relationship Id="rId4" Type="http://schemas.openxmlformats.org/officeDocument/2006/relationships/image" Target="../media/image4.jpe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png"/><Relationship Id="rId1" Type="http://schemas.openxmlformats.org/officeDocument/2006/relationships/slideMaster" Target="../slideMasters/slideMaster2.xml"/><Relationship Id="rId4" Type="http://schemas.openxmlformats.org/officeDocument/2006/relationships/image" Target="../media/image4.jpe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png"/><Relationship Id="rId1" Type="http://schemas.openxmlformats.org/officeDocument/2006/relationships/slideMaster" Target="../slideMasters/slideMaster2.xml"/><Relationship Id="rId4" Type="http://schemas.openxmlformats.org/officeDocument/2006/relationships/image" Target="../media/image4.jpe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4.jpe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Master" Target="../slideMasters/slideMaster3.xml"/><Relationship Id="rId4" Type="http://schemas.openxmlformats.org/officeDocument/2006/relationships/image" Target="../media/image4.jpe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png"/><Relationship Id="rId1" Type="http://schemas.openxmlformats.org/officeDocument/2006/relationships/slideMaster" Target="../slideMasters/slideMaster3.xml"/><Relationship Id="rId4" Type="http://schemas.openxmlformats.org/officeDocument/2006/relationships/image" Target="../media/image4.jpe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4.jpe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png"/><Relationship Id="rId1" Type="http://schemas.openxmlformats.org/officeDocument/2006/relationships/slideMaster" Target="../slideMasters/slideMaster3.xml"/><Relationship Id="rId4" Type="http://schemas.openxmlformats.org/officeDocument/2006/relationships/image" Target="../media/image4.jpe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png"/><Relationship Id="rId1" Type="http://schemas.openxmlformats.org/officeDocument/2006/relationships/slideMaster" Target="../slideMasters/slideMaster3.xml"/><Relationship Id="rId4" Type="http://schemas.openxmlformats.org/officeDocument/2006/relationships/image" Target="../media/image4.jpe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png"/><Relationship Id="rId1" Type="http://schemas.openxmlformats.org/officeDocument/2006/relationships/slideMaster" Target="../slideMasters/slideMaster3.xml"/><Relationship Id="rId4" Type="http://schemas.openxmlformats.org/officeDocument/2006/relationships/image" Target="../media/image4.jpe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Master" Target="../slideMasters/slideMaster4.xml"/><Relationship Id="rId4" Type="http://schemas.openxmlformats.org/officeDocument/2006/relationships/image" Target="../media/image4.jpe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png"/><Relationship Id="rId1" Type="http://schemas.openxmlformats.org/officeDocument/2006/relationships/slideMaster" Target="../slideMasters/slideMaster4.xml"/><Relationship Id="rId4" Type="http://schemas.openxmlformats.org/officeDocument/2006/relationships/image" Target="../media/image4.jpe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png"/><Relationship Id="rId1" Type="http://schemas.openxmlformats.org/officeDocument/2006/relationships/slideMaster" Target="../slideMasters/slideMaster4.xml"/><Relationship Id="rId4" Type="http://schemas.openxmlformats.org/officeDocument/2006/relationships/image" Target="../media/image4.jpeg"/></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4.jpeg"/></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4.jpe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4.jpe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2_Title Slide">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32780" name="Title 32779"/>
          <p:cNvSpPr>
            <a:spLocks noGrp="1" noChangeArrowheads="1"/>
          </p:cNvSpPr>
          <p:nvPr>
            <p:ph type="ctrTitle"/>
          </p:nvPr>
        </p:nvSpPr>
        <p:spPr>
          <a:xfrm>
            <a:off x="685800" y="533400"/>
            <a:ext cx="7772400" cy="2514600"/>
          </a:xfrm>
          <a:noFill/>
        </p:spPr>
        <p:txBody>
          <a:bodyPr anchor="b"/>
          <a:lstStyle>
            <a:lvl1pPr algn="r">
              <a:defRPr sz="4000" b="1">
                <a:solidFill>
                  <a:srgbClr val="22AFE7"/>
                </a:solidFill>
                <a:latin typeface="+mj-lt"/>
                <a:cs typeface="Segoe UI" pitchFamily="34" charset="0"/>
              </a:defRPr>
            </a:lvl1pPr>
          </a:lstStyle>
          <a:p>
            <a:r>
              <a:rPr lang="en-US" smtClean="0"/>
              <a:t>Click to edit Master title style</a:t>
            </a:r>
            <a:endParaRPr lang="en-US" dirty="0"/>
          </a:p>
        </p:txBody>
      </p:sp>
      <p:sp>
        <p:nvSpPr>
          <p:cNvPr id="32781" name="Subtitle 32780"/>
          <p:cNvSpPr>
            <a:spLocks noGrp="1" noChangeArrowheads="1"/>
          </p:cNvSpPr>
          <p:nvPr>
            <p:ph type="subTitle" idx="1"/>
          </p:nvPr>
        </p:nvSpPr>
        <p:spPr>
          <a:xfrm>
            <a:off x="2057400" y="3124200"/>
            <a:ext cx="6400800" cy="1295400"/>
          </a:xfrm>
        </p:spPr>
        <p:txBody>
          <a:bodyPr/>
          <a:lstStyle>
            <a:lvl1pPr marL="0" indent="0" algn="r">
              <a:buNone/>
              <a:defRPr sz="2800" b="0">
                <a:latin typeface="Calibri Light" pitchFamily="34" charset="0"/>
                <a:cs typeface="Segoe UI" pitchFamily="34" charset="0"/>
              </a:defRPr>
            </a:lvl1pPr>
          </a:lstStyle>
          <a:p>
            <a:r>
              <a:rPr lang="en-US" smtClean="0"/>
              <a:t>Click to edit Master subtitle style</a:t>
            </a:r>
            <a:endParaRPr lang="en-US" dirty="0"/>
          </a:p>
        </p:txBody>
      </p:sp>
      <p:pic>
        <p:nvPicPr>
          <p:cNvPr id="3" name="Picture 2"/>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13268" y="4953000"/>
            <a:ext cx="3697441" cy="1399032"/>
          </a:xfrm>
          <a:prstGeom prst="rect">
            <a:avLst/>
          </a:prstGeom>
        </p:spPr>
      </p:pic>
    </p:spTree>
    <p:extLst>
      <p:ext uri="{BB962C8B-B14F-4D97-AF65-F5344CB8AC3E}">
        <p14:creationId xmlns:p14="http://schemas.microsoft.com/office/powerpoint/2010/main" val="3274037800"/>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4" name="Rectangle 3"/>
          <p:cNvSpPr/>
          <p:nvPr/>
        </p:nvSpPr>
        <p:spPr bwMode="auto">
          <a:xfrm>
            <a:off x="0" y="6172200"/>
            <a:ext cx="9144000" cy="693751"/>
          </a:xfrm>
          <a:prstGeom prst="rect">
            <a:avLst/>
          </a:prstGeom>
          <a:blipFill>
            <a:blip r:embed="rId2" cstate="print"/>
            <a:srcRect/>
            <a:stretch>
              <a:fillRect t="-100000"/>
            </a:stretch>
          </a:blipFill>
          <a:ln w="9525" algn="ctr">
            <a:noFill/>
            <a:miter lim="800000"/>
            <a:headEnd/>
            <a:tailEnd/>
          </a:ln>
          <a:effectLst/>
        </p:spPr>
        <p:txBody>
          <a:bodyPr wrap="none" anchor="ctr"/>
          <a:lstStyle/>
          <a:p>
            <a:pPr algn="ctr" eaLnBrk="0" hangingPunct="0">
              <a:defRPr/>
            </a:pPr>
            <a:endParaRPr lang="en-US" sz="2000" dirty="0">
              <a:latin typeface="Cambria" pitchFamily="18" charset="0"/>
              <a:cs typeface="+mn-cs"/>
            </a:endParaRPr>
          </a:p>
        </p:txBody>
      </p:sp>
      <p:sp>
        <p:nvSpPr>
          <p:cNvPr id="5" name="TextBox 4"/>
          <p:cNvSpPr txBox="1">
            <a:spLocks noChangeArrowheads="1"/>
          </p:cNvSpPr>
          <p:nvPr/>
        </p:nvSpPr>
        <p:spPr bwMode="auto">
          <a:xfrm>
            <a:off x="4402138" y="6551613"/>
            <a:ext cx="36830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21639A20-FF6A-4E91-A814-052130E3783A}" type="slidenum">
              <a:rPr lang="en-US" altLang="en-US" sz="1200">
                <a:latin typeface="Calibri" pitchFamily="34" charset="0"/>
              </a:rPr>
              <a:pPr/>
              <a:t>‹#›</a:t>
            </a:fld>
            <a:endParaRPr lang="en-US" altLang="en-US" sz="1400">
              <a:latin typeface="Calibri" pitchFamily="34" charset="0"/>
            </a:endParaRPr>
          </a:p>
        </p:txBody>
      </p:sp>
      <p:sp>
        <p:nvSpPr>
          <p:cNvPr id="6" name="TextBox 5"/>
          <p:cNvSpPr txBox="1">
            <a:spLocks noChangeArrowheads="1"/>
          </p:cNvSpPr>
          <p:nvPr/>
        </p:nvSpPr>
        <p:spPr bwMode="auto">
          <a:xfrm>
            <a:off x="6477000" y="6488113"/>
            <a:ext cx="26670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r>
              <a:rPr lang="en-US" altLang="en-US" sz="900">
                <a:latin typeface="Calibri" pitchFamily="34" charset="0"/>
                <a:cs typeface="Mangal" pitchFamily="18" charset="0"/>
              </a:rPr>
              <a:t>© SQLintersection. All rights reserved.</a:t>
            </a:r>
          </a:p>
          <a:p>
            <a:pPr algn="r"/>
            <a:r>
              <a:rPr lang="en-US" altLang="en-US" sz="900" u="sng">
                <a:latin typeface="Calibri" pitchFamily="34" charset="0"/>
                <a:cs typeface="Mangal" pitchFamily="18" charset="0"/>
              </a:rPr>
              <a:t>http://www.SQLintersection.com </a:t>
            </a:r>
          </a:p>
        </p:txBody>
      </p:sp>
      <p:pic>
        <p:nvPicPr>
          <p:cNvPr id="7" name="Picture 6"/>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96850" y="5943600"/>
            <a:ext cx="2090738" cy="790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lvl1pPr>
              <a:defRPr lang="en-US" sz="2800" b="1" dirty="0">
                <a:solidFill>
                  <a:schemeClr val="tx2"/>
                </a:solidFill>
                <a:latin typeface="+mj-lt"/>
                <a:ea typeface="+mj-ea"/>
                <a:cs typeface="Segoe UI" pitchFamily="34" charset="0"/>
              </a:defRPr>
            </a:lvl1pPr>
          </a:lstStyle>
          <a:p>
            <a:r>
              <a:rPr lang="en-US" smtClean="0"/>
              <a:t>Click to edit Master title style</a:t>
            </a:r>
            <a:endParaRPr lang="en-US" dirty="0"/>
          </a:p>
        </p:txBody>
      </p:sp>
      <p:sp>
        <p:nvSpPr>
          <p:cNvPr id="3" name="Content Placeholder 2"/>
          <p:cNvSpPr>
            <a:spLocks noGrp="1"/>
          </p:cNvSpPr>
          <p:nvPr>
            <p:ph idx="1"/>
          </p:nvPr>
        </p:nvSpPr>
        <p:spPr>
          <a:xfrm>
            <a:off x="227013" y="1384300"/>
            <a:ext cx="8455025" cy="5040312"/>
          </a:xfrm>
        </p:spPr>
        <p:txBody>
          <a:bodyPr/>
          <a:lstStyle>
            <a:lvl5pPr>
              <a:defRPr/>
            </a:lvl5pPr>
            <a:lvl6pPr>
              <a:defRPr sz="1200">
                <a:latin typeface="+mj-lt"/>
              </a:defRPr>
            </a:lvl6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744310797"/>
      </p:ext>
    </p:extLst>
  </p:cSld>
  <p:clrMapOvr>
    <a:masterClrMapping/>
  </p:clrMapOvr>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Simple Detail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1964994"/>
            <a:ext cx="8048432" cy="3294615"/>
          </a:xfrm>
          <a:effectLst/>
        </p:spPr>
        <p:txBody>
          <a:bodyPr anchor="ctr">
            <a:noAutofit/>
          </a:bodyPr>
          <a:lstStyle>
            <a:lvl1pPr algn="l">
              <a:lnSpc>
                <a:spcPct val="100000"/>
              </a:lnSpc>
              <a:defRPr sz="6600" b="0" cap="none" spc="-80" baseline="0">
                <a:solidFill>
                  <a:schemeClr val="tx1"/>
                </a:solidFill>
                <a:latin typeface="Calibri"/>
                <a:cs typeface="Calibri"/>
              </a:defRPr>
            </a:lvl1pPr>
          </a:lstStyle>
          <a:p>
            <a:r>
              <a:rPr lang="en-US" dirty="0" smtClean="0"/>
              <a:t>Put one sentence on this slide…. HERE.</a:t>
            </a:r>
            <a:endParaRPr lang="en-US" dirty="0"/>
          </a:p>
        </p:txBody>
      </p:sp>
      <p:sp>
        <p:nvSpPr>
          <p:cNvPr id="4" name="Rectangle 3"/>
          <p:cNvSpPr/>
          <p:nvPr/>
        </p:nvSpPr>
        <p:spPr bwMode="auto">
          <a:xfrm>
            <a:off x="0" y="6172200"/>
            <a:ext cx="9144000" cy="693751"/>
          </a:xfrm>
          <a:prstGeom prst="rect">
            <a:avLst/>
          </a:prstGeom>
          <a:blipFill>
            <a:blip r:embed="rId2" cstate="print"/>
            <a:srcRect/>
            <a:stretch>
              <a:fillRect t="-100000"/>
            </a:stretch>
          </a:blipFill>
          <a:ln w="9525" algn="ctr">
            <a:noFill/>
            <a:miter lim="800000"/>
            <a:headEnd/>
            <a:tailEnd/>
          </a:ln>
          <a:effectLst/>
        </p:spPr>
        <p:txBody>
          <a:bodyPr wrap="none" rtlCol="0" anchor="ctr"/>
          <a:lstStyle/>
          <a:p>
            <a:pPr algn="ctr"/>
            <a:endParaRPr lang="en-US" sz="2000" dirty="0">
              <a:latin typeface="Cambria" pitchFamily="18" charset="0"/>
            </a:endParaRPr>
          </a:p>
        </p:txBody>
      </p:sp>
      <p:sp>
        <p:nvSpPr>
          <p:cNvPr id="5" name="TextBox 4"/>
          <p:cNvSpPr txBox="1"/>
          <p:nvPr/>
        </p:nvSpPr>
        <p:spPr bwMode="auto">
          <a:xfrm>
            <a:off x="4402723" y="6551676"/>
            <a:ext cx="367408" cy="276999"/>
          </a:xfrm>
          <a:prstGeom prst="rect">
            <a:avLst/>
          </a:prstGeom>
          <a:noFill/>
          <a:ln w="9525">
            <a:noFill/>
            <a:miter lim="800000"/>
            <a:headEnd/>
            <a:tailEnd/>
          </a:ln>
        </p:spPr>
        <p:txBody>
          <a:bodyPr wrap="none" rtlCol="0">
            <a:spAutoFit/>
          </a:bodyPr>
          <a:lstStyle/>
          <a:p>
            <a:fld id="{1C0BEE2C-8B0C-4D07-B829-754BAF78059F}" type="slidenum">
              <a:rPr lang="en-US" sz="1200" smtClean="0">
                <a:solidFill>
                  <a:schemeClr val="tx1"/>
                </a:solidFill>
                <a:latin typeface="+mj-lt"/>
              </a:rPr>
              <a:pPr/>
              <a:t>‹#›</a:t>
            </a:fld>
            <a:endParaRPr lang="en-US" sz="1400" dirty="0">
              <a:solidFill>
                <a:schemeClr val="tx1"/>
              </a:solidFill>
              <a:latin typeface="+mj-lt"/>
            </a:endParaRPr>
          </a:p>
        </p:txBody>
      </p:sp>
      <p:sp>
        <p:nvSpPr>
          <p:cNvPr id="7" name="TextBox 6"/>
          <p:cNvSpPr txBox="1"/>
          <p:nvPr/>
        </p:nvSpPr>
        <p:spPr bwMode="auto">
          <a:xfrm>
            <a:off x="6477000" y="6488668"/>
            <a:ext cx="2667000" cy="369332"/>
          </a:xfrm>
          <a:prstGeom prst="rect">
            <a:avLst/>
          </a:prstGeom>
          <a:noFill/>
          <a:ln w="9525">
            <a:noFill/>
            <a:miter lim="800000"/>
            <a:headEnd/>
            <a:tailEnd/>
          </a:ln>
        </p:spPr>
        <p:txBody>
          <a:bodyPr wrap="square" rtlCol="0">
            <a:spAutoFit/>
          </a:bodyPr>
          <a:lstStyle/>
          <a:p>
            <a:pPr algn="r"/>
            <a:r>
              <a:rPr lang="en-US" sz="900" b="0" dirty="0" smtClean="0">
                <a:solidFill>
                  <a:schemeClr val="tx1"/>
                </a:solidFill>
                <a:latin typeface="+mj-lt"/>
                <a:cs typeface="Mangal" pitchFamily="18" charset="0"/>
              </a:rPr>
              <a:t>© </a:t>
            </a:r>
            <a:r>
              <a:rPr lang="en-US" sz="900" b="0" dirty="0" err="1" smtClean="0">
                <a:solidFill>
                  <a:schemeClr val="tx1"/>
                </a:solidFill>
                <a:latin typeface="+mj-lt"/>
                <a:cs typeface="Mangal" pitchFamily="18" charset="0"/>
              </a:rPr>
              <a:t>SQLintersection</a:t>
            </a:r>
            <a:r>
              <a:rPr lang="en-US" sz="900" b="0" dirty="0" smtClean="0">
                <a:solidFill>
                  <a:schemeClr val="tx1"/>
                </a:solidFill>
                <a:latin typeface="+mj-lt"/>
                <a:cs typeface="Mangal" pitchFamily="18" charset="0"/>
              </a:rPr>
              <a:t>. All rights reserved.</a:t>
            </a:r>
          </a:p>
          <a:p>
            <a:pPr algn="r"/>
            <a:r>
              <a:rPr lang="en-US" sz="900" b="0" u="sng" dirty="0" smtClean="0">
                <a:solidFill>
                  <a:schemeClr val="tx1"/>
                </a:solidFill>
                <a:latin typeface="+mj-lt"/>
                <a:cs typeface="Mangal" pitchFamily="18" charset="0"/>
              </a:rPr>
              <a:t>http://www.SQLintersection.com </a:t>
            </a:r>
            <a:endParaRPr lang="en-US" sz="900" b="0" u="sng" dirty="0">
              <a:solidFill>
                <a:schemeClr val="tx1"/>
              </a:solidFill>
              <a:latin typeface="+mj-lt"/>
              <a:cs typeface="Mangal" pitchFamily="18" charset="0"/>
            </a:endParaRPr>
          </a:p>
        </p:txBody>
      </p:sp>
      <p:pic>
        <p:nvPicPr>
          <p:cNvPr id="8" name="Picture 7"/>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97555" y="5943600"/>
            <a:ext cx="2090468" cy="790988"/>
          </a:xfrm>
          <a:prstGeom prst="rect">
            <a:avLst/>
          </a:prstGeom>
        </p:spPr>
      </p:pic>
    </p:spTree>
    <p:extLst>
      <p:ext uri="{BB962C8B-B14F-4D97-AF65-F5344CB8AC3E}">
        <p14:creationId xmlns:p14="http://schemas.microsoft.com/office/powerpoint/2010/main" val="4261904071"/>
      </p:ext>
    </p:extLst>
  </p:cSld>
  <p:clrMapOvr>
    <a:masterClrMapping/>
  </p:clrMapOvr>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2_Title Slide">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32780" name="Title 32779"/>
          <p:cNvSpPr>
            <a:spLocks noGrp="1" noChangeArrowheads="1"/>
          </p:cNvSpPr>
          <p:nvPr>
            <p:ph type="ctrTitle"/>
          </p:nvPr>
        </p:nvSpPr>
        <p:spPr>
          <a:xfrm>
            <a:off x="685800" y="533400"/>
            <a:ext cx="7772400" cy="2514600"/>
          </a:xfrm>
          <a:noFill/>
        </p:spPr>
        <p:txBody>
          <a:bodyPr anchor="b"/>
          <a:lstStyle>
            <a:lvl1pPr algn="r">
              <a:defRPr sz="4000" b="1">
                <a:solidFill>
                  <a:srgbClr val="22AFE7"/>
                </a:solidFill>
                <a:latin typeface="+mj-lt"/>
                <a:cs typeface="Segoe UI" pitchFamily="34" charset="0"/>
              </a:defRPr>
            </a:lvl1pPr>
          </a:lstStyle>
          <a:p>
            <a:r>
              <a:rPr lang="en-US" smtClean="0"/>
              <a:t>Click to edit Master title style</a:t>
            </a:r>
            <a:endParaRPr lang="en-US" dirty="0"/>
          </a:p>
        </p:txBody>
      </p:sp>
      <p:sp>
        <p:nvSpPr>
          <p:cNvPr id="32781" name="Subtitle 32780"/>
          <p:cNvSpPr>
            <a:spLocks noGrp="1" noChangeArrowheads="1"/>
          </p:cNvSpPr>
          <p:nvPr>
            <p:ph type="subTitle" idx="1"/>
          </p:nvPr>
        </p:nvSpPr>
        <p:spPr>
          <a:xfrm>
            <a:off x="2057400" y="3124200"/>
            <a:ext cx="6400800" cy="1295400"/>
          </a:xfrm>
        </p:spPr>
        <p:txBody>
          <a:bodyPr/>
          <a:lstStyle>
            <a:lvl1pPr marL="0" indent="0" algn="r">
              <a:buNone/>
              <a:defRPr sz="2800" b="0">
                <a:latin typeface="Calibri Light" pitchFamily="34" charset="0"/>
                <a:cs typeface="Segoe UI" pitchFamily="34" charset="0"/>
              </a:defRPr>
            </a:lvl1pPr>
          </a:lstStyle>
          <a:p>
            <a:r>
              <a:rPr lang="en-US" smtClean="0"/>
              <a:t>Click to edit Master subtitle style</a:t>
            </a:r>
            <a:endParaRPr lang="en-US" dirty="0"/>
          </a:p>
        </p:txBody>
      </p:sp>
      <p:pic>
        <p:nvPicPr>
          <p:cNvPr id="3" name="Picture 2"/>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13268" y="4953000"/>
            <a:ext cx="3697441" cy="1399032"/>
          </a:xfrm>
          <a:prstGeom prst="rect">
            <a:avLst/>
          </a:prstGeom>
        </p:spPr>
      </p:pic>
    </p:spTree>
    <p:extLst>
      <p:ext uri="{BB962C8B-B14F-4D97-AF65-F5344CB8AC3E}">
        <p14:creationId xmlns:p14="http://schemas.microsoft.com/office/powerpoint/2010/main" val="3274037800"/>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4" name="Rectangle 3"/>
          <p:cNvSpPr/>
          <p:nvPr/>
        </p:nvSpPr>
        <p:spPr bwMode="auto">
          <a:xfrm>
            <a:off x="0" y="6172200"/>
            <a:ext cx="9144000" cy="693751"/>
          </a:xfrm>
          <a:prstGeom prst="rect">
            <a:avLst/>
          </a:prstGeom>
          <a:blipFill>
            <a:blip r:embed="rId2" cstate="print"/>
            <a:srcRect/>
            <a:stretch>
              <a:fillRect t="-100000"/>
            </a:stretch>
          </a:blipFill>
          <a:ln w="9525" algn="ctr">
            <a:noFill/>
            <a:miter lim="800000"/>
            <a:headEnd/>
            <a:tailEnd/>
          </a:ln>
          <a:effectLst/>
        </p:spPr>
        <p:txBody>
          <a:bodyPr wrap="none" rtlCol="0" anchor="ctr"/>
          <a:lstStyle/>
          <a:p>
            <a:pPr algn="ctr"/>
            <a:endParaRPr lang="en-US" sz="2000" dirty="0">
              <a:latin typeface="Cambria" pitchFamily="18" charset="0"/>
            </a:endParaRPr>
          </a:p>
        </p:txBody>
      </p:sp>
      <p:sp>
        <p:nvSpPr>
          <p:cNvPr id="2" name="Title 1"/>
          <p:cNvSpPr>
            <a:spLocks noGrp="1"/>
          </p:cNvSpPr>
          <p:nvPr>
            <p:ph type="title"/>
          </p:nvPr>
        </p:nvSpPr>
        <p:spPr>
          <a:noFill/>
        </p:spPr>
        <p:txBody>
          <a:bodyPr rtlCol="0"/>
          <a:lstStyle>
            <a:lvl1pPr marL="0" indent="0" algn="ctr" defTabSz="-13873163" rtl="0" eaLnBrk="1" fontAlgn="base" hangingPunct="1">
              <a:spcBef>
                <a:spcPct val="0"/>
              </a:spcBef>
              <a:spcAft>
                <a:spcPct val="0"/>
              </a:spcAft>
              <a:defRPr lang="en-US" sz="3200" b="1" dirty="0">
                <a:solidFill>
                  <a:schemeClr val="tx2"/>
                </a:solidFill>
                <a:latin typeface="+mj-lt"/>
                <a:ea typeface="+mj-ea"/>
                <a:cs typeface="Segoe UI" pitchFamily="34" charset="0"/>
              </a:defRPr>
            </a:lvl1pPr>
          </a:lstStyle>
          <a:p>
            <a:r>
              <a:rPr lang="en-US" smtClean="0"/>
              <a:t>Click to edit Master title style</a:t>
            </a:r>
            <a:endParaRPr lang="en-US" dirty="0"/>
          </a:p>
        </p:txBody>
      </p:sp>
      <p:sp>
        <p:nvSpPr>
          <p:cNvPr id="3" name="Text Placeholder 2"/>
          <p:cNvSpPr>
            <a:spLocks noGrp="1"/>
          </p:cNvSpPr>
          <p:nvPr>
            <p:ph type="body" idx="1"/>
          </p:nvPr>
        </p:nvSpPr>
        <p:spPr/>
        <p:txBody>
          <a:bodyPr rtlCol="0"/>
          <a:lstStyle>
            <a:lvl1pPr>
              <a:buClrTx/>
              <a:buFont typeface="Wingdings" pitchFamily="2" charset="2"/>
              <a:buChar char="§"/>
              <a:defRPr sz="2400" b="1">
                <a:latin typeface="Calibri" pitchFamily="34" charset="0"/>
              </a:defRPr>
            </a:lvl1pPr>
            <a:lvl2pPr>
              <a:buClrTx/>
              <a:buFont typeface="Wingdings" pitchFamily="2" charset="2"/>
              <a:buChar char="o"/>
              <a:defRPr sz="2400" b="0">
                <a:latin typeface="Calibri Light" pitchFamily="34" charset="0"/>
              </a:defRPr>
            </a:lvl2pPr>
            <a:lvl3pPr>
              <a:buClrTx/>
              <a:buFont typeface="Wingdings" pitchFamily="2" charset="2"/>
              <a:buChar char="o"/>
              <a:defRPr sz="2400" b="0">
                <a:latin typeface="Calibri Light" pitchFamily="34" charset="0"/>
              </a:defRPr>
            </a:lvl3pPr>
            <a:lvl4pPr>
              <a:buClrTx/>
              <a:buFont typeface="Wingdings" pitchFamily="2" charset="2"/>
              <a:buChar char="o"/>
              <a:defRPr sz="2400" b="0">
                <a:latin typeface="Calibri Light" pitchFamily="34" charset="0"/>
              </a:defRPr>
            </a:lvl4pPr>
            <a:lvl5pPr>
              <a:buClrTx/>
              <a:buFont typeface="Wingdings" pitchFamily="2" charset="2"/>
              <a:buChar char="o"/>
              <a:defRPr sz="2400" b="0">
                <a:latin typeface="Calibri Light"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Box 4"/>
          <p:cNvSpPr txBox="1"/>
          <p:nvPr/>
        </p:nvSpPr>
        <p:spPr bwMode="auto">
          <a:xfrm>
            <a:off x="4402723" y="6551676"/>
            <a:ext cx="367408" cy="276999"/>
          </a:xfrm>
          <a:prstGeom prst="rect">
            <a:avLst/>
          </a:prstGeom>
          <a:noFill/>
          <a:ln w="9525">
            <a:noFill/>
            <a:miter lim="800000"/>
            <a:headEnd/>
            <a:tailEnd/>
          </a:ln>
        </p:spPr>
        <p:txBody>
          <a:bodyPr wrap="none" rtlCol="0">
            <a:spAutoFit/>
          </a:bodyPr>
          <a:lstStyle/>
          <a:p>
            <a:fld id="{1C0BEE2C-8B0C-4D07-B829-754BAF78059F}" type="slidenum">
              <a:rPr lang="en-US" sz="1200" smtClean="0">
                <a:solidFill>
                  <a:schemeClr val="tx1"/>
                </a:solidFill>
                <a:latin typeface="+mj-lt"/>
              </a:rPr>
              <a:pPr/>
              <a:t>‹#›</a:t>
            </a:fld>
            <a:endParaRPr lang="en-US" sz="1400" dirty="0">
              <a:solidFill>
                <a:schemeClr val="tx1"/>
              </a:solidFill>
              <a:latin typeface="+mj-lt"/>
            </a:endParaRPr>
          </a:p>
        </p:txBody>
      </p:sp>
      <p:sp>
        <p:nvSpPr>
          <p:cNvPr id="9" name="TextBox 8"/>
          <p:cNvSpPr txBox="1"/>
          <p:nvPr/>
        </p:nvSpPr>
        <p:spPr bwMode="auto">
          <a:xfrm>
            <a:off x="6477000" y="6488668"/>
            <a:ext cx="2667000" cy="369332"/>
          </a:xfrm>
          <a:prstGeom prst="rect">
            <a:avLst/>
          </a:prstGeom>
          <a:noFill/>
          <a:ln w="9525">
            <a:noFill/>
            <a:miter lim="800000"/>
            <a:headEnd/>
            <a:tailEnd/>
          </a:ln>
        </p:spPr>
        <p:txBody>
          <a:bodyPr wrap="square" rtlCol="0">
            <a:spAutoFit/>
          </a:bodyPr>
          <a:lstStyle/>
          <a:p>
            <a:pPr algn="r"/>
            <a:r>
              <a:rPr lang="en-US" sz="900" b="0" dirty="0" smtClean="0">
                <a:solidFill>
                  <a:schemeClr val="tx1"/>
                </a:solidFill>
                <a:latin typeface="+mj-lt"/>
                <a:cs typeface="Mangal" pitchFamily="18" charset="0"/>
              </a:rPr>
              <a:t>© </a:t>
            </a:r>
            <a:r>
              <a:rPr lang="en-US" sz="900" b="0" dirty="0" err="1" smtClean="0">
                <a:solidFill>
                  <a:schemeClr val="tx1"/>
                </a:solidFill>
                <a:latin typeface="+mj-lt"/>
                <a:cs typeface="Mangal" pitchFamily="18" charset="0"/>
              </a:rPr>
              <a:t>SQLintersection</a:t>
            </a:r>
            <a:r>
              <a:rPr lang="en-US" sz="900" b="0" dirty="0" smtClean="0">
                <a:solidFill>
                  <a:schemeClr val="tx1"/>
                </a:solidFill>
                <a:latin typeface="+mj-lt"/>
                <a:cs typeface="Mangal" pitchFamily="18" charset="0"/>
              </a:rPr>
              <a:t>. All rights reserved.</a:t>
            </a:r>
          </a:p>
          <a:p>
            <a:pPr algn="r"/>
            <a:r>
              <a:rPr lang="en-US" sz="900" b="0" u="sng" dirty="0" smtClean="0">
                <a:solidFill>
                  <a:schemeClr val="tx1"/>
                </a:solidFill>
                <a:latin typeface="+mj-lt"/>
                <a:cs typeface="Mangal" pitchFamily="18" charset="0"/>
              </a:rPr>
              <a:t>http://www.SQLintersection.com </a:t>
            </a:r>
            <a:endParaRPr lang="en-US" sz="900" b="0" u="sng" dirty="0">
              <a:solidFill>
                <a:schemeClr val="tx1"/>
              </a:solidFill>
              <a:latin typeface="+mj-lt"/>
              <a:cs typeface="Mangal" pitchFamily="18" charset="0"/>
            </a:endParaRPr>
          </a:p>
        </p:txBody>
      </p:sp>
      <p:pic>
        <p:nvPicPr>
          <p:cNvPr id="10" name="Picture 9"/>
          <p:cNvPicPr>
            <a:picLocks noChangeAspect="1"/>
          </p:cNvPicPr>
          <p:nvPr/>
        </p:nvPicPr>
        <p:blipFill rotWithShape="1">
          <a:blip r:embed="rId3" cstate="print">
            <a:duotone>
              <a:schemeClr val="bg2">
                <a:shade val="45000"/>
                <a:satMod val="135000"/>
              </a:schemeClr>
              <a:prstClr val="white"/>
            </a:duotone>
            <a:extLst>
              <a:ext uri="{28A0092B-C50C-407E-A947-70E740481C1C}">
                <a14:useLocalDpi xmlns:a14="http://schemas.microsoft.com/office/drawing/2010/main" val="0"/>
              </a:ext>
            </a:extLst>
          </a:blip>
          <a:srcRect l="-31" t="-203" r="-107" b="9231"/>
          <a:stretch/>
        </p:blipFill>
        <p:spPr>
          <a:xfrm>
            <a:off x="4419600" y="2133600"/>
            <a:ext cx="4902199" cy="4453467"/>
          </a:xfrm>
          <a:prstGeom prst="rect">
            <a:avLst/>
          </a:prstGeom>
          <a:ln>
            <a:noFill/>
          </a:ln>
          <a:effectLst>
            <a:softEdge rad="635000"/>
          </a:effectLst>
        </p:spPr>
      </p:pic>
      <p:pic>
        <p:nvPicPr>
          <p:cNvPr id="11" name="Picture 10"/>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97555" y="5943600"/>
            <a:ext cx="2090468" cy="790988"/>
          </a:xfrm>
          <a:prstGeom prst="rect">
            <a:avLst/>
          </a:prstGeom>
        </p:spPr>
      </p:pic>
    </p:spTree>
    <p:extLst>
      <p:ext uri="{BB962C8B-B14F-4D97-AF65-F5344CB8AC3E}">
        <p14:creationId xmlns:p14="http://schemas.microsoft.com/office/powerpoint/2010/main" val="4174362362"/>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x" preserve="1">
  <p:cSld name="References">
    <p:spTree>
      <p:nvGrpSpPr>
        <p:cNvPr id="1" name=""/>
        <p:cNvGrpSpPr/>
        <p:nvPr/>
      </p:nvGrpSpPr>
      <p:grpSpPr>
        <a:xfrm>
          <a:off x="0" y="0"/>
          <a:ext cx="0" cy="0"/>
          <a:chOff x="0" y="0"/>
          <a:chExt cx="0" cy="0"/>
        </a:xfrm>
      </p:grpSpPr>
      <p:sp>
        <p:nvSpPr>
          <p:cNvPr id="2" name="Title 1"/>
          <p:cNvSpPr>
            <a:spLocks noGrp="1"/>
          </p:cNvSpPr>
          <p:nvPr>
            <p:ph type="title" hasCustomPrompt="1"/>
          </p:nvPr>
        </p:nvSpPr>
        <p:spPr>
          <a:noFill/>
        </p:spPr>
        <p:txBody>
          <a:bodyPr rtlCol="0"/>
          <a:lstStyle>
            <a:lvl1pPr marL="0" indent="0" algn="ctr" defTabSz="-13873163" rtl="0" eaLnBrk="1" fontAlgn="base" hangingPunct="1">
              <a:spcBef>
                <a:spcPct val="0"/>
              </a:spcBef>
              <a:spcAft>
                <a:spcPct val="0"/>
              </a:spcAft>
              <a:defRPr lang="en-US" sz="3200" b="1" dirty="0">
                <a:solidFill>
                  <a:schemeClr val="tx2"/>
                </a:solidFill>
                <a:latin typeface="+mj-lt"/>
                <a:ea typeface="+mj-ea"/>
                <a:cs typeface="Segoe UI" pitchFamily="34" charset="0"/>
              </a:defRPr>
            </a:lvl1pPr>
          </a:lstStyle>
          <a:p>
            <a:r>
              <a:rPr lang="en-US" dirty="0" smtClean="0"/>
              <a:t>References</a:t>
            </a:r>
            <a:endParaRPr lang="en-US" dirty="0"/>
          </a:p>
        </p:txBody>
      </p:sp>
      <p:sp>
        <p:nvSpPr>
          <p:cNvPr id="3" name="Text Placeholder 2"/>
          <p:cNvSpPr>
            <a:spLocks noGrp="1"/>
          </p:cNvSpPr>
          <p:nvPr>
            <p:ph type="body" idx="1"/>
          </p:nvPr>
        </p:nvSpPr>
        <p:spPr/>
        <p:txBody>
          <a:bodyPr rtlCol="0"/>
          <a:lstStyle>
            <a:lvl1pPr>
              <a:buClrTx/>
              <a:buFont typeface="Wingdings" pitchFamily="2" charset="2"/>
              <a:buChar char="§"/>
              <a:defRPr sz="2400" b="1">
                <a:latin typeface="Calibri" pitchFamily="34" charset="0"/>
              </a:defRPr>
            </a:lvl1pPr>
            <a:lvl2pPr>
              <a:buClrTx/>
              <a:buFont typeface="Wingdings" pitchFamily="2" charset="2"/>
              <a:buChar char="o"/>
              <a:defRPr sz="2400" b="0">
                <a:latin typeface="Calibri Light" pitchFamily="34" charset="0"/>
              </a:defRPr>
            </a:lvl2pPr>
            <a:lvl3pPr>
              <a:buClrTx/>
              <a:buFont typeface="Wingdings" pitchFamily="2" charset="2"/>
              <a:buChar char="o"/>
              <a:defRPr sz="2400" b="0">
                <a:latin typeface="Calibri Light" pitchFamily="34" charset="0"/>
              </a:defRPr>
            </a:lvl3pPr>
            <a:lvl4pPr>
              <a:buClrTx/>
              <a:buFont typeface="Wingdings" pitchFamily="2" charset="2"/>
              <a:buChar char="o"/>
              <a:defRPr sz="2400" b="0">
                <a:latin typeface="Calibri Light" pitchFamily="34" charset="0"/>
              </a:defRPr>
            </a:lvl4pPr>
            <a:lvl5pPr>
              <a:buClrTx/>
              <a:buFont typeface="Wingdings" pitchFamily="2" charset="2"/>
              <a:buChar char="o"/>
              <a:defRPr sz="2400" b="0">
                <a:latin typeface="Calibri Light"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8" name="Picture 7"/>
          <p:cNvPicPr>
            <a:picLocks noChangeAspect="1"/>
          </p:cNvPicPr>
          <p:nvPr/>
        </p:nvPicPr>
        <p:blipFill rotWithShape="1">
          <a:blip r:embed="rId2" cstate="print">
            <a:duotone>
              <a:schemeClr val="bg2">
                <a:shade val="45000"/>
                <a:satMod val="135000"/>
              </a:schemeClr>
              <a:prstClr val="white"/>
            </a:duotone>
            <a:extLst>
              <a:ext uri="{28A0092B-C50C-407E-A947-70E740481C1C}">
                <a14:useLocalDpi xmlns:a14="http://schemas.microsoft.com/office/drawing/2010/main" val="0"/>
              </a:ext>
            </a:extLst>
          </a:blip>
          <a:srcRect l="-31" t="-203" r="-107" b="9231"/>
          <a:stretch/>
        </p:blipFill>
        <p:spPr>
          <a:xfrm>
            <a:off x="4572000" y="2362200"/>
            <a:ext cx="4902199" cy="4453467"/>
          </a:xfrm>
          <a:prstGeom prst="rect">
            <a:avLst/>
          </a:prstGeom>
          <a:ln>
            <a:noFill/>
          </a:ln>
          <a:effectLst>
            <a:softEdge rad="635000"/>
          </a:effectLst>
        </p:spPr>
      </p:pic>
      <p:sp>
        <p:nvSpPr>
          <p:cNvPr id="11" name="Rectangle 10"/>
          <p:cNvSpPr/>
          <p:nvPr/>
        </p:nvSpPr>
        <p:spPr bwMode="auto">
          <a:xfrm>
            <a:off x="0" y="6172200"/>
            <a:ext cx="9144000" cy="693751"/>
          </a:xfrm>
          <a:prstGeom prst="rect">
            <a:avLst/>
          </a:prstGeom>
          <a:blipFill>
            <a:blip r:embed="rId3" cstate="print"/>
            <a:srcRect/>
            <a:stretch>
              <a:fillRect t="-100000"/>
            </a:stretch>
          </a:blipFill>
          <a:ln w="9525" algn="ctr">
            <a:noFill/>
            <a:miter lim="800000"/>
            <a:headEnd/>
            <a:tailEnd/>
          </a:ln>
          <a:effectLst/>
        </p:spPr>
        <p:txBody>
          <a:bodyPr wrap="none" rtlCol="0" anchor="ctr"/>
          <a:lstStyle/>
          <a:p>
            <a:pPr algn="ctr"/>
            <a:endParaRPr lang="en-US" sz="2000" dirty="0">
              <a:latin typeface="Cambria" pitchFamily="18" charset="0"/>
            </a:endParaRPr>
          </a:p>
        </p:txBody>
      </p:sp>
      <p:sp>
        <p:nvSpPr>
          <p:cNvPr id="12" name="TextBox 11"/>
          <p:cNvSpPr txBox="1"/>
          <p:nvPr/>
        </p:nvSpPr>
        <p:spPr bwMode="auto">
          <a:xfrm>
            <a:off x="4402723" y="6551676"/>
            <a:ext cx="367408" cy="276999"/>
          </a:xfrm>
          <a:prstGeom prst="rect">
            <a:avLst/>
          </a:prstGeom>
          <a:noFill/>
          <a:ln w="9525">
            <a:noFill/>
            <a:miter lim="800000"/>
            <a:headEnd/>
            <a:tailEnd/>
          </a:ln>
        </p:spPr>
        <p:txBody>
          <a:bodyPr wrap="none" rtlCol="0">
            <a:spAutoFit/>
          </a:bodyPr>
          <a:lstStyle/>
          <a:p>
            <a:fld id="{1C0BEE2C-8B0C-4D07-B829-754BAF78059F}" type="slidenum">
              <a:rPr lang="en-US" sz="1200" smtClean="0">
                <a:solidFill>
                  <a:schemeClr val="tx1"/>
                </a:solidFill>
                <a:latin typeface="+mj-lt"/>
              </a:rPr>
              <a:pPr/>
              <a:t>‹#›</a:t>
            </a:fld>
            <a:endParaRPr lang="en-US" sz="1400" dirty="0">
              <a:solidFill>
                <a:schemeClr val="tx1"/>
              </a:solidFill>
              <a:latin typeface="+mj-lt"/>
            </a:endParaRPr>
          </a:p>
        </p:txBody>
      </p:sp>
      <p:sp>
        <p:nvSpPr>
          <p:cNvPr id="13" name="TextBox 12"/>
          <p:cNvSpPr txBox="1"/>
          <p:nvPr/>
        </p:nvSpPr>
        <p:spPr bwMode="auto">
          <a:xfrm>
            <a:off x="6477000" y="6488668"/>
            <a:ext cx="2667000" cy="369332"/>
          </a:xfrm>
          <a:prstGeom prst="rect">
            <a:avLst/>
          </a:prstGeom>
          <a:noFill/>
          <a:ln w="9525">
            <a:noFill/>
            <a:miter lim="800000"/>
            <a:headEnd/>
            <a:tailEnd/>
          </a:ln>
        </p:spPr>
        <p:txBody>
          <a:bodyPr wrap="square" rtlCol="0">
            <a:spAutoFit/>
          </a:bodyPr>
          <a:lstStyle/>
          <a:p>
            <a:pPr algn="r"/>
            <a:r>
              <a:rPr lang="en-US" sz="900" b="0" dirty="0" smtClean="0">
                <a:solidFill>
                  <a:schemeClr val="tx1"/>
                </a:solidFill>
                <a:latin typeface="+mj-lt"/>
                <a:cs typeface="Mangal" pitchFamily="18" charset="0"/>
              </a:rPr>
              <a:t>© </a:t>
            </a:r>
            <a:r>
              <a:rPr lang="en-US" sz="900" b="0" dirty="0" err="1" smtClean="0">
                <a:solidFill>
                  <a:schemeClr val="tx1"/>
                </a:solidFill>
                <a:latin typeface="+mj-lt"/>
                <a:cs typeface="Mangal" pitchFamily="18" charset="0"/>
              </a:rPr>
              <a:t>SQLintersection</a:t>
            </a:r>
            <a:r>
              <a:rPr lang="en-US" sz="900" b="0" dirty="0" smtClean="0">
                <a:solidFill>
                  <a:schemeClr val="tx1"/>
                </a:solidFill>
                <a:latin typeface="+mj-lt"/>
                <a:cs typeface="Mangal" pitchFamily="18" charset="0"/>
              </a:rPr>
              <a:t>. All rights reserved.</a:t>
            </a:r>
          </a:p>
          <a:p>
            <a:pPr algn="r"/>
            <a:r>
              <a:rPr lang="en-US" sz="900" b="0" u="sng" dirty="0" smtClean="0">
                <a:solidFill>
                  <a:schemeClr val="tx1"/>
                </a:solidFill>
                <a:latin typeface="+mj-lt"/>
                <a:cs typeface="Mangal" pitchFamily="18" charset="0"/>
              </a:rPr>
              <a:t>http://www.SQLintersection.com </a:t>
            </a:r>
            <a:endParaRPr lang="en-US" sz="900" b="0" u="sng" dirty="0">
              <a:solidFill>
                <a:schemeClr val="tx1"/>
              </a:solidFill>
              <a:latin typeface="+mj-lt"/>
              <a:cs typeface="Mangal" pitchFamily="18" charset="0"/>
            </a:endParaRPr>
          </a:p>
        </p:txBody>
      </p:sp>
      <p:pic>
        <p:nvPicPr>
          <p:cNvPr id="10" name="Picture 9"/>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97555" y="5943600"/>
            <a:ext cx="2090468" cy="790988"/>
          </a:xfrm>
          <a:prstGeom prst="rect">
            <a:avLst/>
          </a:prstGeom>
        </p:spPr>
      </p:pic>
    </p:spTree>
    <p:extLst>
      <p:ext uri="{BB962C8B-B14F-4D97-AF65-F5344CB8AC3E}">
        <p14:creationId xmlns:p14="http://schemas.microsoft.com/office/powerpoint/2010/main" val="3732271582"/>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de Samp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1485900" y="1600200"/>
            <a:ext cx="6172200" cy="3962400"/>
          </a:xfrm>
          <a:solidFill>
            <a:schemeClr val="accent1">
              <a:lumMod val="20000"/>
              <a:lumOff val="80000"/>
            </a:schemeClr>
          </a:solidFill>
          <a:ln w="9525">
            <a:solidFill>
              <a:schemeClr val="tx1"/>
            </a:solidFill>
          </a:ln>
        </p:spPr>
        <p:txBody>
          <a:bodyPr/>
          <a:lstStyle>
            <a:lvl1pPr>
              <a:buNone/>
              <a:defRPr sz="1800" b="0">
                <a:latin typeface="Consolas" pitchFamily="49" charset="0"/>
              </a:defRPr>
            </a:lvl1pPr>
          </a:lstStyle>
          <a:p>
            <a:pPr lvl="0"/>
            <a:r>
              <a:rPr lang="en-US" smtClean="0"/>
              <a:t>Click to edit Master text styles</a:t>
            </a:r>
          </a:p>
        </p:txBody>
      </p:sp>
      <p:sp>
        <p:nvSpPr>
          <p:cNvPr id="7" name="Rectangle 6"/>
          <p:cNvSpPr/>
          <p:nvPr/>
        </p:nvSpPr>
        <p:spPr bwMode="auto">
          <a:xfrm>
            <a:off x="0" y="6172200"/>
            <a:ext cx="9144000" cy="693751"/>
          </a:xfrm>
          <a:prstGeom prst="rect">
            <a:avLst/>
          </a:prstGeom>
          <a:blipFill>
            <a:blip r:embed="rId2" cstate="print"/>
            <a:srcRect/>
            <a:stretch>
              <a:fillRect t="-100000"/>
            </a:stretch>
          </a:blipFill>
          <a:ln w="9525" algn="ctr">
            <a:noFill/>
            <a:miter lim="800000"/>
            <a:headEnd/>
            <a:tailEnd/>
          </a:ln>
          <a:effectLst/>
        </p:spPr>
        <p:txBody>
          <a:bodyPr wrap="none" rtlCol="0" anchor="ctr"/>
          <a:lstStyle/>
          <a:p>
            <a:pPr algn="ctr"/>
            <a:endParaRPr lang="en-US" sz="2000" dirty="0">
              <a:latin typeface="Cambria" pitchFamily="18" charset="0"/>
            </a:endParaRPr>
          </a:p>
        </p:txBody>
      </p:sp>
      <p:sp>
        <p:nvSpPr>
          <p:cNvPr id="9" name="TextBox 8"/>
          <p:cNvSpPr txBox="1"/>
          <p:nvPr/>
        </p:nvSpPr>
        <p:spPr bwMode="auto">
          <a:xfrm>
            <a:off x="4402723" y="6551676"/>
            <a:ext cx="367408" cy="276999"/>
          </a:xfrm>
          <a:prstGeom prst="rect">
            <a:avLst/>
          </a:prstGeom>
          <a:noFill/>
          <a:ln w="9525">
            <a:noFill/>
            <a:miter lim="800000"/>
            <a:headEnd/>
            <a:tailEnd/>
          </a:ln>
        </p:spPr>
        <p:txBody>
          <a:bodyPr wrap="none" rtlCol="0">
            <a:spAutoFit/>
          </a:bodyPr>
          <a:lstStyle/>
          <a:p>
            <a:fld id="{1C0BEE2C-8B0C-4D07-B829-754BAF78059F}" type="slidenum">
              <a:rPr lang="en-US" sz="1200" smtClean="0">
                <a:solidFill>
                  <a:schemeClr val="tx1"/>
                </a:solidFill>
                <a:latin typeface="+mj-lt"/>
              </a:rPr>
              <a:pPr/>
              <a:t>‹#›</a:t>
            </a:fld>
            <a:endParaRPr lang="en-US" sz="1400" dirty="0">
              <a:solidFill>
                <a:schemeClr val="tx1"/>
              </a:solidFill>
              <a:latin typeface="+mj-lt"/>
            </a:endParaRPr>
          </a:p>
        </p:txBody>
      </p:sp>
      <p:sp>
        <p:nvSpPr>
          <p:cNvPr id="12" name="TextBox 11"/>
          <p:cNvSpPr txBox="1"/>
          <p:nvPr/>
        </p:nvSpPr>
        <p:spPr bwMode="auto">
          <a:xfrm>
            <a:off x="6477000" y="6488668"/>
            <a:ext cx="2667000" cy="369332"/>
          </a:xfrm>
          <a:prstGeom prst="rect">
            <a:avLst/>
          </a:prstGeom>
          <a:noFill/>
          <a:ln w="9525">
            <a:noFill/>
            <a:miter lim="800000"/>
            <a:headEnd/>
            <a:tailEnd/>
          </a:ln>
        </p:spPr>
        <p:txBody>
          <a:bodyPr wrap="square" rtlCol="0">
            <a:spAutoFit/>
          </a:bodyPr>
          <a:lstStyle/>
          <a:p>
            <a:pPr algn="r"/>
            <a:r>
              <a:rPr lang="en-US" sz="900" b="0" dirty="0" smtClean="0">
                <a:solidFill>
                  <a:schemeClr val="tx1"/>
                </a:solidFill>
                <a:latin typeface="+mj-lt"/>
                <a:cs typeface="Mangal" pitchFamily="18" charset="0"/>
              </a:rPr>
              <a:t>© </a:t>
            </a:r>
            <a:r>
              <a:rPr lang="en-US" sz="900" b="0" dirty="0" err="1" smtClean="0">
                <a:solidFill>
                  <a:schemeClr val="tx1"/>
                </a:solidFill>
                <a:latin typeface="+mj-lt"/>
                <a:cs typeface="Mangal" pitchFamily="18" charset="0"/>
              </a:rPr>
              <a:t>SQLintersection</a:t>
            </a:r>
            <a:r>
              <a:rPr lang="en-US" sz="900" b="0" dirty="0" smtClean="0">
                <a:solidFill>
                  <a:schemeClr val="tx1"/>
                </a:solidFill>
                <a:latin typeface="+mj-lt"/>
                <a:cs typeface="Mangal" pitchFamily="18" charset="0"/>
              </a:rPr>
              <a:t>. All rights reserved.</a:t>
            </a:r>
          </a:p>
          <a:p>
            <a:pPr algn="r"/>
            <a:r>
              <a:rPr lang="en-US" sz="900" b="0" u="sng" dirty="0" smtClean="0">
                <a:solidFill>
                  <a:schemeClr val="tx1"/>
                </a:solidFill>
                <a:latin typeface="+mj-lt"/>
                <a:cs typeface="Mangal" pitchFamily="18" charset="0"/>
              </a:rPr>
              <a:t>http://www.SQLintersection.com </a:t>
            </a:r>
            <a:endParaRPr lang="en-US" sz="900" b="0" u="sng" dirty="0">
              <a:solidFill>
                <a:schemeClr val="tx1"/>
              </a:solidFill>
              <a:latin typeface="+mj-lt"/>
              <a:cs typeface="Mangal" pitchFamily="18" charset="0"/>
            </a:endParaRPr>
          </a:p>
        </p:txBody>
      </p:sp>
      <p:pic>
        <p:nvPicPr>
          <p:cNvPr id="10" name="Picture 9"/>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97555" y="5943600"/>
            <a:ext cx="2090468" cy="790988"/>
          </a:xfrm>
          <a:prstGeom prst="rect">
            <a:avLst/>
          </a:prstGeom>
        </p:spPr>
      </p:pic>
    </p:spTree>
    <p:extLst>
      <p:ext uri="{BB962C8B-B14F-4D97-AF65-F5344CB8AC3E}">
        <p14:creationId xmlns:p14="http://schemas.microsoft.com/office/powerpoint/2010/main" val="152274469"/>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r>
              <a:rPr lang="en-US" smtClean="0"/>
              <a:t>Click to edit Master title style</a:t>
            </a:r>
            <a:endParaRPr lang="en-US" dirty="0"/>
          </a:p>
        </p:txBody>
      </p:sp>
      <p:pic>
        <p:nvPicPr>
          <p:cNvPr id="5" name="Picture 4"/>
          <p:cNvPicPr>
            <a:picLocks noChangeAspect="1"/>
          </p:cNvPicPr>
          <p:nvPr/>
        </p:nvPicPr>
        <p:blipFill rotWithShape="1">
          <a:blip r:embed="rId2" cstate="print">
            <a:duotone>
              <a:schemeClr val="bg2">
                <a:shade val="45000"/>
                <a:satMod val="135000"/>
              </a:schemeClr>
              <a:prstClr val="white"/>
            </a:duotone>
            <a:extLst>
              <a:ext uri="{28A0092B-C50C-407E-A947-70E740481C1C}">
                <a14:useLocalDpi xmlns:a14="http://schemas.microsoft.com/office/drawing/2010/main" val="0"/>
              </a:ext>
            </a:extLst>
          </a:blip>
          <a:srcRect l="-31" t="-203" r="-107" b="9231"/>
          <a:stretch/>
        </p:blipFill>
        <p:spPr>
          <a:xfrm>
            <a:off x="4572000" y="2362200"/>
            <a:ext cx="4902199" cy="4453467"/>
          </a:xfrm>
          <a:prstGeom prst="rect">
            <a:avLst/>
          </a:prstGeom>
          <a:ln>
            <a:noFill/>
          </a:ln>
          <a:effectLst>
            <a:softEdge rad="635000"/>
          </a:effectLst>
        </p:spPr>
      </p:pic>
      <p:sp>
        <p:nvSpPr>
          <p:cNvPr id="6" name="Rectangle 5"/>
          <p:cNvSpPr/>
          <p:nvPr/>
        </p:nvSpPr>
        <p:spPr bwMode="auto">
          <a:xfrm>
            <a:off x="0" y="6172200"/>
            <a:ext cx="9144000" cy="693751"/>
          </a:xfrm>
          <a:prstGeom prst="rect">
            <a:avLst/>
          </a:prstGeom>
          <a:blipFill>
            <a:blip r:embed="rId3" cstate="print"/>
            <a:srcRect/>
            <a:stretch>
              <a:fillRect t="-100000"/>
            </a:stretch>
          </a:blipFill>
          <a:ln w="9525" algn="ctr">
            <a:noFill/>
            <a:miter lim="800000"/>
            <a:headEnd/>
            <a:tailEnd/>
          </a:ln>
          <a:effectLst/>
        </p:spPr>
        <p:txBody>
          <a:bodyPr wrap="none" rtlCol="0" anchor="ctr"/>
          <a:lstStyle/>
          <a:p>
            <a:pPr algn="ctr"/>
            <a:endParaRPr lang="en-US" sz="2000" dirty="0">
              <a:latin typeface="Cambria" pitchFamily="18" charset="0"/>
            </a:endParaRPr>
          </a:p>
        </p:txBody>
      </p:sp>
      <p:sp>
        <p:nvSpPr>
          <p:cNvPr id="7" name="TextBox 6"/>
          <p:cNvSpPr txBox="1"/>
          <p:nvPr/>
        </p:nvSpPr>
        <p:spPr bwMode="auto">
          <a:xfrm>
            <a:off x="4402723" y="6551676"/>
            <a:ext cx="367408" cy="276999"/>
          </a:xfrm>
          <a:prstGeom prst="rect">
            <a:avLst/>
          </a:prstGeom>
          <a:noFill/>
          <a:ln w="9525">
            <a:noFill/>
            <a:miter lim="800000"/>
            <a:headEnd/>
            <a:tailEnd/>
          </a:ln>
        </p:spPr>
        <p:txBody>
          <a:bodyPr wrap="none" rtlCol="0">
            <a:spAutoFit/>
          </a:bodyPr>
          <a:lstStyle/>
          <a:p>
            <a:fld id="{1C0BEE2C-8B0C-4D07-B829-754BAF78059F}" type="slidenum">
              <a:rPr lang="en-US" sz="1200" smtClean="0">
                <a:solidFill>
                  <a:schemeClr val="tx1"/>
                </a:solidFill>
                <a:latin typeface="+mj-lt"/>
              </a:rPr>
              <a:pPr/>
              <a:t>‹#›</a:t>
            </a:fld>
            <a:endParaRPr lang="en-US" sz="1400" dirty="0">
              <a:solidFill>
                <a:schemeClr val="tx1"/>
              </a:solidFill>
              <a:latin typeface="+mj-lt"/>
            </a:endParaRPr>
          </a:p>
        </p:txBody>
      </p:sp>
      <p:sp>
        <p:nvSpPr>
          <p:cNvPr id="8" name="TextBox 7"/>
          <p:cNvSpPr txBox="1"/>
          <p:nvPr/>
        </p:nvSpPr>
        <p:spPr bwMode="auto">
          <a:xfrm>
            <a:off x="6477000" y="6488668"/>
            <a:ext cx="2667000" cy="369332"/>
          </a:xfrm>
          <a:prstGeom prst="rect">
            <a:avLst/>
          </a:prstGeom>
          <a:noFill/>
          <a:ln w="9525">
            <a:noFill/>
            <a:miter lim="800000"/>
            <a:headEnd/>
            <a:tailEnd/>
          </a:ln>
        </p:spPr>
        <p:txBody>
          <a:bodyPr wrap="square" rtlCol="0">
            <a:spAutoFit/>
          </a:bodyPr>
          <a:lstStyle/>
          <a:p>
            <a:pPr algn="r"/>
            <a:r>
              <a:rPr lang="en-US" sz="900" b="0" dirty="0" smtClean="0">
                <a:solidFill>
                  <a:schemeClr val="tx1"/>
                </a:solidFill>
                <a:latin typeface="+mj-lt"/>
                <a:cs typeface="Mangal" pitchFamily="18" charset="0"/>
              </a:rPr>
              <a:t>© </a:t>
            </a:r>
            <a:r>
              <a:rPr lang="en-US" sz="900" b="0" dirty="0" err="1" smtClean="0">
                <a:solidFill>
                  <a:schemeClr val="tx1"/>
                </a:solidFill>
                <a:latin typeface="+mj-lt"/>
                <a:cs typeface="Mangal" pitchFamily="18" charset="0"/>
              </a:rPr>
              <a:t>SQLintersection</a:t>
            </a:r>
            <a:r>
              <a:rPr lang="en-US" sz="900" b="0" dirty="0" smtClean="0">
                <a:solidFill>
                  <a:schemeClr val="tx1"/>
                </a:solidFill>
                <a:latin typeface="+mj-lt"/>
                <a:cs typeface="Mangal" pitchFamily="18" charset="0"/>
              </a:rPr>
              <a:t>. All rights reserved.</a:t>
            </a:r>
          </a:p>
          <a:p>
            <a:pPr algn="r"/>
            <a:r>
              <a:rPr lang="en-US" sz="900" b="0" u="sng" dirty="0" smtClean="0">
                <a:solidFill>
                  <a:schemeClr val="tx1"/>
                </a:solidFill>
                <a:latin typeface="+mj-lt"/>
                <a:cs typeface="Mangal" pitchFamily="18" charset="0"/>
              </a:rPr>
              <a:t>http://www.SQLintersection.com </a:t>
            </a:r>
            <a:endParaRPr lang="en-US" sz="900" b="0" u="sng" dirty="0">
              <a:solidFill>
                <a:schemeClr val="tx1"/>
              </a:solidFill>
              <a:latin typeface="+mj-lt"/>
              <a:cs typeface="Mangal" pitchFamily="18" charset="0"/>
            </a:endParaRPr>
          </a:p>
        </p:txBody>
      </p:sp>
      <p:pic>
        <p:nvPicPr>
          <p:cNvPr id="10" name="Picture 9"/>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97555" y="5943600"/>
            <a:ext cx="2090468" cy="790988"/>
          </a:xfrm>
          <a:prstGeom prst="rect">
            <a:avLst/>
          </a:prstGeom>
        </p:spPr>
      </p:pic>
    </p:spTree>
    <p:extLst>
      <p:ext uri="{BB962C8B-B14F-4D97-AF65-F5344CB8AC3E}">
        <p14:creationId xmlns:p14="http://schemas.microsoft.com/office/powerpoint/2010/main" val="1109941804"/>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cstate="print">
            <a:duotone>
              <a:schemeClr val="bg2">
                <a:shade val="45000"/>
                <a:satMod val="135000"/>
              </a:schemeClr>
              <a:prstClr val="white"/>
            </a:duotone>
            <a:extLst>
              <a:ext uri="{28A0092B-C50C-407E-A947-70E740481C1C}">
                <a14:useLocalDpi xmlns:a14="http://schemas.microsoft.com/office/drawing/2010/main" val="0"/>
              </a:ext>
            </a:extLst>
          </a:blip>
          <a:srcRect l="-31" t="-203" r="-107" b="9231"/>
          <a:stretch/>
        </p:blipFill>
        <p:spPr>
          <a:xfrm>
            <a:off x="4572000" y="2362200"/>
            <a:ext cx="4902199" cy="4453467"/>
          </a:xfrm>
          <a:prstGeom prst="rect">
            <a:avLst/>
          </a:prstGeom>
          <a:ln>
            <a:noFill/>
          </a:ln>
          <a:effectLst>
            <a:softEdge rad="635000"/>
          </a:effectLst>
        </p:spPr>
      </p:pic>
      <p:sp>
        <p:nvSpPr>
          <p:cNvPr id="3" name="Text Placeholder 2"/>
          <p:cNvSpPr>
            <a:spLocks noGrp="1"/>
          </p:cNvSpPr>
          <p:nvPr>
            <p:ph type="body" idx="1"/>
          </p:nvPr>
        </p:nvSpPr>
        <p:spPr>
          <a:xfrm>
            <a:off x="685800" y="2906713"/>
            <a:ext cx="7772400" cy="1500187"/>
          </a:xfrm>
        </p:spPr>
        <p:txBody>
          <a:bodyPr anchor="b"/>
          <a:lstStyle>
            <a:lvl1pPr marL="0" indent="0">
              <a:buNone/>
              <a:defRPr sz="2000" i="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Title 3"/>
          <p:cNvSpPr>
            <a:spLocks noGrp="1"/>
          </p:cNvSpPr>
          <p:nvPr>
            <p:ph type="title"/>
          </p:nvPr>
        </p:nvSpPr>
        <p:spPr>
          <a:xfrm>
            <a:off x="685800" y="4495800"/>
            <a:ext cx="7772400" cy="762000"/>
          </a:xfrm>
        </p:spPr>
        <p:txBody>
          <a:bodyPr/>
          <a:lstStyle>
            <a:lvl1pPr algn="l">
              <a:defRPr>
                <a:solidFill>
                  <a:schemeClr val="tx1"/>
                </a:solidFill>
              </a:defRPr>
            </a:lvl1pPr>
          </a:lstStyle>
          <a:p>
            <a:r>
              <a:rPr lang="en-US" smtClean="0"/>
              <a:t>Click to edit Master title style</a:t>
            </a:r>
            <a:endParaRPr lang="en-US" dirty="0"/>
          </a:p>
        </p:txBody>
      </p:sp>
      <p:sp>
        <p:nvSpPr>
          <p:cNvPr id="7" name="Rectangle 6"/>
          <p:cNvSpPr/>
          <p:nvPr/>
        </p:nvSpPr>
        <p:spPr bwMode="auto">
          <a:xfrm>
            <a:off x="0" y="6172200"/>
            <a:ext cx="9144000" cy="693751"/>
          </a:xfrm>
          <a:prstGeom prst="rect">
            <a:avLst/>
          </a:prstGeom>
          <a:blipFill>
            <a:blip r:embed="rId3" cstate="print"/>
            <a:srcRect/>
            <a:stretch>
              <a:fillRect t="-100000"/>
            </a:stretch>
          </a:blipFill>
          <a:ln w="9525" algn="ctr">
            <a:noFill/>
            <a:miter lim="800000"/>
            <a:headEnd/>
            <a:tailEnd/>
          </a:ln>
          <a:effectLst/>
        </p:spPr>
        <p:txBody>
          <a:bodyPr wrap="none" rtlCol="0" anchor="ctr"/>
          <a:lstStyle/>
          <a:p>
            <a:pPr algn="ctr"/>
            <a:endParaRPr lang="en-US" sz="2000" dirty="0">
              <a:latin typeface="Cambria" pitchFamily="18" charset="0"/>
            </a:endParaRPr>
          </a:p>
        </p:txBody>
      </p:sp>
      <p:sp>
        <p:nvSpPr>
          <p:cNvPr id="8" name="TextBox 7"/>
          <p:cNvSpPr txBox="1"/>
          <p:nvPr/>
        </p:nvSpPr>
        <p:spPr bwMode="auto">
          <a:xfrm>
            <a:off x="4402723" y="6551676"/>
            <a:ext cx="367408" cy="276999"/>
          </a:xfrm>
          <a:prstGeom prst="rect">
            <a:avLst/>
          </a:prstGeom>
          <a:noFill/>
          <a:ln w="9525">
            <a:noFill/>
            <a:miter lim="800000"/>
            <a:headEnd/>
            <a:tailEnd/>
          </a:ln>
        </p:spPr>
        <p:txBody>
          <a:bodyPr wrap="none" rtlCol="0">
            <a:spAutoFit/>
          </a:bodyPr>
          <a:lstStyle/>
          <a:p>
            <a:fld id="{1C0BEE2C-8B0C-4D07-B829-754BAF78059F}" type="slidenum">
              <a:rPr lang="en-US" sz="1200" smtClean="0">
                <a:solidFill>
                  <a:schemeClr val="tx1"/>
                </a:solidFill>
                <a:latin typeface="+mj-lt"/>
              </a:rPr>
              <a:pPr/>
              <a:t>‹#›</a:t>
            </a:fld>
            <a:endParaRPr lang="en-US" sz="1400" dirty="0">
              <a:solidFill>
                <a:schemeClr val="tx1"/>
              </a:solidFill>
              <a:latin typeface="+mj-lt"/>
            </a:endParaRPr>
          </a:p>
        </p:txBody>
      </p:sp>
      <p:sp>
        <p:nvSpPr>
          <p:cNvPr id="9" name="TextBox 8"/>
          <p:cNvSpPr txBox="1"/>
          <p:nvPr/>
        </p:nvSpPr>
        <p:spPr bwMode="auto">
          <a:xfrm>
            <a:off x="6477000" y="6488668"/>
            <a:ext cx="2667000" cy="369332"/>
          </a:xfrm>
          <a:prstGeom prst="rect">
            <a:avLst/>
          </a:prstGeom>
          <a:noFill/>
          <a:ln w="9525">
            <a:noFill/>
            <a:miter lim="800000"/>
            <a:headEnd/>
            <a:tailEnd/>
          </a:ln>
        </p:spPr>
        <p:txBody>
          <a:bodyPr wrap="square" rtlCol="0">
            <a:spAutoFit/>
          </a:bodyPr>
          <a:lstStyle/>
          <a:p>
            <a:pPr algn="r"/>
            <a:r>
              <a:rPr lang="en-US" sz="900" b="0" dirty="0" smtClean="0">
                <a:solidFill>
                  <a:schemeClr val="tx1"/>
                </a:solidFill>
                <a:latin typeface="+mj-lt"/>
                <a:cs typeface="Mangal" pitchFamily="18" charset="0"/>
              </a:rPr>
              <a:t>© </a:t>
            </a:r>
            <a:r>
              <a:rPr lang="en-US" sz="900" b="0" dirty="0" err="1" smtClean="0">
                <a:solidFill>
                  <a:schemeClr val="tx1"/>
                </a:solidFill>
                <a:latin typeface="+mj-lt"/>
                <a:cs typeface="Mangal" pitchFamily="18" charset="0"/>
              </a:rPr>
              <a:t>SQLintersection</a:t>
            </a:r>
            <a:r>
              <a:rPr lang="en-US" sz="900" b="0" dirty="0" smtClean="0">
                <a:solidFill>
                  <a:schemeClr val="tx1"/>
                </a:solidFill>
                <a:latin typeface="+mj-lt"/>
                <a:cs typeface="Mangal" pitchFamily="18" charset="0"/>
              </a:rPr>
              <a:t>. All rights reserved.</a:t>
            </a:r>
          </a:p>
          <a:p>
            <a:pPr algn="r"/>
            <a:r>
              <a:rPr lang="en-US" sz="900" b="0" u="sng" dirty="0" smtClean="0">
                <a:solidFill>
                  <a:schemeClr val="tx1"/>
                </a:solidFill>
                <a:latin typeface="+mj-lt"/>
                <a:cs typeface="Mangal" pitchFamily="18" charset="0"/>
              </a:rPr>
              <a:t>http://www.SQLintersection.com </a:t>
            </a:r>
            <a:endParaRPr lang="en-US" sz="900" b="0" u="sng" dirty="0">
              <a:solidFill>
                <a:schemeClr val="tx1"/>
              </a:solidFill>
              <a:latin typeface="+mj-lt"/>
              <a:cs typeface="Mangal" pitchFamily="18" charset="0"/>
            </a:endParaRPr>
          </a:p>
        </p:txBody>
      </p:sp>
      <p:pic>
        <p:nvPicPr>
          <p:cNvPr id="10" name="Picture 9"/>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97555" y="5943600"/>
            <a:ext cx="2090468" cy="790988"/>
          </a:xfrm>
          <a:prstGeom prst="rect">
            <a:avLst/>
          </a:prstGeom>
        </p:spPr>
      </p:pic>
      <p:sp>
        <p:nvSpPr>
          <p:cNvPr id="11" name="Rectangle 10"/>
          <p:cNvSpPr/>
          <p:nvPr userDrawn="1"/>
        </p:nvSpPr>
        <p:spPr bwMode="auto">
          <a:xfrm>
            <a:off x="0" y="6172200"/>
            <a:ext cx="9144000" cy="693751"/>
          </a:xfrm>
          <a:prstGeom prst="rect">
            <a:avLst/>
          </a:prstGeom>
          <a:blipFill>
            <a:blip r:embed="rId3" cstate="print"/>
            <a:srcRect/>
            <a:stretch>
              <a:fillRect t="-100000"/>
            </a:stretch>
          </a:blipFill>
          <a:ln w="9525" algn="ctr">
            <a:noFill/>
            <a:miter lim="800000"/>
            <a:headEnd/>
            <a:tailEnd/>
          </a:ln>
          <a:effectLst/>
        </p:spPr>
        <p:txBody>
          <a:bodyPr wrap="none" rtlCol="0" anchor="ctr"/>
          <a:lstStyle/>
          <a:p>
            <a:pPr algn="ctr"/>
            <a:endParaRPr lang="en-US" sz="2000" dirty="0">
              <a:latin typeface="Cambria" pitchFamily="18" charset="0"/>
            </a:endParaRPr>
          </a:p>
        </p:txBody>
      </p:sp>
      <p:sp>
        <p:nvSpPr>
          <p:cNvPr id="12" name="TextBox 11"/>
          <p:cNvSpPr txBox="1"/>
          <p:nvPr userDrawn="1"/>
        </p:nvSpPr>
        <p:spPr bwMode="auto">
          <a:xfrm>
            <a:off x="4402723" y="6551676"/>
            <a:ext cx="367408" cy="276999"/>
          </a:xfrm>
          <a:prstGeom prst="rect">
            <a:avLst/>
          </a:prstGeom>
          <a:noFill/>
          <a:ln w="9525">
            <a:noFill/>
            <a:miter lim="800000"/>
            <a:headEnd/>
            <a:tailEnd/>
          </a:ln>
        </p:spPr>
        <p:txBody>
          <a:bodyPr wrap="none" rtlCol="0">
            <a:spAutoFit/>
          </a:bodyPr>
          <a:lstStyle/>
          <a:p>
            <a:fld id="{1C0BEE2C-8B0C-4D07-B829-754BAF78059F}" type="slidenum">
              <a:rPr lang="en-US" sz="1200" smtClean="0">
                <a:solidFill>
                  <a:schemeClr val="tx1"/>
                </a:solidFill>
                <a:latin typeface="+mj-lt"/>
              </a:rPr>
              <a:pPr/>
              <a:t>‹#›</a:t>
            </a:fld>
            <a:endParaRPr lang="en-US" sz="1400" dirty="0">
              <a:solidFill>
                <a:schemeClr val="tx1"/>
              </a:solidFill>
              <a:latin typeface="+mj-lt"/>
            </a:endParaRPr>
          </a:p>
        </p:txBody>
      </p:sp>
      <p:sp>
        <p:nvSpPr>
          <p:cNvPr id="13" name="TextBox 12"/>
          <p:cNvSpPr txBox="1"/>
          <p:nvPr userDrawn="1"/>
        </p:nvSpPr>
        <p:spPr bwMode="auto">
          <a:xfrm>
            <a:off x="6477000" y="6488668"/>
            <a:ext cx="2667000" cy="369332"/>
          </a:xfrm>
          <a:prstGeom prst="rect">
            <a:avLst/>
          </a:prstGeom>
          <a:noFill/>
          <a:ln w="9525">
            <a:noFill/>
            <a:miter lim="800000"/>
            <a:headEnd/>
            <a:tailEnd/>
          </a:ln>
        </p:spPr>
        <p:txBody>
          <a:bodyPr wrap="square" rtlCol="0">
            <a:spAutoFit/>
          </a:bodyPr>
          <a:lstStyle/>
          <a:p>
            <a:pPr algn="r"/>
            <a:r>
              <a:rPr lang="en-US" sz="900" b="0" dirty="0" smtClean="0">
                <a:solidFill>
                  <a:schemeClr val="tx1"/>
                </a:solidFill>
                <a:latin typeface="+mj-lt"/>
                <a:cs typeface="Mangal" pitchFamily="18" charset="0"/>
              </a:rPr>
              <a:t>© </a:t>
            </a:r>
            <a:r>
              <a:rPr lang="en-US" sz="900" b="0" dirty="0" err="1" smtClean="0">
                <a:solidFill>
                  <a:schemeClr val="tx1"/>
                </a:solidFill>
                <a:latin typeface="+mj-lt"/>
                <a:cs typeface="Mangal" pitchFamily="18" charset="0"/>
              </a:rPr>
              <a:t>SQLintersection</a:t>
            </a:r>
            <a:r>
              <a:rPr lang="en-US" sz="900" b="0" dirty="0" smtClean="0">
                <a:solidFill>
                  <a:schemeClr val="tx1"/>
                </a:solidFill>
                <a:latin typeface="+mj-lt"/>
                <a:cs typeface="Mangal" pitchFamily="18" charset="0"/>
              </a:rPr>
              <a:t>. All rights reserved.</a:t>
            </a:r>
          </a:p>
          <a:p>
            <a:pPr algn="r"/>
            <a:r>
              <a:rPr lang="en-US" sz="900" b="0" u="sng" dirty="0" smtClean="0">
                <a:solidFill>
                  <a:schemeClr val="tx1"/>
                </a:solidFill>
                <a:latin typeface="+mj-lt"/>
                <a:cs typeface="Mangal" pitchFamily="18" charset="0"/>
              </a:rPr>
              <a:t>http://www.SQLintersection.com </a:t>
            </a:r>
            <a:endParaRPr lang="en-US" sz="900" b="0" u="sng" dirty="0">
              <a:solidFill>
                <a:schemeClr val="tx1"/>
              </a:solidFill>
              <a:latin typeface="+mj-lt"/>
              <a:cs typeface="Mangal" pitchFamily="18" charset="0"/>
            </a:endParaRPr>
          </a:p>
        </p:txBody>
      </p:sp>
      <p:pic>
        <p:nvPicPr>
          <p:cNvPr id="14" name="Picture 13"/>
          <p:cNvPicPr>
            <a:picLocks noChangeAspect="1"/>
          </p:cNvPicPr>
          <p:nvPr userDrawn="1"/>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97555" y="5943600"/>
            <a:ext cx="2090468" cy="790988"/>
          </a:xfrm>
          <a:prstGeom prst="rect">
            <a:avLst/>
          </a:prstGeom>
        </p:spPr>
      </p:pic>
    </p:spTree>
    <p:extLst>
      <p:ext uri="{BB962C8B-B14F-4D97-AF65-F5344CB8AC3E}">
        <p14:creationId xmlns:p14="http://schemas.microsoft.com/office/powerpoint/2010/main" val="2493171712"/>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1_Section Header">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cstate="print">
            <a:duotone>
              <a:schemeClr val="bg2">
                <a:shade val="45000"/>
                <a:satMod val="135000"/>
              </a:schemeClr>
              <a:prstClr val="white"/>
            </a:duotone>
            <a:extLst>
              <a:ext uri="{28A0092B-C50C-407E-A947-70E740481C1C}">
                <a14:useLocalDpi xmlns:a14="http://schemas.microsoft.com/office/drawing/2010/main" val="0"/>
              </a:ext>
            </a:extLst>
          </a:blip>
          <a:srcRect l="-31" t="-203" r="-107" b="9231"/>
          <a:stretch/>
        </p:blipFill>
        <p:spPr>
          <a:xfrm>
            <a:off x="4572000" y="2362200"/>
            <a:ext cx="4902199" cy="4453467"/>
          </a:xfrm>
          <a:prstGeom prst="rect">
            <a:avLst/>
          </a:prstGeom>
          <a:ln>
            <a:noFill/>
          </a:ln>
          <a:effectLst>
            <a:softEdge rad="635000"/>
          </a:effectLst>
        </p:spPr>
      </p:pic>
      <p:sp>
        <p:nvSpPr>
          <p:cNvPr id="3" name="Text Placeholder 2"/>
          <p:cNvSpPr>
            <a:spLocks noGrp="1"/>
          </p:cNvSpPr>
          <p:nvPr>
            <p:ph type="body" idx="1"/>
          </p:nvPr>
        </p:nvSpPr>
        <p:spPr>
          <a:xfrm>
            <a:off x="685800" y="2906713"/>
            <a:ext cx="7772400" cy="1500187"/>
          </a:xfrm>
        </p:spPr>
        <p:txBody>
          <a:bodyPr anchor="b"/>
          <a:lstStyle>
            <a:lvl1pPr marL="0" indent="0">
              <a:buNone/>
              <a:defRPr sz="2000" i="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Title 3"/>
          <p:cNvSpPr>
            <a:spLocks noGrp="1"/>
          </p:cNvSpPr>
          <p:nvPr>
            <p:ph type="title"/>
          </p:nvPr>
        </p:nvSpPr>
        <p:spPr>
          <a:xfrm>
            <a:off x="685800" y="4495800"/>
            <a:ext cx="7772400" cy="762000"/>
          </a:xfrm>
        </p:spPr>
        <p:txBody>
          <a:bodyPr/>
          <a:lstStyle>
            <a:lvl1pPr algn="l">
              <a:defRPr>
                <a:solidFill>
                  <a:schemeClr val="tx1"/>
                </a:solidFill>
              </a:defRPr>
            </a:lvl1pPr>
          </a:lstStyle>
          <a:p>
            <a:r>
              <a:rPr lang="en-US" smtClean="0"/>
              <a:t>Click to edit Master title style</a:t>
            </a:r>
            <a:endParaRPr lang="en-US" dirty="0"/>
          </a:p>
        </p:txBody>
      </p:sp>
      <p:sp>
        <p:nvSpPr>
          <p:cNvPr id="7" name="Rectangle 6"/>
          <p:cNvSpPr/>
          <p:nvPr/>
        </p:nvSpPr>
        <p:spPr bwMode="auto">
          <a:xfrm>
            <a:off x="0" y="6172200"/>
            <a:ext cx="9144000" cy="693751"/>
          </a:xfrm>
          <a:prstGeom prst="rect">
            <a:avLst/>
          </a:prstGeom>
          <a:blipFill>
            <a:blip r:embed="rId3" cstate="print"/>
            <a:srcRect/>
            <a:stretch>
              <a:fillRect t="-100000"/>
            </a:stretch>
          </a:blipFill>
          <a:ln w="9525" algn="ctr">
            <a:noFill/>
            <a:miter lim="800000"/>
            <a:headEnd/>
            <a:tailEnd/>
          </a:ln>
          <a:effectLst/>
        </p:spPr>
        <p:txBody>
          <a:bodyPr wrap="none" rtlCol="0" anchor="ctr"/>
          <a:lstStyle/>
          <a:p>
            <a:pPr algn="ctr"/>
            <a:endParaRPr lang="en-US" sz="2000" dirty="0">
              <a:latin typeface="Cambria" pitchFamily="18" charset="0"/>
            </a:endParaRPr>
          </a:p>
        </p:txBody>
      </p:sp>
      <p:sp>
        <p:nvSpPr>
          <p:cNvPr id="8" name="TextBox 7"/>
          <p:cNvSpPr txBox="1"/>
          <p:nvPr/>
        </p:nvSpPr>
        <p:spPr bwMode="auto">
          <a:xfrm>
            <a:off x="4402723" y="6551676"/>
            <a:ext cx="367408" cy="276999"/>
          </a:xfrm>
          <a:prstGeom prst="rect">
            <a:avLst/>
          </a:prstGeom>
          <a:noFill/>
          <a:ln w="9525">
            <a:noFill/>
            <a:miter lim="800000"/>
            <a:headEnd/>
            <a:tailEnd/>
          </a:ln>
        </p:spPr>
        <p:txBody>
          <a:bodyPr wrap="none" rtlCol="0">
            <a:spAutoFit/>
          </a:bodyPr>
          <a:lstStyle/>
          <a:p>
            <a:fld id="{1C0BEE2C-8B0C-4D07-B829-754BAF78059F}" type="slidenum">
              <a:rPr lang="en-US" sz="1200" smtClean="0">
                <a:solidFill>
                  <a:schemeClr val="tx1"/>
                </a:solidFill>
                <a:latin typeface="+mj-lt"/>
              </a:rPr>
              <a:pPr/>
              <a:t>‹#›</a:t>
            </a:fld>
            <a:endParaRPr lang="en-US" sz="1400" dirty="0">
              <a:solidFill>
                <a:schemeClr val="tx1"/>
              </a:solidFill>
              <a:latin typeface="+mj-lt"/>
            </a:endParaRPr>
          </a:p>
        </p:txBody>
      </p:sp>
      <p:sp>
        <p:nvSpPr>
          <p:cNvPr id="9" name="TextBox 8"/>
          <p:cNvSpPr txBox="1"/>
          <p:nvPr/>
        </p:nvSpPr>
        <p:spPr bwMode="auto">
          <a:xfrm>
            <a:off x="6477000" y="6488668"/>
            <a:ext cx="2667000" cy="369332"/>
          </a:xfrm>
          <a:prstGeom prst="rect">
            <a:avLst/>
          </a:prstGeom>
          <a:noFill/>
          <a:ln w="9525">
            <a:noFill/>
            <a:miter lim="800000"/>
            <a:headEnd/>
            <a:tailEnd/>
          </a:ln>
        </p:spPr>
        <p:txBody>
          <a:bodyPr wrap="square" rtlCol="0">
            <a:spAutoFit/>
          </a:bodyPr>
          <a:lstStyle/>
          <a:p>
            <a:pPr algn="r"/>
            <a:r>
              <a:rPr lang="en-US" sz="900" b="0" dirty="0" smtClean="0">
                <a:solidFill>
                  <a:schemeClr val="tx1"/>
                </a:solidFill>
                <a:latin typeface="+mj-lt"/>
                <a:cs typeface="Mangal" pitchFamily="18" charset="0"/>
              </a:rPr>
              <a:t>© </a:t>
            </a:r>
            <a:r>
              <a:rPr lang="en-US" sz="900" b="0" dirty="0" err="1" smtClean="0">
                <a:solidFill>
                  <a:schemeClr val="tx1"/>
                </a:solidFill>
                <a:latin typeface="+mj-lt"/>
                <a:cs typeface="Mangal" pitchFamily="18" charset="0"/>
              </a:rPr>
              <a:t>SQLintersection</a:t>
            </a:r>
            <a:r>
              <a:rPr lang="en-US" sz="900" b="0" dirty="0" smtClean="0">
                <a:solidFill>
                  <a:schemeClr val="tx1"/>
                </a:solidFill>
                <a:latin typeface="+mj-lt"/>
                <a:cs typeface="Mangal" pitchFamily="18" charset="0"/>
              </a:rPr>
              <a:t>. All rights reserved.</a:t>
            </a:r>
          </a:p>
          <a:p>
            <a:pPr algn="r"/>
            <a:r>
              <a:rPr lang="en-US" sz="900" b="0" u="sng" dirty="0" smtClean="0">
                <a:solidFill>
                  <a:schemeClr val="tx1"/>
                </a:solidFill>
                <a:latin typeface="+mj-lt"/>
                <a:cs typeface="Mangal" pitchFamily="18" charset="0"/>
              </a:rPr>
              <a:t>http://www.SQLintersection.com </a:t>
            </a:r>
            <a:endParaRPr lang="en-US" sz="900" b="0" u="sng" dirty="0">
              <a:solidFill>
                <a:schemeClr val="tx1"/>
              </a:solidFill>
              <a:latin typeface="+mj-lt"/>
              <a:cs typeface="Mangal" pitchFamily="18" charset="0"/>
            </a:endParaRPr>
          </a:p>
        </p:txBody>
      </p:sp>
      <p:pic>
        <p:nvPicPr>
          <p:cNvPr id="10" name="Picture 9"/>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97555" y="5943600"/>
            <a:ext cx="2090468" cy="790988"/>
          </a:xfrm>
          <a:prstGeom prst="rect">
            <a:avLst/>
          </a:prstGeom>
        </p:spPr>
      </p:pic>
      <p:sp>
        <p:nvSpPr>
          <p:cNvPr id="11" name="Rectangle 10"/>
          <p:cNvSpPr/>
          <p:nvPr userDrawn="1"/>
        </p:nvSpPr>
        <p:spPr bwMode="auto">
          <a:xfrm>
            <a:off x="0" y="6172200"/>
            <a:ext cx="9144000" cy="693751"/>
          </a:xfrm>
          <a:prstGeom prst="rect">
            <a:avLst/>
          </a:prstGeom>
          <a:blipFill>
            <a:blip r:embed="rId3" cstate="print"/>
            <a:srcRect/>
            <a:stretch>
              <a:fillRect t="-100000"/>
            </a:stretch>
          </a:blipFill>
          <a:ln w="9525" algn="ctr">
            <a:noFill/>
            <a:miter lim="800000"/>
            <a:headEnd/>
            <a:tailEnd/>
          </a:ln>
          <a:effectLst/>
        </p:spPr>
        <p:txBody>
          <a:bodyPr wrap="none" rtlCol="0" anchor="ctr"/>
          <a:lstStyle/>
          <a:p>
            <a:pPr algn="ctr"/>
            <a:endParaRPr lang="en-US" sz="2000" dirty="0">
              <a:latin typeface="Cambria" pitchFamily="18" charset="0"/>
            </a:endParaRPr>
          </a:p>
        </p:txBody>
      </p:sp>
      <p:sp>
        <p:nvSpPr>
          <p:cNvPr id="12" name="TextBox 11"/>
          <p:cNvSpPr txBox="1"/>
          <p:nvPr userDrawn="1"/>
        </p:nvSpPr>
        <p:spPr bwMode="auto">
          <a:xfrm>
            <a:off x="4402723" y="6551676"/>
            <a:ext cx="367408" cy="276999"/>
          </a:xfrm>
          <a:prstGeom prst="rect">
            <a:avLst/>
          </a:prstGeom>
          <a:noFill/>
          <a:ln w="9525">
            <a:noFill/>
            <a:miter lim="800000"/>
            <a:headEnd/>
            <a:tailEnd/>
          </a:ln>
        </p:spPr>
        <p:txBody>
          <a:bodyPr wrap="none" rtlCol="0">
            <a:spAutoFit/>
          </a:bodyPr>
          <a:lstStyle/>
          <a:p>
            <a:fld id="{1C0BEE2C-8B0C-4D07-B829-754BAF78059F}" type="slidenum">
              <a:rPr lang="en-US" sz="1200" smtClean="0">
                <a:solidFill>
                  <a:schemeClr val="tx1"/>
                </a:solidFill>
                <a:latin typeface="+mj-lt"/>
              </a:rPr>
              <a:pPr/>
              <a:t>‹#›</a:t>
            </a:fld>
            <a:endParaRPr lang="en-US" sz="1400" dirty="0">
              <a:solidFill>
                <a:schemeClr val="tx1"/>
              </a:solidFill>
              <a:latin typeface="+mj-lt"/>
            </a:endParaRPr>
          </a:p>
        </p:txBody>
      </p:sp>
      <p:sp>
        <p:nvSpPr>
          <p:cNvPr id="13" name="TextBox 12"/>
          <p:cNvSpPr txBox="1"/>
          <p:nvPr userDrawn="1"/>
        </p:nvSpPr>
        <p:spPr bwMode="auto">
          <a:xfrm>
            <a:off x="6477000" y="6488668"/>
            <a:ext cx="2667000" cy="369332"/>
          </a:xfrm>
          <a:prstGeom prst="rect">
            <a:avLst/>
          </a:prstGeom>
          <a:noFill/>
          <a:ln w="9525">
            <a:noFill/>
            <a:miter lim="800000"/>
            <a:headEnd/>
            <a:tailEnd/>
          </a:ln>
        </p:spPr>
        <p:txBody>
          <a:bodyPr wrap="square" rtlCol="0">
            <a:spAutoFit/>
          </a:bodyPr>
          <a:lstStyle/>
          <a:p>
            <a:pPr algn="r"/>
            <a:r>
              <a:rPr lang="en-US" sz="900" b="0" dirty="0" smtClean="0">
                <a:solidFill>
                  <a:schemeClr val="tx1"/>
                </a:solidFill>
                <a:latin typeface="+mj-lt"/>
                <a:cs typeface="Mangal" pitchFamily="18" charset="0"/>
              </a:rPr>
              <a:t>© </a:t>
            </a:r>
            <a:r>
              <a:rPr lang="en-US" sz="900" b="0" dirty="0" err="1" smtClean="0">
                <a:solidFill>
                  <a:schemeClr val="tx1"/>
                </a:solidFill>
                <a:latin typeface="+mj-lt"/>
                <a:cs typeface="Mangal" pitchFamily="18" charset="0"/>
              </a:rPr>
              <a:t>SQLintersection</a:t>
            </a:r>
            <a:r>
              <a:rPr lang="en-US" sz="900" b="0" dirty="0" smtClean="0">
                <a:solidFill>
                  <a:schemeClr val="tx1"/>
                </a:solidFill>
                <a:latin typeface="+mj-lt"/>
                <a:cs typeface="Mangal" pitchFamily="18" charset="0"/>
              </a:rPr>
              <a:t>. All rights reserved.</a:t>
            </a:r>
          </a:p>
          <a:p>
            <a:pPr algn="r"/>
            <a:r>
              <a:rPr lang="en-US" sz="900" b="0" u="sng" dirty="0" smtClean="0">
                <a:solidFill>
                  <a:schemeClr val="tx1"/>
                </a:solidFill>
                <a:latin typeface="+mj-lt"/>
                <a:cs typeface="Mangal" pitchFamily="18" charset="0"/>
              </a:rPr>
              <a:t>http://www.SQLintersection.com </a:t>
            </a:r>
            <a:endParaRPr lang="en-US" sz="900" b="0" u="sng" dirty="0">
              <a:solidFill>
                <a:schemeClr val="tx1"/>
              </a:solidFill>
              <a:latin typeface="+mj-lt"/>
              <a:cs typeface="Mangal" pitchFamily="18" charset="0"/>
            </a:endParaRPr>
          </a:p>
        </p:txBody>
      </p:sp>
      <p:pic>
        <p:nvPicPr>
          <p:cNvPr id="14" name="Picture 13"/>
          <p:cNvPicPr>
            <a:picLocks noChangeAspect="1"/>
          </p:cNvPicPr>
          <p:nvPr userDrawn="1"/>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97555" y="5943600"/>
            <a:ext cx="2090468" cy="790988"/>
          </a:xfrm>
          <a:prstGeom prst="rect">
            <a:avLst/>
          </a:prstGeom>
        </p:spPr>
      </p:pic>
    </p:spTree>
    <p:extLst>
      <p:ext uri="{BB962C8B-B14F-4D97-AF65-F5344CB8AC3E}">
        <p14:creationId xmlns:p14="http://schemas.microsoft.com/office/powerpoint/2010/main" val="97423829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lang="en-US" sz="3200" b="1" dirty="0">
                <a:solidFill>
                  <a:schemeClr val="tx2"/>
                </a:solidFill>
                <a:latin typeface="+mj-lt"/>
                <a:ea typeface="+mj-ea"/>
                <a:cs typeface="Segoe UI" pitchFamily="34" charset="0"/>
              </a:defRPr>
            </a:lvl1pPr>
          </a:lstStyle>
          <a:p>
            <a:r>
              <a:rPr lang="en-US" smtClean="0"/>
              <a:t>Click to edit Master title style</a:t>
            </a:r>
            <a:endParaRPr lang="en-US" dirty="0"/>
          </a:p>
        </p:txBody>
      </p:sp>
      <p:sp>
        <p:nvSpPr>
          <p:cNvPr id="3" name="Content Placeholder 2"/>
          <p:cNvSpPr>
            <a:spLocks noGrp="1"/>
          </p:cNvSpPr>
          <p:nvPr>
            <p:ph idx="1"/>
          </p:nvPr>
        </p:nvSpPr>
        <p:spPr>
          <a:xfrm>
            <a:off x="227013" y="1384300"/>
            <a:ext cx="8455025" cy="5040312"/>
          </a:xfrm>
        </p:spPr>
        <p:txBody>
          <a:bodyPr/>
          <a:lstStyle>
            <a:lvl5pPr>
              <a:defRPr/>
            </a:lvl5pPr>
            <a:lvl6pPr>
              <a:defRPr sz="1200">
                <a:latin typeface="+mj-lt"/>
              </a:defRPr>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p:nvSpPr>
        <p:spPr bwMode="auto">
          <a:xfrm>
            <a:off x="0" y="6172200"/>
            <a:ext cx="9144000" cy="693751"/>
          </a:xfrm>
          <a:prstGeom prst="rect">
            <a:avLst/>
          </a:prstGeom>
          <a:blipFill>
            <a:blip r:embed="rId2" cstate="print"/>
            <a:srcRect/>
            <a:stretch>
              <a:fillRect t="-100000"/>
            </a:stretch>
          </a:blipFill>
          <a:ln w="9525" algn="ctr">
            <a:noFill/>
            <a:miter lim="800000"/>
            <a:headEnd/>
            <a:tailEnd/>
          </a:ln>
          <a:effectLst/>
        </p:spPr>
        <p:txBody>
          <a:bodyPr wrap="none" rtlCol="0" anchor="ctr"/>
          <a:lstStyle/>
          <a:p>
            <a:pPr algn="ctr"/>
            <a:endParaRPr lang="en-US" sz="2000" dirty="0">
              <a:latin typeface="Cambria" pitchFamily="18" charset="0"/>
            </a:endParaRPr>
          </a:p>
        </p:txBody>
      </p:sp>
      <p:sp>
        <p:nvSpPr>
          <p:cNvPr id="9" name="TextBox 8"/>
          <p:cNvSpPr txBox="1"/>
          <p:nvPr/>
        </p:nvSpPr>
        <p:spPr bwMode="auto">
          <a:xfrm>
            <a:off x="4402723" y="6551676"/>
            <a:ext cx="367408" cy="276999"/>
          </a:xfrm>
          <a:prstGeom prst="rect">
            <a:avLst/>
          </a:prstGeom>
          <a:noFill/>
          <a:ln w="9525">
            <a:noFill/>
            <a:miter lim="800000"/>
            <a:headEnd/>
            <a:tailEnd/>
          </a:ln>
        </p:spPr>
        <p:txBody>
          <a:bodyPr wrap="none" rtlCol="0">
            <a:spAutoFit/>
          </a:bodyPr>
          <a:lstStyle/>
          <a:p>
            <a:fld id="{1C0BEE2C-8B0C-4D07-B829-754BAF78059F}" type="slidenum">
              <a:rPr lang="en-US" sz="1200" smtClean="0">
                <a:solidFill>
                  <a:schemeClr val="tx1"/>
                </a:solidFill>
                <a:latin typeface="+mj-lt"/>
              </a:rPr>
              <a:pPr/>
              <a:t>‹#›</a:t>
            </a:fld>
            <a:endParaRPr lang="en-US" sz="1400" dirty="0">
              <a:solidFill>
                <a:schemeClr val="tx1"/>
              </a:solidFill>
              <a:latin typeface="+mj-lt"/>
            </a:endParaRPr>
          </a:p>
        </p:txBody>
      </p:sp>
      <p:sp>
        <p:nvSpPr>
          <p:cNvPr id="12" name="TextBox 11"/>
          <p:cNvSpPr txBox="1"/>
          <p:nvPr/>
        </p:nvSpPr>
        <p:spPr bwMode="auto">
          <a:xfrm>
            <a:off x="6477000" y="6488668"/>
            <a:ext cx="2667000" cy="369332"/>
          </a:xfrm>
          <a:prstGeom prst="rect">
            <a:avLst/>
          </a:prstGeom>
          <a:noFill/>
          <a:ln w="9525">
            <a:noFill/>
            <a:miter lim="800000"/>
            <a:headEnd/>
            <a:tailEnd/>
          </a:ln>
        </p:spPr>
        <p:txBody>
          <a:bodyPr wrap="square" rtlCol="0">
            <a:spAutoFit/>
          </a:bodyPr>
          <a:lstStyle/>
          <a:p>
            <a:pPr algn="r"/>
            <a:r>
              <a:rPr lang="en-US" sz="900" b="0" dirty="0" smtClean="0">
                <a:solidFill>
                  <a:schemeClr val="tx1"/>
                </a:solidFill>
                <a:latin typeface="+mj-lt"/>
                <a:cs typeface="Mangal" pitchFamily="18" charset="0"/>
              </a:rPr>
              <a:t>© </a:t>
            </a:r>
            <a:r>
              <a:rPr lang="en-US" sz="900" b="0" dirty="0" err="1" smtClean="0">
                <a:solidFill>
                  <a:schemeClr val="tx1"/>
                </a:solidFill>
                <a:latin typeface="+mj-lt"/>
                <a:cs typeface="Mangal" pitchFamily="18" charset="0"/>
              </a:rPr>
              <a:t>SQLintersection</a:t>
            </a:r>
            <a:r>
              <a:rPr lang="en-US" sz="900" b="0" dirty="0" smtClean="0">
                <a:solidFill>
                  <a:schemeClr val="tx1"/>
                </a:solidFill>
                <a:latin typeface="+mj-lt"/>
                <a:cs typeface="Mangal" pitchFamily="18" charset="0"/>
              </a:rPr>
              <a:t>. All rights reserved.</a:t>
            </a:r>
          </a:p>
          <a:p>
            <a:pPr algn="r"/>
            <a:r>
              <a:rPr lang="en-US" sz="900" b="0" u="sng" dirty="0" smtClean="0">
                <a:solidFill>
                  <a:schemeClr val="tx1"/>
                </a:solidFill>
                <a:latin typeface="+mj-lt"/>
                <a:cs typeface="Mangal" pitchFamily="18" charset="0"/>
              </a:rPr>
              <a:t>http://www.SQLintersection.com </a:t>
            </a:r>
            <a:endParaRPr lang="en-US" sz="900" b="0" u="sng" dirty="0">
              <a:solidFill>
                <a:schemeClr val="tx1"/>
              </a:solidFill>
              <a:latin typeface="+mj-lt"/>
              <a:cs typeface="Mangal" pitchFamily="18" charset="0"/>
            </a:endParaRPr>
          </a:p>
        </p:txBody>
      </p:sp>
      <p:pic>
        <p:nvPicPr>
          <p:cNvPr id="10" name="Picture 9"/>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97555" y="5943600"/>
            <a:ext cx="2090468" cy="790988"/>
          </a:xfrm>
          <a:prstGeom prst="rect">
            <a:avLst/>
          </a:prstGeom>
        </p:spPr>
      </p:pic>
    </p:spTree>
    <p:extLst>
      <p:ext uri="{BB962C8B-B14F-4D97-AF65-F5344CB8AC3E}">
        <p14:creationId xmlns:p14="http://schemas.microsoft.com/office/powerpoint/2010/main" val="1877466882"/>
      </p:ext>
    </p:extLst>
  </p:cSld>
  <p:clrMapOvr>
    <a:masterClrMapping/>
  </p:clrMapOv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4" name="Rectangle 3"/>
          <p:cNvSpPr/>
          <p:nvPr/>
        </p:nvSpPr>
        <p:spPr bwMode="auto">
          <a:xfrm>
            <a:off x="0" y="6172200"/>
            <a:ext cx="9144000" cy="693751"/>
          </a:xfrm>
          <a:prstGeom prst="rect">
            <a:avLst/>
          </a:prstGeom>
          <a:blipFill>
            <a:blip r:embed="rId2" cstate="print"/>
            <a:srcRect/>
            <a:stretch>
              <a:fillRect t="-100000"/>
            </a:stretch>
          </a:blipFill>
          <a:ln w="9525" algn="ctr">
            <a:noFill/>
            <a:miter lim="800000"/>
            <a:headEnd/>
            <a:tailEnd/>
          </a:ln>
          <a:effectLst/>
        </p:spPr>
        <p:txBody>
          <a:bodyPr wrap="none" rtlCol="0" anchor="ctr"/>
          <a:lstStyle/>
          <a:p>
            <a:pPr algn="ctr"/>
            <a:endParaRPr lang="en-US" sz="2000" dirty="0">
              <a:latin typeface="Cambria" pitchFamily="18" charset="0"/>
            </a:endParaRPr>
          </a:p>
        </p:txBody>
      </p:sp>
      <p:sp>
        <p:nvSpPr>
          <p:cNvPr id="2" name="Title 1"/>
          <p:cNvSpPr>
            <a:spLocks noGrp="1"/>
          </p:cNvSpPr>
          <p:nvPr>
            <p:ph type="title"/>
          </p:nvPr>
        </p:nvSpPr>
        <p:spPr>
          <a:noFill/>
        </p:spPr>
        <p:txBody>
          <a:bodyPr rtlCol="0"/>
          <a:lstStyle>
            <a:lvl1pPr marL="0" indent="0" algn="ctr" defTabSz="-13873163" rtl="0" eaLnBrk="1" fontAlgn="base" hangingPunct="1">
              <a:spcBef>
                <a:spcPct val="0"/>
              </a:spcBef>
              <a:spcAft>
                <a:spcPct val="0"/>
              </a:spcAft>
              <a:defRPr lang="en-US" sz="3200" b="1" dirty="0">
                <a:solidFill>
                  <a:schemeClr val="tx2"/>
                </a:solidFill>
                <a:latin typeface="+mj-lt"/>
                <a:ea typeface="+mj-ea"/>
                <a:cs typeface="Segoe UI" pitchFamily="34" charset="0"/>
              </a:defRPr>
            </a:lvl1pPr>
          </a:lstStyle>
          <a:p>
            <a:r>
              <a:rPr lang="en-US" smtClean="0"/>
              <a:t>Click to edit Master title style</a:t>
            </a:r>
            <a:endParaRPr lang="en-US" dirty="0"/>
          </a:p>
        </p:txBody>
      </p:sp>
      <p:sp>
        <p:nvSpPr>
          <p:cNvPr id="3" name="Text Placeholder 2"/>
          <p:cNvSpPr>
            <a:spLocks noGrp="1"/>
          </p:cNvSpPr>
          <p:nvPr>
            <p:ph type="body" idx="1"/>
          </p:nvPr>
        </p:nvSpPr>
        <p:spPr/>
        <p:txBody>
          <a:bodyPr rtlCol="0"/>
          <a:lstStyle>
            <a:lvl1pPr>
              <a:buClrTx/>
              <a:buFont typeface="Wingdings" pitchFamily="2" charset="2"/>
              <a:buChar char="§"/>
              <a:defRPr sz="2400" b="1">
                <a:latin typeface="Calibri" pitchFamily="34" charset="0"/>
              </a:defRPr>
            </a:lvl1pPr>
            <a:lvl2pPr>
              <a:buClrTx/>
              <a:buFont typeface="Wingdings" pitchFamily="2" charset="2"/>
              <a:buChar char="o"/>
              <a:defRPr sz="2400" b="0">
                <a:latin typeface="Calibri Light" pitchFamily="34" charset="0"/>
              </a:defRPr>
            </a:lvl2pPr>
            <a:lvl3pPr>
              <a:buClrTx/>
              <a:buFont typeface="Wingdings" pitchFamily="2" charset="2"/>
              <a:buChar char="o"/>
              <a:defRPr sz="2400" b="0">
                <a:latin typeface="Calibri Light" pitchFamily="34" charset="0"/>
              </a:defRPr>
            </a:lvl3pPr>
            <a:lvl4pPr>
              <a:buClrTx/>
              <a:buFont typeface="Wingdings" pitchFamily="2" charset="2"/>
              <a:buChar char="o"/>
              <a:defRPr sz="2400" b="0">
                <a:latin typeface="Calibri Light" pitchFamily="34" charset="0"/>
              </a:defRPr>
            </a:lvl4pPr>
            <a:lvl5pPr>
              <a:buClrTx/>
              <a:buFont typeface="Wingdings" pitchFamily="2" charset="2"/>
              <a:buChar char="o"/>
              <a:defRPr sz="2400" b="0">
                <a:latin typeface="Calibri Light"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Box 4"/>
          <p:cNvSpPr txBox="1"/>
          <p:nvPr/>
        </p:nvSpPr>
        <p:spPr bwMode="auto">
          <a:xfrm>
            <a:off x="4402723" y="6551676"/>
            <a:ext cx="367408" cy="276999"/>
          </a:xfrm>
          <a:prstGeom prst="rect">
            <a:avLst/>
          </a:prstGeom>
          <a:noFill/>
          <a:ln w="9525">
            <a:noFill/>
            <a:miter lim="800000"/>
            <a:headEnd/>
            <a:tailEnd/>
          </a:ln>
        </p:spPr>
        <p:txBody>
          <a:bodyPr wrap="none" rtlCol="0">
            <a:spAutoFit/>
          </a:bodyPr>
          <a:lstStyle/>
          <a:p>
            <a:fld id="{1C0BEE2C-8B0C-4D07-B829-754BAF78059F}" type="slidenum">
              <a:rPr lang="en-US" sz="1200" smtClean="0">
                <a:solidFill>
                  <a:schemeClr val="tx1"/>
                </a:solidFill>
                <a:latin typeface="+mj-lt"/>
              </a:rPr>
              <a:pPr/>
              <a:t>‹#›</a:t>
            </a:fld>
            <a:endParaRPr lang="en-US" sz="1400" dirty="0">
              <a:solidFill>
                <a:schemeClr val="tx1"/>
              </a:solidFill>
              <a:latin typeface="+mj-lt"/>
            </a:endParaRPr>
          </a:p>
        </p:txBody>
      </p:sp>
      <p:sp>
        <p:nvSpPr>
          <p:cNvPr id="9" name="TextBox 8"/>
          <p:cNvSpPr txBox="1"/>
          <p:nvPr/>
        </p:nvSpPr>
        <p:spPr bwMode="auto">
          <a:xfrm>
            <a:off x="6477000" y="6488668"/>
            <a:ext cx="2667000" cy="369332"/>
          </a:xfrm>
          <a:prstGeom prst="rect">
            <a:avLst/>
          </a:prstGeom>
          <a:noFill/>
          <a:ln w="9525">
            <a:noFill/>
            <a:miter lim="800000"/>
            <a:headEnd/>
            <a:tailEnd/>
          </a:ln>
        </p:spPr>
        <p:txBody>
          <a:bodyPr wrap="square" rtlCol="0">
            <a:spAutoFit/>
          </a:bodyPr>
          <a:lstStyle/>
          <a:p>
            <a:pPr algn="r"/>
            <a:r>
              <a:rPr lang="en-US" sz="900" b="0" dirty="0" smtClean="0">
                <a:solidFill>
                  <a:schemeClr val="tx1"/>
                </a:solidFill>
                <a:latin typeface="+mj-lt"/>
                <a:cs typeface="Mangal" pitchFamily="18" charset="0"/>
              </a:rPr>
              <a:t>© </a:t>
            </a:r>
            <a:r>
              <a:rPr lang="en-US" sz="900" b="0" dirty="0" err="1" smtClean="0">
                <a:solidFill>
                  <a:schemeClr val="tx1"/>
                </a:solidFill>
                <a:latin typeface="+mj-lt"/>
                <a:cs typeface="Mangal" pitchFamily="18" charset="0"/>
              </a:rPr>
              <a:t>SQLintersection</a:t>
            </a:r>
            <a:r>
              <a:rPr lang="en-US" sz="900" b="0" dirty="0" smtClean="0">
                <a:solidFill>
                  <a:schemeClr val="tx1"/>
                </a:solidFill>
                <a:latin typeface="+mj-lt"/>
                <a:cs typeface="Mangal" pitchFamily="18" charset="0"/>
              </a:rPr>
              <a:t>. All rights reserved.</a:t>
            </a:r>
          </a:p>
          <a:p>
            <a:pPr algn="r"/>
            <a:r>
              <a:rPr lang="en-US" sz="900" b="0" u="sng" dirty="0" smtClean="0">
                <a:solidFill>
                  <a:schemeClr val="tx1"/>
                </a:solidFill>
                <a:latin typeface="+mj-lt"/>
                <a:cs typeface="Mangal" pitchFamily="18" charset="0"/>
              </a:rPr>
              <a:t>http://www.SQLintersection.com </a:t>
            </a:r>
            <a:endParaRPr lang="en-US" sz="900" b="0" u="sng" dirty="0">
              <a:solidFill>
                <a:schemeClr val="tx1"/>
              </a:solidFill>
              <a:latin typeface="+mj-lt"/>
              <a:cs typeface="Mangal" pitchFamily="18" charset="0"/>
            </a:endParaRPr>
          </a:p>
        </p:txBody>
      </p:sp>
      <p:pic>
        <p:nvPicPr>
          <p:cNvPr id="10" name="Picture 9"/>
          <p:cNvPicPr>
            <a:picLocks noChangeAspect="1"/>
          </p:cNvPicPr>
          <p:nvPr/>
        </p:nvPicPr>
        <p:blipFill rotWithShape="1">
          <a:blip r:embed="rId3" cstate="print">
            <a:duotone>
              <a:schemeClr val="bg2">
                <a:shade val="45000"/>
                <a:satMod val="135000"/>
              </a:schemeClr>
              <a:prstClr val="white"/>
            </a:duotone>
            <a:extLst>
              <a:ext uri="{28A0092B-C50C-407E-A947-70E740481C1C}">
                <a14:useLocalDpi xmlns:a14="http://schemas.microsoft.com/office/drawing/2010/main" val="0"/>
              </a:ext>
            </a:extLst>
          </a:blip>
          <a:srcRect l="-31" t="-203" r="-107" b="9231"/>
          <a:stretch/>
        </p:blipFill>
        <p:spPr>
          <a:xfrm>
            <a:off x="4419600" y="2133600"/>
            <a:ext cx="4902199" cy="4453467"/>
          </a:xfrm>
          <a:prstGeom prst="rect">
            <a:avLst/>
          </a:prstGeom>
          <a:ln>
            <a:noFill/>
          </a:ln>
          <a:effectLst>
            <a:softEdge rad="635000"/>
          </a:effectLst>
        </p:spPr>
      </p:pic>
      <p:pic>
        <p:nvPicPr>
          <p:cNvPr id="11" name="Picture 10"/>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97555" y="5943600"/>
            <a:ext cx="2090468" cy="790988"/>
          </a:xfrm>
          <a:prstGeom prst="rect">
            <a:avLst/>
          </a:prstGeom>
        </p:spPr>
      </p:pic>
    </p:spTree>
    <p:extLst>
      <p:ext uri="{BB962C8B-B14F-4D97-AF65-F5344CB8AC3E}">
        <p14:creationId xmlns:p14="http://schemas.microsoft.com/office/powerpoint/2010/main" val="4174362362"/>
      </p:ext>
    </p:extLst>
  </p:cSld>
  <p:clrMapOvr>
    <a:masterClrMapping/>
  </p:clrMapOvr>
  <p:transition>
    <p:fade/>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6" name="Rectangle 5"/>
          <p:cNvSpPr/>
          <p:nvPr/>
        </p:nvSpPr>
        <p:spPr bwMode="auto">
          <a:xfrm>
            <a:off x="0" y="1981200"/>
            <a:ext cx="9144000" cy="693751"/>
          </a:xfrm>
          <a:prstGeom prst="rect">
            <a:avLst/>
          </a:prstGeom>
          <a:blipFill>
            <a:blip r:embed="rId2" cstate="print"/>
            <a:srcRect/>
            <a:stretch>
              <a:fillRect t="-100000"/>
            </a:stretch>
          </a:blipFill>
          <a:ln w="9525" algn="ctr">
            <a:noFill/>
            <a:miter lim="800000"/>
            <a:headEnd/>
            <a:tailEnd/>
          </a:ln>
          <a:effectLst/>
        </p:spPr>
        <p:txBody>
          <a:bodyPr wrap="none" rtlCol="0" anchor="ctr"/>
          <a:lstStyle/>
          <a:p>
            <a:pPr algn="ctr"/>
            <a:endParaRPr lang="en-US" sz="2000" dirty="0">
              <a:latin typeface="Cambria" pitchFamily="18" charset="0"/>
            </a:endParaRPr>
          </a:p>
        </p:txBody>
      </p:sp>
      <p:sp>
        <p:nvSpPr>
          <p:cNvPr id="2" name="Title 1"/>
          <p:cNvSpPr>
            <a:spLocks noGrp="1"/>
          </p:cNvSpPr>
          <p:nvPr>
            <p:ph type="title" hasCustomPrompt="1"/>
          </p:nvPr>
        </p:nvSpPr>
        <p:spPr bwMode="white">
          <a:xfrm>
            <a:off x="457200" y="1990725"/>
            <a:ext cx="8229600" cy="762000"/>
          </a:xfrm>
        </p:spPr>
        <p:txBody>
          <a:bodyPr/>
          <a:lstStyle>
            <a:lvl1pPr algn="l">
              <a:defRPr sz="3600">
                <a:solidFill>
                  <a:schemeClr val="tx1"/>
                </a:solidFill>
              </a:defRPr>
            </a:lvl1pPr>
          </a:lstStyle>
          <a:p>
            <a:r>
              <a:rPr lang="en-US" dirty="0" smtClean="0"/>
              <a:t>Demo</a:t>
            </a:r>
            <a:endParaRPr lang="en-US" dirty="0"/>
          </a:p>
        </p:txBody>
      </p:sp>
      <p:sp>
        <p:nvSpPr>
          <p:cNvPr id="4" name="Text Placeholder 2"/>
          <p:cNvSpPr>
            <a:spLocks noGrp="1"/>
          </p:cNvSpPr>
          <p:nvPr>
            <p:ph type="body" idx="1"/>
          </p:nvPr>
        </p:nvSpPr>
        <p:spPr>
          <a:xfrm>
            <a:off x="457200" y="3962400"/>
            <a:ext cx="8229600" cy="1905000"/>
          </a:xfrm>
        </p:spPr>
        <p:txBody>
          <a:bodyPr rtlCol="0"/>
          <a:lstStyle>
            <a:lvl1pPr marL="0" indent="0">
              <a:buClrTx/>
              <a:buFont typeface="Wingdings" pitchFamily="2" charset="2"/>
              <a:buNone/>
              <a:defRPr sz="2400" b="0">
                <a:latin typeface="Calibri" pitchFamily="34" charset="0"/>
              </a:defRPr>
            </a:lvl1pPr>
            <a:lvl2pPr marL="457200" indent="0">
              <a:buClrTx/>
              <a:buFont typeface="Wingdings" pitchFamily="2" charset="2"/>
              <a:buNone/>
              <a:defRPr sz="2400" b="0">
                <a:latin typeface="Calibri Light" pitchFamily="34" charset="0"/>
              </a:defRPr>
            </a:lvl2pPr>
            <a:lvl3pPr marL="914400" indent="0">
              <a:buClrTx/>
              <a:buFont typeface="Wingdings" pitchFamily="2" charset="2"/>
              <a:buNone/>
              <a:defRPr sz="1600" b="0">
                <a:latin typeface="Myriad Pro" pitchFamily="34" charset="0"/>
              </a:defRPr>
            </a:lvl3pPr>
            <a:lvl4pPr marL="1371600" indent="0">
              <a:buClrTx/>
              <a:buFont typeface="Wingdings" pitchFamily="2" charset="2"/>
              <a:buNone/>
              <a:defRPr sz="1400" b="0">
                <a:latin typeface="Myriad Pro" pitchFamily="34" charset="0"/>
              </a:defRPr>
            </a:lvl4pPr>
            <a:lvl5pPr marL="1828800" indent="0">
              <a:buClrTx/>
              <a:buFont typeface="Wingdings" pitchFamily="2" charset="2"/>
              <a:buNone/>
              <a:defRPr sz="1200" b="0">
                <a:latin typeface="Myriad Pro" pitchFamily="34" charset="0"/>
              </a:defRPr>
            </a:lvl5pPr>
          </a:lstStyle>
          <a:p>
            <a:pPr lvl="0"/>
            <a:r>
              <a:rPr lang="en-US" smtClean="0"/>
              <a:t>Click to edit Master text styles</a:t>
            </a:r>
          </a:p>
          <a:p>
            <a:pPr lvl="1"/>
            <a:r>
              <a:rPr lang="en-US" smtClean="0"/>
              <a:t>Second level</a:t>
            </a: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09490" y="4953000"/>
            <a:ext cx="3697441" cy="1399032"/>
          </a:xfrm>
          <a:prstGeom prst="rect">
            <a:avLst/>
          </a:prstGeom>
        </p:spPr>
      </p:pic>
    </p:spTree>
    <p:extLst>
      <p:ext uri="{BB962C8B-B14F-4D97-AF65-F5344CB8AC3E}">
        <p14:creationId xmlns:p14="http://schemas.microsoft.com/office/powerpoint/2010/main" val="222104800"/>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Simple Detail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1964994"/>
            <a:ext cx="8048432" cy="3294615"/>
          </a:xfrm>
          <a:effectLst/>
        </p:spPr>
        <p:txBody>
          <a:bodyPr anchor="ctr">
            <a:noAutofit/>
          </a:bodyPr>
          <a:lstStyle>
            <a:lvl1pPr algn="l">
              <a:lnSpc>
                <a:spcPct val="100000"/>
              </a:lnSpc>
              <a:defRPr sz="6600" b="0" cap="none" spc="-80" baseline="0">
                <a:solidFill>
                  <a:schemeClr val="tx1"/>
                </a:solidFill>
                <a:latin typeface="Calibri"/>
                <a:cs typeface="Calibri"/>
              </a:defRPr>
            </a:lvl1pPr>
          </a:lstStyle>
          <a:p>
            <a:r>
              <a:rPr lang="en-US" dirty="0" smtClean="0"/>
              <a:t>Put one sentence on this slide…. HERE.</a:t>
            </a:r>
            <a:endParaRPr lang="en-US" dirty="0"/>
          </a:p>
        </p:txBody>
      </p:sp>
      <p:sp>
        <p:nvSpPr>
          <p:cNvPr id="4" name="Rectangle 3"/>
          <p:cNvSpPr/>
          <p:nvPr/>
        </p:nvSpPr>
        <p:spPr bwMode="auto">
          <a:xfrm>
            <a:off x="0" y="6172200"/>
            <a:ext cx="9144000" cy="693751"/>
          </a:xfrm>
          <a:prstGeom prst="rect">
            <a:avLst/>
          </a:prstGeom>
          <a:blipFill>
            <a:blip r:embed="rId2" cstate="print"/>
            <a:srcRect/>
            <a:stretch>
              <a:fillRect t="-100000"/>
            </a:stretch>
          </a:blipFill>
          <a:ln w="9525" algn="ctr">
            <a:noFill/>
            <a:miter lim="800000"/>
            <a:headEnd/>
            <a:tailEnd/>
          </a:ln>
          <a:effectLst/>
        </p:spPr>
        <p:txBody>
          <a:bodyPr wrap="none" rtlCol="0" anchor="ctr"/>
          <a:lstStyle/>
          <a:p>
            <a:pPr algn="ctr"/>
            <a:endParaRPr lang="en-US" sz="2000" dirty="0">
              <a:latin typeface="Cambria" pitchFamily="18" charset="0"/>
            </a:endParaRPr>
          </a:p>
        </p:txBody>
      </p:sp>
      <p:sp>
        <p:nvSpPr>
          <p:cNvPr id="5" name="TextBox 4"/>
          <p:cNvSpPr txBox="1"/>
          <p:nvPr/>
        </p:nvSpPr>
        <p:spPr bwMode="auto">
          <a:xfrm>
            <a:off x="4402723" y="6551676"/>
            <a:ext cx="367408" cy="276999"/>
          </a:xfrm>
          <a:prstGeom prst="rect">
            <a:avLst/>
          </a:prstGeom>
          <a:noFill/>
          <a:ln w="9525">
            <a:noFill/>
            <a:miter lim="800000"/>
            <a:headEnd/>
            <a:tailEnd/>
          </a:ln>
        </p:spPr>
        <p:txBody>
          <a:bodyPr wrap="none" rtlCol="0">
            <a:spAutoFit/>
          </a:bodyPr>
          <a:lstStyle/>
          <a:p>
            <a:fld id="{1C0BEE2C-8B0C-4D07-B829-754BAF78059F}" type="slidenum">
              <a:rPr lang="en-US" sz="1200" smtClean="0">
                <a:solidFill>
                  <a:schemeClr val="tx1"/>
                </a:solidFill>
                <a:latin typeface="+mj-lt"/>
              </a:rPr>
              <a:pPr/>
              <a:t>‹#›</a:t>
            </a:fld>
            <a:endParaRPr lang="en-US" sz="1400" dirty="0">
              <a:solidFill>
                <a:schemeClr val="tx1"/>
              </a:solidFill>
              <a:latin typeface="+mj-lt"/>
            </a:endParaRPr>
          </a:p>
        </p:txBody>
      </p:sp>
      <p:sp>
        <p:nvSpPr>
          <p:cNvPr id="7" name="TextBox 6"/>
          <p:cNvSpPr txBox="1"/>
          <p:nvPr/>
        </p:nvSpPr>
        <p:spPr bwMode="auto">
          <a:xfrm>
            <a:off x="6477000" y="6488668"/>
            <a:ext cx="2667000" cy="369332"/>
          </a:xfrm>
          <a:prstGeom prst="rect">
            <a:avLst/>
          </a:prstGeom>
          <a:noFill/>
          <a:ln w="9525">
            <a:noFill/>
            <a:miter lim="800000"/>
            <a:headEnd/>
            <a:tailEnd/>
          </a:ln>
        </p:spPr>
        <p:txBody>
          <a:bodyPr wrap="square" rtlCol="0">
            <a:spAutoFit/>
          </a:bodyPr>
          <a:lstStyle/>
          <a:p>
            <a:pPr algn="r"/>
            <a:r>
              <a:rPr lang="en-US" sz="900" b="0" dirty="0" smtClean="0">
                <a:solidFill>
                  <a:schemeClr val="tx1"/>
                </a:solidFill>
                <a:latin typeface="+mj-lt"/>
                <a:cs typeface="Mangal" pitchFamily="18" charset="0"/>
              </a:rPr>
              <a:t>© </a:t>
            </a:r>
            <a:r>
              <a:rPr lang="en-US" sz="900" b="0" dirty="0" err="1" smtClean="0">
                <a:solidFill>
                  <a:schemeClr val="tx1"/>
                </a:solidFill>
                <a:latin typeface="+mj-lt"/>
                <a:cs typeface="Mangal" pitchFamily="18" charset="0"/>
              </a:rPr>
              <a:t>SQLintersection</a:t>
            </a:r>
            <a:r>
              <a:rPr lang="en-US" sz="900" b="0" dirty="0" smtClean="0">
                <a:solidFill>
                  <a:schemeClr val="tx1"/>
                </a:solidFill>
                <a:latin typeface="+mj-lt"/>
                <a:cs typeface="Mangal" pitchFamily="18" charset="0"/>
              </a:rPr>
              <a:t>. All rights reserved.</a:t>
            </a:r>
          </a:p>
          <a:p>
            <a:pPr algn="r"/>
            <a:r>
              <a:rPr lang="en-US" sz="900" b="0" u="sng" dirty="0" smtClean="0">
                <a:solidFill>
                  <a:schemeClr val="tx1"/>
                </a:solidFill>
                <a:latin typeface="+mj-lt"/>
                <a:cs typeface="Mangal" pitchFamily="18" charset="0"/>
              </a:rPr>
              <a:t>http://www.SQLintersection.com </a:t>
            </a:r>
            <a:endParaRPr lang="en-US" sz="900" b="0" u="sng" dirty="0">
              <a:solidFill>
                <a:schemeClr val="tx1"/>
              </a:solidFill>
              <a:latin typeface="+mj-lt"/>
              <a:cs typeface="Mangal" pitchFamily="18" charset="0"/>
            </a:endParaRPr>
          </a:p>
        </p:txBody>
      </p:sp>
      <p:pic>
        <p:nvPicPr>
          <p:cNvPr id="8" name="Picture 7"/>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97555" y="5943600"/>
            <a:ext cx="2090468" cy="790988"/>
          </a:xfrm>
          <a:prstGeom prst="rect">
            <a:avLst/>
          </a:prstGeom>
        </p:spPr>
      </p:pic>
      <p:sp>
        <p:nvSpPr>
          <p:cNvPr id="9" name="Rectangle 8"/>
          <p:cNvSpPr/>
          <p:nvPr userDrawn="1"/>
        </p:nvSpPr>
        <p:spPr bwMode="auto">
          <a:xfrm>
            <a:off x="0" y="6172200"/>
            <a:ext cx="9144000" cy="693751"/>
          </a:xfrm>
          <a:prstGeom prst="rect">
            <a:avLst/>
          </a:prstGeom>
          <a:blipFill>
            <a:blip r:embed="rId2" cstate="print"/>
            <a:srcRect/>
            <a:stretch>
              <a:fillRect t="-100000"/>
            </a:stretch>
          </a:blipFill>
          <a:ln w="9525" algn="ctr">
            <a:noFill/>
            <a:miter lim="800000"/>
            <a:headEnd/>
            <a:tailEnd/>
          </a:ln>
          <a:effectLst/>
        </p:spPr>
        <p:txBody>
          <a:bodyPr wrap="none" rtlCol="0" anchor="ctr"/>
          <a:lstStyle/>
          <a:p>
            <a:pPr algn="ctr"/>
            <a:endParaRPr lang="en-US" sz="2000" dirty="0">
              <a:latin typeface="Cambria" pitchFamily="18" charset="0"/>
            </a:endParaRPr>
          </a:p>
        </p:txBody>
      </p:sp>
      <p:sp>
        <p:nvSpPr>
          <p:cNvPr id="10" name="TextBox 9"/>
          <p:cNvSpPr txBox="1"/>
          <p:nvPr userDrawn="1"/>
        </p:nvSpPr>
        <p:spPr bwMode="auto">
          <a:xfrm>
            <a:off x="4402723" y="6551676"/>
            <a:ext cx="367408" cy="276999"/>
          </a:xfrm>
          <a:prstGeom prst="rect">
            <a:avLst/>
          </a:prstGeom>
          <a:noFill/>
          <a:ln w="9525">
            <a:noFill/>
            <a:miter lim="800000"/>
            <a:headEnd/>
            <a:tailEnd/>
          </a:ln>
        </p:spPr>
        <p:txBody>
          <a:bodyPr wrap="none" rtlCol="0">
            <a:spAutoFit/>
          </a:bodyPr>
          <a:lstStyle/>
          <a:p>
            <a:fld id="{1C0BEE2C-8B0C-4D07-B829-754BAF78059F}" type="slidenum">
              <a:rPr lang="en-US" sz="1200" smtClean="0">
                <a:solidFill>
                  <a:schemeClr val="tx1"/>
                </a:solidFill>
                <a:latin typeface="+mj-lt"/>
              </a:rPr>
              <a:pPr/>
              <a:t>‹#›</a:t>
            </a:fld>
            <a:endParaRPr lang="en-US" sz="1400" dirty="0">
              <a:solidFill>
                <a:schemeClr val="tx1"/>
              </a:solidFill>
              <a:latin typeface="+mj-lt"/>
            </a:endParaRPr>
          </a:p>
        </p:txBody>
      </p:sp>
      <p:sp>
        <p:nvSpPr>
          <p:cNvPr id="11" name="TextBox 10"/>
          <p:cNvSpPr txBox="1"/>
          <p:nvPr userDrawn="1"/>
        </p:nvSpPr>
        <p:spPr bwMode="auto">
          <a:xfrm>
            <a:off x="6477000" y="6488668"/>
            <a:ext cx="2667000" cy="369332"/>
          </a:xfrm>
          <a:prstGeom prst="rect">
            <a:avLst/>
          </a:prstGeom>
          <a:noFill/>
          <a:ln w="9525">
            <a:noFill/>
            <a:miter lim="800000"/>
            <a:headEnd/>
            <a:tailEnd/>
          </a:ln>
        </p:spPr>
        <p:txBody>
          <a:bodyPr wrap="square" rtlCol="0">
            <a:spAutoFit/>
          </a:bodyPr>
          <a:lstStyle/>
          <a:p>
            <a:pPr algn="r"/>
            <a:r>
              <a:rPr lang="en-US" sz="900" b="0" dirty="0" smtClean="0">
                <a:solidFill>
                  <a:schemeClr val="tx1"/>
                </a:solidFill>
                <a:latin typeface="+mj-lt"/>
                <a:cs typeface="Mangal" pitchFamily="18" charset="0"/>
              </a:rPr>
              <a:t>© </a:t>
            </a:r>
            <a:r>
              <a:rPr lang="en-US" sz="900" b="0" dirty="0" err="1" smtClean="0">
                <a:solidFill>
                  <a:schemeClr val="tx1"/>
                </a:solidFill>
                <a:latin typeface="+mj-lt"/>
                <a:cs typeface="Mangal" pitchFamily="18" charset="0"/>
              </a:rPr>
              <a:t>SQLintersection</a:t>
            </a:r>
            <a:r>
              <a:rPr lang="en-US" sz="900" b="0" dirty="0" smtClean="0">
                <a:solidFill>
                  <a:schemeClr val="tx1"/>
                </a:solidFill>
                <a:latin typeface="+mj-lt"/>
                <a:cs typeface="Mangal" pitchFamily="18" charset="0"/>
              </a:rPr>
              <a:t>. All rights reserved.</a:t>
            </a:r>
          </a:p>
          <a:p>
            <a:pPr algn="r"/>
            <a:r>
              <a:rPr lang="en-US" sz="900" b="0" u="sng" dirty="0" smtClean="0">
                <a:solidFill>
                  <a:schemeClr val="tx1"/>
                </a:solidFill>
                <a:latin typeface="+mj-lt"/>
                <a:cs typeface="Mangal" pitchFamily="18" charset="0"/>
              </a:rPr>
              <a:t>http://www.SQLintersection.com </a:t>
            </a:r>
            <a:endParaRPr lang="en-US" sz="900" b="0" u="sng" dirty="0">
              <a:solidFill>
                <a:schemeClr val="tx1"/>
              </a:solidFill>
              <a:latin typeface="+mj-lt"/>
              <a:cs typeface="Mangal" pitchFamily="18" charset="0"/>
            </a:endParaRPr>
          </a:p>
        </p:txBody>
      </p:sp>
      <p:pic>
        <p:nvPicPr>
          <p:cNvPr id="12" name="Picture 11"/>
          <p:cNvPicPr>
            <a:picLocks noChangeAspect="1"/>
          </p:cNvPicPr>
          <p:nvPr userDrawn="1"/>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97555" y="5943600"/>
            <a:ext cx="2090468" cy="790988"/>
          </a:xfrm>
          <a:prstGeom prst="rect">
            <a:avLst/>
          </a:prstGeom>
        </p:spPr>
      </p:pic>
    </p:spTree>
    <p:extLst>
      <p:ext uri="{BB962C8B-B14F-4D97-AF65-F5344CB8AC3E}">
        <p14:creationId xmlns:p14="http://schemas.microsoft.com/office/powerpoint/2010/main" val="1566443857"/>
      </p:ext>
    </p:extLst>
  </p:cSld>
  <p:clrMapOvr>
    <a:masterClrMapping/>
  </p:clrMapOvr>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92971" y="535781"/>
            <a:ext cx="5914294" cy="580430"/>
          </a:xfrm>
        </p:spPr>
        <p:txBody>
          <a:bodyPr/>
          <a:lstStyle>
            <a:lvl1pPr algn="l">
              <a:defRPr lang="en-US" sz="3200" b="1" i="0" baseline="0" dirty="0">
                <a:solidFill>
                  <a:schemeClr val="tx1"/>
                </a:solidFill>
                <a:latin typeface="+mj-lt"/>
                <a:ea typeface="+mj-ea"/>
                <a:cs typeface="SweetSansPro Medium"/>
                <a:sym typeface="SweetSansPro Medium" charset="0"/>
              </a:defRPr>
            </a:lvl1pPr>
          </a:lstStyle>
          <a:p>
            <a:r>
              <a:rPr lang="en-US" smtClean="0"/>
              <a:t>Click to edit Master title style</a:t>
            </a:r>
            <a:endParaRPr lang="en-US" dirty="0"/>
          </a:p>
        </p:txBody>
      </p:sp>
      <p:sp>
        <p:nvSpPr>
          <p:cNvPr id="4" name="Rectangle 3"/>
          <p:cNvSpPr/>
          <p:nvPr/>
        </p:nvSpPr>
        <p:spPr bwMode="auto">
          <a:xfrm>
            <a:off x="0" y="6172200"/>
            <a:ext cx="9144000" cy="693751"/>
          </a:xfrm>
          <a:prstGeom prst="rect">
            <a:avLst/>
          </a:prstGeom>
          <a:blipFill>
            <a:blip r:embed="rId2" cstate="print"/>
            <a:srcRect/>
            <a:stretch>
              <a:fillRect t="-100000"/>
            </a:stretch>
          </a:blipFill>
          <a:ln w="9525" algn="ctr">
            <a:noFill/>
            <a:miter lim="800000"/>
            <a:headEnd/>
            <a:tailEnd/>
          </a:ln>
          <a:effectLst/>
        </p:spPr>
        <p:txBody>
          <a:bodyPr wrap="none" rtlCol="0" anchor="ctr"/>
          <a:lstStyle/>
          <a:p>
            <a:pPr algn="ctr"/>
            <a:endParaRPr lang="en-US" sz="2000" dirty="0">
              <a:latin typeface="Cambria" pitchFamily="18" charset="0"/>
            </a:endParaRPr>
          </a:p>
        </p:txBody>
      </p:sp>
      <p:sp>
        <p:nvSpPr>
          <p:cNvPr id="5" name="TextBox 4"/>
          <p:cNvSpPr txBox="1"/>
          <p:nvPr/>
        </p:nvSpPr>
        <p:spPr bwMode="auto">
          <a:xfrm>
            <a:off x="4402723" y="6551676"/>
            <a:ext cx="367408" cy="276999"/>
          </a:xfrm>
          <a:prstGeom prst="rect">
            <a:avLst/>
          </a:prstGeom>
          <a:noFill/>
          <a:ln w="9525">
            <a:noFill/>
            <a:miter lim="800000"/>
            <a:headEnd/>
            <a:tailEnd/>
          </a:ln>
        </p:spPr>
        <p:txBody>
          <a:bodyPr wrap="none" rtlCol="0">
            <a:spAutoFit/>
          </a:bodyPr>
          <a:lstStyle/>
          <a:p>
            <a:fld id="{1C0BEE2C-8B0C-4D07-B829-754BAF78059F}" type="slidenum">
              <a:rPr lang="en-US" sz="1200" smtClean="0">
                <a:solidFill>
                  <a:schemeClr val="tx1"/>
                </a:solidFill>
                <a:latin typeface="+mj-lt"/>
              </a:rPr>
              <a:pPr/>
              <a:t>‹#›</a:t>
            </a:fld>
            <a:endParaRPr lang="en-US" sz="1400" dirty="0">
              <a:solidFill>
                <a:schemeClr val="tx1"/>
              </a:solidFill>
              <a:latin typeface="+mj-lt"/>
            </a:endParaRPr>
          </a:p>
        </p:txBody>
      </p:sp>
      <p:sp>
        <p:nvSpPr>
          <p:cNvPr id="6" name="TextBox 5"/>
          <p:cNvSpPr txBox="1"/>
          <p:nvPr/>
        </p:nvSpPr>
        <p:spPr bwMode="auto">
          <a:xfrm>
            <a:off x="6477000" y="6488668"/>
            <a:ext cx="2667000" cy="369332"/>
          </a:xfrm>
          <a:prstGeom prst="rect">
            <a:avLst/>
          </a:prstGeom>
          <a:noFill/>
          <a:ln w="9525">
            <a:noFill/>
            <a:miter lim="800000"/>
            <a:headEnd/>
            <a:tailEnd/>
          </a:ln>
        </p:spPr>
        <p:txBody>
          <a:bodyPr wrap="square" rtlCol="0">
            <a:spAutoFit/>
          </a:bodyPr>
          <a:lstStyle/>
          <a:p>
            <a:pPr algn="r"/>
            <a:r>
              <a:rPr lang="en-US" sz="900" b="0" dirty="0" smtClean="0">
                <a:solidFill>
                  <a:schemeClr val="tx1"/>
                </a:solidFill>
                <a:latin typeface="+mj-lt"/>
                <a:cs typeface="Mangal" pitchFamily="18" charset="0"/>
              </a:rPr>
              <a:t>© </a:t>
            </a:r>
            <a:r>
              <a:rPr lang="en-US" sz="900" b="0" dirty="0" err="1" smtClean="0">
                <a:solidFill>
                  <a:schemeClr val="tx1"/>
                </a:solidFill>
                <a:latin typeface="+mj-lt"/>
                <a:cs typeface="Mangal" pitchFamily="18" charset="0"/>
              </a:rPr>
              <a:t>SQLintersection</a:t>
            </a:r>
            <a:r>
              <a:rPr lang="en-US" sz="900" b="0" dirty="0" smtClean="0">
                <a:solidFill>
                  <a:schemeClr val="tx1"/>
                </a:solidFill>
                <a:latin typeface="+mj-lt"/>
                <a:cs typeface="Mangal" pitchFamily="18" charset="0"/>
              </a:rPr>
              <a:t>. All rights reserved.</a:t>
            </a:r>
          </a:p>
          <a:p>
            <a:pPr algn="r"/>
            <a:r>
              <a:rPr lang="en-US" sz="900" b="0" u="sng" dirty="0" smtClean="0">
                <a:solidFill>
                  <a:schemeClr val="tx1"/>
                </a:solidFill>
                <a:latin typeface="+mj-lt"/>
                <a:cs typeface="Mangal" pitchFamily="18" charset="0"/>
              </a:rPr>
              <a:t>http://www.SQLintersection.com </a:t>
            </a:r>
            <a:endParaRPr lang="en-US" sz="900" b="0" u="sng" dirty="0">
              <a:solidFill>
                <a:schemeClr val="tx1"/>
              </a:solidFill>
              <a:latin typeface="+mj-lt"/>
              <a:cs typeface="Mangal" pitchFamily="18" charset="0"/>
            </a:endParaRPr>
          </a:p>
        </p:txBody>
      </p:sp>
      <p:pic>
        <p:nvPicPr>
          <p:cNvPr id="7" name="Picture 6"/>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97555" y="5943600"/>
            <a:ext cx="2090468" cy="790988"/>
          </a:xfrm>
          <a:prstGeom prst="rect">
            <a:avLst/>
          </a:prstGeom>
        </p:spPr>
      </p:pic>
      <p:sp>
        <p:nvSpPr>
          <p:cNvPr id="8" name="Rectangle 7"/>
          <p:cNvSpPr/>
          <p:nvPr userDrawn="1"/>
        </p:nvSpPr>
        <p:spPr bwMode="auto">
          <a:xfrm>
            <a:off x="0" y="6172200"/>
            <a:ext cx="9144000" cy="693751"/>
          </a:xfrm>
          <a:prstGeom prst="rect">
            <a:avLst/>
          </a:prstGeom>
          <a:blipFill>
            <a:blip r:embed="rId2" cstate="print"/>
            <a:srcRect/>
            <a:stretch>
              <a:fillRect t="-100000"/>
            </a:stretch>
          </a:blipFill>
          <a:ln w="9525" algn="ctr">
            <a:noFill/>
            <a:miter lim="800000"/>
            <a:headEnd/>
            <a:tailEnd/>
          </a:ln>
          <a:effectLst/>
        </p:spPr>
        <p:txBody>
          <a:bodyPr wrap="none" rtlCol="0" anchor="ctr"/>
          <a:lstStyle/>
          <a:p>
            <a:pPr algn="ctr"/>
            <a:endParaRPr lang="en-US" sz="2000" dirty="0">
              <a:latin typeface="Cambria" pitchFamily="18" charset="0"/>
            </a:endParaRPr>
          </a:p>
        </p:txBody>
      </p:sp>
      <p:sp>
        <p:nvSpPr>
          <p:cNvPr id="9" name="TextBox 8"/>
          <p:cNvSpPr txBox="1"/>
          <p:nvPr userDrawn="1"/>
        </p:nvSpPr>
        <p:spPr bwMode="auto">
          <a:xfrm>
            <a:off x="4402723" y="6551676"/>
            <a:ext cx="367408" cy="276999"/>
          </a:xfrm>
          <a:prstGeom prst="rect">
            <a:avLst/>
          </a:prstGeom>
          <a:noFill/>
          <a:ln w="9525">
            <a:noFill/>
            <a:miter lim="800000"/>
            <a:headEnd/>
            <a:tailEnd/>
          </a:ln>
        </p:spPr>
        <p:txBody>
          <a:bodyPr wrap="none" rtlCol="0">
            <a:spAutoFit/>
          </a:bodyPr>
          <a:lstStyle/>
          <a:p>
            <a:fld id="{1C0BEE2C-8B0C-4D07-B829-754BAF78059F}" type="slidenum">
              <a:rPr lang="en-US" sz="1200" smtClean="0">
                <a:solidFill>
                  <a:schemeClr val="tx1"/>
                </a:solidFill>
                <a:latin typeface="+mj-lt"/>
              </a:rPr>
              <a:pPr/>
              <a:t>‹#›</a:t>
            </a:fld>
            <a:endParaRPr lang="en-US" sz="1400" dirty="0">
              <a:solidFill>
                <a:schemeClr val="tx1"/>
              </a:solidFill>
              <a:latin typeface="+mj-lt"/>
            </a:endParaRPr>
          </a:p>
        </p:txBody>
      </p:sp>
      <p:sp>
        <p:nvSpPr>
          <p:cNvPr id="10" name="TextBox 9"/>
          <p:cNvSpPr txBox="1"/>
          <p:nvPr userDrawn="1"/>
        </p:nvSpPr>
        <p:spPr bwMode="auto">
          <a:xfrm>
            <a:off x="6477000" y="6488668"/>
            <a:ext cx="2667000" cy="369332"/>
          </a:xfrm>
          <a:prstGeom prst="rect">
            <a:avLst/>
          </a:prstGeom>
          <a:noFill/>
          <a:ln w="9525">
            <a:noFill/>
            <a:miter lim="800000"/>
            <a:headEnd/>
            <a:tailEnd/>
          </a:ln>
        </p:spPr>
        <p:txBody>
          <a:bodyPr wrap="square" rtlCol="0">
            <a:spAutoFit/>
          </a:bodyPr>
          <a:lstStyle/>
          <a:p>
            <a:pPr algn="r"/>
            <a:r>
              <a:rPr lang="en-US" sz="900" b="0" dirty="0" smtClean="0">
                <a:solidFill>
                  <a:schemeClr val="tx1"/>
                </a:solidFill>
                <a:latin typeface="+mj-lt"/>
                <a:cs typeface="Mangal" pitchFamily="18" charset="0"/>
              </a:rPr>
              <a:t>© </a:t>
            </a:r>
            <a:r>
              <a:rPr lang="en-US" sz="900" b="0" dirty="0" err="1" smtClean="0">
                <a:solidFill>
                  <a:schemeClr val="tx1"/>
                </a:solidFill>
                <a:latin typeface="+mj-lt"/>
                <a:cs typeface="Mangal" pitchFamily="18" charset="0"/>
              </a:rPr>
              <a:t>SQLintersection</a:t>
            </a:r>
            <a:r>
              <a:rPr lang="en-US" sz="900" b="0" dirty="0" smtClean="0">
                <a:solidFill>
                  <a:schemeClr val="tx1"/>
                </a:solidFill>
                <a:latin typeface="+mj-lt"/>
                <a:cs typeface="Mangal" pitchFamily="18" charset="0"/>
              </a:rPr>
              <a:t>. All rights reserved.</a:t>
            </a:r>
          </a:p>
          <a:p>
            <a:pPr algn="r"/>
            <a:r>
              <a:rPr lang="en-US" sz="900" b="0" u="sng" dirty="0" smtClean="0">
                <a:solidFill>
                  <a:schemeClr val="tx1"/>
                </a:solidFill>
                <a:latin typeface="+mj-lt"/>
                <a:cs typeface="Mangal" pitchFamily="18" charset="0"/>
              </a:rPr>
              <a:t>http://www.SQLintersection.com </a:t>
            </a:r>
            <a:endParaRPr lang="en-US" sz="900" b="0" u="sng" dirty="0">
              <a:solidFill>
                <a:schemeClr val="tx1"/>
              </a:solidFill>
              <a:latin typeface="+mj-lt"/>
              <a:cs typeface="Mangal" pitchFamily="18" charset="0"/>
            </a:endParaRPr>
          </a:p>
        </p:txBody>
      </p:sp>
      <p:pic>
        <p:nvPicPr>
          <p:cNvPr id="11" name="Picture 10"/>
          <p:cNvPicPr>
            <a:picLocks noChangeAspect="1"/>
          </p:cNvPicPr>
          <p:nvPr userDrawn="1"/>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97555" y="5943600"/>
            <a:ext cx="2090468" cy="790988"/>
          </a:xfrm>
          <a:prstGeom prst="rect">
            <a:avLst/>
          </a:prstGeom>
        </p:spPr>
      </p:pic>
    </p:spTree>
    <p:extLst>
      <p:ext uri="{BB962C8B-B14F-4D97-AF65-F5344CB8AC3E}">
        <p14:creationId xmlns:p14="http://schemas.microsoft.com/office/powerpoint/2010/main" val="2198193334"/>
      </p:ext>
    </p:extLst>
  </p:cSld>
  <p:clrMapOvr>
    <a:masterClrMapping/>
  </p:clrMapOvr>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1_Simple Detail Slide - Lef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4764" y="1449679"/>
            <a:ext cx="8048432" cy="3838417"/>
          </a:xfrm>
          <a:effectLst/>
        </p:spPr>
        <p:txBody>
          <a:bodyPr anchor="ctr">
            <a:noAutofit/>
          </a:bodyPr>
          <a:lstStyle>
            <a:lvl1pPr algn="l">
              <a:lnSpc>
                <a:spcPct val="100000"/>
              </a:lnSpc>
              <a:defRPr sz="6600" b="0" cap="none" spc="-80" baseline="0">
                <a:solidFill>
                  <a:schemeClr val="tx1"/>
                </a:solidFill>
                <a:latin typeface="Calibri"/>
                <a:cs typeface="Calibri"/>
              </a:defRPr>
            </a:lvl1pPr>
          </a:lstStyle>
          <a:p>
            <a:r>
              <a:rPr lang="en-US" dirty="0" smtClean="0"/>
              <a:t>Put one sentence on this slide…. HERE.</a:t>
            </a:r>
            <a:endParaRPr lang="en-US" dirty="0"/>
          </a:p>
        </p:txBody>
      </p:sp>
      <p:sp>
        <p:nvSpPr>
          <p:cNvPr id="4" name="Rectangle 3"/>
          <p:cNvSpPr/>
          <p:nvPr/>
        </p:nvSpPr>
        <p:spPr bwMode="auto">
          <a:xfrm>
            <a:off x="0" y="6172200"/>
            <a:ext cx="9144000" cy="693751"/>
          </a:xfrm>
          <a:prstGeom prst="rect">
            <a:avLst/>
          </a:prstGeom>
          <a:blipFill>
            <a:blip r:embed="rId2" cstate="print"/>
            <a:srcRect/>
            <a:stretch>
              <a:fillRect t="-100000"/>
            </a:stretch>
          </a:blipFill>
          <a:ln w="9525" algn="ctr">
            <a:noFill/>
            <a:miter lim="800000"/>
            <a:headEnd/>
            <a:tailEnd/>
          </a:ln>
          <a:effectLst/>
        </p:spPr>
        <p:txBody>
          <a:bodyPr wrap="none" rtlCol="0" anchor="ctr"/>
          <a:lstStyle/>
          <a:p>
            <a:pPr algn="ctr"/>
            <a:endParaRPr lang="en-US" sz="2000" dirty="0">
              <a:latin typeface="Cambria" pitchFamily="18" charset="0"/>
            </a:endParaRPr>
          </a:p>
        </p:txBody>
      </p:sp>
      <p:sp>
        <p:nvSpPr>
          <p:cNvPr id="5" name="TextBox 4"/>
          <p:cNvSpPr txBox="1"/>
          <p:nvPr/>
        </p:nvSpPr>
        <p:spPr bwMode="auto">
          <a:xfrm>
            <a:off x="4402723" y="6551676"/>
            <a:ext cx="367408" cy="276999"/>
          </a:xfrm>
          <a:prstGeom prst="rect">
            <a:avLst/>
          </a:prstGeom>
          <a:noFill/>
          <a:ln w="9525">
            <a:noFill/>
            <a:miter lim="800000"/>
            <a:headEnd/>
            <a:tailEnd/>
          </a:ln>
        </p:spPr>
        <p:txBody>
          <a:bodyPr wrap="none" rtlCol="0">
            <a:spAutoFit/>
          </a:bodyPr>
          <a:lstStyle/>
          <a:p>
            <a:fld id="{1C0BEE2C-8B0C-4D07-B829-754BAF78059F}" type="slidenum">
              <a:rPr lang="en-US" sz="1200" smtClean="0">
                <a:solidFill>
                  <a:schemeClr val="tx1"/>
                </a:solidFill>
                <a:latin typeface="+mj-lt"/>
              </a:rPr>
              <a:pPr/>
              <a:t>‹#›</a:t>
            </a:fld>
            <a:endParaRPr lang="en-US" sz="1400" dirty="0">
              <a:solidFill>
                <a:schemeClr val="tx1"/>
              </a:solidFill>
              <a:latin typeface="+mj-lt"/>
            </a:endParaRPr>
          </a:p>
        </p:txBody>
      </p:sp>
      <p:sp>
        <p:nvSpPr>
          <p:cNvPr id="7" name="TextBox 6"/>
          <p:cNvSpPr txBox="1"/>
          <p:nvPr/>
        </p:nvSpPr>
        <p:spPr bwMode="auto">
          <a:xfrm>
            <a:off x="6477000" y="6488668"/>
            <a:ext cx="2667000" cy="369332"/>
          </a:xfrm>
          <a:prstGeom prst="rect">
            <a:avLst/>
          </a:prstGeom>
          <a:noFill/>
          <a:ln w="9525">
            <a:noFill/>
            <a:miter lim="800000"/>
            <a:headEnd/>
            <a:tailEnd/>
          </a:ln>
        </p:spPr>
        <p:txBody>
          <a:bodyPr wrap="square" rtlCol="0">
            <a:spAutoFit/>
          </a:bodyPr>
          <a:lstStyle/>
          <a:p>
            <a:pPr algn="r"/>
            <a:r>
              <a:rPr lang="en-US" sz="900" b="0" dirty="0" smtClean="0">
                <a:solidFill>
                  <a:schemeClr val="tx1"/>
                </a:solidFill>
                <a:latin typeface="+mj-lt"/>
                <a:cs typeface="Mangal" pitchFamily="18" charset="0"/>
              </a:rPr>
              <a:t>© </a:t>
            </a:r>
            <a:r>
              <a:rPr lang="en-US" sz="900" b="0" dirty="0" err="1" smtClean="0">
                <a:solidFill>
                  <a:schemeClr val="tx1"/>
                </a:solidFill>
                <a:latin typeface="+mj-lt"/>
                <a:cs typeface="Mangal" pitchFamily="18" charset="0"/>
              </a:rPr>
              <a:t>SQLintersection</a:t>
            </a:r>
            <a:r>
              <a:rPr lang="en-US" sz="900" b="0" dirty="0" smtClean="0">
                <a:solidFill>
                  <a:schemeClr val="tx1"/>
                </a:solidFill>
                <a:latin typeface="+mj-lt"/>
                <a:cs typeface="Mangal" pitchFamily="18" charset="0"/>
              </a:rPr>
              <a:t>. All rights reserved.</a:t>
            </a:r>
          </a:p>
          <a:p>
            <a:pPr algn="r"/>
            <a:r>
              <a:rPr lang="en-US" sz="900" b="0" u="sng" dirty="0" smtClean="0">
                <a:solidFill>
                  <a:schemeClr val="tx1"/>
                </a:solidFill>
                <a:latin typeface="+mj-lt"/>
                <a:cs typeface="Mangal" pitchFamily="18" charset="0"/>
              </a:rPr>
              <a:t>http://www.SQLintersection.com </a:t>
            </a:r>
            <a:endParaRPr lang="en-US" sz="900" b="0" u="sng" dirty="0">
              <a:solidFill>
                <a:schemeClr val="tx1"/>
              </a:solidFill>
              <a:latin typeface="+mj-lt"/>
              <a:cs typeface="Mangal" pitchFamily="18" charset="0"/>
            </a:endParaRPr>
          </a:p>
        </p:txBody>
      </p:sp>
      <p:pic>
        <p:nvPicPr>
          <p:cNvPr id="8" name="Picture 7"/>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97555" y="5943600"/>
            <a:ext cx="2090468" cy="790988"/>
          </a:xfrm>
          <a:prstGeom prst="rect">
            <a:avLst/>
          </a:prstGeom>
        </p:spPr>
      </p:pic>
      <p:sp>
        <p:nvSpPr>
          <p:cNvPr id="9" name="Rectangle 8"/>
          <p:cNvSpPr/>
          <p:nvPr userDrawn="1"/>
        </p:nvSpPr>
        <p:spPr bwMode="auto">
          <a:xfrm>
            <a:off x="0" y="6172200"/>
            <a:ext cx="9144000" cy="693751"/>
          </a:xfrm>
          <a:prstGeom prst="rect">
            <a:avLst/>
          </a:prstGeom>
          <a:blipFill>
            <a:blip r:embed="rId2" cstate="print"/>
            <a:srcRect/>
            <a:stretch>
              <a:fillRect t="-100000"/>
            </a:stretch>
          </a:blipFill>
          <a:ln w="9525" algn="ctr">
            <a:noFill/>
            <a:miter lim="800000"/>
            <a:headEnd/>
            <a:tailEnd/>
          </a:ln>
          <a:effectLst/>
        </p:spPr>
        <p:txBody>
          <a:bodyPr wrap="none" rtlCol="0" anchor="ctr"/>
          <a:lstStyle/>
          <a:p>
            <a:pPr algn="ctr"/>
            <a:endParaRPr lang="en-US" sz="2000" dirty="0">
              <a:latin typeface="Cambria" pitchFamily="18" charset="0"/>
            </a:endParaRPr>
          </a:p>
        </p:txBody>
      </p:sp>
      <p:sp>
        <p:nvSpPr>
          <p:cNvPr id="10" name="TextBox 9"/>
          <p:cNvSpPr txBox="1"/>
          <p:nvPr userDrawn="1"/>
        </p:nvSpPr>
        <p:spPr bwMode="auto">
          <a:xfrm>
            <a:off x="4402723" y="6551676"/>
            <a:ext cx="367408" cy="276999"/>
          </a:xfrm>
          <a:prstGeom prst="rect">
            <a:avLst/>
          </a:prstGeom>
          <a:noFill/>
          <a:ln w="9525">
            <a:noFill/>
            <a:miter lim="800000"/>
            <a:headEnd/>
            <a:tailEnd/>
          </a:ln>
        </p:spPr>
        <p:txBody>
          <a:bodyPr wrap="none" rtlCol="0">
            <a:spAutoFit/>
          </a:bodyPr>
          <a:lstStyle/>
          <a:p>
            <a:fld id="{1C0BEE2C-8B0C-4D07-B829-754BAF78059F}" type="slidenum">
              <a:rPr lang="en-US" sz="1200" smtClean="0">
                <a:solidFill>
                  <a:schemeClr val="tx1"/>
                </a:solidFill>
                <a:latin typeface="+mj-lt"/>
              </a:rPr>
              <a:pPr/>
              <a:t>‹#›</a:t>
            </a:fld>
            <a:endParaRPr lang="en-US" sz="1400" dirty="0">
              <a:solidFill>
                <a:schemeClr val="tx1"/>
              </a:solidFill>
              <a:latin typeface="+mj-lt"/>
            </a:endParaRPr>
          </a:p>
        </p:txBody>
      </p:sp>
      <p:sp>
        <p:nvSpPr>
          <p:cNvPr id="11" name="TextBox 10"/>
          <p:cNvSpPr txBox="1"/>
          <p:nvPr userDrawn="1"/>
        </p:nvSpPr>
        <p:spPr bwMode="auto">
          <a:xfrm>
            <a:off x="6477000" y="6488668"/>
            <a:ext cx="2667000" cy="369332"/>
          </a:xfrm>
          <a:prstGeom prst="rect">
            <a:avLst/>
          </a:prstGeom>
          <a:noFill/>
          <a:ln w="9525">
            <a:noFill/>
            <a:miter lim="800000"/>
            <a:headEnd/>
            <a:tailEnd/>
          </a:ln>
        </p:spPr>
        <p:txBody>
          <a:bodyPr wrap="square" rtlCol="0">
            <a:spAutoFit/>
          </a:bodyPr>
          <a:lstStyle/>
          <a:p>
            <a:pPr algn="r"/>
            <a:r>
              <a:rPr lang="en-US" sz="900" b="0" dirty="0" smtClean="0">
                <a:solidFill>
                  <a:schemeClr val="tx1"/>
                </a:solidFill>
                <a:latin typeface="+mj-lt"/>
                <a:cs typeface="Mangal" pitchFamily="18" charset="0"/>
              </a:rPr>
              <a:t>© </a:t>
            </a:r>
            <a:r>
              <a:rPr lang="en-US" sz="900" b="0" dirty="0" err="1" smtClean="0">
                <a:solidFill>
                  <a:schemeClr val="tx1"/>
                </a:solidFill>
                <a:latin typeface="+mj-lt"/>
                <a:cs typeface="Mangal" pitchFamily="18" charset="0"/>
              </a:rPr>
              <a:t>SQLintersection</a:t>
            </a:r>
            <a:r>
              <a:rPr lang="en-US" sz="900" b="0" dirty="0" smtClean="0">
                <a:solidFill>
                  <a:schemeClr val="tx1"/>
                </a:solidFill>
                <a:latin typeface="+mj-lt"/>
                <a:cs typeface="Mangal" pitchFamily="18" charset="0"/>
              </a:rPr>
              <a:t>. All rights reserved.</a:t>
            </a:r>
          </a:p>
          <a:p>
            <a:pPr algn="r"/>
            <a:r>
              <a:rPr lang="en-US" sz="900" b="0" u="sng" dirty="0" smtClean="0">
                <a:solidFill>
                  <a:schemeClr val="tx1"/>
                </a:solidFill>
                <a:latin typeface="+mj-lt"/>
                <a:cs typeface="Mangal" pitchFamily="18" charset="0"/>
              </a:rPr>
              <a:t>http://www.SQLintersection.com </a:t>
            </a:r>
            <a:endParaRPr lang="en-US" sz="900" b="0" u="sng" dirty="0">
              <a:solidFill>
                <a:schemeClr val="tx1"/>
              </a:solidFill>
              <a:latin typeface="+mj-lt"/>
              <a:cs typeface="Mangal" pitchFamily="18" charset="0"/>
            </a:endParaRPr>
          </a:p>
        </p:txBody>
      </p:sp>
      <p:pic>
        <p:nvPicPr>
          <p:cNvPr id="12" name="Picture 11"/>
          <p:cNvPicPr>
            <a:picLocks noChangeAspect="1"/>
          </p:cNvPicPr>
          <p:nvPr userDrawn="1"/>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97555" y="5943600"/>
            <a:ext cx="2090468" cy="790988"/>
          </a:xfrm>
          <a:prstGeom prst="rect">
            <a:avLst/>
          </a:prstGeom>
        </p:spPr>
      </p:pic>
    </p:spTree>
    <p:extLst>
      <p:ext uri="{BB962C8B-B14F-4D97-AF65-F5344CB8AC3E}">
        <p14:creationId xmlns:p14="http://schemas.microsoft.com/office/powerpoint/2010/main" val="828306333"/>
      </p:ext>
    </p:extLst>
  </p:cSld>
  <p:clrMapOvr>
    <a:masterClrMapping/>
  </p:clrMapOvr>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3" name="Rectangle 2"/>
          <p:cNvSpPr/>
          <p:nvPr/>
        </p:nvSpPr>
        <p:spPr bwMode="auto">
          <a:xfrm>
            <a:off x="0" y="6172200"/>
            <a:ext cx="9144000" cy="693751"/>
          </a:xfrm>
          <a:prstGeom prst="rect">
            <a:avLst/>
          </a:prstGeom>
          <a:blipFill>
            <a:blip r:embed="rId2" cstate="print"/>
            <a:srcRect/>
            <a:stretch>
              <a:fillRect t="-100000"/>
            </a:stretch>
          </a:blipFill>
          <a:ln w="9525" algn="ctr">
            <a:noFill/>
            <a:miter lim="800000"/>
            <a:headEnd/>
            <a:tailEnd/>
          </a:ln>
          <a:effectLst/>
        </p:spPr>
        <p:txBody>
          <a:bodyPr wrap="none" rtlCol="0" anchor="ctr"/>
          <a:lstStyle/>
          <a:p>
            <a:pPr algn="ctr"/>
            <a:endParaRPr lang="en-US" sz="2000" dirty="0">
              <a:latin typeface="Cambria" pitchFamily="18" charset="0"/>
            </a:endParaRPr>
          </a:p>
        </p:txBody>
      </p:sp>
      <p:sp>
        <p:nvSpPr>
          <p:cNvPr id="4" name="TextBox 3"/>
          <p:cNvSpPr txBox="1"/>
          <p:nvPr/>
        </p:nvSpPr>
        <p:spPr bwMode="auto">
          <a:xfrm>
            <a:off x="4402723" y="6551676"/>
            <a:ext cx="367408" cy="276999"/>
          </a:xfrm>
          <a:prstGeom prst="rect">
            <a:avLst/>
          </a:prstGeom>
          <a:noFill/>
          <a:ln w="9525">
            <a:noFill/>
            <a:miter lim="800000"/>
            <a:headEnd/>
            <a:tailEnd/>
          </a:ln>
        </p:spPr>
        <p:txBody>
          <a:bodyPr wrap="none" rtlCol="0">
            <a:spAutoFit/>
          </a:bodyPr>
          <a:lstStyle/>
          <a:p>
            <a:fld id="{1C0BEE2C-8B0C-4D07-B829-754BAF78059F}" type="slidenum">
              <a:rPr lang="en-US" sz="1200" smtClean="0">
                <a:solidFill>
                  <a:schemeClr val="tx1"/>
                </a:solidFill>
                <a:latin typeface="+mj-lt"/>
              </a:rPr>
              <a:pPr/>
              <a:t>‹#›</a:t>
            </a:fld>
            <a:endParaRPr lang="en-US" sz="1400" dirty="0">
              <a:solidFill>
                <a:schemeClr val="tx1"/>
              </a:solidFill>
              <a:latin typeface="+mj-lt"/>
            </a:endParaRPr>
          </a:p>
        </p:txBody>
      </p:sp>
      <p:sp>
        <p:nvSpPr>
          <p:cNvPr id="6" name="TextBox 5"/>
          <p:cNvSpPr txBox="1"/>
          <p:nvPr/>
        </p:nvSpPr>
        <p:spPr bwMode="auto">
          <a:xfrm>
            <a:off x="6477000" y="6488668"/>
            <a:ext cx="2667000" cy="369332"/>
          </a:xfrm>
          <a:prstGeom prst="rect">
            <a:avLst/>
          </a:prstGeom>
          <a:noFill/>
          <a:ln w="9525">
            <a:noFill/>
            <a:miter lim="800000"/>
            <a:headEnd/>
            <a:tailEnd/>
          </a:ln>
        </p:spPr>
        <p:txBody>
          <a:bodyPr wrap="square" rtlCol="0">
            <a:spAutoFit/>
          </a:bodyPr>
          <a:lstStyle/>
          <a:p>
            <a:pPr algn="r"/>
            <a:r>
              <a:rPr lang="en-US" sz="900" b="0" dirty="0" smtClean="0">
                <a:solidFill>
                  <a:schemeClr val="tx1"/>
                </a:solidFill>
                <a:latin typeface="+mj-lt"/>
                <a:cs typeface="Mangal" pitchFamily="18" charset="0"/>
              </a:rPr>
              <a:t>© </a:t>
            </a:r>
            <a:r>
              <a:rPr lang="en-US" sz="900" b="0" dirty="0" err="1" smtClean="0">
                <a:solidFill>
                  <a:schemeClr val="tx1"/>
                </a:solidFill>
                <a:latin typeface="+mj-lt"/>
                <a:cs typeface="Mangal" pitchFamily="18" charset="0"/>
              </a:rPr>
              <a:t>SQLintersection</a:t>
            </a:r>
            <a:r>
              <a:rPr lang="en-US" sz="900" b="0" dirty="0" smtClean="0">
                <a:solidFill>
                  <a:schemeClr val="tx1"/>
                </a:solidFill>
                <a:latin typeface="+mj-lt"/>
                <a:cs typeface="Mangal" pitchFamily="18" charset="0"/>
              </a:rPr>
              <a:t>. All rights reserved.</a:t>
            </a:r>
          </a:p>
          <a:p>
            <a:pPr algn="r"/>
            <a:r>
              <a:rPr lang="en-US" sz="900" b="0" u="sng" dirty="0" smtClean="0">
                <a:solidFill>
                  <a:schemeClr val="tx1"/>
                </a:solidFill>
                <a:latin typeface="+mj-lt"/>
                <a:cs typeface="Mangal" pitchFamily="18" charset="0"/>
              </a:rPr>
              <a:t>http://www.SQLintersection.com </a:t>
            </a:r>
            <a:endParaRPr lang="en-US" sz="900" b="0" u="sng" dirty="0">
              <a:solidFill>
                <a:schemeClr val="tx1"/>
              </a:solidFill>
              <a:latin typeface="+mj-lt"/>
              <a:cs typeface="Mangal" pitchFamily="18" charset="0"/>
            </a:endParaRPr>
          </a:p>
        </p:txBody>
      </p:sp>
      <p:pic>
        <p:nvPicPr>
          <p:cNvPr id="7" name="Picture 6"/>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97555" y="5943600"/>
            <a:ext cx="2090468" cy="790988"/>
          </a:xfrm>
          <a:prstGeom prst="rect">
            <a:avLst/>
          </a:prstGeom>
        </p:spPr>
      </p:pic>
      <p:sp>
        <p:nvSpPr>
          <p:cNvPr id="8" name="Rectangle 7"/>
          <p:cNvSpPr/>
          <p:nvPr userDrawn="1"/>
        </p:nvSpPr>
        <p:spPr bwMode="auto">
          <a:xfrm>
            <a:off x="0" y="6172200"/>
            <a:ext cx="9144000" cy="693751"/>
          </a:xfrm>
          <a:prstGeom prst="rect">
            <a:avLst/>
          </a:prstGeom>
          <a:blipFill>
            <a:blip r:embed="rId2" cstate="print"/>
            <a:srcRect/>
            <a:stretch>
              <a:fillRect t="-100000"/>
            </a:stretch>
          </a:blipFill>
          <a:ln w="9525" algn="ctr">
            <a:noFill/>
            <a:miter lim="800000"/>
            <a:headEnd/>
            <a:tailEnd/>
          </a:ln>
          <a:effectLst/>
        </p:spPr>
        <p:txBody>
          <a:bodyPr wrap="none" rtlCol="0" anchor="ctr"/>
          <a:lstStyle/>
          <a:p>
            <a:pPr algn="ctr"/>
            <a:endParaRPr lang="en-US" sz="2000" dirty="0">
              <a:latin typeface="Cambria" pitchFamily="18" charset="0"/>
            </a:endParaRPr>
          </a:p>
        </p:txBody>
      </p:sp>
      <p:sp>
        <p:nvSpPr>
          <p:cNvPr id="9" name="TextBox 8"/>
          <p:cNvSpPr txBox="1"/>
          <p:nvPr userDrawn="1"/>
        </p:nvSpPr>
        <p:spPr bwMode="auto">
          <a:xfrm>
            <a:off x="4402723" y="6551676"/>
            <a:ext cx="367408" cy="276999"/>
          </a:xfrm>
          <a:prstGeom prst="rect">
            <a:avLst/>
          </a:prstGeom>
          <a:noFill/>
          <a:ln w="9525">
            <a:noFill/>
            <a:miter lim="800000"/>
            <a:headEnd/>
            <a:tailEnd/>
          </a:ln>
        </p:spPr>
        <p:txBody>
          <a:bodyPr wrap="none" rtlCol="0">
            <a:spAutoFit/>
          </a:bodyPr>
          <a:lstStyle/>
          <a:p>
            <a:fld id="{1C0BEE2C-8B0C-4D07-B829-754BAF78059F}" type="slidenum">
              <a:rPr lang="en-US" sz="1200" smtClean="0">
                <a:solidFill>
                  <a:schemeClr val="tx1"/>
                </a:solidFill>
                <a:latin typeface="+mj-lt"/>
              </a:rPr>
              <a:pPr/>
              <a:t>‹#›</a:t>
            </a:fld>
            <a:endParaRPr lang="en-US" sz="1400" dirty="0">
              <a:solidFill>
                <a:schemeClr val="tx1"/>
              </a:solidFill>
              <a:latin typeface="+mj-lt"/>
            </a:endParaRPr>
          </a:p>
        </p:txBody>
      </p:sp>
      <p:sp>
        <p:nvSpPr>
          <p:cNvPr id="10" name="TextBox 9"/>
          <p:cNvSpPr txBox="1"/>
          <p:nvPr userDrawn="1"/>
        </p:nvSpPr>
        <p:spPr bwMode="auto">
          <a:xfrm>
            <a:off x="6477000" y="6488668"/>
            <a:ext cx="2667000" cy="369332"/>
          </a:xfrm>
          <a:prstGeom prst="rect">
            <a:avLst/>
          </a:prstGeom>
          <a:noFill/>
          <a:ln w="9525">
            <a:noFill/>
            <a:miter lim="800000"/>
            <a:headEnd/>
            <a:tailEnd/>
          </a:ln>
        </p:spPr>
        <p:txBody>
          <a:bodyPr wrap="square" rtlCol="0">
            <a:spAutoFit/>
          </a:bodyPr>
          <a:lstStyle/>
          <a:p>
            <a:pPr algn="r"/>
            <a:r>
              <a:rPr lang="en-US" sz="900" b="0" dirty="0" smtClean="0">
                <a:solidFill>
                  <a:schemeClr val="tx1"/>
                </a:solidFill>
                <a:latin typeface="+mj-lt"/>
                <a:cs typeface="Mangal" pitchFamily="18" charset="0"/>
              </a:rPr>
              <a:t>© </a:t>
            </a:r>
            <a:r>
              <a:rPr lang="en-US" sz="900" b="0" dirty="0" err="1" smtClean="0">
                <a:solidFill>
                  <a:schemeClr val="tx1"/>
                </a:solidFill>
                <a:latin typeface="+mj-lt"/>
                <a:cs typeface="Mangal" pitchFamily="18" charset="0"/>
              </a:rPr>
              <a:t>SQLintersection</a:t>
            </a:r>
            <a:r>
              <a:rPr lang="en-US" sz="900" b="0" dirty="0" smtClean="0">
                <a:solidFill>
                  <a:schemeClr val="tx1"/>
                </a:solidFill>
                <a:latin typeface="+mj-lt"/>
                <a:cs typeface="Mangal" pitchFamily="18" charset="0"/>
              </a:rPr>
              <a:t>. All rights reserved.</a:t>
            </a:r>
          </a:p>
          <a:p>
            <a:pPr algn="r"/>
            <a:r>
              <a:rPr lang="en-US" sz="900" b="0" u="sng" dirty="0" smtClean="0">
                <a:solidFill>
                  <a:schemeClr val="tx1"/>
                </a:solidFill>
                <a:latin typeface="+mj-lt"/>
                <a:cs typeface="Mangal" pitchFamily="18" charset="0"/>
              </a:rPr>
              <a:t>http://www.SQLintersection.com </a:t>
            </a:r>
            <a:endParaRPr lang="en-US" sz="900" b="0" u="sng" dirty="0">
              <a:solidFill>
                <a:schemeClr val="tx1"/>
              </a:solidFill>
              <a:latin typeface="+mj-lt"/>
              <a:cs typeface="Mangal" pitchFamily="18" charset="0"/>
            </a:endParaRPr>
          </a:p>
        </p:txBody>
      </p:sp>
      <p:pic>
        <p:nvPicPr>
          <p:cNvPr id="11" name="Picture 10"/>
          <p:cNvPicPr>
            <a:picLocks noChangeAspect="1"/>
          </p:cNvPicPr>
          <p:nvPr userDrawn="1"/>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97555" y="5943600"/>
            <a:ext cx="2090468" cy="790988"/>
          </a:xfrm>
          <a:prstGeom prst="rect">
            <a:avLst/>
          </a:prstGeom>
        </p:spPr>
      </p:pic>
    </p:spTree>
    <p:extLst>
      <p:ext uri="{BB962C8B-B14F-4D97-AF65-F5344CB8AC3E}">
        <p14:creationId xmlns:p14="http://schemas.microsoft.com/office/powerpoint/2010/main" val="3460961312"/>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92971" y="535781"/>
            <a:ext cx="5717150" cy="580430"/>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630680" y="1274497"/>
            <a:ext cx="3291840" cy="397087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90160" y="1274497"/>
            <a:ext cx="3291840" cy="397087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Rectangle 5"/>
          <p:cNvSpPr/>
          <p:nvPr/>
        </p:nvSpPr>
        <p:spPr bwMode="auto">
          <a:xfrm>
            <a:off x="0" y="6172200"/>
            <a:ext cx="9144000" cy="693751"/>
          </a:xfrm>
          <a:prstGeom prst="rect">
            <a:avLst/>
          </a:prstGeom>
          <a:blipFill>
            <a:blip r:embed="rId2" cstate="print"/>
            <a:srcRect/>
            <a:stretch>
              <a:fillRect t="-100000"/>
            </a:stretch>
          </a:blipFill>
          <a:ln w="9525" algn="ctr">
            <a:noFill/>
            <a:miter lim="800000"/>
            <a:headEnd/>
            <a:tailEnd/>
          </a:ln>
          <a:effectLst/>
        </p:spPr>
        <p:txBody>
          <a:bodyPr wrap="none" rtlCol="0" anchor="ctr"/>
          <a:lstStyle/>
          <a:p>
            <a:pPr algn="ctr"/>
            <a:endParaRPr lang="en-US" sz="2000" dirty="0">
              <a:latin typeface="Cambria" pitchFamily="18" charset="0"/>
            </a:endParaRPr>
          </a:p>
        </p:txBody>
      </p:sp>
      <p:sp>
        <p:nvSpPr>
          <p:cNvPr id="8" name="TextBox 7"/>
          <p:cNvSpPr txBox="1"/>
          <p:nvPr/>
        </p:nvSpPr>
        <p:spPr bwMode="auto">
          <a:xfrm>
            <a:off x="4402723" y="6551676"/>
            <a:ext cx="367408" cy="276999"/>
          </a:xfrm>
          <a:prstGeom prst="rect">
            <a:avLst/>
          </a:prstGeom>
          <a:noFill/>
          <a:ln w="9525">
            <a:noFill/>
            <a:miter lim="800000"/>
            <a:headEnd/>
            <a:tailEnd/>
          </a:ln>
        </p:spPr>
        <p:txBody>
          <a:bodyPr wrap="none" rtlCol="0">
            <a:spAutoFit/>
          </a:bodyPr>
          <a:lstStyle/>
          <a:p>
            <a:fld id="{1C0BEE2C-8B0C-4D07-B829-754BAF78059F}" type="slidenum">
              <a:rPr lang="en-US" sz="1200" smtClean="0">
                <a:solidFill>
                  <a:schemeClr val="tx1"/>
                </a:solidFill>
                <a:latin typeface="+mj-lt"/>
              </a:rPr>
              <a:pPr/>
              <a:t>‹#›</a:t>
            </a:fld>
            <a:endParaRPr lang="en-US" sz="1400" dirty="0">
              <a:solidFill>
                <a:schemeClr val="tx1"/>
              </a:solidFill>
              <a:latin typeface="+mj-lt"/>
            </a:endParaRPr>
          </a:p>
        </p:txBody>
      </p:sp>
      <p:sp>
        <p:nvSpPr>
          <p:cNvPr id="9" name="TextBox 8"/>
          <p:cNvSpPr txBox="1"/>
          <p:nvPr/>
        </p:nvSpPr>
        <p:spPr bwMode="auto">
          <a:xfrm>
            <a:off x="6477000" y="6488668"/>
            <a:ext cx="2667000" cy="369332"/>
          </a:xfrm>
          <a:prstGeom prst="rect">
            <a:avLst/>
          </a:prstGeom>
          <a:noFill/>
          <a:ln w="9525">
            <a:noFill/>
            <a:miter lim="800000"/>
            <a:headEnd/>
            <a:tailEnd/>
          </a:ln>
        </p:spPr>
        <p:txBody>
          <a:bodyPr wrap="square" rtlCol="0">
            <a:spAutoFit/>
          </a:bodyPr>
          <a:lstStyle/>
          <a:p>
            <a:pPr algn="r"/>
            <a:r>
              <a:rPr lang="en-US" sz="900" b="0" dirty="0" smtClean="0">
                <a:solidFill>
                  <a:schemeClr val="tx1"/>
                </a:solidFill>
                <a:latin typeface="+mj-lt"/>
                <a:cs typeface="Mangal" pitchFamily="18" charset="0"/>
              </a:rPr>
              <a:t>© </a:t>
            </a:r>
            <a:r>
              <a:rPr lang="en-US" sz="900" b="0" dirty="0" err="1" smtClean="0">
                <a:solidFill>
                  <a:schemeClr val="tx1"/>
                </a:solidFill>
                <a:latin typeface="+mj-lt"/>
                <a:cs typeface="Mangal" pitchFamily="18" charset="0"/>
              </a:rPr>
              <a:t>SQLintersection</a:t>
            </a:r>
            <a:r>
              <a:rPr lang="en-US" sz="900" b="0" dirty="0" smtClean="0">
                <a:solidFill>
                  <a:schemeClr val="tx1"/>
                </a:solidFill>
                <a:latin typeface="+mj-lt"/>
                <a:cs typeface="Mangal" pitchFamily="18" charset="0"/>
              </a:rPr>
              <a:t>. All rights reserved.</a:t>
            </a:r>
          </a:p>
          <a:p>
            <a:pPr algn="r"/>
            <a:r>
              <a:rPr lang="en-US" sz="900" b="0" u="sng" dirty="0" smtClean="0">
                <a:solidFill>
                  <a:schemeClr val="tx1"/>
                </a:solidFill>
                <a:latin typeface="+mj-lt"/>
                <a:cs typeface="Mangal" pitchFamily="18" charset="0"/>
              </a:rPr>
              <a:t>http://www.SQLintersection.com </a:t>
            </a:r>
            <a:endParaRPr lang="en-US" sz="900" b="0" u="sng" dirty="0">
              <a:solidFill>
                <a:schemeClr val="tx1"/>
              </a:solidFill>
              <a:latin typeface="+mj-lt"/>
              <a:cs typeface="Mangal" pitchFamily="18" charset="0"/>
            </a:endParaRPr>
          </a:p>
        </p:txBody>
      </p:sp>
      <p:pic>
        <p:nvPicPr>
          <p:cNvPr id="10" name="Picture 9"/>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97555" y="5943600"/>
            <a:ext cx="2090468" cy="790988"/>
          </a:xfrm>
          <a:prstGeom prst="rect">
            <a:avLst/>
          </a:prstGeom>
        </p:spPr>
      </p:pic>
      <p:sp>
        <p:nvSpPr>
          <p:cNvPr id="11" name="Rectangle 10"/>
          <p:cNvSpPr/>
          <p:nvPr userDrawn="1"/>
        </p:nvSpPr>
        <p:spPr bwMode="auto">
          <a:xfrm>
            <a:off x="0" y="6172200"/>
            <a:ext cx="9144000" cy="693751"/>
          </a:xfrm>
          <a:prstGeom prst="rect">
            <a:avLst/>
          </a:prstGeom>
          <a:blipFill>
            <a:blip r:embed="rId2" cstate="print"/>
            <a:srcRect/>
            <a:stretch>
              <a:fillRect t="-100000"/>
            </a:stretch>
          </a:blipFill>
          <a:ln w="9525" algn="ctr">
            <a:noFill/>
            <a:miter lim="800000"/>
            <a:headEnd/>
            <a:tailEnd/>
          </a:ln>
          <a:effectLst/>
        </p:spPr>
        <p:txBody>
          <a:bodyPr wrap="none" rtlCol="0" anchor="ctr"/>
          <a:lstStyle/>
          <a:p>
            <a:pPr algn="ctr"/>
            <a:endParaRPr lang="en-US" sz="2000" dirty="0">
              <a:latin typeface="Cambria" pitchFamily="18" charset="0"/>
            </a:endParaRPr>
          </a:p>
        </p:txBody>
      </p:sp>
      <p:sp>
        <p:nvSpPr>
          <p:cNvPr id="12" name="TextBox 11"/>
          <p:cNvSpPr txBox="1"/>
          <p:nvPr userDrawn="1"/>
        </p:nvSpPr>
        <p:spPr bwMode="auto">
          <a:xfrm>
            <a:off x="4402723" y="6551676"/>
            <a:ext cx="367408" cy="276999"/>
          </a:xfrm>
          <a:prstGeom prst="rect">
            <a:avLst/>
          </a:prstGeom>
          <a:noFill/>
          <a:ln w="9525">
            <a:noFill/>
            <a:miter lim="800000"/>
            <a:headEnd/>
            <a:tailEnd/>
          </a:ln>
        </p:spPr>
        <p:txBody>
          <a:bodyPr wrap="none" rtlCol="0">
            <a:spAutoFit/>
          </a:bodyPr>
          <a:lstStyle/>
          <a:p>
            <a:fld id="{1C0BEE2C-8B0C-4D07-B829-754BAF78059F}" type="slidenum">
              <a:rPr lang="en-US" sz="1200" smtClean="0">
                <a:solidFill>
                  <a:schemeClr val="tx1"/>
                </a:solidFill>
                <a:latin typeface="+mj-lt"/>
              </a:rPr>
              <a:pPr/>
              <a:t>‹#›</a:t>
            </a:fld>
            <a:endParaRPr lang="en-US" sz="1400" dirty="0">
              <a:solidFill>
                <a:schemeClr val="tx1"/>
              </a:solidFill>
              <a:latin typeface="+mj-lt"/>
            </a:endParaRPr>
          </a:p>
        </p:txBody>
      </p:sp>
      <p:sp>
        <p:nvSpPr>
          <p:cNvPr id="13" name="TextBox 12"/>
          <p:cNvSpPr txBox="1"/>
          <p:nvPr userDrawn="1"/>
        </p:nvSpPr>
        <p:spPr bwMode="auto">
          <a:xfrm>
            <a:off x="6477000" y="6488668"/>
            <a:ext cx="2667000" cy="369332"/>
          </a:xfrm>
          <a:prstGeom prst="rect">
            <a:avLst/>
          </a:prstGeom>
          <a:noFill/>
          <a:ln w="9525">
            <a:noFill/>
            <a:miter lim="800000"/>
            <a:headEnd/>
            <a:tailEnd/>
          </a:ln>
        </p:spPr>
        <p:txBody>
          <a:bodyPr wrap="square" rtlCol="0">
            <a:spAutoFit/>
          </a:bodyPr>
          <a:lstStyle/>
          <a:p>
            <a:pPr algn="r"/>
            <a:r>
              <a:rPr lang="en-US" sz="900" b="0" dirty="0" smtClean="0">
                <a:solidFill>
                  <a:schemeClr val="tx1"/>
                </a:solidFill>
                <a:latin typeface="+mj-lt"/>
                <a:cs typeface="Mangal" pitchFamily="18" charset="0"/>
              </a:rPr>
              <a:t>© </a:t>
            </a:r>
            <a:r>
              <a:rPr lang="en-US" sz="900" b="0" dirty="0" err="1" smtClean="0">
                <a:solidFill>
                  <a:schemeClr val="tx1"/>
                </a:solidFill>
                <a:latin typeface="+mj-lt"/>
                <a:cs typeface="Mangal" pitchFamily="18" charset="0"/>
              </a:rPr>
              <a:t>SQLintersection</a:t>
            </a:r>
            <a:r>
              <a:rPr lang="en-US" sz="900" b="0" dirty="0" smtClean="0">
                <a:solidFill>
                  <a:schemeClr val="tx1"/>
                </a:solidFill>
                <a:latin typeface="+mj-lt"/>
                <a:cs typeface="Mangal" pitchFamily="18" charset="0"/>
              </a:rPr>
              <a:t>. All rights reserved.</a:t>
            </a:r>
          </a:p>
          <a:p>
            <a:pPr algn="r"/>
            <a:r>
              <a:rPr lang="en-US" sz="900" b="0" u="sng" dirty="0" smtClean="0">
                <a:solidFill>
                  <a:schemeClr val="tx1"/>
                </a:solidFill>
                <a:latin typeface="+mj-lt"/>
                <a:cs typeface="Mangal" pitchFamily="18" charset="0"/>
              </a:rPr>
              <a:t>http://www.SQLintersection.com </a:t>
            </a:r>
            <a:endParaRPr lang="en-US" sz="900" b="0" u="sng" dirty="0">
              <a:solidFill>
                <a:schemeClr val="tx1"/>
              </a:solidFill>
              <a:latin typeface="+mj-lt"/>
              <a:cs typeface="Mangal" pitchFamily="18" charset="0"/>
            </a:endParaRPr>
          </a:p>
        </p:txBody>
      </p:sp>
      <p:pic>
        <p:nvPicPr>
          <p:cNvPr id="14" name="Picture 13"/>
          <p:cNvPicPr>
            <a:picLocks noChangeAspect="1"/>
          </p:cNvPicPr>
          <p:nvPr userDrawn="1"/>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97555" y="5943600"/>
            <a:ext cx="2090468" cy="790988"/>
          </a:xfrm>
          <a:prstGeom prst="rect">
            <a:avLst/>
          </a:prstGeom>
        </p:spPr>
      </p:pic>
    </p:spTree>
    <p:extLst>
      <p:ext uri="{BB962C8B-B14F-4D97-AF65-F5344CB8AC3E}">
        <p14:creationId xmlns:p14="http://schemas.microsoft.com/office/powerpoint/2010/main" val="3531163531"/>
      </p:ext>
    </p:extLst>
  </p:cSld>
  <p:clrMapOvr>
    <a:masterClrMapping/>
  </p:clrMapOvr>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2_Title Slide">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32780" name="Title 32779"/>
          <p:cNvSpPr>
            <a:spLocks noGrp="1" noChangeArrowheads="1"/>
          </p:cNvSpPr>
          <p:nvPr>
            <p:ph type="ctrTitle"/>
          </p:nvPr>
        </p:nvSpPr>
        <p:spPr>
          <a:xfrm>
            <a:off x="685800" y="533400"/>
            <a:ext cx="7772400" cy="2514600"/>
          </a:xfrm>
          <a:noFill/>
        </p:spPr>
        <p:txBody>
          <a:bodyPr anchor="b"/>
          <a:lstStyle>
            <a:lvl1pPr algn="r">
              <a:defRPr sz="4000" b="1">
                <a:solidFill>
                  <a:srgbClr val="22AFE7"/>
                </a:solidFill>
                <a:latin typeface="+mj-lt"/>
                <a:cs typeface="Segoe UI" pitchFamily="34" charset="0"/>
              </a:defRPr>
            </a:lvl1pPr>
          </a:lstStyle>
          <a:p>
            <a:r>
              <a:rPr lang="en-US" smtClean="0"/>
              <a:t>Click to edit Master title style</a:t>
            </a:r>
            <a:endParaRPr lang="en-US" dirty="0"/>
          </a:p>
        </p:txBody>
      </p:sp>
      <p:sp>
        <p:nvSpPr>
          <p:cNvPr id="32781" name="Subtitle 32780"/>
          <p:cNvSpPr>
            <a:spLocks noGrp="1" noChangeArrowheads="1"/>
          </p:cNvSpPr>
          <p:nvPr>
            <p:ph type="subTitle" idx="1"/>
          </p:nvPr>
        </p:nvSpPr>
        <p:spPr>
          <a:xfrm>
            <a:off x="2057400" y="3124200"/>
            <a:ext cx="6400800" cy="1295400"/>
          </a:xfrm>
        </p:spPr>
        <p:txBody>
          <a:bodyPr/>
          <a:lstStyle>
            <a:lvl1pPr marL="0" indent="0" algn="r">
              <a:buNone/>
              <a:defRPr sz="2800" b="0">
                <a:latin typeface="Calibri Light" pitchFamily="34" charset="0"/>
                <a:cs typeface="Segoe UI" pitchFamily="34" charset="0"/>
              </a:defRPr>
            </a:lvl1pPr>
          </a:lstStyle>
          <a:p>
            <a:r>
              <a:rPr lang="en-US" smtClean="0"/>
              <a:t>Click to edit Master subtitle style</a:t>
            </a:r>
            <a:endParaRPr lang="en-US" dirty="0"/>
          </a:p>
        </p:txBody>
      </p:sp>
      <p:pic>
        <p:nvPicPr>
          <p:cNvPr id="3" name="Picture 2"/>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13268" y="4953000"/>
            <a:ext cx="3697441" cy="1399032"/>
          </a:xfrm>
          <a:prstGeom prst="rect">
            <a:avLst/>
          </a:prstGeom>
        </p:spPr>
      </p:pic>
    </p:spTree>
    <p:extLst>
      <p:ext uri="{BB962C8B-B14F-4D97-AF65-F5344CB8AC3E}">
        <p14:creationId xmlns:p14="http://schemas.microsoft.com/office/powerpoint/2010/main" val="727938850"/>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4" name="Rectangle 3"/>
          <p:cNvSpPr/>
          <p:nvPr/>
        </p:nvSpPr>
        <p:spPr bwMode="auto">
          <a:xfrm>
            <a:off x="0" y="6172200"/>
            <a:ext cx="9144000" cy="693751"/>
          </a:xfrm>
          <a:prstGeom prst="rect">
            <a:avLst/>
          </a:prstGeom>
          <a:blipFill>
            <a:blip r:embed="rId2" cstate="print"/>
            <a:srcRect/>
            <a:stretch>
              <a:fillRect t="-100000"/>
            </a:stretch>
          </a:blipFill>
          <a:ln w="9525" algn="ctr">
            <a:noFill/>
            <a:miter lim="800000"/>
            <a:headEnd/>
            <a:tailEnd/>
          </a:ln>
          <a:effectLst/>
        </p:spPr>
        <p:txBody>
          <a:bodyPr wrap="none" rtlCol="0" anchor="ctr"/>
          <a:lstStyle/>
          <a:p>
            <a:pPr algn="ctr"/>
            <a:endParaRPr lang="en-US" sz="2000" dirty="0">
              <a:solidFill>
                <a:prstClr val="black"/>
              </a:solidFill>
            </a:endParaRPr>
          </a:p>
        </p:txBody>
      </p:sp>
      <p:sp>
        <p:nvSpPr>
          <p:cNvPr id="2" name="Title 1"/>
          <p:cNvSpPr>
            <a:spLocks noGrp="1"/>
          </p:cNvSpPr>
          <p:nvPr>
            <p:ph type="title"/>
          </p:nvPr>
        </p:nvSpPr>
        <p:spPr>
          <a:noFill/>
        </p:spPr>
        <p:txBody>
          <a:bodyPr rtlCol="0"/>
          <a:lstStyle>
            <a:lvl1pPr marL="0" indent="0" algn="ctr" defTabSz="-13873163" rtl="0" eaLnBrk="1" fontAlgn="base" hangingPunct="1">
              <a:spcBef>
                <a:spcPct val="0"/>
              </a:spcBef>
              <a:spcAft>
                <a:spcPct val="0"/>
              </a:spcAft>
              <a:defRPr lang="en-US" sz="3200" b="1" dirty="0">
                <a:solidFill>
                  <a:schemeClr val="tx2"/>
                </a:solidFill>
                <a:latin typeface="+mj-lt"/>
                <a:ea typeface="+mj-ea"/>
                <a:cs typeface="Segoe UI" pitchFamily="34" charset="0"/>
              </a:defRPr>
            </a:lvl1pPr>
          </a:lstStyle>
          <a:p>
            <a:r>
              <a:rPr lang="en-US" smtClean="0"/>
              <a:t>Click to edit Master title style</a:t>
            </a:r>
            <a:endParaRPr lang="en-US" dirty="0"/>
          </a:p>
        </p:txBody>
      </p:sp>
      <p:sp>
        <p:nvSpPr>
          <p:cNvPr id="3" name="Text Placeholder 2"/>
          <p:cNvSpPr>
            <a:spLocks noGrp="1"/>
          </p:cNvSpPr>
          <p:nvPr>
            <p:ph type="body" idx="1"/>
          </p:nvPr>
        </p:nvSpPr>
        <p:spPr/>
        <p:txBody>
          <a:bodyPr rtlCol="0"/>
          <a:lstStyle>
            <a:lvl1pPr>
              <a:buClrTx/>
              <a:buFont typeface="Wingdings" pitchFamily="2" charset="2"/>
              <a:buChar char="§"/>
              <a:defRPr sz="2400" b="1">
                <a:latin typeface="Calibri" pitchFamily="34" charset="0"/>
              </a:defRPr>
            </a:lvl1pPr>
            <a:lvl2pPr>
              <a:buClrTx/>
              <a:buFont typeface="Wingdings" pitchFamily="2" charset="2"/>
              <a:buChar char="o"/>
              <a:defRPr sz="2400" b="0">
                <a:latin typeface="Calibri Light" pitchFamily="34" charset="0"/>
              </a:defRPr>
            </a:lvl2pPr>
            <a:lvl3pPr>
              <a:buClrTx/>
              <a:buFont typeface="Wingdings" pitchFamily="2" charset="2"/>
              <a:buChar char="o"/>
              <a:defRPr sz="2400" b="0">
                <a:latin typeface="Calibri Light" pitchFamily="34" charset="0"/>
              </a:defRPr>
            </a:lvl3pPr>
            <a:lvl4pPr>
              <a:buClrTx/>
              <a:buFont typeface="Wingdings" pitchFamily="2" charset="2"/>
              <a:buChar char="o"/>
              <a:defRPr sz="2400" b="0">
                <a:latin typeface="Calibri Light" pitchFamily="34" charset="0"/>
              </a:defRPr>
            </a:lvl4pPr>
            <a:lvl5pPr>
              <a:buClrTx/>
              <a:buFont typeface="Wingdings" pitchFamily="2" charset="2"/>
              <a:buChar char="o"/>
              <a:defRPr sz="2400" b="0">
                <a:latin typeface="Calibri Light"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Box 4"/>
          <p:cNvSpPr txBox="1"/>
          <p:nvPr/>
        </p:nvSpPr>
        <p:spPr bwMode="auto">
          <a:xfrm>
            <a:off x="4402723" y="6551676"/>
            <a:ext cx="367408" cy="276999"/>
          </a:xfrm>
          <a:prstGeom prst="rect">
            <a:avLst/>
          </a:prstGeom>
          <a:noFill/>
          <a:ln w="9525">
            <a:noFill/>
            <a:miter lim="800000"/>
            <a:headEnd/>
            <a:tailEnd/>
          </a:ln>
        </p:spPr>
        <p:txBody>
          <a:bodyPr wrap="none" rtlCol="0">
            <a:spAutoFit/>
          </a:bodyPr>
          <a:lstStyle/>
          <a:p>
            <a:fld id="{1C0BEE2C-8B0C-4D07-B829-754BAF78059F}" type="slidenum">
              <a:rPr lang="en-US" sz="1200" smtClean="0">
                <a:solidFill>
                  <a:prstClr val="black"/>
                </a:solidFill>
                <a:latin typeface="Calibri"/>
              </a:rPr>
              <a:pPr/>
              <a:t>‹#›</a:t>
            </a:fld>
            <a:endParaRPr lang="en-US" sz="1400" dirty="0">
              <a:solidFill>
                <a:prstClr val="black"/>
              </a:solidFill>
              <a:latin typeface="Calibri"/>
            </a:endParaRPr>
          </a:p>
        </p:txBody>
      </p:sp>
      <p:sp>
        <p:nvSpPr>
          <p:cNvPr id="9" name="TextBox 8"/>
          <p:cNvSpPr txBox="1"/>
          <p:nvPr/>
        </p:nvSpPr>
        <p:spPr bwMode="auto">
          <a:xfrm>
            <a:off x="6477000" y="6488668"/>
            <a:ext cx="2667000" cy="369332"/>
          </a:xfrm>
          <a:prstGeom prst="rect">
            <a:avLst/>
          </a:prstGeom>
          <a:noFill/>
          <a:ln w="9525">
            <a:noFill/>
            <a:miter lim="800000"/>
            <a:headEnd/>
            <a:tailEnd/>
          </a:ln>
        </p:spPr>
        <p:txBody>
          <a:bodyPr wrap="square" rtlCol="0">
            <a:spAutoFit/>
          </a:bodyPr>
          <a:lstStyle/>
          <a:p>
            <a:pPr algn="r"/>
            <a:r>
              <a:rPr lang="en-US" sz="900" dirty="0" smtClean="0">
                <a:solidFill>
                  <a:prstClr val="black"/>
                </a:solidFill>
                <a:latin typeface="Calibri"/>
                <a:cs typeface="Mangal" pitchFamily="18" charset="0"/>
              </a:rPr>
              <a:t>© </a:t>
            </a:r>
            <a:r>
              <a:rPr lang="en-US" sz="900" dirty="0" err="1" smtClean="0">
                <a:solidFill>
                  <a:prstClr val="black"/>
                </a:solidFill>
                <a:latin typeface="Calibri"/>
                <a:cs typeface="Mangal" pitchFamily="18" charset="0"/>
              </a:rPr>
              <a:t>SQLintersection</a:t>
            </a:r>
            <a:r>
              <a:rPr lang="en-US" sz="900" dirty="0" smtClean="0">
                <a:solidFill>
                  <a:prstClr val="black"/>
                </a:solidFill>
                <a:latin typeface="Calibri"/>
                <a:cs typeface="Mangal" pitchFamily="18" charset="0"/>
              </a:rPr>
              <a:t>. All rights reserved.</a:t>
            </a:r>
          </a:p>
          <a:p>
            <a:pPr algn="r"/>
            <a:r>
              <a:rPr lang="en-US" sz="900" u="sng" dirty="0" smtClean="0">
                <a:solidFill>
                  <a:prstClr val="black"/>
                </a:solidFill>
                <a:latin typeface="Calibri"/>
                <a:cs typeface="Mangal" pitchFamily="18" charset="0"/>
              </a:rPr>
              <a:t>http://www.SQLintersection.com </a:t>
            </a:r>
            <a:endParaRPr lang="en-US" sz="900" u="sng" dirty="0">
              <a:solidFill>
                <a:prstClr val="black"/>
              </a:solidFill>
              <a:latin typeface="Calibri"/>
              <a:cs typeface="Mangal" pitchFamily="18" charset="0"/>
            </a:endParaRPr>
          </a:p>
        </p:txBody>
      </p:sp>
      <p:pic>
        <p:nvPicPr>
          <p:cNvPr id="10" name="Picture 9"/>
          <p:cNvPicPr>
            <a:picLocks noChangeAspect="1"/>
          </p:cNvPicPr>
          <p:nvPr/>
        </p:nvPicPr>
        <p:blipFill rotWithShape="1">
          <a:blip r:embed="rId3" cstate="print">
            <a:duotone>
              <a:schemeClr val="bg2">
                <a:shade val="45000"/>
                <a:satMod val="135000"/>
              </a:schemeClr>
              <a:prstClr val="white"/>
            </a:duotone>
            <a:extLst>
              <a:ext uri="{28A0092B-C50C-407E-A947-70E740481C1C}">
                <a14:useLocalDpi xmlns:a14="http://schemas.microsoft.com/office/drawing/2010/main" val="0"/>
              </a:ext>
            </a:extLst>
          </a:blip>
          <a:srcRect l="-31" t="-203" r="-107" b="9231"/>
          <a:stretch/>
        </p:blipFill>
        <p:spPr>
          <a:xfrm>
            <a:off x="4419600" y="2133600"/>
            <a:ext cx="4902199" cy="4453467"/>
          </a:xfrm>
          <a:prstGeom prst="rect">
            <a:avLst/>
          </a:prstGeom>
          <a:ln>
            <a:noFill/>
          </a:ln>
          <a:effectLst>
            <a:softEdge rad="635000"/>
          </a:effectLst>
        </p:spPr>
      </p:pic>
      <p:pic>
        <p:nvPicPr>
          <p:cNvPr id="11" name="Picture 10"/>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97555" y="5943600"/>
            <a:ext cx="2090468" cy="790988"/>
          </a:xfrm>
          <a:prstGeom prst="rect">
            <a:avLst/>
          </a:prstGeom>
        </p:spPr>
      </p:pic>
    </p:spTree>
    <p:extLst>
      <p:ext uri="{BB962C8B-B14F-4D97-AF65-F5344CB8AC3E}">
        <p14:creationId xmlns:p14="http://schemas.microsoft.com/office/powerpoint/2010/main" val="2758053717"/>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tx" preserve="1">
  <p:cSld name="References">
    <p:spTree>
      <p:nvGrpSpPr>
        <p:cNvPr id="1" name=""/>
        <p:cNvGrpSpPr/>
        <p:nvPr/>
      </p:nvGrpSpPr>
      <p:grpSpPr>
        <a:xfrm>
          <a:off x="0" y="0"/>
          <a:ext cx="0" cy="0"/>
          <a:chOff x="0" y="0"/>
          <a:chExt cx="0" cy="0"/>
        </a:xfrm>
      </p:grpSpPr>
      <p:sp>
        <p:nvSpPr>
          <p:cNvPr id="2" name="Title 1"/>
          <p:cNvSpPr>
            <a:spLocks noGrp="1"/>
          </p:cNvSpPr>
          <p:nvPr>
            <p:ph type="title" hasCustomPrompt="1"/>
          </p:nvPr>
        </p:nvSpPr>
        <p:spPr>
          <a:noFill/>
        </p:spPr>
        <p:txBody>
          <a:bodyPr rtlCol="0"/>
          <a:lstStyle>
            <a:lvl1pPr marL="0" indent="0" algn="ctr" defTabSz="-13873163" rtl="0" eaLnBrk="1" fontAlgn="base" hangingPunct="1">
              <a:spcBef>
                <a:spcPct val="0"/>
              </a:spcBef>
              <a:spcAft>
                <a:spcPct val="0"/>
              </a:spcAft>
              <a:defRPr lang="en-US" sz="3200" b="1" dirty="0">
                <a:solidFill>
                  <a:schemeClr val="tx2"/>
                </a:solidFill>
                <a:latin typeface="+mj-lt"/>
                <a:ea typeface="+mj-ea"/>
                <a:cs typeface="Segoe UI" pitchFamily="34" charset="0"/>
              </a:defRPr>
            </a:lvl1pPr>
          </a:lstStyle>
          <a:p>
            <a:r>
              <a:rPr lang="en-US" dirty="0" smtClean="0"/>
              <a:t>References</a:t>
            </a:r>
            <a:endParaRPr lang="en-US" dirty="0"/>
          </a:p>
        </p:txBody>
      </p:sp>
      <p:sp>
        <p:nvSpPr>
          <p:cNvPr id="3" name="Text Placeholder 2"/>
          <p:cNvSpPr>
            <a:spLocks noGrp="1"/>
          </p:cNvSpPr>
          <p:nvPr>
            <p:ph type="body" idx="1"/>
          </p:nvPr>
        </p:nvSpPr>
        <p:spPr/>
        <p:txBody>
          <a:bodyPr rtlCol="0"/>
          <a:lstStyle>
            <a:lvl1pPr>
              <a:buClrTx/>
              <a:buFont typeface="Wingdings" pitchFamily="2" charset="2"/>
              <a:buChar char="§"/>
              <a:defRPr sz="2400" b="1">
                <a:latin typeface="Calibri" pitchFamily="34" charset="0"/>
              </a:defRPr>
            </a:lvl1pPr>
            <a:lvl2pPr>
              <a:buClrTx/>
              <a:buFont typeface="Wingdings" pitchFamily="2" charset="2"/>
              <a:buChar char="o"/>
              <a:defRPr sz="2400" b="0">
                <a:latin typeface="Calibri Light" pitchFamily="34" charset="0"/>
              </a:defRPr>
            </a:lvl2pPr>
            <a:lvl3pPr>
              <a:buClrTx/>
              <a:buFont typeface="Wingdings" pitchFamily="2" charset="2"/>
              <a:buChar char="o"/>
              <a:defRPr sz="2400" b="0">
                <a:latin typeface="Calibri Light" pitchFamily="34" charset="0"/>
              </a:defRPr>
            </a:lvl3pPr>
            <a:lvl4pPr>
              <a:buClrTx/>
              <a:buFont typeface="Wingdings" pitchFamily="2" charset="2"/>
              <a:buChar char="o"/>
              <a:defRPr sz="2400" b="0">
                <a:latin typeface="Calibri Light" pitchFamily="34" charset="0"/>
              </a:defRPr>
            </a:lvl4pPr>
            <a:lvl5pPr>
              <a:buClrTx/>
              <a:buFont typeface="Wingdings" pitchFamily="2" charset="2"/>
              <a:buChar char="o"/>
              <a:defRPr sz="2400" b="0">
                <a:latin typeface="Calibri Light"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8" name="Picture 7"/>
          <p:cNvPicPr>
            <a:picLocks noChangeAspect="1"/>
          </p:cNvPicPr>
          <p:nvPr/>
        </p:nvPicPr>
        <p:blipFill rotWithShape="1">
          <a:blip r:embed="rId2" cstate="print">
            <a:duotone>
              <a:schemeClr val="bg2">
                <a:shade val="45000"/>
                <a:satMod val="135000"/>
              </a:schemeClr>
              <a:prstClr val="white"/>
            </a:duotone>
            <a:extLst>
              <a:ext uri="{28A0092B-C50C-407E-A947-70E740481C1C}">
                <a14:useLocalDpi xmlns:a14="http://schemas.microsoft.com/office/drawing/2010/main" val="0"/>
              </a:ext>
            </a:extLst>
          </a:blip>
          <a:srcRect l="-31" t="-203" r="-107" b="9231"/>
          <a:stretch/>
        </p:blipFill>
        <p:spPr>
          <a:xfrm>
            <a:off x="4572000" y="2362200"/>
            <a:ext cx="4902199" cy="4453467"/>
          </a:xfrm>
          <a:prstGeom prst="rect">
            <a:avLst/>
          </a:prstGeom>
          <a:ln>
            <a:noFill/>
          </a:ln>
          <a:effectLst>
            <a:softEdge rad="635000"/>
          </a:effectLst>
        </p:spPr>
      </p:pic>
      <p:sp>
        <p:nvSpPr>
          <p:cNvPr id="11" name="Rectangle 10"/>
          <p:cNvSpPr/>
          <p:nvPr/>
        </p:nvSpPr>
        <p:spPr bwMode="auto">
          <a:xfrm>
            <a:off x="0" y="6172200"/>
            <a:ext cx="9144000" cy="693751"/>
          </a:xfrm>
          <a:prstGeom prst="rect">
            <a:avLst/>
          </a:prstGeom>
          <a:blipFill>
            <a:blip r:embed="rId3" cstate="print"/>
            <a:srcRect/>
            <a:stretch>
              <a:fillRect t="-100000"/>
            </a:stretch>
          </a:blipFill>
          <a:ln w="9525" algn="ctr">
            <a:noFill/>
            <a:miter lim="800000"/>
            <a:headEnd/>
            <a:tailEnd/>
          </a:ln>
          <a:effectLst/>
        </p:spPr>
        <p:txBody>
          <a:bodyPr wrap="none" rtlCol="0" anchor="ctr"/>
          <a:lstStyle/>
          <a:p>
            <a:pPr algn="ctr"/>
            <a:endParaRPr lang="en-US" sz="2000" dirty="0">
              <a:solidFill>
                <a:prstClr val="black"/>
              </a:solidFill>
            </a:endParaRPr>
          </a:p>
        </p:txBody>
      </p:sp>
      <p:sp>
        <p:nvSpPr>
          <p:cNvPr id="12" name="TextBox 11"/>
          <p:cNvSpPr txBox="1"/>
          <p:nvPr/>
        </p:nvSpPr>
        <p:spPr bwMode="auto">
          <a:xfrm>
            <a:off x="4402723" y="6551676"/>
            <a:ext cx="367408" cy="276999"/>
          </a:xfrm>
          <a:prstGeom prst="rect">
            <a:avLst/>
          </a:prstGeom>
          <a:noFill/>
          <a:ln w="9525">
            <a:noFill/>
            <a:miter lim="800000"/>
            <a:headEnd/>
            <a:tailEnd/>
          </a:ln>
        </p:spPr>
        <p:txBody>
          <a:bodyPr wrap="none" rtlCol="0">
            <a:spAutoFit/>
          </a:bodyPr>
          <a:lstStyle/>
          <a:p>
            <a:fld id="{1C0BEE2C-8B0C-4D07-B829-754BAF78059F}" type="slidenum">
              <a:rPr lang="en-US" sz="1200" smtClean="0">
                <a:solidFill>
                  <a:prstClr val="black"/>
                </a:solidFill>
                <a:latin typeface="Calibri"/>
              </a:rPr>
              <a:pPr/>
              <a:t>‹#›</a:t>
            </a:fld>
            <a:endParaRPr lang="en-US" sz="1400" dirty="0">
              <a:solidFill>
                <a:prstClr val="black"/>
              </a:solidFill>
              <a:latin typeface="Calibri"/>
            </a:endParaRPr>
          </a:p>
        </p:txBody>
      </p:sp>
      <p:sp>
        <p:nvSpPr>
          <p:cNvPr id="13" name="TextBox 12"/>
          <p:cNvSpPr txBox="1"/>
          <p:nvPr/>
        </p:nvSpPr>
        <p:spPr bwMode="auto">
          <a:xfrm>
            <a:off x="6477000" y="6488668"/>
            <a:ext cx="2667000" cy="369332"/>
          </a:xfrm>
          <a:prstGeom prst="rect">
            <a:avLst/>
          </a:prstGeom>
          <a:noFill/>
          <a:ln w="9525">
            <a:noFill/>
            <a:miter lim="800000"/>
            <a:headEnd/>
            <a:tailEnd/>
          </a:ln>
        </p:spPr>
        <p:txBody>
          <a:bodyPr wrap="square" rtlCol="0">
            <a:spAutoFit/>
          </a:bodyPr>
          <a:lstStyle/>
          <a:p>
            <a:pPr algn="r"/>
            <a:r>
              <a:rPr lang="en-US" sz="900" dirty="0" smtClean="0">
                <a:solidFill>
                  <a:prstClr val="black"/>
                </a:solidFill>
                <a:latin typeface="Calibri"/>
                <a:cs typeface="Mangal" pitchFamily="18" charset="0"/>
              </a:rPr>
              <a:t>© </a:t>
            </a:r>
            <a:r>
              <a:rPr lang="en-US" sz="900" dirty="0" err="1" smtClean="0">
                <a:solidFill>
                  <a:prstClr val="black"/>
                </a:solidFill>
                <a:latin typeface="Calibri"/>
                <a:cs typeface="Mangal" pitchFamily="18" charset="0"/>
              </a:rPr>
              <a:t>SQLintersection</a:t>
            </a:r>
            <a:r>
              <a:rPr lang="en-US" sz="900" dirty="0" smtClean="0">
                <a:solidFill>
                  <a:prstClr val="black"/>
                </a:solidFill>
                <a:latin typeface="Calibri"/>
                <a:cs typeface="Mangal" pitchFamily="18" charset="0"/>
              </a:rPr>
              <a:t>. All rights reserved.</a:t>
            </a:r>
          </a:p>
          <a:p>
            <a:pPr algn="r"/>
            <a:r>
              <a:rPr lang="en-US" sz="900" u="sng" dirty="0" smtClean="0">
                <a:solidFill>
                  <a:prstClr val="black"/>
                </a:solidFill>
                <a:latin typeface="Calibri"/>
                <a:cs typeface="Mangal" pitchFamily="18" charset="0"/>
              </a:rPr>
              <a:t>http://www.SQLintersection.com </a:t>
            </a:r>
            <a:endParaRPr lang="en-US" sz="900" u="sng" dirty="0">
              <a:solidFill>
                <a:prstClr val="black"/>
              </a:solidFill>
              <a:latin typeface="Calibri"/>
              <a:cs typeface="Mangal" pitchFamily="18" charset="0"/>
            </a:endParaRPr>
          </a:p>
        </p:txBody>
      </p:sp>
      <p:pic>
        <p:nvPicPr>
          <p:cNvPr id="10" name="Picture 9"/>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97555" y="5943600"/>
            <a:ext cx="2090468" cy="790988"/>
          </a:xfrm>
          <a:prstGeom prst="rect">
            <a:avLst/>
          </a:prstGeom>
        </p:spPr>
      </p:pic>
    </p:spTree>
    <p:extLst>
      <p:ext uri="{BB962C8B-B14F-4D97-AF65-F5344CB8AC3E}">
        <p14:creationId xmlns:p14="http://schemas.microsoft.com/office/powerpoint/2010/main" val="2457008546"/>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Code Samp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1485900" y="1600200"/>
            <a:ext cx="6172200" cy="3962400"/>
          </a:xfrm>
          <a:solidFill>
            <a:schemeClr val="accent1">
              <a:lumMod val="20000"/>
              <a:lumOff val="80000"/>
            </a:schemeClr>
          </a:solidFill>
          <a:ln w="9525">
            <a:solidFill>
              <a:schemeClr val="tx1"/>
            </a:solidFill>
          </a:ln>
        </p:spPr>
        <p:txBody>
          <a:bodyPr/>
          <a:lstStyle>
            <a:lvl1pPr>
              <a:buNone/>
              <a:defRPr sz="1800" b="0">
                <a:latin typeface="Consolas" pitchFamily="49" charset="0"/>
              </a:defRPr>
            </a:lvl1pPr>
          </a:lstStyle>
          <a:p>
            <a:pPr lvl="0"/>
            <a:r>
              <a:rPr lang="en-US" smtClean="0"/>
              <a:t>Click to edit Master text styles</a:t>
            </a:r>
          </a:p>
        </p:txBody>
      </p:sp>
      <p:sp>
        <p:nvSpPr>
          <p:cNvPr id="7" name="Rectangle 6"/>
          <p:cNvSpPr/>
          <p:nvPr/>
        </p:nvSpPr>
        <p:spPr bwMode="auto">
          <a:xfrm>
            <a:off x="0" y="6172200"/>
            <a:ext cx="9144000" cy="693751"/>
          </a:xfrm>
          <a:prstGeom prst="rect">
            <a:avLst/>
          </a:prstGeom>
          <a:blipFill>
            <a:blip r:embed="rId2" cstate="print"/>
            <a:srcRect/>
            <a:stretch>
              <a:fillRect t="-100000"/>
            </a:stretch>
          </a:blipFill>
          <a:ln w="9525" algn="ctr">
            <a:noFill/>
            <a:miter lim="800000"/>
            <a:headEnd/>
            <a:tailEnd/>
          </a:ln>
          <a:effectLst/>
        </p:spPr>
        <p:txBody>
          <a:bodyPr wrap="none" rtlCol="0" anchor="ctr"/>
          <a:lstStyle/>
          <a:p>
            <a:pPr algn="ctr"/>
            <a:endParaRPr lang="en-US" sz="2000" dirty="0">
              <a:solidFill>
                <a:prstClr val="black"/>
              </a:solidFill>
            </a:endParaRPr>
          </a:p>
        </p:txBody>
      </p:sp>
      <p:sp>
        <p:nvSpPr>
          <p:cNvPr id="9" name="TextBox 8"/>
          <p:cNvSpPr txBox="1"/>
          <p:nvPr/>
        </p:nvSpPr>
        <p:spPr bwMode="auto">
          <a:xfrm>
            <a:off x="4402723" y="6551676"/>
            <a:ext cx="367408" cy="276999"/>
          </a:xfrm>
          <a:prstGeom prst="rect">
            <a:avLst/>
          </a:prstGeom>
          <a:noFill/>
          <a:ln w="9525">
            <a:noFill/>
            <a:miter lim="800000"/>
            <a:headEnd/>
            <a:tailEnd/>
          </a:ln>
        </p:spPr>
        <p:txBody>
          <a:bodyPr wrap="none" rtlCol="0">
            <a:spAutoFit/>
          </a:bodyPr>
          <a:lstStyle/>
          <a:p>
            <a:fld id="{1C0BEE2C-8B0C-4D07-B829-754BAF78059F}" type="slidenum">
              <a:rPr lang="en-US" sz="1200" smtClean="0">
                <a:solidFill>
                  <a:prstClr val="black"/>
                </a:solidFill>
                <a:latin typeface="Calibri"/>
              </a:rPr>
              <a:pPr/>
              <a:t>‹#›</a:t>
            </a:fld>
            <a:endParaRPr lang="en-US" sz="1400" dirty="0">
              <a:solidFill>
                <a:prstClr val="black"/>
              </a:solidFill>
              <a:latin typeface="Calibri"/>
            </a:endParaRPr>
          </a:p>
        </p:txBody>
      </p:sp>
      <p:sp>
        <p:nvSpPr>
          <p:cNvPr id="12" name="TextBox 11"/>
          <p:cNvSpPr txBox="1"/>
          <p:nvPr/>
        </p:nvSpPr>
        <p:spPr bwMode="auto">
          <a:xfrm>
            <a:off x="6477000" y="6488668"/>
            <a:ext cx="2667000" cy="369332"/>
          </a:xfrm>
          <a:prstGeom prst="rect">
            <a:avLst/>
          </a:prstGeom>
          <a:noFill/>
          <a:ln w="9525">
            <a:noFill/>
            <a:miter lim="800000"/>
            <a:headEnd/>
            <a:tailEnd/>
          </a:ln>
        </p:spPr>
        <p:txBody>
          <a:bodyPr wrap="square" rtlCol="0">
            <a:spAutoFit/>
          </a:bodyPr>
          <a:lstStyle/>
          <a:p>
            <a:pPr algn="r"/>
            <a:r>
              <a:rPr lang="en-US" sz="900" dirty="0" smtClean="0">
                <a:solidFill>
                  <a:prstClr val="black"/>
                </a:solidFill>
                <a:latin typeface="Calibri"/>
                <a:cs typeface="Mangal" pitchFamily="18" charset="0"/>
              </a:rPr>
              <a:t>© </a:t>
            </a:r>
            <a:r>
              <a:rPr lang="en-US" sz="900" dirty="0" err="1" smtClean="0">
                <a:solidFill>
                  <a:prstClr val="black"/>
                </a:solidFill>
                <a:latin typeface="Calibri"/>
                <a:cs typeface="Mangal" pitchFamily="18" charset="0"/>
              </a:rPr>
              <a:t>SQLintersection</a:t>
            </a:r>
            <a:r>
              <a:rPr lang="en-US" sz="900" dirty="0" smtClean="0">
                <a:solidFill>
                  <a:prstClr val="black"/>
                </a:solidFill>
                <a:latin typeface="Calibri"/>
                <a:cs typeface="Mangal" pitchFamily="18" charset="0"/>
              </a:rPr>
              <a:t>. All rights reserved.</a:t>
            </a:r>
          </a:p>
          <a:p>
            <a:pPr algn="r"/>
            <a:r>
              <a:rPr lang="en-US" sz="900" u="sng" dirty="0" smtClean="0">
                <a:solidFill>
                  <a:prstClr val="black"/>
                </a:solidFill>
                <a:latin typeface="Calibri"/>
                <a:cs typeface="Mangal" pitchFamily="18" charset="0"/>
              </a:rPr>
              <a:t>http://www.SQLintersection.com </a:t>
            </a:r>
            <a:endParaRPr lang="en-US" sz="900" u="sng" dirty="0">
              <a:solidFill>
                <a:prstClr val="black"/>
              </a:solidFill>
              <a:latin typeface="Calibri"/>
              <a:cs typeface="Mangal" pitchFamily="18" charset="0"/>
            </a:endParaRPr>
          </a:p>
        </p:txBody>
      </p:sp>
      <p:pic>
        <p:nvPicPr>
          <p:cNvPr id="10" name="Picture 9"/>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97555" y="5943600"/>
            <a:ext cx="2090468" cy="790988"/>
          </a:xfrm>
          <a:prstGeom prst="rect">
            <a:avLst/>
          </a:prstGeom>
        </p:spPr>
      </p:pic>
    </p:spTree>
    <p:extLst>
      <p:ext uri="{BB962C8B-B14F-4D97-AF65-F5344CB8AC3E}">
        <p14:creationId xmlns:p14="http://schemas.microsoft.com/office/powerpoint/2010/main" val="773096658"/>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x" preserve="1">
  <p:cSld name="References">
    <p:spTree>
      <p:nvGrpSpPr>
        <p:cNvPr id="1" name=""/>
        <p:cNvGrpSpPr/>
        <p:nvPr/>
      </p:nvGrpSpPr>
      <p:grpSpPr>
        <a:xfrm>
          <a:off x="0" y="0"/>
          <a:ext cx="0" cy="0"/>
          <a:chOff x="0" y="0"/>
          <a:chExt cx="0" cy="0"/>
        </a:xfrm>
      </p:grpSpPr>
      <p:sp>
        <p:nvSpPr>
          <p:cNvPr id="2" name="Title 1"/>
          <p:cNvSpPr>
            <a:spLocks noGrp="1"/>
          </p:cNvSpPr>
          <p:nvPr>
            <p:ph type="title" hasCustomPrompt="1"/>
          </p:nvPr>
        </p:nvSpPr>
        <p:spPr>
          <a:noFill/>
        </p:spPr>
        <p:txBody>
          <a:bodyPr rtlCol="0"/>
          <a:lstStyle>
            <a:lvl1pPr marL="0" indent="0" algn="ctr" defTabSz="-13873163" rtl="0" eaLnBrk="1" fontAlgn="base" hangingPunct="1">
              <a:spcBef>
                <a:spcPct val="0"/>
              </a:spcBef>
              <a:spcAft>
                <a:spcPct val="0"/>
              </a:spcAft>
              <a:defRPr lang="en-US" sz="3200" b="1" dirty="0">
                <a:solidFill>
                  <a:schemeClr val="tx2"/>
                </a:solidFill>
                <a:latin typeface="+mj-lt"/>
                <a:ea typeface="+mj-ea"/>
                <a:cs typeface="Segoe UI" pitchFamily="34" charset="0"/>
              </a:defRPr>
            </a:lvl1pPr>
          </a:lstStyle>
          <a:p>
            <a:r>
              <a:rPr lang="en-US" dirty="0" smtClean="0"/>
              <a:t>References</a:t>
            </a:r>
            <a:endParaRPr lang="en-US" dirty="0"/>
          </a:p>
        </p:txBody>
      </p:sp>
      <p:sp>
        <p:nvSpPr>
          <p:cNvPr id="3" name="Text Placeholder 2"/>
          <p:cNvSpPr>
            <a:spLocks noGrp="1"/>
          </p:cNvSpPr>
          <p:nvPr>
            <p:ph type="body" idx="1"/>
          </p:nvPr>
        </p:nvSpPr>
        <p:spPr/>
        <p:txBody>
          <a:bodyPr rtlCol="0"/>
          <a:lstStyle>
            <a:lvl1pPr>
              <a:buClrTx/>
              <a:buFont typeface="Wingdings" pitchFamily="2" charset="2"/>
              <a:buChar char="§"/>
              <a:defRPr sz="2400" b="1">
                <a:latin typeface="Calibri" pitchFamily="34" charset="0"/>
              </a:defRPr>
            </a:lvl1pPr>
            <a:lvl2pPr>
              <a:buClrTx/>
              <a:buFont typeface="Wingdings" pitchFamily="2" charset="2"/>
              <a:buChar char="o"/>
              <a:defRPr sz="2400" b="0">
                <a:latin typeface="Calibri Light" pitchFamily="34" charset="0"/>
              </a:defRPr>
            </a:lvl2pPr>
            <a:lvl3pPr>
              <a:buClrTx/>
              <a:buFont typeface="Wingdings" pitchFamily="2" charset="2"/>
              <a:buChar char="o"/>
              <a:defRPr sz="2400" b="0">
                <a:latin typeface="Calibri Light" pitchFamily="34" charset="0"/>
              </a:defRPr>
            </a:lvl3pPr>
            <a:lvl4pPr>
              <a:buClrTx/>
              <a:buFont typeface="Wingdings" pitchFamily="2" charset="2"/>
              <a:buChar char="o"/>
              <a:defRPr sz="2400" b="0">
                <a:latin typeface="Calibri Light" pitchFamily="34" charset="0"/>
              </a:defRPr>
            </a:lvl4pPr>
            <a:lvl5pPr>
              <a:buClrTx/>
              <a:buFont typeface="Wingdings" pitchFamily="2" charset="2"/>
              <a:buChar char="o"/>
              <a:defRPr sz="2400" b="0">
                <a:latin typeface="Calibri Light"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8" name="Picture 7"/>
          <p:cNvPicPr>
            <a:picLocks noChangeAspect="1"/>
          </p:cNvPicPr>
          <p:nvPr/>
        </p:nvPicPr>
        <p:blipFill rotWithShape="1">
          <a:blip r:embed="rId2" cstate="print">
            <a:duotone>
              <a:schemeClr val="bg2">
                <a:shade val="45000"/>
                <a:satMod val="135000"/>
              </a:schemeClr>
              <a:prstClr val="white"/>
            </a:duotone>
            <a:extLst>
              <a:ext uri="{28A0092B-C50C-407E-A947-70E740481C1C}">
                <a14:useLocalDpi xmlns:a14="http://schemas.microsoft.com/office/drawing/2010/main" val="0"/>
              </a:ext>
            </a:extLst>
          </a:blip>
          <a:srcRect l="-31" t="-203" r="-107" b="9231"/>
          <a:stretch/>
        </p:blipFill>
        <p:spPr>
          <a:xfrm>
            <a:off x="4572000" y="2362200"/>
            <a:ext cx="4902199" cy="4453467"/>
          </a:xfrm>
          <a:prstGeom prst="rect">
            <a:avLst/>
          </a:prstGeom>
          <a:ln>
            <a:noFill/>
          </a:ln>
          <a:effectLst>
            <a:softEdge rad="635000"/>
          </a:effectLst>
        </p:spPr>
      </p:pic>
      <p:sp>
        <p:nvSpPr>
          <p:cNvPr id="11" name="Rectangle 10"/>
          <p:cNvSpPr/>
          <p:nvPr/>
        </p:nvSpPr>
        <p:spPr bwMode="auto">
          <a:xfrm>
            <a:off x="0" y="6172200"/>
            <a:ext cx="9144000" cy="693751"/>
          </a:xfrm>
          <a:prstGeom prst="rect">
            <a:avLst/>
          </a:prstGeom>
          <a:blipFill>
            <a:blip r:embed="rId3" cstate="print"/>
            <a:srcRect/>
            <a:stretch>
              <a:fillRect t="-100000"/>
            </a:stretch>
          </a:blipFill>
          <a:ln w="9525" algn="ctr">
            <a:noFill/>
            <a:miter lim="800000"/>
            <a:headEnd/>
            <a:tailEnd/>
          </a:ln>
          <a:effectLst/>
        </p:spPr>
        <p:txBody>
          <a:bodyPr wrap="none" rtlCol="0" anchor="ctr"/>
          <a:lstStyle/>
          <a:p>
            <a:pPr algn="ctr"/>
            <a:endParaRPr lang="en-US" sz="2000" dirty="0">
              <a:latin typeface="Cambria" pitchFamily="18" charset="0"/>
            </a:endParaRPr>
          </a:p>
        </p:txBody>
      </p:sp>
      <p:sp>
        <p:nvSpPr>
          <p:cNvPr id="12" name="TextBox 11"/>
          <p:cNvSpPr txBox="1"/>
          <p:nvPr/>
        </p:nvSpPr>
        <p:spPr bwMode="auto">
          <a:xfrm>
            <a:off x="4402723" y="6551676"/>
            <a:ext cx="367408" cy="276999"/>
          </a:xfrm>
          <a:prstGeom prst="rect">
            <a:avLst/>
          </a:prstGeom>
          <a:noFill/>
          <a:ln w="9525">
            <a:noFill/>
            <a:miter lim="800000"/>
            <a:headEnd/>
            <a:tailEnd/>
          </a:ln>
        </p:spPr>
        <p:txBody>
          <a:bodyPr wrap="none" rtlCol="0">
            <a:spAutoFit/>
          </a:bodyPr>
          <a:lstStyle/>
          <a:p>
            <a:fld id="{1C0BEE2C-8B0C-4D07-B829-754BAF78059F}" type="slidenum">
              <a:rPr lang="en-US" sz="1200" smtClean="0">
                <a:solidFill>
                  <a:schemeClr val="tx1"/>
                </a:solidFill>
                <a:latin typeface="+mj-lt"/>
              </a:rPr>
              <a:pPr/>
              <a:t>‹#›</a:t>
            </a:fld>
            <a:endParaRPr lang="en-US" sz="1400" dirty="0">
              <a:solidFill>
                <a:schemeClr val="tx1"/>
              </a:solidFill>
              <a:latin typeface="+mj-lt"/>
            </a:endParaRPr>
          </a:p>
        </p:txBody>
      </p:sp>
      <p:sp>
        <p:nvSpPr>
          <p:cNvPr id="13" name="TextBox 12"/>
          <p:cNvSpPr txBox="1"/>
          <p:nvPr/>
        </p:nvSpPr>
        <p:spPr bwMode="auto">
          <a:xfrm>
            <a:off x="6477000" y="6488668"/>
            <a:ext cx="2667000" cy="369332"/>
          </a:xfrm>
          <a:prstGeom prst="rect">
            <a:avLst/>
          </a:prstGeom>
          <a:noFill/>
          <a:ln w="9525">
            <a:noFill/>
            <a:miter lim="800000"/>
            <a:headEnd/>
            <a:tailEnd/>
          </a:ln>
        </p:spPr>
        <p:txBody>
          <a:bodyPr wrap="square" rtlCol="0">
            <a:spAutoFit/>
          </a:bodyPr>
          <a:lstStyle/>
          <a:p>
            <a:pPr algn="r"/>
            <a:r>
              <a:rPr lang="en-US" sz="900" b="0" dirty="0" smtClean="0">
                <a:solidFill>
                  <a:schemeClr val="tx1"/>
                </a:solidFill>
                <a:latin typeface="+mj-lt"/>
                <a:cs typeface="Mangal" pitchFamily="18" charset="0"/>
              </a:rPr>
              <a:t>© </a:t>
            </a:r>
            <a:r>
              <a:rPr lang="en-US" sz="900" b="0" dirty="0" err="1" smtClean="0">
                <a:solidFill>
                  <a:schemeClr val="tx1"/>
                </a:solidFill>
                <a:latin typeface="+mj-lt"/>
                <a:cs typeface="Mangal" pitchFamily="18" charset="0"/>
              </a:rPr>
              <a:t>SQLintersection</a:t>
            </a:r>
            <a:r>
              <a:rPr lang="en-US" sz="900" b="0" dirty="0" smtClean="0">
                <a:solidFill>
                  <a:schemeClr val="tx1"/>
                </a:solidFill>
                <a:latin typeface="+mj-lt"/>
                <a:cs typeface="Mangal" pitchFamily="18" charset="0"/>
              </a:rPr>
              <a:t>. All rights reserved.</a:t>
            </a:r>
          </a:p>
          <a:p>
            <a:pPr algn="r"/>
            <a:r>
              <a:rPr lang="en-US" sz="900" b="0" u="sng" dirty="0" smtClean="0">
                <a:solidFill>
                  <a:schemeClr val="tx1"/>
                </a:solidFill>
                <a:latin typeface="+mj-lt"/>
                <a:cs typeface="Mangal" pitchFamily="18" charset="0"/>
              </a:rPr>
              <a:t>http://www.SQLintersection.com </a:t>
            </a:r>
            <a:endParaRPr lang="en-US" sz="900" b="0" u="sng" dirty="0">
              <a:solidFill>
                <a:schemeClr val="tx1"/>
              </a:solidFill>
              <a:latin typeface="+mj-lt"/>
              <a:cs typeface="Mangal" pitchFamily="18" charset="0"/>
            </a:endParaRPr>
          </a:p>
        </p:txBody>
      </p:sp>
      <p:pic>
        <p:nvPicPr>
          <p:cNvPr id="10" name="Picture 9"/>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97555" y="5943600"/>
            <a:ext cx="2090468" cy="790988"/>
          </a:xfrm>
          <a:prstGeom prst="rect">
            <a:avLst/>
          </a:prstGeom>
        </p:spPr>
      </p:pic>
    </p:spTree>
    <p:extLst>
      <p:ext uri="{BB962C8B-B14F-4D97-AF65-F5344CB8AC3E}">
        <p14:creationId xmlns:p14="http://schemas.microsoft.com/office/powerpoint/2010/main" val="3732271582"/>
      </p:ext>
    </p:extLst>
  </p:cSld>
  <p:clrMapOvr>
    <a:masterClrMapping/>
  </p:clrMapOvr>
  <p:transition>
    <p:fade/>
  </p:transition>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r>
              <a:rPr lang="en-US" smtClean="0"/>
              <a:t>Click to edit Master title style</a:t>
            </a:r>
            <a:endParaRPr lang="en-US" dirty="0"/>
          </a:p>
        </p:txBody>
      </p:sp>
      <p:pic>
        <p:nvPicPr>
          <p:cNvPr id="5" name="Picture 4"/>
          <p:cNvPicPr>
            <a:picLocks noChangeAspect="1"/>
          </p:cNvPicPr>
          <p:nvPr/>
        </p:nvPicPr>
        <p:blipFill rotWithShape="1">
          <a:blip r:embed="rId2" cstate="print">
            <a:duotone>
              <a:schemeClr val="bg2">
                <a:shade val="45000"/>
                <a:satMod val="135000"/>
              </a:schemeClr>
              <a:prstClr val="white"/>
            </a:duotone>
            <a:extLst>
              <a:ext uri="{28A0092B-C50C-407E-A947-70E740481C1C}">
                <a14:useLocalDpi xmlns:a14="http://schemas.microsoft.com/office/drawing/2010/main" val="0"/>
              </a:ext>
            </a:extLst>
          </a:blip>
          <a:srcRect l="-31" t="-203" r="-107" b="9231"/>
          <a:stretch/>
        </p:blipFill>
        <p:spPr>
          <a:xfrm>
            <a:off x="4572000" y="2362200"/>
            <a:ext cx="4902199" cy="4453467"/>
          </a:xfrm>
          <a:prstGeom prst="rect">
            <a:avLst/>
          </a:prstGeom>
          <a:ln>
            <a:noFill/>
          </a:ln>
          <a:effectLst>
            <a:softEdge rad="635000"/>
          </a:effectLst>
        </p:spPr>
      </p:pic>
      <p:sp>
        <p:nvSpPr>
          <p:cNvPr id="6" name="Rectangle 5"/>
          <p:cNvSpPr/>
          <p:nvPr/>
        </p:nvSpPr>
        <p:spPr bwMode="auto">
          <a:xfrm>
            <a:off x="0" y="6172200"/>
            <a:ext cx="9144000" cy="693751"/>
          </a:xfrm>
          <a:prstGeom prst="rect">
            <a:avLst/>
          </a:prstGeom>
          <a:blipFill>
            <a:blip r:embed="rId3" cstate="print"/>
            <a:srcRect/>
            <a:stretch>
              <a:fillRect t="-100000"/>
            </a:stretch>
          </a:blipFill>
          <a:ln w="9525" algn="ctr">
            <a:noFill/>
            <a:miter lim="800000"/>
            <a:headEnd/>
            <a:tailEnd/>
          </a:ln>
          <a:effectLst/>
        </p:spPr>
        <p:txBody>
          <a:bodyPr wrap="none" rtlCol="0" anchor="ctr"/>
          <a:lstStyle/>
          <a:p>
            <a:pPr algn="ctr"/>
            <a:endParaRPr lang="en-US" sz="2000" dirty="0">
              <a:solidFill>
                <a:prstClr val="black"/>
              </a:solidFill>
            </a:endParaRPr>
          </a:p>
        </p:txBody>
      </p:sp>
      <p:sp>
        <p:nvSpPr>
          <p:cNvPr id="7" name="TextBox 6"/>
          <p:cNvSpPr txBox="1"/>
          <p:nvPr/>
        </p:nvSpPr>
        <p:spPr bwMode="auto">
          <a:xfrm>
            <a:off x="4402723" y="6551676"/>
            <a:ext cx="367408" cy="276999"/>
          </a:xfrm>
          <a:prstGeom prst="rect">
            <a:avLst/>
          </a:prstGeom>
          <a:noFill/>
          <a:ln w="9525">
            <a:noFill/>
            <a:miter lim="800000"/>
            <a:headEnd/>
            <a:tailEnd/>
          </a:ln>
        </p:spPr>
        <p:txBody>
          <a:bodyPr wrap="none" rtlCol="0">
            <a:spAutoFit/>
          </a:bodyPr>
          <a:lstStyle/>
          <a:p>
            <a:fld id="{1C0BEE2C-8B0C-4D07-B829-754BAF78059F}" type="slidenum">
              <a:rPr lang="en-US" sz="1200" smtClean="0">
                <a:solidFill>
                  <a:prstClr val="black"/>
                </a:solidFill>
                <a:latin typeface="Calibri"/>
              </a:rPr>
              <a:pPr/>
              <a:t>‹#›</a:t>
            </a:fld>
            <a:endParaRPr lang="en-US" sz="1400" dirty="0">
              <a:solidFill>
                <a:prstClr val="black"/>
              </a:solidFill>
              <a:latin typeface="Calibri"/>
            </a:endParaRPr>
          </a:p>
        </p:txBody>
      </p:sp>
      <p:sp>
        <p:nvSpPr>
          <p:cNvPr id="8" name="TextBox 7"/>
          <p:cNvSpPr txBox="1"/>
          <p:nvPr/>
        </p:nvSpPr>
        <p:spPr bwMode="auto">
          <a:xfrm>
            <a:off x="6477000" y="6488668"/>
            <a:ext cx="2667000" cy="369332"/>
          </a:xfrm>
          <a:prstGeom prst="rect">
            <a:avLst/>
          </a:prstGeom>
          <a:noFill/>
          <a:ln w="9525">
            <a:noFill/>
            <a:miter lim="800000"/>
            <a:headEnd/>
            <a:tailEnd/>
          </a:ln>
        </p:spPr>
        <p:txBody>
          <a:bodyPr wrap="square" rtlCol="0">
            <a:spAutoFit/>
          </a:bodyPr>
          <a:lstStyle/>
          <a:p>
            <a:pPr algn="r"/>
            <a:r>
              <a:rPr lang="en-US" sz="900" dirty="0" smtClean="0">
                <a:solidFill>
                  <a:prstClr val="black"/>
                </a:solidFill>
                <a:latin typeface="Calibri"/>
                <a:cs typeface="Mangal" pitchFamily="18" charset="0"/>
              </a:rPr>
              <a:t>© </a:t>
            </a:r>
            <a:r>
              <a:rPr lang="en-US" sz="900" dirty="0" err="1" smtClean="0">
                <a:solidFill>
                  <a:prstClr val="black"/>
                </a:solidFill>
                <a:latin typeface="Calibri"/>
                <a:cs typeface="Mangal" pitchFamily="18" charset="0"/>
              </a:rPr>
              <a:t>SQLintersection</a:t>
            </a:r>
            <a:r>
              <a:rPr lang="en-US" sz="900" dirty="0" smtClean="0">
                <a:solidFill>
                  <a:prstClr val="black"/>
                </a:solidFill>
                <a:latin typeface="Calibri"/>
                <a:cs typeface="Mangal" pitchFamily="18" charset="0"/>
              </a:rPr>
              <a:t>. All rights reserved.</a:t>
            </a:r>
          </a:p>
          <a:p>
            <a:pPr algn="r"/>
            <a:r>
              <a:rPr lang="en-US" sz="900" u="sng" dirty="0" smtClean="0">
                <a:solidFill>
                  <a:prstClr val="black"/>
                </a:solidFill>
                <a:latin typeface="Calibri"/>
                <a:cs typeface="Mangal" pitchFamily="18" charset="0"/>
              </a:rPr>
              <a:t>http://www.SQLintersection.com </a:t>
            </a:r>
            <a:endParaRPr lang="en-US" sz="900" u="sng" dirty="0">
              <a:solidFill>
                <a:prstClr val="black"/>
              </a:solidFill>
              <a:latin typeface="Calibri"/>
              <a:cs typeface="Mangal" pitchFamily="18" charset="0"/>
            </a:endParaRPr>
          </a:p>
        </p:txBody>
      </p:sp>
      <p:pic>
        <p:nvPicPr>
          <p:cNvPr id="10" name="Picture 9"/>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97555" y="5943600"/>
            <a:ext cx="2090468" cy="790988"/>
          </a:xfrm>
          <a:prstGeom prst="rect">
            <a:avLst/>
          </a:prstGeom>
        </p:spPr>
      </p:pic>
    </p:spTree>
    <p:extLst>
      <p:ext uri="{BB962C8B-B14F-4D97-AF65-F5344CB8AC3E}">
        <p14:creationId xmlns:p14="http://schemas.microsoft.com/office/powerpoint/2010/main" val="2073402217"/>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cstate="print">
            <a:duotone>
              <a:schemeClr val="bg2">
                <a:shade val="45000"/>
                <a:satMod val="135000"/>
              </a:schemeClr>
              <a:prstClr val="white"/>
            </a:duotone>
            <a:extLst>
              <a:ext uri="{28A0092B-C50C-407E-A947-70E740481C1C}">
                <a14:useLocalDpi xmlns:a14="http://schemas.microsoft.com/office/drawing/2010/main" val="0"/>
              </a:ext>
            </a:extLst>
          </a:blip>
          <a:srcRect l="-31" t="-203" r="-107" b="9231"/>
          <a:stretch/>
        </p:blipFill>
        <p:spPr>
          <a:xfrm>
            <a:off x="4572000" y="2362200"/>
            <a:ext cx="4902199" cy="4453467"/>
          </a:xfrm>
          <a:prstGeom prst="rect">
            <a:avLst/>
          </a:prstGeom>
          <a:ln>
            <a:noFill/>
          </a:ln>
          <a:effectLst>
            <a:softEdge rad="635000"/>
          </a:effectLst>
        </p:spPr>
      </p:pic>
      <p:sp>
        <p:nvSpPr>
          <p:cNvPr id="3" name="Text Placeholder 2"/>
          <p:cNvSpPr>
            <a:spLocks noGrp="1"/>
          </p:cNvSpPr>
          <p:nvPr>
            <p:ph type="body" idx="1"/>
          </p:nvPr>
        </p:nvSpPr>
        <p:spPr>
          <a:xfrm>
            <a:off x="685800" y="2906713"/>
            <a:ext cx="7772400" cy="1500187"/>
          </a:xfrm>
        </p:spPr>
        <p:txBody>
          <a:bodyPr anchor="b"/>
          <a:lstStyle>
            <a:lvl1pPr marL="0" indent="0">
              <a:buNone/>
              <a:defRPr sz="2000" i="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Title 3"/>
          <p:cNvSpPr>
            <a:spLocks noGrp="1"/>
          </p:cNvSpPr>
          <p:nvPr>
            <p:ph type="title"/>
          </p:nvPr>
        </p:nvSpPr>
        <p:spPr>
          <a:xfrm>
            <a:off x="685800" y="4495800"/>
            <a:ext cx="7772400" cy="762000"/>
          </a:xfrm>
        </p:spPr>
        <p:txBody>
          <a:bodyPr/>
          <a:lstStyle>
            <a:lvl1pPr algn="l">
              <a:defRPr>
                <a:solidFill>
                  <a:schemeClr val="tx1"/>
                </a:solidFill>
              </a:defRPr>
            </a:lvl1pPr>
          </a:lstStyle>
          <a:p>
            <a:r>
              <a:rPr lang="en-US" smtClean="0"/>
              <a:t>Click to edit Master title style</a:t>
            </a:r>
            <a:endParaRPr lang="en-US" dirty="0"/>
          </a:p>
        </p:txBody>
      </p:sp>
      <p:sp>
        <p:nvSpPr>
          <p:cNvPr id="7" name="Rectangle 6"/>
          <p:cNvSpPr/>
          <p:nvPr/>
        </p:nvSpPr>
        <p:spPr bwMode="auto">
          <a:xfrm>
            <a:off x="0" y="6172200"/>
            <a:ext cx="9144000" cy="693751"/>
          </a:xfrm>
          <a:prstGeom prst="rect">
            <a:avLst/>
          </a:prstGeom>
          <a:blipFill>
            <a:blip r:embed="rId3" cstate="print"/>
            <a:srcRect/>
            <a:stretch>
              <a:fillRect t="-100000"/>
            </a:stretch>
          </a:blipFill>
          <a:ln w="9525" algn="ctr">
            <a:noFill/>
            <a:miter lim="800000"/>
            <a:headEnd/>
            <a:tailEnd/>
          </a:ln>
          <a:effectLst/>
        </p:spPr>
        <p:txBody>
          <a:bodyPr wrap="none" rtlCol="0" anchor="ctr"/>
          <a:lstStyle/>
          <a:p>
            <a:pPr algn="ctr"/>
            <a:endParaRPr lang="en-US" sz="2000" dirty="0">
              <a:solidFill>
                <a:prstClr val="black"/>
              </a:solidFill>
            </a:endParaRPr>
          </a:p>
        </p:txBody>
      </p:sp>
      <p:sp>
        <p:nvSpPr>
          <p:cNvPr id="8" name="TextBox 7"/>
          <p:cNvSpPr txBox="1"/>
          <p:nvPr/>
        </p:nvSpPr>
        <p:spPr bwMode="auto">
          <a:xfrm>
            <a:off x="4402723" y="6551676"/>
            <a:ext cx="367408" cy="276999"/>
          </a:xfrm>
          <a:prstGeom prst="rect">
            <a:avLst/>
          </a:prstGeom>
          <a:noFill/>
          <a:ln w="9525">
            <a:noFill/>
            <a:miter lim="800000"/>
            <a:headEnd/>
            <a:tailEnd/>
          </a:ln>
        </p:spPr>
        <p:txBody>
          <a:bodyPr wrap="none" rtlCol="0">
            <a:spAutoFit/>
          </a:bodyPr>
          <a:lstStyle/>
          <a:p>
            <a:fld id="{1C0BEE2C-8B0C-4D07-B829-754BAF78059F}" type="slidenum">
              <a:rPr lang="en-US" sz="1200" smtClean="0">
                <a:solidFill>
                  <a:prstClr val="black"/>
                </a:solidFill>
                <a:latin typeface="Calibri"/>
              </a:rPr>
              <a:pPr/>
              <a:t>‹#›</a:t>
            </a:fld>
            <a:endParaRPr lang="en-US" sz="1400" dirty="0">
              <a:solidFill>
                <a:prstClr val="black"/>
              </a:solidFill>
              <a:latin typeface="Calibri"/>
            </a:endParaRPr>
          </a:p>
        </p:txBody>
      </p:sp>
      <p:sp>
        <p:nvSpPr>
          <p:cNvPr id="9" name="TextBox 8"/>
          <p:cNvSpPr txBox="1"/>
          <p:nvPr/>
        </p:nvSpPr>
        <p:spPr bwMode="auto">
          <a:xfrm>
            <a:off x="6477000" y="6488668"/>
            <a:ext cx="2667000" cy="369332"/>
          </a:xfrm>
          <a:prstGeom prst="rect">
            <a:avLst/>
          </a:prstGeom>
          <a:noFill/>
          <a:ln w="9525">
            <a:noFill/>
            <a:miter lim="800000"/>
            <a:headEnd/>
            <a:tailEnd/>
          </a:ln>
        </p:spPr>
        <p:txBody>
          <a:bodyPr wrap="square" rtlCol="0">
            <a:spAutoFit/>
          </a:bodyPr>
          <a:lstStyle/>
          <a:p>
            <a:pPr algn="r"/>
            <a:r>
              <a:rPr lang="en-US" sz="900" dirty="0" smtClean="0">
                <a:solidFill>
                  <a:prstClr val="black"/>
                </a:solidFill>
                <a:latin typeface="Calibri"/>
                <a:cs typeface="Mangal" pitchFamily="18" charset="0"/>
              </a:rPr>
              <a:t>© </a:t>
            </a:r>
            <a:r>
              <a:rPr lang="en-US" sz="900" dirty="0" err="1" smtClean="0">
                <a:solidFill>
                  <a:prstClr val="black"/>
                </a:solidFill>
                <a:latin typeface="Calibri"/>
                <a:cs typeface="Mangal" pitchFamily="18" charset="0"/>
              </a:rPr>
              <a:t>SQLintersection</a:t>
            </a:r>
            <a:r>
              <a:rPr lang="en-US" sz="900" dirty="0" smtClean="0">
                <a:solidFill>
                  <a:prstClr val="black"/>
                </a:solidFill>
                <a:latin typeface="Calibri"/>
                <a:cs typeface="Mangal" pitchFamily="18" charset="0"/>
              </a:rPr>
              <a:t>. All rights reserved.</a:t>
            </a:r>
          </a:p>
          <a:p>
            <a:pPr algn="r"/>
            <a:r>
              <a:rPr lang="en-US" sz="900" u="sng" dirty="0" smtClean="0">
                <a:solidFill>
                  <a:prstClr val="black"/>
                </a:solidFill>
                <a:latin typeface="Calibri"/>
                <a:cs typeface="Mangal" pitchFamily="18" charset="0"/>
              </a:rPr>
              <a:t>http://www.SQLintersection.com </a:t>
            </a:r>
            <a:endParaRPr lang="en-US" sz="900" u="sng" dirty="0">
              <a:solidFill>
                <a:prstClr val="black"/>
              </a:solidFill>
              <a:latin typeface="Calibri"/>
              <a:cs typeface="Mangal" pitchFamily="18" charset="0"/>
            </a:endParaRPr>
          </a:p>
        </p:txBody>
      </p:sp>
      <p:pic>
        <p:nvPicPr>
          <p:cNvPr id="10" name="Picture 9"/>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97555" y="5943600"/>
            <a:ext cx="2090468" cy="790988"/>
          </a:xfrm>
          <a:prstGeom prst="rect">
            <a:avLst/>
          </a:prstGeom>
        </p:spPr>
      </p:pic>
    </p:spTree>
    <p:extLst>
      <p:ext uri="{BB962C8B-B14F-4D97-AF65-F5344CB8AC3E}">
        <p14:creationId xmlns:p14="http://schemas.microsoft.com/office/powerpoint/2010/main" val="924821899"/>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1_Section Header">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cstate="print">
            <a:duotone>
              <a:schemeClr val="bg2">
                <a:shade val="45000"/>
                <a:satMod val="135000"/>
              </a:schemeClr>
              <a:prstClr val="white"/>
            </a:duotone>
            <a:extLst>
              <a:ext uri="{28A0092B-C50C-407E-A947-70E740481C1C}">
                <a14:useLocalDpi xmlns:a14="http://schemas.microsoft.com/office/drawing/2010/main" val="0"/>
              </a:ext>
            </a:extLst>
          </a:blip>
          <a:srcRect l="-31" t="-203" r="-107" b="9231"/>
          <a:stretch/>
        </p:blipFill>
        <p:spPr>
          <a:xfrm>
            <a:off x="4572000" y="2362200"/>
            <a:ext cx="4902199" cy="4453467"/>
          </a:xfrm>
          <a:prstGeom prst="rect">
            <a:avLst/>
          </a:prstGeom>
          <a:ln>
            <a:noFill/>
          </a:ln>
          <a:effectLst>
            <a:softEdge rad="635000"/>
          </a:effectLst>
        </p:spPr>
      </p:pic>
      <p:sp>
        <p:nvSpPr>
          <p:cNvPr id="3" name="Text Placeholder 2"/>
          <p:cNvSpPr>
            <a:spLocks noGrp="1"/>
          </p:cNvSpPr>
          <p:nvPr>
            <p:ph type="body" idx="1"/>
          </p:nvPr>
        </p:nvSpPr>
        <p:spPr>
          <a:xfrm>
            <a:off x="685800" y="2906713"/>
            <a:ext cx="7772400" cy="1500187"/>
          </a:xfrm>
        </p:spPr>
        <p:txBody>
          <a:bodyPr anchor="b"/>
          <a:lstStyle>
            <a:lvl1pPr marL="0" indent="0">
              <a:buNone/>
              <a:defRPr sz="2000" i="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Title 3"/>
          <p:cNvSpPr>
            <a:spLocks noGrp="1"/>
          </p:cNvSpPr>
          <p:nvPr>
            <p:ph type="title"/>
          </p:nvPr>
        </p:nvSpPr>
        <p:spPr>
          <a:xfrm>
            <a:off x="685800" y="4495800"/>
            <a:ext cx="7772400" cy="762000"/>
          </a:xfrm>
        </p:spPr>
        <p:txBody>
          <a:bodyPr/>
          <a:lstStyle>
            <a:lvl1pPr algn="l">
              <a:defRPr>
                <a:solidFill>
                  <a:schemeClr val="tx1"/>
                </a:solidFill>
              </a:defRPr>
            </a:lvl1pPr>
          </a:lstStyle>
          <a:p>
            <a:r>
              <a:rPr lang="en-US" smtClean="0"/>
              <a:t>Click to edit Master title style</a:t>
            </a:r>
            <a:endParaRPr lang="en-US" dirty="0"/>
          </a:p>
        </p:txBody>
      </p:sp>
      <p:sp>
        <p:nvSpPr>
          <p:cNvPr id="7" name="Rectangle 6"/>
          <p:cNvSpPr/>
          <p:nvPr/>
        </p:nvSpPr>
        <p:spPr bwMode="auto">
          <a:xfrm>
            <a:off x="0" y="6172200"/>
            <a:ext cx="9144000" cy="693751"/>
          </a:xfrm>
          <a:prstGeom prst="rect">
            <a:avLst/>
          </a:prstGeom>
          <a:blipFill>
            <a:blip r:embed="rId3" cstate="print"/>
            <a:srcRect/>
            <a:stretch>
              <a:fillRect t="-100000"/>
            </a:stretch>
          </a:blipFill>
          <a:ln w="9525" algn="ctr">
            <a:noFill/>
            <a:miter lim="800000"/>
            <a:headEnd/>
            <a:tailEnd/>
          </a:ln>
          <a:effectLst/>
        </p:spPr>
        <p:txBody>
          <a:bodyPr wrap="none" rtlCol="0" anchor="ctr"/>
          <a:lstStyle/>
          <a:p>
            <a:pPr algn="ctr"/>
            <a:endParaRPr lang="en-US" sz="2000" dirty="0">
              <a:solidFill>
                <a:prstClr val="black"/>
              </a:solidFill>
            </a:endParaRPr>
          </a:p>
        </p:txBody>
      </p:sp>
      <p:sp>
        <p:nvSpPr>
          <p:cNvPr id="8" name="TextBox 7"/>
          <p:cNvSpPr txBox="1"/>
          <p:nvPr/>
        </p:nvSpPr>
        <p:spPr bwMode="auto">
          <a:xfrm>
            <a:off x="4402723" y="6551676"/>
            <a:ext cx="367408" cy="276999"/>
          </a:xfrm>
          <a:prstGeom prst="rect">
            <a:avLst/>
          </a:prstGeom>
          <a:noFill/>
          <a:ln w="9525">
            <a:noFill/>
            <a:miter lim="800000"/>
            <a:headEnd/>
            <a:tailEnd/>
          </a:ln>
        </p:spPr>
        <p:txBody>
          <a:bodyPr wrap="none" rtlCol="0">
            <a:spAutoFit/>
          </a:bodyPr>
          <a:lstStyle/>
          <a:p>
            <a:fld id="{1C0BEE2C-8B0C-4D07-B829-754BAF78059F}" type="slidenum">
              <a:rPr lang="en-US" sz="1200" smtClean="0">
                <a:solidFill>
                  <a:prstClr val="black"/>
                </a:solidFill>
                <a:latin typeface="Calibri"/>
              </a:rPr>
              <a:pPr/>
              <a:t>‹#›</a:t>
            </a:fld>
            <a:endParaRPr lang="en-US" sz="1400" dirty="0">
              <a:solidFill>
                <a:prstClr val="black"/>
              </a:solidFill>
              <a:latin typeface="Calibri"/>
            </a:endParaRPr>
          </a:p>
        </p:txBody>
      </p:sp>
      <p:sp>
        <p:nvSpPr>
          <p:cNvPr id="9" name="TextBox 8"/>
          <p:cNvSpPr txBox="1"/>
          <p:nvPr/>
        </p:nvSpPr>
        <p:spPr bwMode="auto">
          <a:xfrm>
            <a:off x="6477000" y="6488668"/>
            <a:ext cx="2667000" cy="369332"/>
          </a:xfrm>
          <a:prstGeom prst="rect">
            <a:avLst/>
          </a:prstGeom>
          <a:noFill/>
          <a:ln w="9525">
            <a:noFill/>
            <a:miter lim="800000"/>
            <a:headEnd/>
            <a:tailEnd/>
          </a:ln>
        </p:spPr>
        <p:txBody>
          <a:bodyPr wrap="square" rtlCol="0">
            <a:spAutoFit/>
          </a:bodyPr>
          <a:lstStyle/>
          <a:p>
            <a:pPr algn="r"/>
            <a:r>
              <a:rPr lang="en-US" sz="900" dirty="0" smtClean="0">
                <a:solidFill>
                  <a:prstClr val="black"/>
                </a:solidFill>
                <a:latin typeface="Calibri"/>
                <a:cs typeface="Mangal" pitchFamily="18" charset="0"/>
              </a:rPr>
              <a:t>© </a:t>
            </a:r>
            <a:r>
              <a:rPr lang="en-US" sz="900" dirty="0" err="1" smtClean="0">
                <a:solidFill>
                  <a:prstClr val="black"/>
                </a:solidFill>
                <a:latin typeface="Calibri"/>
                <a:cs typeface="Mangal" pitchFamily="18" charset="0"/>
              </a:rPr>
              <a:t>SQLintersection</a:t>
            </a:r>
            <a:r>
              <a:rPr lang="en-US" sz="900" dirty="0" smtClean="0">
                <a:solidFill>
                  <a:prstClr val="black"/>
                </a:solidFill>
                <a:latin typeface="Calibri"/>
                <a:cs typeface="Mangal" pitchFamily="18" charset="0"/>
              </a:rPr>
              <a:t>. All rights reserved.</a:t>
            </a:r>
          </a:p>
          <a:p>
            <a:pPr algn="r"/>
            <a:r>
              <a:rPr lang="en-US" sz="900" u="sng" dirty="0" smtClean="0">
                <a:solidFill>
                  <a:prstClr val="black"/>
                </a:solidFill>
                <a:latin typeface="Calibri"/>
                <a:cs typeface="Mangal" pitchFamily="18" charset="0"/>
              </a:rPr>
              <a:t>http://www.SQLintersection.com </a:t>
            </a:r>
            <a:endParaRPr lang="en-US" sz="900" u="sng" dirty="0">
              <a:solidFill>
                <a:prstClr val="black"/>
              </a:solidFill>
              <a:latin typeface="Calibri"/>
              <a:cs typeface="Mangal" pitchFamily="18" charset="0"/>
            </a:endParaRPr>
          </a:p>
        </p:txBody>
      </p:sp>
      <p:pic>
        <p:nvPicPr>
          <p:cNvPr id="10" name="Picture 9"/>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97555" y="5943600"/>
            <a:ext cx="2090468" cy="790988"/>
          </a:xfrm>
          <a:prstGeom prst="rect">
            <a:avLst/>
          </a:prstGeom>
        </p:spPr>
      </p:pic>
    </p:spTree>
    <p:extLst>
      <p:ext uri="{BB962C8B-B14F-4D97-AF65-F5344CB8AC3E}">
        <p14:creationId xmlns:p14="http://schemas.microsoft.com/office/powerpoint/2010/main" val="1612367044"/>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lang="en-US" sz="3200" b="1" dirty="0">
                <a:solidFill>
                  <a:schemeClr val="tx2"/>
                </a:solidFill>
                <a:latin typeface="+mj-lt"/>
                <a:ea typeface="+mj-ea"/>
                <a:cs typeface="Segoe UI" pitchFamily="34" charset="0"/>
              </a:defRPr>
            </a:lvl1pPr>
          </a:lstStyle>
          <a:p>
            <a:r>
              <a:rPr lang="en-US" smtClean="0"/>
              <a:t>Click to edit Master title style</a:t>
            </a:r>
            <a:endParaRPr lang="en-US" dirty="0"/>
          </a:p>
        </p:txBody>
      </p:sp>
      <p:sp>
        <p:nvSpPr>
          <p:cNvPr id="3" name="Content Placeholder 2"/>
          <p:cNvSpPr>
            <a:spLocks noGrp="1"/>
          </p:cNvSpPr>
          <p:nvPr>
            <p:ph idx="1"/>
          </p:nvPr>
        </p:nvSpPr>
        <p:spPr>
          <a:xfrm>
            <a:off x="227013" y="1384300"/>
            <a:ext cx="8455025" cy="5040312"/>
          </a:xfrm>
        </p:spPr>
        <p:txBody>
          <a:bodyPr/>
          <a:lstStyle>
            <a:lvl5pPr>
              <a:defRPr/>
            </a:lvl5pPr>
            <a:lvl6pPr>
              <a:defRPr sz="1200">
                <a:latin typeface="+mj-lt"/>
              </a:defRPr>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p:nvSpPr>
        <p:spPr bwMode="auto">
          <a:xfrm>
            <a:off x="0" y="6172200"/>
            <a:ext cx="9144000" cy="693751"/>
          </a:xfrm>
          <a:prstGeom prst="rect">
            <a:avLst/>
          </a:prstGeom>
          <a:blipFill>
            <a:blip r:embed="rId2" cstate="print"/>
            <a:srcRect/>
            <a:stretch>
              <a:fillRect t="-100000"/>
            </a:stretch>
          </a:blipFill>
          <a:ln w="9525" algn="ctr">
            <a:noFill/>
            <a:miter lim="800000"/>
            <a:headEnd/>
            <a:tailEnd/>
          </a:ln>
          <a:effectLst/>
        </p:spPr>
        <p:txBody>
          <a:bodyPr wrap="none" rtlCol="0" anchor="ctr"/>
          <a:lstStyle/>
          <a:p>
            <a:pPr algn="ctr"/>
            <a:endParaRPr lang="en-US" sz="2000" dirty="0">
              <a:solidFill>
                <a:prstClr val="black"/>
              </a:solidFill>
            </a:endParaRPr>
          </a:p>
        </p:txBody>
      </p:sp>
      <p:sp>
        <p:nvSpPr>
          <p:cNvPr id="9" name="TextBox 8"/>
          <p:cNvSpPr txBox="1"/>
          <p:nvPr/>
        </p:nvSpPr>
        <p:spPr bwMode="auto">
          <a:xfrm>
            <a:off x="4402723" y="6551676"/>
            <a:ext cx="367408" cy="276999"/>
          </a:xfrm>
          <a:prstGeom prst="rect">
            <a:avLst/>
          </a:prstGeom>
          <a:noFill/>
          <a:ln w="9525">
            <a:noFill/>
            <a:miter lim="800000"/>
            <a:headEnd/>
            <a:tailEnd/>
          </a:ln>
        </p:spPr>
        <p:txBody>
          <a:bodyPr wrap="none" rtlCol="0">
            <a:spAutoFit/>
          </a:bodyPr>
          <a:lstStyle/>
          <a:p>
            <a:fld id="{1C0BEE2C-8B0C-4D07-B829-754BAF78059F}" type="slidenum">
              <a:rPr lang="en-US" sz="1200" smtClean="0">
                <a:solidFill>
                  <a:prstClr val="black"/>
                </a:solidFill>
                <a:latin typeface="Calibri"/>
              </a:rPr>
              <a:pPr/>
              <a:t>‹#›</a:t>
            </a:fld>
            <a:endParaRPr lang="en-US" sz="1400" dirty="0">
              <a:solidFill>
                <a:prstClr val="black"/>
              </a:solidFill>
              <a:latin typeface="Calibri"/>
            </a:endParaRPr>
          </a:p>
        </p:txBody>
      </p:sp>
      <p:sp>
        <p:nvSpPr>
          <p:cNvPr id="12" name="TextBox 11"/>
          <p:cNvSpPr txBox="1"/>
          <p:nvPr/>
        </p:nvSpPr>
        <p:spPr bwMode="auto">
          <a:xfrm>
            <a:off x="6477000" y="6488668"/>
            <a:ext cx="2667000" cy="369332"/>
          </a:xfrm>
          <a:prstGeom prst="rect">
            <a:avLst/>
          </a:prstGeom>
          <a:noFill/>
          <a:ln w="9525">
            <a:noFill/>
            <a:miter lim="800000"/>
            <a:headEnd/>
            <a:tailEnd/>
          </a:ln>
        </p:spPr>
        <p:txBody>
          <a:bodyPr wrap="square" rtlCol="0">
            <a:spAutoFit/>
          </a:bodyPr>
          <a:lstStyle/>
          <a:p>
            <a:pPr algn="r"/>
            <a:r>
              <a:rPr lang="en-US" sz="900" dirty="0" smtClean="0">
                <a:solidFill>
                  <a:prstClr val="black"/>
                </a:solidFill>
                <a:latin typeface="Calibri"/>
                <a:cs typeface="Mangal" pitchFamily="18" charset="0"/>
              </a:rPr>
              <a:t>© </a:t>
            </a:r>
            <a:r>
              <a:rPr lang="en-US" sz="900" dirty="0" err="1" smtClean="0">
                <a:solidFill>
                  <a:prstClr val="black"/>
                </a:solidFill>
                <a:latin typeface="Calibri"/>
                <a:cs typeface="Mangal" pitchFamily="18" charset="0"/>
              </a:rPr>
              <a:t>SQLintersection</a:t>
            </a:r>
            <a:r>
              <a:rPr lang="en-US" sz="900" dirty="0" smtClean="0">
                <a:solidFill>
                  <a:prstClr val="black"/>
                </a:solidFill>
                <a:latin typeface="Calibri"/>
                <a:cs typeface="Mangal" pitchFamily="18" charset="0"/>
              </a:rPr>
              <a:t>. All rights reserved.</a:t>
            </a:r>
          </a:p>
          <a:p>
            <a:pPr algn="r"/>
            <a:r>
              <a:rPr lang="en-US" sz="900" u="sng" dirty="0" smtClean="0">
                <a:solidFill>
                  <a:prstClr val="black"/>
                </a:solidFill>
                <a:latin typeface="Calibri"/>
                <a:cs typeface="Mangal" pitchFamily="18" charset="0"/>
              </a:rPr>
              <a:t>http://www.SQLintersection.com </a:t>
            </a:r>
            <a:endParaRPr lang="en-US" sz="900" u="sng" dirty="0">
              <a:solidFill>
                <a:prstClr val="black"/>
              </a:solidFill>
              <a:latin typeface="Calibri"/>
              <a:cs typeface="Mangal" pitchFamily="18" charset="0"/>
            </a:endParaRPr>
          </a:p>
        </p:txBody>
      </p:sp>
      <p:pic>
        <p:nvPicPr>
          <p:cNvPr id="10" name="Picture 9"/>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97555" y="5943600"/>
            <a:ext cx="2090468" cy="790988"/>
          </a:xfrm>
          <a:prstGeom prst="rect">
            <a:avLst/>
          </a:prstGeom>
        </p:spPr>
      </p:pic>
    </p:spTree>
    <p:extLst>
      <p:ext uri="{BB962C8B-B14F-4D97-AF65-F5344CB8AC3E}">
        <p14:creationId xmlns:p14="http://schemas.microsoft.com/office/powerpoint/2010/main" val="2392723369"/>
      </p:ext>
    </p:extLst>
  </p:cSld>
  <p:clrMapOvr>
    <a:masterClrMapping/>
  </p:clrMapOvr>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6" name="Rectangle 5"/>
          <p:cNvSpPr/>
          <p:nvPr/>
        </p:nvSpPr>
        <p:spPr bwMode="auto">
          <a:xfrm>
            <a:off x="0" y="1981200"/>
            <a:ext cx="9144000" cy="693751"/>
          </a:xfrm>
          <a:prstGeom prst="rect">
            <a:avLst/>
          </a:prstGeom>
          <a:blipFill>
            <a:blip r:embed="rId2" cstate="print"/>
            <a:srcRect/>
            <a:stretch>
              <a:fillRect t="-100000"/>
            </a:stretch>
          </a:blipFill>
          <a:ln w="9525" algn="ctr">
            <a:noFill/>
            <a:miter lim="800000"/>
            <a:headEnd/>
            <a:tailEnd/>
          </a:ln>
          <a:effectLst/>
        </p:spPr>
        <p:txBody>
          <a:bodyPr wrap="none" rtlCol="0" anchor="ctr"/>
          <a:lstStyle/>
          <a:p>
            <a:pPr algn="ctr"/>
            <a:endParaRPr lang="en-US" sz="2000" dirty="0">
              <a:solidFill>
                <a:prstClr val="black"/>
              </a:solidFill>
            </a:endParaRPr>
          </a:p>
        </p:txBody>
      </p:sp>
      <p:sp>
        <p:nvSpPr>
          <p:cNvPr id="2" name="Title 1"/>
          <p:cNvSpPr>
            <a:spLocks noGrp="1"/>
          </p:cNvSpPr>
          <p:nvPr>
            <p:ph type="title" hasCustomPrompt="1"/>
          </p:nvPr>
        </p:nvSpPr>
        <p:spPr bwMode="white">
          <a:xfrm>
            <a:off x="457200" y="1990725"/>
            <a:ext cx="8229600" cy="762000"/>
          </a:xfrm>
        </p:spPr>
        <p:txBody>
          <a:bodyPr/>
          <a:lstStyle>
            <a:lvl1pPr algn="l">
              <a:defRPr sz="3600">
                <a:solidFill>
                  <a:schemeClr val="tx1"/>
                </a:solidFill>
              </a:defRPr>
            </a:lvl1pPr>
          </a:lstStyle>
          <a:p>
            <a:r>
              <a:rPr lang="en-US" dirty="0" smtClean="0"/>
              <a:t>Demo</a:t>
            </a:r>
            <a:endParaRPr lang="en-US" dirty="0"/>
          </a:p>
        </p:txBody>
      </p:sp>
      <p:sp>
        <p:nvSpPr>
          <p:cNvPr id="4" name="Text Placeholder 2"/>
          <p:cNvSpPr>
            <a:spLocks noGrp="1"/>
          </p:cNvSpPr>
          <p:nvPr>
            <p:ph type="body" idx="1"/>
          </p:nvPr>
        </p:nvSpPr>
        <p:spPr>
          <a:xfrm>
            <a:off x="457200" y="3962400"/>
            <a:ext cx="8229600" cy="1905000"/>
          </a:xfrm>
        </p:spPr>
        <p:txBody>
          <a:bodyPr rtlCol="0"/>
          <a:lstStyle>
            <a:lvl1pPr marL="0" indent="0">
              <a:buClrTx/>
              <a:buFont typeface="Wingdings" pitchFamily="2" charset="2"/>
              <a:buNone/>
              <a:defRPr sz="2400" b="0">
                <a:latin typeface="Calibri" pitchFamily="34" charset="0"/>
              </a:defRPr>
            </a:lvl1pPr>
            <a:lvl2pPr marL="457200" indent="0">
              <a:buClrTx/>
              <a:buFont typeface="Wingdings" pitchFamily="2" charset="2"/>
              <a:buNone/>
              <a:defRPr sz="2400" b="0">
                <a:latin typeface="Calibri Light" pitchFamily="34" charset="0"/>
              </a:defRPr>
            </a:lvl2pPr>
            <a:lvl3pPr marL="914400" indent="0">
              <a:buClrTx/>
              <a:buFont typeface="Wingdings" pitchFamily="2" charset="2"/>
              <a:buNone/>
              <a:defRPr sz="1600" b="0">
                <a:latin typeface="Myriad Pro" pitchFamily="34" charset="0"/>
              </a:defRPr>
            </a:lvl3pPr>
            <a:lvl4pPr marL="1371600" indent="0">
              <a:buClrTx/>
              <a:buFont typeface="Wingdings" pitchFamily="2" charset="2"/>
              <a:buNone/>
              <a:defRPr sz="1400" b="0">
                <a:latin typeface="Myriad Pro" pitchFamily="34" charset="0"/>
              </a:defRPr>
            </a:lvl4pPr>
            <a:lvl5pPr marL="1828800" indent="0">
              <a:buClrTx/>
              <a:buFont typeface="Wingdings" pitchFamily="2" charset="2"/>
              <a:buNone/>
              <a:defRPr sz="1200" b="0">
                <a:latin typeface="Myriad Pro" pitchFamily="34" charset="0"/>
              </a:defRPr>
            </a:lvl5pPr>
          </a:lstStyle>
          <a:p>
            <a:pPr lvl="0"/>
            <a:r>
              <a:rPr lang="en-US" smtClean="0"/>
              <a:t>Click to edit Master text styles</a:t>
            </a:r>
          </a:p>
          <a:p>
            <a:pPr lvl="1"/>
            <a:r>
              <a:rPr lang="en-US" smtClean="0"/>
              <a:t>Second level</a:t>
            </a: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09490" y="4953000"/>
            <a:ext cx="3697441" cy="1399032"/>
          </a:xfrm>
          <a:prstGeom prst="rect">
            <a:avLst/>
          </a:prstGeom>
        </p:spPr>
      </p:pic>
    </p:spTree>
    <p:extLst>
      <p:ext uri="{BB962C8B-B14F-4D97-AF65-F5344CB8AC3E}">
        <p14:creationId xmlns:p14="http://schemas.microsoft.com/office/powerpoint/2010/main" val="2990990163"/>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cSld name="Simple Detail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1964994"/>
            <a:ext cx="8048432" cy="3294615"/>
          </a:xfrm>
          <a:effectLst/>
        </p:spPr>
        <p:txBody>
          <a:bodyPr anchor="ctr">
            <a:noAutofit/>
          </a:bodyPr>
          <a:lstStyle>
            <a:lvl1pPr algn="l">
              <a:lnSpc>
                <a:spcPct val="100000"/>
              </a:lnSpc>
              <a:defRPr sz="6600" b="0" cap="none" spc="-80" baseline="0">
                <a:solidFill>
                  <a:schemeClr val="tx1"/>
                </a:solidFill>
                <a:latin typeface="Calibri"/>
                <a:cs typeface="Calibri"/>
              </a:defRPr>
            </a:lvl1pPr>
          </a:lstStyle>
          <a:p>
            <a:r>
              <a:rPr lang="en-US" dirty="0" smtClean="0"/>
              <a:t>Put one sentence on this slide…. HERE.</a:t>
            </a:r>
            <a:endParaRPr lang="en-US" dirty="0"/>
          </a:p>
        </p:txBody>
      </p:sp>
      <p:sp>
        <p:nvSpPr>
          <p:cNvPr id="4" name="Rectangle 3"/>
          <p:cNvSpPr/>
          <p:nvPr/>
        </p:nvSpPr>
        <p:spPr bwMode="auto">
          <a:xfrm>
            <a:off x="0" y="6172200"/>
            <a:ext cx="9144000" cy="693751"/>
          </a:xfrm>
          <a:prstGeom prst="rect">
            <a:avLst/>
          </a:prstGeom>
          <a:blipFill>
            <a:blip r:embed="rId2" cstate="print"/>
            <a:srcRect/>
            <a:stretch>
              <a:fillRect t="-100000"/>
            </a:stretch>
          </a:blipFill>
          <a:ln w="9525" algn="ctr">
            <a:noFill/>
            <a:miter lim="800000"/>
            <a:headEnd/>
            <a:tailEnd/>
          </a:ln>
          <a:effectLst/>
        </p:spPr>
        <p:txBody>
          <a:bodyPr wrap="none" rtlCol="0" anchor="ctr"/>
          <a:lstStyle/>
          <a:p>
            <a:pPr algn="ctr"/>
            <a:endParaRPr lang="en-US" sz="2000" dirty="0">
              <a:solidFill>
                <a:prstClr val="black"/>
              </a:solidFill>
            </a:endParaRPr>
          </a:p>
        </p:txBody>
      </p:sp>
      <p:sp>
        <p:nvSpPr>
          <p:cNvPr id="5" name="TextBox 4"/>
          <p:cNvSpPr txBox="1"/>
          <p:nvPr/>
        </p:nvSpPr>
        <p:spPr bwMode="auto">
          <a:xfrm>
            <a:off x="4402723" y="6551676"/>
            <a:ext cx="367408" cy="276999"/>
          </a:xfrm>
          <a:prstGeom prst="rect">
            <a:avLst/>
          </a:prstGeom>
          <a:noFill/>
          <a:ln w="9525">
            <a:noFill/>
            <a:miter lim="800000"/>
            <a:headEnd/>
            <a:tailEnd/>
          </a:ln>
        </p:spPr>
        <p:txBody>
          <a:bodyPr wrap="none" rtlCol="0">
            <a:spAutoFit/>
          </a:bodyPr>
          <a:lstStyle/>
          <a:p>
            <a:fld id="{1C0BEE2C-8B0C-4D07-B829-754BAF78059F}" type="slidenum">
              <a:rPr lang="en-US" sz="1200" smtClean="0">
                <a:solidFill>
                  <a:prstClr val="black"/>
                </a:solidFill>
                <a:latin typeface="Calibri"/>
              </a:rPr>
              <a:pPr/>
              <a:t>‹#›</a:t>
            </a:fld>
            <a:endParaRPr lang="en-US" sz="1400" dirty="0">
              <a:solidFill>
                <a:prstClr val="black"/>
              </a:solidFill>
              <a:latin typeface="Calibri"/>
            </a:endParaRPr>
          </a:p>
        </p:txBody>
      </p:sp>
      <p:sp>
        <p:nvSpPr>
          <p:cNvPr id="7" name="TextBox 6"/>
          <p:cNvSpPr txBox="1"/>
          <p:nvPr/>
        </p:nvSpPr>
        <p:spPr bwMode="auto">
          <a:xfrm>
            <a:off x="6477000" y="6488668"/>
            <a:ext cx="2667000" cy="369332"/>
          </a:xfrm>
          <a:prstGeom prst="rect">
            <a:avLst/>
          </a:prstGeom>
          <a:noFill/>
          <a:ln w="9525">
            <a:noFill/>
            <a:miter lim="800000"/>
            <a:headEnd/>
            <a:tailEnd/>
          </a:ln>
        </p:spPr>
        <p:txBody>
          <a:bodyPr wrap="square" rtlCol="0">
            <a:spAutoFit/>
          </a:bodyPr>
          <a:lstStyle/>
          <a:p>
            <a:pPr algn="r"/>
            <a:r>
              <a:rPr lang="en-US" sz="900" dirty="0" smtClean="0">
                <a:solidFill>
                  <a:prstClr val="black"/>
                </a:solidFill>
                <a:latin typeface="Calibri"/>
                <a:cs typeface="Mangal" pitchFamily="18" charset="0"/>
              </a:rPr>
              <a:t>© </a:t>
            </a:r>
            <a:r>
              <a:rPr lang="en-US" sz="900" dirty="0" err="1" smtClean="0">
                <a:solidFill>
                  <a:prstClr val="black"/>
                </a:solidFill>
                <a:latin typeface="Calibri"/>
                <a:cs typeface="Mangal" pitchFamily="18" charset="0"/>
              </a:rPr>
              <a:t>SQLintersection</a:t>
            </a:r>
            <a:r>
              <a:rPr lang="en-US" sz="900" dirty="0" smtClean="0">
                <a:solidFill>
                  <a:prstClr val="black"/>
                </a:solidFill>
                <a:latin typeface="Calibri"/>
                <a:cs typeface="Mangal" pitchFamily="18" charset="0"/>
              </a:rPr>
              <a:t>. All rights reserved.</a:t>
            </a:r>
          </a:p>
          <a:p>
            <a:pPr algn="r"/>
            <a:r>
              <a:rPr lang="en-US" sz="900" u="sng" dirty="0" smtClean="0">
                <a:solidFill>
                  <a:prstClr val="black"/>
                </a:solidFill>
                <a:latin typeface="Calibri"/>
                <a:cs typeface="Mangal" pitchFamily="18" charset="0"/>
              </a:rPr>
              <a:t>http://www.SQLintersection.com </a:t>
            </a:r>
            <a:endParaRPr lang="en-US" sz="900" u="sng" dirty="0">
              <a:solidFill>
                <a:prstClr val="black"/>
              </a:solidFill>
              <a:latin typeface="Calibri"/>
              <a:cs typeface="Mangal" pitchFamily="18" charset="0"/>
            </a:endParaRPr>
          </a:p>
        </p:txBody>
      </p:sp>
      <p:pic>
        <p:nvPicPr>
          <p:cNvPr id="8" name="Picture 7"/>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97555" y="5943600"/>
            <a:ext cx="2090468" cy="790988"/>
          </a:xfrm>
          <a:prstGeom prst="rect">
            <a:avLst/>
          </a:prstGeom>
        </p:spPr>
      </p:pic>
    </p:spTree>
    <p:extLst>
      <p:ext uri="{BB962C8B-B14F-4D97-AF65-F5344CB8AC3E}">
        <p14:creationId xmlns:p14="http://schemas.microsoft.com/office/powerpoint/2010/main" val="469028227"/>
      </p:ext>
    </p:extLst>
  </p:cSld>
  <p:clrMapOvr>
    <a:masterClrMapping/>
  </p:clrMapOvr>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92971" y="535781"/>
            <a:ext cx="5914294" cy="580430"/>
          </a:xfrm>
        </p:spPr>
        <p:txBody>
          <a:bodyPr/>
          <a:lstStyle>
            <a:lvl1pPr algn="l">
              <a:defRPr lang="en-US" sz="3200" b="1" i="0" baseline="0" dirty="0">
                <a:solidFill>
                  <a:schemeClr val="tx1"/>
                </a:solidFill>
                <a:latin typeface="+mj-lt"/>
                <a:ea typeface="+mj-ea"/>
                <a:cs typeface="SweetSansPro Medium"/>
                <a:sym typeface="SweetSansPro Medium" charset="0"/>
              </a:defRPr>
            </a:lvl1pPr>
          </a:lstStyle>
          <a:p>
            <a:r>
              <a:rPr lang="en-US" smtClean="0"/>
              <a:t>Click to edit Master title style</a:t>
            </a:r>
            <a:endParaRPr lang="en-US" dirty="0"/>
          </a:p>
        </p:txBody>
      </p:sp>
      <p:sp>
        <p:nvSpPr>
          <p:cNvPr id="4" name="Rectangle 3"/>
          <p:cNvSpPr/>
          <p:nvPr/>
        </p:nvSpPr>
        <p:spPr bwMode="auto">
          <a:xfrm>
            <a:off x="0" y="6172200"/>
            <a:ext cx="9144000" cy="693751"/>
          </a:xfrm>
          <a:prstGeom prst="rect">
            <a:avLst/>
          </a:prstGeom>
          <a:blipFill>
            <a:blip r:embed="rId2" cstate="print"/>
            <a:srcRect/>
            <a:stretch>
              <a:fillRect t="-100000"/>
            </a:stretch>
          </a:blipFill>
          <a:ln w="9525" algn="ctr">
            <a:noFill/>
            <a:miter lim="800000"/>
            <a:headEnd/>
            <a:tailEnd/>
          </a:ln>
          <a:effectLst/>
        </p:spPr>
        <p:txBody>
          <a:bodyPr wrap="none" rtlCol="0" anchor="ctr"/>
          <a:lstStyle/>
          <a:p>
            <a:pPr algn="ctr"/>
            <a:endParaRPr lang="en-US" sz="2000" dirty="0">
              <a:solidFill>
                <a:prstClr val="black"/>
              </a:solidFill>
            </a:endParaRPr>
          </a:p>
        </p:txBody>
      </p:sp>
      <p:sp>
        <p:nvSpPr>
          <p:cNvPr id="5" name="TextBox 4"/>
          <p:cNvSpPr txBox="1"/>
          <p:nvPr/>
        </p:nvSpPr>
        <p:spPr bwMode="auto">
          <a:xfrm>
            <a:off x="4402723" y="6551676"/>
            <a:ext cx="367408" cy="276999"/>
          </a:xfrm>
          <a:prstGeom prst="rect">
            <a:avLst/>
          </a:prstGeom>
          <a:noFill/>
          <a:ln w="9525">
            <a:noFill/>
            <a:miter lim="800000"/>
            <a:headEnd/>
            <a:tailEnd/>
          </a:ln>
        </p:spPr>
        <p:txBody>
          <a:bodyPr wrap="none" rtlCol="0">
            <a:spAutoFit/>
          </a:bodyPr>
          <a:lstStyle/>
          <a:p>
            <a:fld id="{1C0BEE2C-8B0C-4D07-B829-754BAF78059F}" type="slidenum">
              <a:rPr lang="en-US" sz="1200" smtClean="0">
                <a:solidFill>
                  <a:prstClr val="black"/>
                </a:solidFill>
                <a:latin typeface="Calibri"/>
              </a:rPr>
              <a:pPr/>
              <a:t>‹#›</a:t>
            </a:fld>
            <a:endParaRPr lang="en-US" sz="1400" dirty="0">
              <a:solidFill>
                <a:prstClr val="black"/>
              </a:solidFill>
              <a:latin typeface="Calibri"/>
            </a:endParaRPr>
          </a:p>
        </p:txBody>
      </p:sp>
      <p:sp>
        <p:nvSpPr>
          <p:cNvPr id="6" name="TextBox 5"/>
          <p:cNvSpPr txBox="1"/>
          <p:nvPr/>
        </p:nvSpPr>
        <p:spPr bwMode="auto">
          <a:xfrm>
            <a:off x="6477000" y="6488668"/>
            <a:ext cx="2667000" cy="369332"/>
          </a:xfrm>
          <a:prstGeom prst="rect">
            <a:avLst/>
          </a:prstGeom>
          <a:noFill/>
          <a:ln w="9525">
            <a:noFill/>
            <a:miter lim="800000"/>
            <a:headEnd/>
            <a:tailEnd/>
          </a:ln>
        </p:spPr>
        <p:txBody>
          <a:bodyPr wrap="square" rtlCol="0">
            <a:spAutoFit/>
          </a:bodyPr>
          <a:lstStyle/>
          <a:p>
            <a:pPr algn="r"/>
            <a:r>
              <a:rPr lang="en-US" sz="900" dirty="0" smtClean="0">
                <a:solidFill>
                  <a:prstClr val="black"/>
                </a:solidFill>
                <a:latin typeface="Calibri"/>
                <a:cs typeface="Mangal" pitchFamily="18" charset="0"/>
              </a:rPr>
              <a:t>© </a:t>
            </a:r>
            <a:r>
              <a:rPr lang="en-US" sz="900" dirty="0" err="1" smtClean="0">
                <a:solidFill>
                  <a:prstClr val="black"/>
                </a:solidFill>
                <a:latin typeface="Calibri"/>
                <a:cs typeface="Mangal" pitchFamily="18" charset="0"/>
              </a:rPr>
              <a:t>SQLintersection</a:t>
            </a:r>
            <a:r>
              <a:rPr lang="en-US" sz="900" dirty="0" smtClean="0">
                <a:solidFill>
                  <a:prstClr val="black"/>
                </a:solidFill>
                <a:latin typeface="Calibri"/>
                <a:cs typeface="Mangal" pitchFamily="18" charset="0"/>
              </a:rPr>
              <a:t>. All rights reserved.</a:t>
            </a:r>
          </a:p>
          <a:p>
            <a:pPr algn="r"/>
            <a:r>
              <a:rPr lang="en-US" sz="900" u="sng" dirty="0" smtClean="0">
                <a:solidFill>
                  <a:prstClr val="black"/>
                </a:solidFill>
                <a:latin typeface="Calibri"/>
                <a:cs typeface="Mangal" pitchFamily="18" charset="0"/>
              </a:rPr>
              <a:t>http://www.SQLintersection.com </a:t>
            </a:r>
            <a:endParaRPr lang="en-US" sz="900" u="sng" dirty="0">
              <a:solidFill>
                <a:prstClr val="black"/>
              </a:solidFill>
              <a:latin typeface="Calibri"/>
              <a:cs typeface="Mangal" pitchFamily="18" charset="0"/>
            </a:endParaRPr>
          </a:p>
        </p:txBody>
      </p:sp>
      <p:pic>
        <p:nvPicPr>
          <p:cNvPr id="7" name="Picture 6"/>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97555" y="5943600"/>
            <a:ext cx="2090468" cy="790988"/>
          </a:xfrm>
          <a:prstGeom prst="rect">
            <a:avLst/>
          </a:prstGeom>
        </p:spPr>
      </p:pic>
    </p:spTree>
    <p:extLst>
      <p:ext uri="{BB962C8B-B14F-4D97-AF65-F5344CB8AC3E}">
        <p14:creationId xmlns:p14="http://schemas.microsoft.com/office/powerpoint/2010/main" val="1121910608"/>
      </p:ext>
    </p:extLst>
  </p:cSld>
  <p:clrMapOvr>
    <a:masterClrMapping/>
  </p:clrMapOvr>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4" name="Rectangle 3"/>
          <p:cNvSpPr/>
          <p:nvPr/>
        </p:nvSpPr>
        <p:spPr bwMode="auto">
          <a:xfrm>
            <a:off x="0" y="6172200"/>
            <a:ext cx="9144000" cy="693751"/>
          </a:xfrm>
          <a:prstGeom prst="rect">
            <a:avLst/>
          </a:prstGeom>
          <a:blipFill>
            <a:blip r:embed="rId2" cstate="print"/>
            <a:srcRect/>
            <a:stretch>
              <a:fillRect t="-100000"/>
            </a:stretch>
          </a:blipFill>
          <a:ln w="9525" algn="ctr">
            <a:noFill/>
            <a:miter lim="800000"/>
            <a:headEnd/>
            <a:tailEnd/>
          </a:ln>
          <a:effectLst/>
        </p:spPr>
        <p:txBody>
          <a:bodyPr wrap="none" rtlCol="0" anchor="ctr"/>
          <a:lstStyle/>
          <a:p>
            <a:pPr algn="ctr"/>
            <a:endParaRPr lang="en-US" sz="2000" dirty="0">
              <a:solidFill>
                <a:prstClr val="black"/>
              </a:solidFill>
            </a:endParaRPr>
          </a:p>
        </p:txBody>
      </p:sp>
    </p:spTree>
    <p:extLst>
      <p:ext uri="{BB962C8B-B14F-4D97-AF65-F5344CB8AC3E}">
        <p14:creationId xmlns:p14="http://schemas.microsoft.com/office/powerpoint/2010/main" val="2697075164"/>
      </p:ext>
    </p:extLst>
  </p:cSld>
  <p:clrMapOvr>
    <a:masterClrMapping/>
  </p:clrMapOvr>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cSld name="1_Simple Detail Slide - Lef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4764" y="1449679"/>
            <a:ext cx="8048432" cy="3838417"/>
          </a:xfrm>
          <a:effectLst/>
        </p:spPr>
        <p:txBody>
          <a:bodyPr anchor="ctr">
            <a:noAutofit/>
          </a:bodyPr>
          <a:lstStyle>
            <a:lvl1pPr algn="l">
              <a:lnSpc>
                <a:spcPct val="100000"/>
              </a:lnSpc>
              <a:defRPr sz="6600" b="0" cap="none" spc="-80" baseline="0">
                <a:solidFill>
                  <a:schemeClr val="tx1"/>
                </a:solidFill>
                <a:latin typeface="Calibri"/>
                <a:cs typeface="Calibri"/>
              </a:defRPr>
            </a:lvl1pPr>
          </a:lstStyle>
          <a:p>
            <a:r>
              <a:rPr lang="en-US" dirty="0" smtClean="0"/>
              <a:t>Put one sentence on this slide…. HERE.</a:t>
            </a:r>
            <a:endParaRPr lang="en-US" dirty="0"/>
          </a:p>
        </p:txBody>
      </p:sp>
      <p:sp>
        <p:nvSpPr>
          <p:cNvPr id="4" name="Rectangle 3"/>
          <p:cNvSpPr/>
          <p:nvPr/>
        </p:nvSpPr>
        <p:spPr bwMode="auto">
          <a:xfrm>
            <a:off x="0" y="6172200"/>
            <a:ext cx="9144000" cy="693751"/>
          </a:xfrm>
          <a:prstGeom prst="rect">
            <a:avLst/>
          </a:prstGeom>
          <a:blipFill>
            <a:blip r:embed="rId2" cstate="print"/>
            <a:srcRect/>
            <a:stretch>
              <a:fillRect t="-100000"/>
            </a:stretch>
          </a:blipFill>
          <a:ln w="9525" algn="ctr">
            <a:noFill/>
            <a:miter lim="800000"/>
            <a:headEnd/>
            <a:tailEnd/>
          </a:ln>
          <a:effectLst/>
        </p:spPr>
        <p:txBody>
          <a:bodyPr wrap="none" rtlCol="0" anchor="ctr"/>
          <a:lstStyle/>
          <a:p>
            <a:pPr algn="ctr"/>
            <a:endParaRPr lang="en-US" sz="2000" dirty="0">
              <a:solidFill>
                <a:prstClr val="black"/>
              </a:solidFill>
            </a:endParaRPr>
          </a:p>
        </p:txBody>
      </p:sp>
      <p:sp>
        <p:nvSpPr>
          <p:cNvPr id="5" name="TextBox 4"/>
          <p:cNvSpPr txBox="1"/>
          <p:nvPr/>
        </p:nvSpPr>
        <p:spPr bwMode="auto">
          <a:xfrm>
            <a:off x="4402723" y="6551676"/>
            <a:ext cx="367408" cy="276999"/>
          </a:xfrm>
          <a:prstGeom prst="rect">
            <a:avLst/>
          </a:prstGeom>
          <a:noFill/>
          <a:ln w="9525">
            <a:noFill/>
            <a:miter lim="800000"/>
            <a:headEnd/>
            <a:tailEnd/>
          </a:ln>
        </p:spPr>
        <p:txBody>
          <a:bodyPr wrap="none" rtlCol="0">
            <a:spAutoFit/>
          </a:bodyPr>
          <a:lstStyle/>
          <a:p>
            <a:fld id="{1C0BEE2C-8B0C-4D07-B829-754BAF78059F}" type="slidenum">
              <a:rPr lang="en-US" sz="1200" smtClean="0">
                <a:solidFill>
                  <a:prstClr val="black"/>
                </a:solidFill>
                <a:latin typeface="Calibri"/>
              </a:rPr>
              <a:pPr/>
              <a:t>‹#›</a:t>
            </a:fld>
            <a:endParaRPr lang="en-US" sz="1400" dirty="0">
              <a:solidFill>
                <a:prstClr val="black"/>
              </a:solidFill>
              <a:latin typeface="Calibri"/>
            </a:endParaRPr>
          </a:p>
        </p:txBody>
      </p:sp>
      <p:sp>
        <p:nvSpPr>
          <p:cNvPr id="7" name="TextBox 6"/>
          <p:cNvSpPr txBox="1"/>
          <p:nvPr/>
        </p:nvSpPr>
        <p:spPr bwMode="auto">
          <a:xfrm>
            <a:off x="6477000" y="6488668"/>
            <a:ext cx="2667000" cy="369332"/>
          </a:xfrm>
          <a:prstGeom prst="rect">
            <a:avLst/>
          </a:prstGeom>
          <a:noFill/>
          <a:ln w="9525">
            <a:noFill/>
            <a:miter lim="800000"/>
            <a:headEnd/>
            <a:tailEnd/>
          </a:ln>
        </p:spPr>
        <p:txBody>
          <a:bodyPr wrap="square" rtlCol="0">
            <a:spAutoFit/>
          </a:bodyPr>
          <a:lstStyle/>
          <a:p>
            <a:pPr algn="r"/>
            <a:r>
              <a:rPr lang="en-US" sz="900" dirty="0" smtClean="0">
                <a:solidFill>
                  <a:prstClr val="black"/>
                </a:solidFill>
                <a:latin typeface="Calibri"/>
                <a:cs typeface="Mangal" pitchFamily="18" charset="0"/>
              </a:rPr>
              <a:t>© </a:t>
            </a:r>
            <a:r>
              <a:rPr lang="en-US" sz="900" dirty="0" err="1" smtClean="0">
                <a:solidFill>
                  <a:prstClr val="black"/>
                </a:solidFill>
                <a:latin typeface="Calibri"/>
                <a:cs typeface="Mangal" pitchFamily="18" charset="0"/>
              </a:rPr>
              <a:t>SQLintersection</a:t>
            </a:r>
            <a:r>
              <a:rPr lang="en-US" sz="900" dirty="0" smtClean="0">
                <a:solidFill>
                  <a:prstClr val="black"/>
                </a:solidFill>
                <a:latin typeface="Calibri"/>
                <a:cs typeface="Mangal" pitchFamily="18" charset="0"/>
              </a:rPr>
              <a:t>. All rights reserved.</a:t>
            </a:r>
          </a:p>
          <a:p>
            <a:pPr algn="r"/>
            <a:r>
              <a:rPr lang="en-US" sz="900" u="sng" dirty="0" smtClean="0">
                <a:solidFill>
                  <a:prstClr val="black"/>
                </a:solidFill>
                <a:latin typeface="Calibri"/>
                <a:cs typeface="Mangal" pitchFamily="18" charset="0"/>
              </a:rPr>
              <a:t>http://www.SQLintersection.com </a:t>
            </a:r>
            <a:endParaRPr lang="en-US" sz="900" u="sng" dirty="0">
              <a:solidFill>
                <a:prstClr val="black"/>
              </a:solidFill>
              <a:latin typeface="Calibri"/>
              <a:cs typeface="Mangal" pitchFamily="18" charset="0"/>
            </a:endParaRPr>
          </a:p>
        </p:txBody>
      </p:sp>
      <p:pic>
        <p:nvPicPr>
          <p:cNvPr id="8" name="Picture 7"/>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97555" y="5943600"/>
            <a:ext cx="2090468" cy="790988"/>
          </a:xfrm>
          <a:prstGeom prst="rect">
            <a:avLst/>
          </a:prstGeom>
        </p:spPr>
      </p:pic>
    </p:spTree>
    <p:extLst>
      <p:ext uri="{BB962C8B-B14F-4D97-AF65-F5344CB8AC3E}">
        <p14:creationId xmlns:p14="http://schemas.microsoft.com/office/powerpoint/2010/main" val="3521517342"/>
      </p:ext>
    </p:extLst>
  </p:cSld>
  <p:clrMapOvr>
    <a:masterClrMapping/>
  </p:clrMapOvr>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cSld name="1_Blank">
    <p:spTree>
      <p:nvGrpSpPr>
        <p:cNvPr id="1" name=""/>
        <p:cNvGrpSpPr/>
        <p:nvPr/>
      </p:nvGrpSpPr>
      <p:grpSpPr>
        <a:xfrm>
          <a:off x="0" y="0"/>
          <a:ext cx="0" cy="0"/>
          <a:chOff x="0" y="0"/>
          <a:chExt cx="0" cy="0"/>
        </a:xfrm>
      </p:grpSpPr>
      <p:sp>
        <p:nvSpPr>
          <p:cNvPr id="3" name="Rectangle 2"/>
          <p:cNvSpPr/>
          <p:nvPr/>
        </p:nvSpPr>
        <p:spPr bwMode="auto">
          <a:xfrm>
            <a:off x="0" y="6172200"/>
            <a:ext cx="9144000" cy="693751"/>
          </a:xfrm>
          <a:prstGeom prst="rect">
            <a:avLst/>
          </a:prstGeom>
          <a:blipFill>
            <a:blip r:embed="rId2" cstate="print"/>
            <a:srcRect/>
            <a:stretch>
              <a:fillRect t="-100000"/>
            </a:stretch>
          </a:blipFill>
          <a:ln w="9525" algn="ctr">
            <a:noFill/>
            <a:miter lim="800000"/>
            <a:headEnd/>
            <a:tailEnd/>
          </a:ln>
          <a:effectLst/>
        </p:spPr>
        <p:txBody>
          <a:bodyPr wrap="none" rtlCol="0" anchor="ctr"/>
          <a:lstStyle/>
          <a:p>
            <a:pPr algn="ctr"/>
            <a:endParaRPr lang="en-US" sz="2000" dirty="0">
              <a:solidFill>
                <a:prstClr val="black"/>
              </a:solidFill>
            </a:endParaRPr>
          </a:p>
        </p:txBody>
      </p:sp>
      <p:sp>
        <p:nvSpPr>
          <p:cNvPr id="4" name="TextBox 3"/>
          <p:cNvSpPr txBox="1"/>
          <p:nvPr/>
        </p:nvSpPr>
        <p:spPr bwMode="auto">
          <a:xfrm>
            <a:off x="4402723" y="6551676"/>
            <a:ext cx="367408" cy="276999"/>
          </a:xfrm>
          <a:prstGeom prst="rect">
            <a:avLst/>
          </a:prstGeom>
          <a:noFill/>
          <a:ln w="9525">
            <a:noFill/>
            <a:miter lim="800000"/>
            <a:headEnd/>
            <a:tailEnd/>
          </a:ln>
        </p:spPr>
        <p:txBody>
          <a:bodyPr wrap="none" rtlCol="0">
            <a:spAutoFit/>
          </a:bodyPr>
          <a:lstStyle/>
          <a:p>
            <a:fld id="{1C0BEE2C-8B0C-4D07-B829-754BAF78059F}" type="slidenum">
              <a:rPr lang="en-US" sz="1200" smtClean="0">
                <a:solidFill>
                  <a:prstClr val="black"/>
                </a:solidFill>
                <a:latin typeface="Calibri"/>
              </a:rPr>
              <a:pPr/>
              <a:t>‹#›</a:t>
            </a:fld>
            <a:endParaRPr lang="en-US" sz="1400" dirty="0">
              <a:solidFill>
                <a:prstClr val="black"/>
              </a:solidFill>
              <a:latin typeface="Calibri"/>
            </a:endParaRPr>
          </a:p>
        </p:txBody>
      </p:sp>
      <p:sp>
        <p:nvSpPr>
          <p:cNvPr id="6" name="TextBox 5"/>
          <p:cNvSpPr txBox="1"/>
          <p:nvPr/>
        </p:nvSpPr>
        <p:spPr bwMode="auto">
          <a:xfrm>
            <a:off x="6477000" y="6488668"/>
            <a:ext cx="2667000" cy="369332"/>
          </a:xfrm>
          <a:prstGeom prst="rect">
            <a:avLst/>
          </a:prstGeom>
          <a:noFill/>
          <a:ln w="9525">
            <a:noFill/>
            <a:miter lim="800000"/>
            <a:headEnd/>
            <a:tailEnd/>
          </a:ln>
        </p:spPr>
        <p:txBody>
          <a:bodyPr wrap="square" rtlCol="0">
            <a:spAutoFit/>
          </a:bodyPr>
          <a:lstStyle/>
          <a:p>
            <a:pPr algn="r"/>
            <a:r>
              <a:rPr lang="en-US" sz="900" dirty="0" smtClean="0">
                <a:solidFill>
                  <a:prstClr val="black"/>
                </a:solidFill>
                <a:latin typeface="Calibri"/>
                <a:cs typeface="Mangal" pitchFamily="18" charset="0"/>
              </a:rPr>
              <a:t>© </a:t>
            </a:r>
            <a:r>
              <a:rPr lang="en-US" sz="900" dirty="0" err="1" smtClean="0">
                <a:solidFill>
                  <a:prstClr val="black"/>
                </a:solidFill>
                <a:latin typeface="Calibri"/>
                <a:cs typeface="Mangal" pitchFamily="18" charset="0"/>
              </a:rPr>
              <a:t>SQLintersection</a:t>
            </a:r>
            <a:r>
              <a:rPr lang="en-US" sz="900" dirty="0" smtClean="0">
                <a:solidFill>
                  <a:prstClr val="black"/>
                </a:solidFill>
                <a:latin typeface="Calibri"/>
                <a:cs typeface="Mangal" pitchFamily="18" charset="0"/>
              </a:rPr>
              <a:t>. All rights reserved.</a:t>
            </a:r>
          </a:p>
          <a:p>
            <a:pPr algn="r"/>
            <a:r>
              <a:rPr lang="en-US" sz="900" u="sng" dirty="0" smtClean="0">
                <a:solidFill>
                  <a:prstClr val="black"/>
                </a:solidFill>
                <a:latin typeface="Calibri"/>
                <a:cs typeface="Mangal" pitchFamily="18" charset="0"/>
              </a:rPr>
              <a:t>http://www.SQLintersection.com </a:t>
            </a:r>
            <a:endParaRPr lang="en-US" sz="900" u="sng" dirty="0">
              <a:solidFill>
                <a:prstClr val="black"/>
              </a:solidFill>
              <a:latin typeface="Calibri"/>
              <a:cs typeface="Mangal" pitchFamily="18" charset="0"/>
            </a:endParaRPr>
          </a:p>
        </p:txBody>
      </p:sp>
      <p:pic>
        <p:nvPicPr>
          <p:cNvPr id="7" name="Picture 6"/>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97555" y="5943600"/>
            <a:ext cx="2090468" cy="790988"/>
          </a:xfrm>
          <a:prstGeom prst="rect">
            <a:avLst/>
          </a:prstGeom>
        </p:spPr>
      </p:pic>
    </p:spTree>
    <p:extLst>
      <p:ext uri="{BB962C8B-B14F-4D97-AF65-F5344CB8AC3E}">
        <p14:creationId xmlns:p14="http://schemas.microsoft.com/office/powerpoint/2010/main" val="260454772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de Samp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1485900" y="1600200"/>
            <a:ext cx="6172200" cy="3962400"/>
          </a:xfrm>
          <a:solidFill>
            <a:schemeClr val="accent1">
              <a:lumMod val="20000"/>
              <a:lumOff val="80000"/>
            </a:schemeClr>
          </a:solidFill>
          <a:ln w="9525">
            <a:solidFill>
              <a:schemeClr val="tx1"/>
            </a:solidFill>
          </a:ln>
        </p:spPr>
        <p:txBody>
          <a:bodyPr/>
          <a:lstStyle>
            <a:lvl1pPr>
              <a:buNone/>
              <a:defRPr sz="1800" b="0">
                <a:latin typeface="Consolas" pitchFamily="49" charset="0"/>
              </a:defRPr>
            </a:lvl1pPr>
          </a:lstStyle>
          <a:p>
            <a:pPr lvl="0"/>
            <a:r>
              <a:rPr lang="en-US" smtClean="0"/>
              <a:t>Click to edit Master text styles</a:t>
            </a:r>
          </a:p>
        </p:txBody>
      </p:sp>
      <p:sp>
        <p:nvSpPr>
          <p:cNvPr id="7" name="Rectangle 6"/>
          <p:cNvSpPr/>
          <p:nvPr/>
        </p:nvSpPr>
        <p:spPr bwMode="auto">
          <a:xfrm>
            <a:off x="0" y="6172200"/>
            <a:ext cx="9144000" cy="693751"/>
          </a:xfrm>
          <a:prstGeom prst="rect">
            <a:avLst/>
          </a:prstGeom>
          <a:blipFill>
            <a:blip r:embed="rId2" cstate="print"/>
            <a:srcRect/>
            <a:stretch>
              <a:fillRect t="-100000"/>
            </a:stretch>
          </a:blipFill>
          <a:ln w="9525" algn="ctr">
            <a:noFill/>
            <a:miter lim="800000"/>
            <a:headEnd/>
            <a:tailEnd/>
          </a:ln>
          <a:effectLst/>
        </p:spPr>
        <p:txBody>
          <a:bodyPr wrap="none" rtlCol="0" anchor="ctr"/>
          <a:lstStyle/>
          <a:p>
            <a:pPr algn="ctr"/>
            <a:endParaRPr lang="en-US" sz="2000" dirty="0">
              <a:latin typeface="Cambria" pitchFamily="18" charset="0"/>
            </a:endParaRPr>
          </a:p>
        </p:txBody>
      </p:sp>
      <p:sp>
        <p:nvSpPr>
          <p:cNvPr id="9" name="TextBox 8"/>
          <p:cNvSpPr txBox="1"/>
          <p:nvPr/>
        </p:nvSpPr>
        <p:spPr bwMode="auto">
          <a:xfrm>
            <a:off x="4402723" y="6551676"/>
            <a:ext cx="367408" cy="276999"/>
          </a:xfrm>
          <a:prstGeom prst="rect">
            <a:avLst/>
          </a:prstGeom>
          <a:noFill/>
          <a:ln w="9525">
            <a:noFill/>
            <a:miter lim="800000"/>
            <a:headEnd/>
            <a:tailEnd/>
          </a:ln>
        </p:spPr>
        <p:txBody>
          <a:bodyPr wrap="none" rtlCol="0">
            <a:spAutoFit/>
          </a:bodyPr>
          <a:lstStyle/>
          <a:p>
            <a:fld id="{1C0BEE2C-8B0C-4D07-B829-754BAF78059F}" type="slidenum">
              <a:rPr lang="en-US" sz="1200" smtClean="0">
                <a:solidFill>
                  <a:schemeClr val="tx1"/>
                </a:solidFill>
                <a:latin typeface="+mj-lt"/>
              </a:rPr>
              <a:pPr/>
              <a:t>‹#›</a:t>
            </a:fld>
            <a:endParaRPr lang="en-US" sz="1400" dirty="0">
              <a:solidFill>
                <a:schemeClr val="tx1"/>
              </a:solidFill>
              <a:latin typeface="+mj-lt"/>
            </a:endParaRPr>
          </a:p>
        </p:txBody>
      </p:sp>
      <p:sp>
        <p:nvSpPr>
          <p:cNvPr id="12" name="TextBox 11"/>
          <p:cNvSpPr txBox="1"/>
          <p:nvPr/>
        </p:nvSpPr>
        <p:spPr bwMode="auto">
          <a:xfrm>
            <a:off x="6477000" y="6488668"/>
            <a:ext cx="2667000" cy="369332"/>
          </a:xfrm>
          <a:prstGeom prst="rect">
            <a:avLst/>
          </a:prstGeom>
          <a:noFill/>
          <a:ln w="9525">
            <a:noFill/>
            <a:miter lim="800000"/>
            <a:headEnd/>
            <a:tailEnd/>
          </a:ln>
        </p:spPr>
        <p:txBody>
          <a:bodyPr wrap="square" rtlCol="0">
            <a:spAutoFit/>
          </a:bodyPr>
          <a:lstStyle/>
          <a:p>
            <a:pPr algn="r"/>
            <a:r>
              <a:rPr lang="en-US" sz="900" b="0" dirty="0" smtClean="0">
                <a:solidFill>
                  <a:schemeClr val="tx1"/>
                </a:solidFill>
                <a:latin typeface="+mj-lt"/>
                <a:cs typeface="Mangal" pitchFamily="18" charset="0"/>
              </a:rPr>
              <a:t>© </a:t>
            </a:r>
            <a:r>
              <a:rPr lang="en-US" sz="900" b="0" dirty="0" err="1" smtClean="0">
                <a:solidFill>
                  <a:schemeClr val="tx1"/>
                </a:solidFill>
                <a:latin typeface="+mj-lt"/>
                <a:cs typeface="Mangal" pitchFamily="18" charset="0"/>
              </a:rPr>
              <a:t>SQLintersection</a:t>
            </a:r>
            <a:r>
              <a:rPr lang="en-US" sz="900" b="0" dirty="0" smtClean="0">
                <a:solidFill>
                  <a:schemeClr val="tx1"/>
                </a:solidFill>
                <a:latin typeface="+mj-lt"/>
                <a:cs typeface="Mangal" pitchFamily="18" charset="0"/>
              </a:rPr>
              <a:t>. All rights reserved.</a:t>
            </a:r>
          </a:p>
          <a:p>
            <a:pPr algn="r"/>
            <a:r>
              <a:rPr lang="en-US" sz="900" b="0" u="sng" dirty="0" smtClean="0">
                <a:solidFill>
                  <a:schemeClr val="tx1"/>
                </a:solidFill>
                <a:latin typeface="+mj-lt"/>
                <a:cs typeface="Mangal" pitchFamily="18" charset="0"/>
              </a:rPr>
              <a:t>http://www.SQLintersection.com </a:t>
            </a:r>
            <a:endParaRPr lang="en-US" sz="900" b="0" u="sng" dirty="0">
              <a:solidFill>
                <a:schemeClr val="tx1"/>
              </a:solidFill>
              <a:latin typeface="+mj-lt"/>
              <a:cs typeface="Mangal" pitchFamily="18" charset="0"/>
            </a:endParaRPr>
          </a:p>
        </p:txBody>
      </p:sp>
      <p:pic>
        <p:nvPicPr>
          <p:cNvPr id="10" name="Picture 9"/>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97555" y="5943600"/>
            <a:ext cx="2090468" cy="790988"/>
          </a:xfrm>
          <a:prstGeom prst="rect">
            <a:avLst/>
          </a:prstGeom>
        </p:spPr>
      </p:pic>
    </p:spTree>
    <p:extLst>
      <p:ext uri="{BB962C8B-B14F-4D97-AF65-F5344CB8AC3E}">
        <p14:creationId xmlns:p14="http://schemas.microsoft.com/office/powerpoint/2010/main" val="152274469"/>
      </p:ext>
    </p:extLst>
  </p:cSld>
  <p:clrMapOvr>
    <a:masterClrMapping/>
  </p:clrMapOvr>
  <p:transition>
    <p:fade/>
  </p:transition>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92971" y="535781"/>
            <a:ext cx="5717150" cy="580430"/>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630680" y="1274497"/>
            <a:ext cx="3291840" cy="397087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90160" y="1274497"/>
            <a:ext cx="3291840" cy="397087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Rectangle 5"/>
          <p:cNvSpPr/>
          <p:nvPr/>
        </p:nvSpPr>
        <p:spPr bwMode="auto">
          <a:xfrm>
            <a:off x="0" y="6172200"/>
            <a:ext cx="9144000" cy="693751"/>
          </a:xfrm>
          <a:prstGeom prst="rect">
            <a:avLst/>
          </a:prstGeom>
          <a:blipFill>
            <a:blip r:embed="rId2" cstate="print"/>
            <a:srcRect/>
            <a:stretch>
              <a:fillRect t="-100000"/>
            </a:stretch>
          </a:blipFill>
          <a:ln w="9525" algn="ctr">
            <a:noFill/>
            <a:miter lim="800000"/>
            <a:headEnd/>
            <a:tailEnd/>
          </a:ln>
          <a:effectLst/>
        </p:spPr>
        <p:txBody>
          <a:bodyPr wrap="none" rtlCol="0" anchor="ctr"/>
          <a:lstStyle/>
          <a:p>
            <a:pPr algn="ctr"/>
            <a:endParaRPr lang="en-US" sz="2000" dirty="0">
              <a:solidFill>
                <a:prstClr val="black"/>
              </a:solidFill>
            </a:endParaRPr>
          </a:p>
        </p:txBody>
      </p:sp>
      <p:sp>
        <p:nvSpPr>
          <p:cNvPr id="8" name="TextBox 7"/>
          <p:cNvSpPr txBox="1"/>
          <p:nvPr/>
        </p:nvSpPr>
        <p:spPr bwMode="auto">
          <a:xfrm>
            <a:off x="4402723" y="6551676"/>
            <a:ext cx="367408" cy="276999"/>
          </a:xfrm>
          <a:prstGeom prst="rect">
            <a:avLst/>
          </a:prstGeom>
          <a:noFill/>
          <a:ln w="9525">
            <a:noFill/>
            <a:miter lim="800000"/>
            <a:headEnd/>
            <a:tailEnd/>
          </a:ln>
        </p:spPr>
        <p:txBody>
          <a:bodyPr wrap="none" rtlCol="0">
            <a:spAutoFit/>
          </a:bodyPr>
          <a:lstStyle/>
          <a:p>
            <a:fld id="{1C0BEE2C-8B0C-4D07-B829-754BAF78059F}" type="slidenum">
              <a:rPr lang="en-US" sz="1200" smtClean="0">
                <a:solidFill>
                  <a:prstClr val="black"/>
                </a:solidFill>
                <a:latin typeface="Calibri"/>
              </a:rPr>
              <a:pPr/>
              <a:t>‹#›</a:t>
            </a:fld>
            <a:endParaRPr lang="en-US" sz="1400" dirty="0">
              <a:solidFill>
                <a:prstClr val="black"/>
              </a:solidFill>
              <a:latin typeface="Calibri"/>
            </a:endParaRPr>
          </a:p>
        </p:txBody>
      </p:sp>
      <p:sp>
        <p:nvSpPr>
          <p:cNvPr id="9" name="TextBox 8"/>
          <p:cNvSpPr txBox="1"/>
          <p:nvPr/>
        </p:nvSpPr>
        <p:spPr bwMode="auto">
          <a:xfrm>
            <a:off x="6477000" y="6488668"/>
            <a:ext cx="2667000" cy="369332"/>
          </a:xfrm>
          <a:prstGeom prst="rect">
            <a:avLst/>
          </a:prstGeom>
          <a:noFill/>
          <a:ln w="9525">
            <a:noFill/>
            <a:miter lim="800000"/>
            <a:headEnd/>
            <a:tailEnd/>
          </a:ln>
        </p:spPr>
        <p:txBody>
          <a:bodyPr wrap="square" rtlCol="0">
            <a:spAutoFit/>
          </a:bodyPr>
          <a:lstStyle/>
          <a:p>
            <a:pPr algn="r"/>
            <a:r>
              <a:rPr lang="en-US" sz="900" dirty="0" smtClean="0">
                <a:solidFill>
                  <a:prstClr val="black"/>
                </a:solidFill>
                <a:latin typeface="Calibri"/>
                <a:cs typeface="Mangal" pitchFamily="18" charset="0"/>
              </a:rPr>
              <a:t>© </a:t>
            </a:r>
            <a:r>
              <a:rPr lang="en-US" sz="900" dirty="0" err="1" smtClean="0">
                <a:solidFill>
                  <a:prstClr val="black"/>
                </a:solidFill>
                <a:latin typeface="Calibri"/>
                <a:cs typeface="Mangal" pitchFamily="18" charset="0"/>
              </a:rPr>
              <a:t>SQLintersection</a:t>
            </a:r>
            <a:r>
              <a:rPr lang="en-US" sz="900" dirty="0" smtClean="0">
                <a:solidFill>
                  <a:prstClr val="black"/>
                </a:solidFill>
                <a:latin typeface="Calibri"/>
                <a:cs typeface="Mangal" pitchFamily="18" charset="0"/>
              </a:rPr>
              <a:t>. All rights reserved.</a:t>
            </a:r>
          </a:p>
          <a:p>
            <a:pPr algn="r"/>
            <a:r>
              <a:rPr lang="en-US" sz="900" u="sng" dirty="0" smtClean="0">
                <a:solidFill>
                  <a:prstClr val="black"/>
                </a:solidFill>
                <a:latin typeface="Calibri"/>
                <a:cs typeface="Mangal" pitchFamily="18" charset="0"/>
              </a:rPr>
              <a:t>http://www.SQLintersection.com </a:t>
            </a:r>
            <a:endParaRPr lang="en-US" sz="900" u="sng" dirty="0">
              <a:solidFill>
                <a:prstClr val="black"/>
              </a:solidFill>
              <a:latin typeface="Calibri"/>
              <a:cs typeface="Mangal" pitchFamily="18" charset="0"/>
            </a:endParaRPr>
          </a:p>
        </p:txBody>
      </p:sp>
      <p:pic>
        <p:nvPicPr>
          <p:cNvPr id="10" name="Picture 9"/>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97555" y="5943600"/>
            <a:ext cx="2090468" cy="790988"/>
          </a:xfrm>
          <a:prstGeom prst="rect">
            <a:avLst/>
          </a:prstGeom>
        </p:spPr>
      </p:pic>
    </p:spTree>
    <p:extLst>
      <p:ext uri="{BB962C8B-B14F-4D97-AF65-F5344CB8AC3E}">
        <p14:creationId xmlns:p14="http://schemas.microsoft.com/office/powerpoint/2010/main" val="3912007262"/>
      </p:ext>
    </p:extLst>
  </p:cSld>
  <p:clrMapOvr>
    <a:masterClrMapping/>
  </p:clrMapOvr>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cSld name="Single Bold Statem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4634" y="1475563"/>
            <a:ext cx="8229600" cy="3355304"/>
          </a:xfrm>
          <a:effectLst/>
        </p:spPr>
        <p:txBody>
          <a:bodyPr/>
          <a:lstStyle>
            <a:lvl1pPr algn="ctr">
              <a:lnSpc>
                <a:spcPct val="100000"/>
              </a:lnSpc>
              <a:defRPr lang="en-US" sz="6600" b="0" i="0" cap="none" spc="-80" baseline="0" dirty="0" smtClean="0">
                <a:solidFill>
                  <a:srgbClr val="ED1C24"/>
                </a:solidFill>
                <a:latin typeface="Sweet Sans Pro Medium" panose="02000000000000000000" pitchFamily="50" charset="0"/>
                <a:ea typeface="+mj-ea"/>
                <a:cs typeface="Sweet Sans Pro Medium" panose="02000000000000000000" pitchFamily="50" charset="0"/>
                <a:sym typeface="SweetSansPro Medium" charset="0"/>
              </a:defRPr>
            </a:lvl1pPr>
          </a:lstStyle>
          <a:p>
            <a:r>
              <a:rPr lang="en-US" dirty="0" smtClean="0"/>
              <a:t>--words--</a:t>
            </a:r>
            <a:endParaRPr lang="en-US" dirty="0"/>
          </a:p>
        </p:txBody>
      </p:sp>
      <p:sp>
        <p:nvSpPr>
          <p:cNvPr id="5" name="Slide Number Placeholder 5"/>
          <p:cNvSpPr>
            <a:spLocks noGrp="1"/>
          </p:cNvSpPr>
          <p:nvPr>
            <p:ph type="sldNum" sz="quarter" idx="4"/>
          </p:nvPr>
        </p:nvSpPr>
        <p:spPr>
          <a:xfrm>
            <a:off x="434634" y="6503247"/>
            <a:ext cx="495344" cy="365125"/>
          </a:xfrm>
          <a:prstGeom prst="rect">
            <a:avLst/>
          </a:prstGeom>
        </p:spPr>
        <p:txBody>
          <a:bodyPr vert="horz" lIns="64284" tIns="0" rIns="64284" bIns="32142" rtlCol="0" anchor="ctr"/>
          <a:lstStyle>
            <a:lvl1pPr algn="l">
              <a:defRPr sz="1000" b="0">
                <a:solidFill>
                  <a:schemeClr val="bg1"/>
                </a:solidFill>
                <a:latin typeface="Sweet Sans Pro" panose="02000000000000000000" pitchFamily="50" charset="0"/>
              </a:defRPr>
            </a:lvl1pPr>
          </a:lstStyle>
          <a:p>
            <a:fld id="{1A603057-AFDB-4249-8267-048672281111}" type="slidenum">
              <a:rPr lang="en-US" smtClean="0">
                <a:solidFill>
                  <a:prstClr val="white"/>
                </a:solidFill>
              </a:rPr>
              <a:pPr/>
              <a:t>‹#›</a:t>
            </a:fld>
            <a:endParaRPr lang="en-US">
              <a:solidFill>
                <a:prstClr val="white"/>
              </a:solidFill>
            </a:endParaRPr>
          </a:p>
        </p:txBody>
      </p:sp>
      <p:sp>
        <p:nvSpPr>
          <p:cNvPr id="6" name="Footer Placeholder 4"/>
          <p:cNvSpPr>
            <a:spLocks noGrp="1"/>
          </p:cNvSpPr>
          <p:nvPr>
            <p:ph type="ftr" sz="quarter" idx="3"/>
          </p:nvPr>
        </p:nvSpPr>
        <p:spPr>
          <a:xfrm>
            <a:off x="5796159" y="6503247"/>
            <a:ext cx="2895600" cy="365125"/>
          </a:xfrm>
          <a:prstGeom prst="rect">
            <a:avLst/>
          </a:prstGeom>
        </p:spPr>
        <p:txBody>
          <a:bodyPr lIns="64288" tIns="0" rIns="64288" bIns="32142" anchor="ctr"/>
          <a:lstStyle>
            <a:lvl1pPr algn="r">
              <a:defRPr sz="1100">
                <a:solidFill>
                  <a:schemeClr val="bg1"/>
                </a:solidFill>
                <a:latin typeface="+mn-lt"/>
              </a:defRPr>
            </a:lvl1pPr>
          </a:lstStyle>
          <a:p>
            <a:endParaRPr lang="en-US" dirty="0">
              <a:solidFill>
                <a:prstClr val="white"/>
              </a:solidFill>
            </a:endParaRPr>
          </a:p>
        </p:txBody>
      </p:sp>
    </p:spTree>
    <p:extLst>
      <p:ext uri="{BB962C8B-B14F-4D97-AF65-F5344CB8AC3E}">
        <p14:creationId xmlns:p14="http://schemas.microsoft.com/office/powerpoint/2010/main" val="3484673558"/>
      </p:ext>
    </p:extLst>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type="title" preserve="1">
  <p:cSld name="2_Title Slide">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12775" y="4953000"/>
            <a:ext cx="3697288" cy="1398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80" name="Title 32779"/>
          <p:cNvSpPr>
            <a:spLocks noGrp="1" noChangeArrowheads="1"/>
          </p:cNvSpPr>
          <p:nvPr>
            <p:ph type="ctrTitle"/>
          </p:nvPr>
        </p:nvSpPr>
        <p:spPr>
          <a:xfrm>
            <a:off x="685800" y="533400"/>
            <a:ext cx="7772400" cy="2514600"/>
          </a:xfrm>
          <a:noFill/>
        </p:spPr>
        <p:txBody>
          <a:bodyPr anchor="b"/>
          <a:lstStyle>
            <a:lvl1pPr algn="r">
              <a:defRPr sz="3200" b="1">
                <a:solidFill>
                  <a:srgbClr val="22AFE7"/>
                </a:solidFill>
                <a:latin typeface="Calibri Light" pitchFamily="34" charset="0"/>
                <a:cs typeface="Segoe UI" pitchFamily="34" charset="0"/>
              </a:defRPr>
            </a:lvl1pPr>
          </a:lstStyle>
          <a:p>
            <a:r>
              <a:rPr lang="en-US" smtClean="0"/>
              <a:t>Click to edit Master title style</a:t>
            </a:r>
            <a:endParaRPr lang="en-US" dirty="0"/>
          </a:p>
        </p:txBody>
      </p:sp>
      <p:sp>
        <p:nvSpPr>
          <p:cNvPr id="32781" name="Subtitle 32780"/>
          <p:cNvSpPr>
            <a:spLocks noGrp="1" noChangeArrowheads="1"/>
          </p:cNvSpPr>
          <p:nvPr>
            <p:ph type="subTitle" idx="1"/>
          </p:nvPr>
        </p:nvSpPr>
        <p:spPr>
          <a:xfrm>
            <a:off x="2057400" y="3124200"/>
            <a:ext cx="6400800" cy="1295400"/>
          </a:xfrm>
        </p:spPr>
        <p:txBody>
          <a:bodyPr/>
          <a:lstStyle>
            <a:lvl1pPr marL="0" indent="0" algn="r">
              <a:buNone/>
              <a:defRPr b="0">
                <a:latin typeface="Calibri Light" pitchFamily="34" charset="0"/>
                <a:cs typeface="Segoe UI" pitchFamily="34" charset="0"/>
              </a:defRPr>
            </a:lvl1pPr>
          </a:lstStyle>
          <a:p>
            <a:r>
              <a:rPr lang="en-US" smtClean="0"/>
              <a:t>Click to edit Master subtitle style</a:t>
            </a:r>
            <a:endParaRPr lang="en-US" dirty="0"/>
          </a:p>
        </p:txBody>
      </p:sp>
    </p:spTree>
    <p:extLst>
      <p:ext uri="{BB962C8B-B14F-4D97-AF65-F5344CB8AC3E}">
        <p14:creationId xmlns:p14="http://schemas.microsoft.com/office/powerpoint/2010/main" val="1739928729"/>
      </p:ext>
    </p:extLst>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4" name="Rectangle 3"/>
          <p:cNvSpPr/>
          <p:nvPr/>
        </p:nvSpPr>
        <p:spPr bwMode="auto">
          <a:xfrm>
            <a:off x="0" y="6172200"/>
            <a:ext cx="9144000" cy="693751"/>
          </a:xfrm>
          <a:prstGeom prst="rect">
            <a:avLst/>
          </a:prstGeom>
          <a:blipFill>
            <a:blip r:embed="rId2" cstate="print"/>
            <a:srcRect/>
            <a:stretch>
              <a:fillRect t="-100000"/>
            </a:stretch>
          </a:blipFill>
          <a:ln w="9525" algn="ctr">
            <a:noFill/>
            <a:miter lim="800000"/>
            <a:headEnd/>
            <a:tailEnd/>
          </a:ln>
          <a:effectLst/>
        </p:spPr>
        <p:txBody>
          <a:bodyPr wrap="none" anchor="ctr"/>
          <a:lstStyle/>
          <a:p>
            <a:pPr algn="ctr" defTabSz="914400" eaLnBrk="0" fontAlgn="base" hangingPunct="0">
              <a:spcBef>
                <a:spcPct val="0"/>
              </a:spcBef>
              <a:spcAft>
                <a:spcPct val="0"/>
              </a:spcAft>
              <a:defRPr/>
            </a:pPr>
            <a:endParaRPr lang="en-US" sz="2000" dirty="0">
              <a:solidFill>
                <a:prstClr val="black"/>
              </a:solidFill>
            </a:endParaRPr>
          </a:p>
        </p:txBody>
      </p:sp>
      <p:sp>
        <p:nvSpPr>
          <p:cNvPr id="5" name="TextBox 4"/>
          <p:cNvSpPr txBox="1">
            <a:spLocks noChangeArrowheads="1"/>
          </p:cNvSpPr>
          <p:nvPr/>
        </p:nvSpPr>
        <p:spPr bwMode="auto">
          <a:xfrm>
            <a:off x="4402138" y="6551613"/>
            <a:ext cx="36830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defTabSz="914400" fontAlgn="base">
              <a:spcBef>
                <a:spcPct val="0"/>
              </a:spcBef>
              <a:spcAft>
                <a:spcPct val="0"/>
              </a:spcAft>
            </a:pPr>
            <a:fld id="{9ACF3DA1-47D3-4ECF-AF30-D85A88EB0BF4}" type="slidenum">
              <a:rPr lang="en-US" altLang="en-US" sz="1200">
                <a:solidFill>
                  <a:prstClr val="black"/>
                </a:solidFill>
                <a:latin typeface="Calibri" pitchFamily="34" charset="0"/>
                <a:cs typeface="Arial" charset="0"/>
              </a:rPr>
              <a:pPr defTabSz="914400" fontAlgn="base">
                <a:spcBef>
                  <a:spcPct val="0"/>
                </a:spcBef>
                <a:spcAft>
                  <a:spcPct val="0"/>
                </a:spcAft>
              </a:pPr>
              <a:t>‹#›</a:t>
            </a:fld>
            <a:endParaRPr lang="en-US" altLang="en-US" sz="1400">
              <a:solidFill>
                <a:prstClr val="black"/>
              </a:solidFill>
              <a:latin typeface="Calibri" pitchFamily="34" charset="0"/>
              <a:cs typeface="Arial" charset="0"/>
            </a:endParaRPr>
          </a:p>
        </p:txBody>
      </p:sp>
      <p:sp>
        <p:nvSpPr>
          <p:cNvPr id="6" name="TextBox 5"/>
          <p:cNvSpPr txBox="1">
            <a:spLocks noChangeArrowheads="1"/>
          </p:cNvSpPr>
          <p:nvPr/>
        </p:nvSpPr>
        <p:spPr bwMode="auto">
          <a:xfrm>
            <a:off x="6477000" y="6488113"/>
            <a:ext cx="26670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defTabSz="914400" fontAlgn="base">
              <a:spcBef>
                <a:spcPct val="0"/>
              </a:spcBef>
              <a:spcAft>
                <a:spcPct val="0"/>
              </a:spcAft>
            </a:pPr>
            <a:r>
              <a:rPr lang="en-US" altLang="en-US" sz="900">
                <a:solidFill>
                  <a:prstClr val="black"/>
                </a:solidFill>
                <a:latin typeface="Calibri" pitchFamily="34" charset="0"/>
                <a:cs typeface="Mangal" pitchFamily="18" charset="0"/>
              </a:rPr>
              <a:t>© SQLintersection. All rights reserved.</a:t>
            </a:r>
          </a:p>
          <a:p>
            <a:pPr algn="r" defTabSz="914400" fontAlgn="base">
              <a:spcBef>
                <a:spcPct val="0"/>
              </a:spcBef>
              <a:spcAft>
                <a:spcPct val="0"/>
              </a:spcAft>
            </a:pPr>
            <a:r>
              <a:rPr lang="en-US" altLang="en-US" sz="900" u="sng">
                <a:solidFill>
                  <a:prstClr val="black"/>
                </a:solidFill>
                <a:latin typeface="Calibri" pitchFamily="34" charset="0"/>
                <a:cs typeface="Mangal" pitchFamily="18" charset="0"/>
              </a:rPr>
              <a:t>http://www.SQLintersection.com </a:t>
            </a:r>
          </a:p>
        </p:txBody>
      </p:sp>
      <p:pic>
        <p:nvPicPr>
          <p:cNvPr id="7" name="Picture 6"/>
          <p:cNvPicPr>
            <a:picLocks noChangeAspect="1"/>
          </p:cNvPicPr>
          <p:nvPr/>
        </p:nvPicPr>
        <p:blipFill rotWithShape="1">
          <a:blip r:embed="rId3" cstate="print">
            <a:duotone>
              <a:schemeClr val="bg2">
                <a:shade val="45000"/>
                <a:satMod val="135000"/>
              </a:schemeClr>
              <a:prstClr val="white"/>
            </a:duotone>
            <a:extLst>
              <a:ext uri="{28A0092B-C50C-407E-A947-70E740481C1C}">
                <a14:useLocalDpi xmlns:a14="http://schemas.microsoft.com/office/drawing/2010/main" val="0"/>
              </a:ext>
            </a:extLst>
          </a:blip>
          <a:srcRect l="-31" t="-203" r="-107" b="9231"/>
          <a:stretch/>
        </p:blipFill>
        <p:spPr>
          <a:xfrm>
            <a:off x="4419600" y="2133600"/>
            <a:ext cx="4902199" cy="4453467"/>
          </a:xfrm>
          <a:prstGeom prst="rect">
            <a:avLst/>
          </a:prstGeom>
          <a:ln>
            <a:noFill/>
          </a:ln>
          <a:effectLst>
            <a:softEdge rad="635000"/>
          </a:effectLst>
        </p:spPr>
      </p:pic>
      <p:pic>
        <p:nvPicPr>
          <p:cNvPr id="8" name="Picture 7"/>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96850" y="5943600"/>
            <a:ext cx="2090738" cy="790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noFill/>
        </p:spPr>
        <p:txBody>
          <a:bodyPr rtlCol="0"/>
          <a:lstStyle>
            <a:lvl1pPr marL="0" indent="0" algn="ctr" defTabSz="-13873163" rtl="0" eaLnBrk="1" fontAlgn="base" hangingPunct="1">
              <a:spcBef>
                <a:spcPct val="0"/>
              </a:spcBef>
              <a:spcAft>
                <a:spcPct val="0"/>
              </a:spcAft>
              <a:defRPr lang="en-US" sz="2800" b="1" dirty="0">
                <a:solidFill>
                  <a:schemeClr val="tx2"/>
                </a:solidFill>
                <a:latin typeface="+mj-lt"/>
                <a:ea typeface="+mj-ea"/>
                <a:cs typeface="Segoe UI" pitchFamily="34" charset="0"/>
              </a:defRPr>
            </a:lvl1pPr>
          </a:lstStyle>
          <a:p>
            <a:r>
              <a:rPr lang="en-US" smtClean="0"/>
              <a:t>Click to edit Master title style</a:t>
            </a:r>
            <a:endParaRPr lang="en-US" dirty="0"/>
          </a:p>
        </p:txBody>
      </p:sp>
      <p:sp>
        <p:nvSpPr>
          <p:cNvPr id="3" name="Text Placeholder 2"/>
          <p:cNvSpPr>
            <a:spLocks noGrp="1"/>
          </p:cNvSpPr>
          <p:nvPr>
            <p:ph type="body" idx="1"/>
          </p:nvPr>
        </p:nvSpPr>
        <p:spPr/>
        <p:txBody>
          <a:bodyPr rtlCol="0"/>
          <a:lstStyle>
            <a:lvl1pPr>
              <a:buClrTx/>
              <a:buFont typeface="Wingdings" pitchFamily="2" charset="2"/>
              <a:buChar char="§"/>
              <a:defRPr sz="2000" b="1">
                <a:latin typeface="Calibri" pitchFamily="34" charset="0"/>
              </a:defRPr>
            </a:lvl1pPr>
            <a:lvl2pPr>
              <a:buClrTx/>
              <a:buFont typeface="Wingdings" pitchFamily="2" charset="2"/>
              <a:buChar char="o"/>
              <a:defRPr sz="1800" b="0">
                <a:latin typeface="Calibri Light" pitchFamily="34" charset="0"/>
              </a:defRPr>
            </a:lvl2pPr>
            <a:lvl3pPr>
              <a:buClrTx/>
              <a:buFont typeface="Wingdings" pitchFamily="2" charset="2"/>
              <a:buChar char="o"/>
              <a:defRPr sz="1600" b="0">
                <a:latin typeface="Calibri Light" pitchFamily="34" charset="0"/>
              </a:defRPr>
            </a:lvl3pPr>
            <a:lvl4pPr>
              <a:buClrTx/>
              <a:buFont typeface="Wingdings" pitchFamily="2" charset="2"/>
              <a:buChar char="o"/>
              <a:defRPr sz="1400" b="0">
                <a:latin typeface="Calibri Light" pitchFamily="34" charset="0"/>
              </a:defRPr>
            </a:lvl4pPr>
            <a:lvl5pPr>
              <a:buClrTx/>
              <a:buFont typeface="Wingdings" pitchFamily="2" charset="2"/>
              <a:buChar char="o"/>
              <a:defRPr sz="1200" b="0">
                <a:latin typeface="Calibri Light"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37405236"/>
      </p:ext>
    </p:extLst>
  </p:cSld>
  <p:clrMapOvr>
    <a:masterClrMapping/>
  </p:clrMapOvr>
  <p:transition>
    <p:fade/>
  </p:transition>
  <p:hf sldNum="0" hdr="0" ftr="0" dt="0"/>
</p:sldLayout>
</file>

<file path=ppt/slideLayouts/slideLayout44.xml><?xml version="1.0" encoding="utf-8"?>
<p:sldLayout xmlns:a="http://schemas.openxmlformats.org/drawingml/2006/main" xmlns:r="http://schemas.openxmlformats.org/officeDocument/2006/relationships" xmlns:p="http://schemas.openxmlformats.org/presentationml/2006/main" type="tx" preserve="1">
  <p:cSld name="References">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print">
            <a:duotone>
              <a:schemeClr val="bg2">
                <a:shade val="45000"/>
                <a:satMod val="135000"/>
              </a:schemeClr>
              <a:prstClr val="white"/>
            </a:duotone>
            <a:extLst>
              <a:ext uri="{28A0092B-C50C-407E-A947-70E740481C1C}">
                <a14:useLocalDpi xmlns:a14="http://schemas.microsoft.com/office/drawing/2010/main" val="0"/>
              </a:ext>
            </a:extLst>
          </a:blip>
          <a:srcRect l="-31" t="-203" r="-107" b="9231"/>
          <a:stretch/>
        </p:blipFill>
        <p:spPr>
          <a:xfrm>
            <a:off x="4572000" y="2362200"/>
            <a:ext cx="4902199" cy="4453467"/>
          </a:xfrm>
          <a:prstGeom prst="rect">
            <a:avLst/>
          </a:prstGeom>
          <a:ln>
            <a:noFill/>
          </a:ln>
          <a:effectLst>
            <a:softEdge rad="635000"/>
          </a:effectLst>
        </p:spPr>
      </p:pic>
      <p:sp>
        <p:nvSpPr>
          <p:cNvPr id="5" name="Rectangle 4"/>
          <p:cNvSpPr/>
          <p:nvPr/>
        </p:nvSpPr>
        <p:spPr bwMode="auto">
          <a:xfrm>
            <a:off x="0" y="6172200"/>
            <a:ext cx="9144000" cy="693751"/>
          </a:xfrm>
          <a:prstGeom prst="rect">
            <a:avLst/>
          </a:prstGeom>
          <a:blipFill>
            <a:blip r:embed="rId3" cstate="print"/>
            <a:srcRect/>
            <a:stretch>
              <a:fillRect t="-100000"/>
            </a:stretch>
          </a:blipFill>
          <a:ln w="9525" algn="ctr">
            <a:noFill/>
            <a:miter lim="800000"/>
            <a:headEnd/>
            <a:tailEnd/>
          </a:ln>
          <a:effectLst/>
        </p:spPr>
        <p:txBody>
          <a:bodyPr wrap="none" anchor="ctr"/>
          <a:lstStyle/>
          <a:p>
            <a:pPr algn="ctr" defTabSz="914400" eaLnBrk="0" fontAlgn="base" hangingPunct="0">
              <a:spcBef>
                <a:spcPct val="0"/>
              </a:spcBef>
              <a:spcAft>
                <a:spcPct val="0"/>
              </a:spcAft>
              <a:defRPr/>
            </a:pPr>
            <a:endParaRPr lang="en-US" sz="2000" dirty="0">
              <a:solidFill>
                <a:prstClr val="black"/>
              </a:solidFill>
            </a:endParaRPr>
          </a:p>
        </p:txBody>
      </p:sp>
      <p:sp>
        <p:nvSpPr>
          <p:cNvPr id="6" name="TextBox 5"/>
          <p:cNvSpPr txBox="1">
            <a:spLocks noChangeArrowheads="1"/>
          </p:cNvSpPr>
          <p:nvPr/>
        </p:nvSpPr>
        <p:spPr bwMode="auto">
          <a:xfrm>
            <a:off x="4402138" y="6551613"/>
            <a:ext cx="36830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defTabSz="914400" fontAlgn="base">
              <a:spcBef>
                <a:spcPct val="0"/>
              </a:spcBef>
              <a:spcAft>
                <a:spcPct val="0"/>
              </a:spcAft>
            </a:pPr>
            <a:fld id="{B6D7CD59-D752-4BE1-82C2-A33157E7E867}" type="slidenum">
              <a:rPr lang="en-US" altLang="en-US" sz="1200">
                <a:solidFill>
                  <a:prstClr val="black"/>
                </a:solidFill>
                <a:latin typeface="Calibri" pitchFamily="34" charset="0"/>
                <a:cs typeface="Arial" charset="0"/>
              </a:rPr>
              <a:pPr defTabSz="914400" fontAlgn="base">
                <a:spcBef>
                  <a:spcPct val="0"/>
                </a:spcBef>
                <a:spcAft>
                  <a:spcPct val="0"/>
                </a:spcAft>
              </a:pPr>
              <a:t>‹#›</a:t>
            </a:fld>
            <a:endParaRPr lang="en-US" altLang="en-US" sz="1400">
              <a:solidFill>
                <a:prstClr val="black"/>
              </a:solidFill>
              <a:latin typeface="Calibri" pitchFamily="34" charset="0"/>
              <a:cs typeface="Arial" charset="0"/>
            </a:endParaRPr>
          </a:p>
        </p:txBody>
      </p:sp>
      <p:sp>
        <p:nvSpPr>
          <p:cNvPr id="7" name="TextBox 6"/>
          <p:cNvSpPr txBox="1">
            <a:spLocks noChangeArrowheads="1"/>
          </p:cNvSpPr>
          <p:nvPr/>
        </p:nvSpPr>
        <p:spPr bwMode="auto">
          <a:xfrm>
            <a:off x="6477000" y="6488113"/>
            <a:ext cx="26670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defTabSz="914400" fontAlgn="base">
              <a:spcBef>
                <a:spcPct val="0"/>
              </a:spcBef>
              <a:spcAft>
                <a:spcPct val="0"/>
              </a:spcAft>
            </a:pPr>
            <a:r>
              <a:rPr lang="en-US" altLang="en-US" sz="900">
                <a:solidFill>
                  <a:prstClr val="black"/>
                </a:solidFill>
                <a:latin typeface="Calibri" pitchFamily="34" charset="0"/>
                <a:cs typeface="Mangal" pitchFamily="18" charset="0"/>
              </a:rPr>
              <a:t>© SQLintersection. All rights reserved.</a:t>
            </a:r>
          </a:p>
          <a:p>
            <a:pPr algn="r" defTabSz="914400" fontAlgn="base">
              <a:spcBef>
                <a:spcPct val="0"/>
              </a:spcBef>
              <a:spcAft>
                <a:spcPct val="0"/>
              </a:spcAft>
            </a:pPr>
            <a:r>
              <a:rPr lang="en-US" altLang="en-US" sz="900" u="sng">
                <a:solidFill>
                  <a:prstClr val="black"/>
                </a:solidFill>
                <a:latin typeface="Calibri" pitchFamily="34" charset="0"/>
                <a:cs typeface="Mangal" pitchFamily="18" charset="0"/>
              </a:rPr>
              <a:t>http://www.SQLintersection.com </a:t>
            </a:r>
          </a:p>
        </p:txBody>
      </p:sp>
      <p:pic>
        <p:nvPicPr>
          <p:cNvPr id="8" name="Picture 7"/>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96850" y="5943600"/>
            <a:ext cx="2090738" cy="790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noFill/>
        </p:spPr>
        <p:txBody>
          <a:bodyPr rtlCol="0"/>
          <a:lstStyle>
            <a:lvl1pPr marL="0" indent="0" algn="ctr" defTabSz="-13873163" rtl="0" eaLnBrk="1" fontAlgn="base" hangingPunct="1">
              <a:spcBef>
                <a:spcPct val="0"/>
              </a:spcBef>
              <a:spcAft>
                <a:spcPct val="0"/>
              </a:spcAft>
              <a:defRPr lang="en-US" sz="2800" b="1" dirty="0">
                <a:solidFill>
                  <a:schemeClr val="tx2"/>
                </a:solidFill>
                <a:latin typeface="+mj-lt"/>
                <a:ea typeface="+mj-ea"/>
                <a:cs typeface="Segoe UI" pitchFamily="34" charset="0"/>
              </a:defRPr>
            </a:lvl1pPr>
          </a:lstStyle>
          <a:p>
            <a:r>
              <a:rPr lang="en-US" smtClean="0"/>
              <a:t>Click to edit Master title style</a:t>
            </a:r>
            <a:endParaRPr lang="en-US" dirty="0"/>
          </a:p>
        </p:txBody>
      </p:sp>
      <p:sp>
        <p:nvSpPr>
          <p:cNvPr id="3" name="Text Placeholder 2"/>
          <p:cNvSpPr>
            <a:spLocks noGrp="1"/>
          </p:cNvSpPr>
          <p:nvPr>
            <p:ph type="body" idx="1"/>
          </p:nvPr>
        </p:nvSpPr>
        <p:spPr/>
        <p:txBody>
          <a:bodyPr rtlCol="0"/>
          <a:lstStyle>
            <a:lvl1pPr>
              <a:buClrTx/>
              <a:buFont typeface="Wingdings" pitchFamily="2" charset="2"/>
              <a:buChar char="§"/>
              <a:defRPr sz="2000" b="1">
                <a:latin typeface="Calibri" pitchFamily="34" charset="0"/>
              </a:defRPr>
            </a:lvl1pPr>
            <a:lvl2pPr>
              <a:buClrTx/>
              <a:buFont typeface="Wingdings" pitchFamily="2" charset="2"/>
              <a:buChar char="o"/>
              <a:defRPr sz="1800" b="0">
                <a:latin typeface="Calibri Light" pitchFamily="34" charset="0"/>
              </a:defRPr>
            </a:lvl2pPr>
            <a:lvl3pPr>
              <a:buClrTx/>
              <a:buFont typeface="Wingdings" pitchFamily="2" charset="2"/>
              <a:buChar char="o"/>
              <a:defRPr sz="1600" b="0">
                <a:latin typeface="Calibri Light" pitchFamily="34" charset="0"/>
              </a:defRPr>
            </a:lvl3pPr>
            <a:lvl4pPr>
              <a:buClrTx/>
              <a:buFont typeface="Wingdings" pitchFamily="2" charset="2"/>
              <a:buChar char="o"/>
              <a:defRPr sz="1400" b="0">
                <a:latin typeface="Calibri Light" pitchFamily="34" charset="0"/>
              </a:defRPr>
            </a:lvl4pPr>
            <a:lvl5pPr>
              <a:buClrTx/>
              <a:buFont typeface="Wingdings" pitchFamily="2" charset="2"/>
              <a:buChar char="o"/>
              <a:defRPr sz="1200" b="0">
                <a:latin typeface="Calibri Light"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56012530"/>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Code Sample">
    <p:spTree>
      <p:nvGrpSpPr>
        <p:cNvPr id="1" name=""/>
        <p:cNvGrpSpPr/>
        <p:nvPr/>
      </p:nvGrpSpPr>
      <p:grpSpPr>
        <a:xfrm>
          <a:off x="0" y="0"/>
          <a:ext cx="0" cy="0"/>
          <a:chOff x="0" y="0"/>
          <a:chExt cx="0" cy="0"/>
        </a:xfrm>
      </p:grpSpPr>
      <p:sp>
        <p:nvSpPr>
          <p:cNvPr id="4" name="Rectangle 3"/>
          <p:cNvSpPr/>
          <p:nvPr/>
        </p:nvSpPr>
        <p:spPr bwMode="auto">
          <a:xfrm>
            <a:off x="0" y="6172200"/>
            <a:ext cx="9144000" cy="693751"/>
          </a:xfrm>
          <a:prstGeom prst="rect">
            <a:avLst/>
          </a:prstGeom>
          <a:blipFill>
            <a:blip r:embed="rId2" cstate="print"/>
            <a:srcRect/>
            <a:stretch>
              <a:fillRect t="-100000"/>
            </a:stretch>
          </a:blipFill>
          <a:ln w="9525" algn="ctr">
            <a:noFill/>
            <a:miter lim="800000"/>
            <a:headEnd/>
            <a:tailEnd/>
          </a:ln>
          <a:effectLst/>
        </p:spPr>
        <p:txBody>
          <a:bodyPr wrap="none" anchor="ctr"/>
          <a:lstStyle/>
          <a:p>
            <a:pPr algn="ctr" defTabSz="914400" eaLnBrk="0" fontAlgn="base" hangingPunct="0">
              <a:spcBef>
                <a:spcPct val="0"/>
              </a:spcBef>
              <a:spcAft>
                <a:spcPct val="0"/>
              </a:spcAft>
              <a:defRPr/>
            </a:pPr>
            <a:endParaRPr lang="en-US" sz="2000" dirty="0">
              <a:solidFill>
                <a:prstClr val="black"/>
              </a:solidFill>
            </a:endParaRPr>
          </a:p>
        </p:txBody>
      </p:sp>
      <p:sp>
        <p:nvSpPr>
          <p:cNvPr id="6" name="TextBox 4"/>
          <p:cNvSpPr txBox="1">
            <a:spLocks noChangeArrowheads="1"/>
          </p:cNvSpPr>
          <p:nvPr/>
        </p:nvSpPr>
        <p:spPr bwMode="auto">
          <a:xfrm>
            <a:off x="4402138" y="6551613"/>
            <a:ext cx="36830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defTabSz="914400" fontAlgn="base">
              <a:spcBef>
                <a:spcPct val="0"/>
              </a:spcBef>
              <a:spcAft>
                <a:spcPct val="0"/>
              </a:spcAft>
            </a:pPr>
            <a:fld id="{D9883548-A533-46B6-9895-0F1F23254146}" type="slidenum">
              <a:rPr lang="en-US" altLang="en-US" sz="1200">
                <a:solidFill>
                  <a:prstClr val="black"/>
                </a:solidFill>
                <a:latin typeface="Calibri" pitchFamily="34" charset="0"/>
                <a:cs typeface="Arial" charset="0"/>
              </a:rPr>
              <a:pPr defTabSz="914400" fontAlgn="base">
                <a:spcBef>
                  <a:spcPct val="0"/>
                </a:spcBef>
                <a:spcAft>
                  <a:spcPct val="0"/>
                </a:spcAft>
              </a:pPr>
              <a:t>‹#›</a:t>
            </a:fld>
            <a:endParaRPr lang="en-US" altLang="en-US" sz="1400">
              <a:solidFill>
                <a:prstClr val="black"/>
              </a:solidFill>
              <a:latin typeface="Calibri" pitchFamily="34" charset="0"/>
              <a:cs typeface="Arial" charset="0"/>
            </a:endParaRPr>
          </a:p>
        </p:txBody>
      </p:sp>
      <p:sp>
        <p:nvSpPr>
          <p:cNvPr id="7" name="TextBox 5"/>
          <p:cNvSpPr txBox="1">
            <a:spLocks noChangeArrowheads="1"/>
          </p:cNvSpPr>
          <p:nvPr/>
        </p:nvSpPr>
        <p:spPr bwMode="auto">
          <a:xfrm>
            <a:off x="6477000" y="6488113"/>
            <a:ext cx="26670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defTabSz="914400" fontAlgn="base">
              <a:spcBef>
                <a:spcPct val="0"/>
              </a:spcBef>
              <a:spcAft>
                <a:spcPct val="0"/>
              </a:spcAft>
            </a:pPr>
            <a:r>
              <a:rPr lang="en-US" altLang="en-US" sz="900">
                <a:solidFill>
                  <a:prstClr val="black"/>
                </a:solidFill>
                <a:latin typeface="Calibri" pitchFamily="34" charset="0"/>
                <a:cs typeface="Mangal" pitchFamily="18" charset="0"/>
              </a:rPr>
              <a:t>© SQLintersection. All rights reserved.</a:t>
            </a:r>
          </a:p>
          <a:p>
            <a:pPr algn="r" defTabSz="914400" fontAlgn="base">
              <a:spcBef>
                <a:spcPct val="0"/>
              </a:spcBef>
              <a:spcAft>
                <a:spcPct val="0"/>
              </a:spcAft>
            </a:pPr>
            <a:r>
              <a:rPr lang="en-US" altLang="en-US" sz="900" u="sng">
                <a:solidFill>
                  <a:prstClr val="black"/>
                </a:solidFill>
                <a:latin typeface="Calibri" pitchFamily="34" charset="0"/>
                <a:cs typeface="Mangal" pitchFamily="18" charset="0"/>
              </a:rPr>
              <a:t>http://www.SQLintersection.com </a:t>
            </a:r>
          </a:p>
        </p:txBody>
      </p:sp>
      <p:pic>
        <p:nvPicPr>
          <p:cNvPr id="8" name="Picture 6"/>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96850" y="5943600"/>
            <a:ext cx="2090738" cy="790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1485900" y="1600200"/>
            <a:ext cx="6172200" cy="3962400"/>
          </a:xfrm>
          <a:solidFill>
            <a:schemeClr val="accent1">
              <a:lumMod val="20000"/>
              <a:lumOff val="80000"/>
            </a:schemeClr>
          </a:solidFill>
          <a:ln w="9525">
            <a:solidFill>
              <a:schemeClr val="tx1"/>
            </a:solidFill>
          </a:ln>
        </p:spPr>
        <p:txBody>
          <a:bodyPr/>
          <a:lstStyle>
            <a:lvl1pPr>
              <a:buNone/>
              <a:defRPr sz="1800" b="0">
                <a:latin typeface="Consolas" pitchFamily="49" charset="0"/>
              </a:defRPr>
            </a:lvl1pPr>
          </a:lstStyle>
          <a:p>
            <a:pPr lvl="0"/>
            <a:r>
              <a:rPr lang="en-US" smtClean="0"/>
              <a:t>Click to edit Master text styles</a:t>
            </a:r>
          </a:p>
        </p:txBody>
      </p:sp>
    </p:spTree>
    <p:extLst>
      <p:ext uri="{BB962C8B-B14F-4D97-AF65-F5344CB8AC3E}">
        <p14:creationId xmlns:p14="http://schemas.microsoft.com/office/powerpoint/2010/main" val="754620081"/>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print">
            <a:duotone>
              <a:schemeClr val="bg2">
                <a:shade val="45000"/>
                <a:satMod val="135000"/>
              </a:schemeClr>
              <a:prstClr val="white"/>
            </a:duotone>
            <a:extLst>
              <a:ext uri="{28A0092B-C50C-407E-A947-70E740481C1C}">
                <a14:useLocalDpi xmlns:a14="http://schemas.microsoft.com/office/drawing/2010/main" val="0"/>
              </a:ext>
            </a:extLst>
          </a:blip>
          <a:srcRect l="-31" t="-203" r="-107" b="9231"/>
          <a:stretch/>
        </p:blipFill>
        <p:spPr>
          <a:xfrm>
            <a:off x="4572000" y="2362200"/>
            <a:ext cx="4902199" cy="4453467"/>
          </a:xfrm>
          <a:prstGeom prst="rect">
            <a:avLst/>
          </a:prstGeom>
          <a:ln>
            <a:noFill/>
          </a:ln>
          <a:effectLst>
            <a:softEdge rad="635000"/>
          </a:effectLst>
        </p:spPr>
      </p:pic>
      <p:sp>
        <p:nvSpPr>
          <p:cNvPr id="4" name="Rectangle 3"/>
          <p:cNvSpPr/>
          <p:nvPr/>
        </p:nvSpPr>
        <p:spPr bwMode="auto">
          <a:xfrm>
            <a:off x="0" y="6172200"/>
            <a:ext cx="9144000" cy="693751"/>
          </a:xfrm>
          <a:prstGeom prst="rect">
            <a:avLst/>
          </a:prstGeom>
          <a:blipFill>
            <a:blip r:embed="rId3" cstate="print"/>
            <a:srcRect/>
            <a:stretch>
              <a:fillRect t="-100000"/>
            </a:stretch>
          </a:blipFill>
          <a:ln w="9525" algn="ctr">
            <a:noFill/>
            <a:miter lim="800000"/>
            <a:headEnd/>
            <a:tailEnd/>
          </a:ln>
          <a:effectLst/>
        </p:spPr>
        <p:txBody>
          <a:bodyPr wrap="none" anchor="ctr"/>
          <a:lstStyle/>
          <a:p>
            <a:pPr algn="ctr" defTabSz="914400" eaLnBrk="0" fontAlgn="base" hangingPunct="0">
              <a:spcBef>
                <a:spcPct val="0"/>
              </a:spcBef>
              <a:spcAft>
                <a:spcPct val="0"/>
              </a:spcAft>
              <a:defRPr/>
            </a:pPr>
            <a:endParaRPr lang="en-US" sz="2000" dirty="0">
              <a:solidFill>
                <a:prstClr val="black"/>
              </a:solidFill>
            </a:endParaRPr>
          </a:p>
        </p:txBody>
      </p:sp>
      <p:sp>
        <p:nvSpPr>
          <p:cNvPr id="5" name="TextBox 5"/>
          <p:cNvSpPr txBox="1">
            <a:spLocks noChangeArrowheads="1"/>
          </p:cNvSpPr>
          <p:nvPr/>
        </p:nvSpPr>
        <p:spPr bwMode="auto">
          <a:xfrm>
            <a:off x="4402138" y="6551613"/>
            <a:ext cx="36830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defTabSz="914400" fontAlgn="base">
              <a:spcBef>
                <a:spcPct val="0"/>
              </a:spcBef>
              <a:spcAft>
                <a:spcPct val="0"/>
              </a:spcAft>
            </a:pPr>
            <a:fld id="{3261EC2C-A78A-4E63-8952-DC8B66DB96A4}" type="slidenum">
              <a:rPr lang="en-US" altLang="en-US" sz="1200">
                <a:solidFill>
                  <a:prstClr val="black"/>
                </a:solidFill>
                <a:latin typeface="Calibri" pitchFamily="34" charset="0"/>
                <a:cs typeface="Arial" charset="0"/>
              </a:rPr>
              <a:pPr defTabSz="914400" fontAlgn="base">
                <a:spcBef>
                  <a:spcPct val="0"/>
                </a:spcBef>
                <a:spcAft>
                  <a:spcPct val="0"/>
                </a:spcAft>
              </a:pPr>
              <a:t>‹#›</a:t>
            </a:fld>
            <a:endParaRPr lang="en-US" altLang="en-US" sz="1400">
              <a:solidFill>
                <a:prstClr val="black"/>
              </a:solidFill>
              <a:latin typeface="Calibri" pitchFamily="34" charset="0"/>
              <a:cs typeface="Arial" charset="0"/>
            </a:endParaRPr>
          </a:p>
        </p:txBody>
      </p:sp>
      <p:sp>
        <p:nvSpPr>
          <p:cNvPr id="6" name="TextBox 6"/>
          <p:cNvSpPr txBox="1">
            <a:spLocks noChangeArrowheads="1"/>
          </p:cNvSpPr>
          <p:nvPr/>
        </p:nvSpPr>
        <p:spPr bwMode="auto">
          <a:xfrm>
            <a:off x="6477000" y="6488113"/>
            <a:ext cx="26670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defTabSz="914400" fontAlgn="base">
              <a:spcBef>
                <a:spcPct val="0"/>
              </a:spcBef>
              <a:spcAft>
                <a:spcPct val="0"/>
              </a:spcAft>
            </a:pPr>
            <a:r>
              <a:rPr lang="en-US" altLang="en-US" sz="900">
                <a:solidFill>
                  <a:prstClr val="black"/>
                </a:solidFill>
                <a:latin typeface="Calibri" pitchFamily="34" charset="0"/>
                <a:cs typeface="Mangal" pitchFamily="18" charset="0"/>
              </a:rPr>
              <a:t>© SQLintersection. All rights reserved.</a:t>
            </a:r>
          </a:p>
          <a:p>
            <a:pPr algn="r" defTabSz="914400" fontAlgn="base">
              <a:spcBef>
                <a:spcPct val="0"/>
              </a:spcBef>
              <a:spcAft>
                <a:spcPct val="0"/>
              </a:spcAft>
            </a:pPr>
            <a:r>
              <a:rPr lang="en-US" altLang="en-US" sz="900" u="sng">
                <a:solidFill>
                  <a:prstClr val="black"/>
                </a:solidFill>
                <a:latin typeface="Calibri" pitchFamily="34" charset="0"/>
                <a:cs typeface="Mangal" pitchFamily="18" charset="0"/>
              </a:rPr>
              <a:t>http://www.SQLintersection.com </a:t>
            </a:r>
          </a:p>
        </p:txBody>
      </p:sp>
      <p:pic>
        <p:nvPicPr>
          <p:cNvPr id="7" name="Picture 7"/>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96850" y="5943600"/>
            <a:ext cx="2090738" cy="790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rtlCol="0"/>
          <a:lstStyle/>
          <a:p>
            <a:r>
              <a:rPr lang="en-US" smtClean="0"/>
              <a:t>Click to edit Master title style</a:t>
            </a:r>
            <a:endParaRPr lang="en-US"/>
          </a:p>
        </p:txBody>
      </p:sp>
    </p:spTree>
    <p:extLst>
      <p:ext uri="{BB962C8B-B14F-4D97-AF65-F5344CB8AC3E}">
        <p14:creationId xmlns:p14="http://schemas.microsoft.com/office/powerpoint/2010/main" val="3933645356"/>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cstate="print">
            <a:duotone>
              <a:schemeClr val="bg2">
                <a:shade val="45000"/>
                <a:satMod val="135000"/>
              </a:schemeClr>
              <a:prstClr val="white"/>
            </a:duotone>
            <a:extLst>
              <a:ext uri="{28A0092B-C50C-407E-A947-70E740481C1C}">
                <a14:useLocalDpi xmlns:a14="http://schemas.microsoft.com/office/drawing/2010/main" val="0"/>
              </a:ext>
            </a:extLst>
          </a:blip>
          <a:srcRect l="-31" t="-203" r="-107" b="9231"/>
          <a:stretch/>
        </p:blipFill>
        <p:spPr>
          <a:xfrm>
            <a:off x="4572000" y="2362200"/>
            <a:ext cx="4902199" cy="4453467"/>
          </a:xfrm>
          <a:prstGeom prst="rect">
            <a:avLst/>
          </a:prstGeom>
          <a:ln>
            <a:noFill/>
          </a:ln>
          <a:effectLst>
            <a:softEdge rad="635000"/>
          </a:effectLst>
        </p:spPr>
      </p:pic>
      <p:sp>
        <p:nvSpPr>
          <p:cNvPr id="3" name="Text Placeholder 2"/>
          <p:cNvSpPr>
            <a:spLocks noGrp="1"/>
          </p:cNvSpPr>
          <p:nvPr>
            <p:ph type="body" idx="1"/>
          </p:nvPr>
        </p:nvSpPr>
        <p:spPr>
          <a:xfrm>
            <a:off x="685800" y="2906713"/>
            <a:ext cx="7772400" cy="1500187"/>
          </a:xfrm>
        </p:spPr>
        <p:txBody>
          <a:bodyPr anchor="b"/>
          <a:lstStyle>
            <a:lvl1pPr marL="0" indent="0">
              <a:buNone/>
              <a:defRPr sz="2000" i="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Title 3"/>
          <p:cNvSpPr>
            <a:spLocks noGrp="1"/>
          </p:cNvSpPr>
          <p:nvPr>
            <p:ph type="title"/>
          </p:nvPr>
        </p:nvSpPr>
        <p:spPr>
          <a:xfrm>
            <a:off x="685800" y="4495800"/>
            <a:ext cx="7772400" cy="762000"/>
          </a:xfrm>
        </p:spPr>
        <p:txBody>
          <a:bodyPr/>
          <a:lstStyle>
            <a:lvl1pPr algn="l">
              <a:defRPr>
                <a:solidFill>
                  <a:schemeClr val="tx1"/>
                </a:solidFill>
              </a:defRPr>
            </a:lvl1pPr>
          </a:lstStyle>
          <a:p>
            <a:r>
              <a:rPr lang="en-US" smtClean="0"/>
              <a:t>Click to edit Master title style</a:t>
            </a:r>
            <a:endParaRPr lang="en-US" dirty="0"/>
          </a:p>
        </p:txBody>
      </p:sp>
    </p:spTree>
    <p:extLst>
      <p:ext uri="{BB962C8B-B14F-4D97-AF65-F5344CB8AC3E}">
        <p14:creationId xmlns:p14="http://schemas.microsoft.com/office/powerpoint/2010/main" val="3452388657"/>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cstate="print">
            <a:duotone>
              <a:schemeClr val="bg2">
                <a:shade val="45000"/>
                <a:satMod val="135000"/>
              </a:schemeClr>
              <a:prstClr val="white"/>
            </a:duotone>
            <a:extLst>
              <a:ext uri="{28A0092B-C50C-407E-A947-70E740481C1C}">
                <a14:useLocalDpi xmlns:a14="http://schemas.microsoft.com/office/drawing/2010/main" val="0"/>
              </a:ext>
            </a:extLst>
          </a:blip>
          <a:srcRect l="-31" t="-203" r="-107" b="9231"/>
          <a:stretch/>
        </p:blipFill>
        <p:spPr>
          <a:xfrm>
            <a:off x="4572000" y="2362200"/>
            <a:ext cx="4902199" cy="4453467"/>
          </a:xfrm>
          <a:prstGeom prst="rect">
            <a:avLst/>
          </a:prstGeom>
          <a:ln>
            <a:noFill/>
          </a:ln>
          <a:effectLst>
            <a:softEdge rad="635000"/>
          </a:effectLst>
        </p:spPr>
      </p:pic>
      <p:sp>
        <p:nvSpPr>
          <p:cNvPr id="3" name="Text Placeholder 2"/>
          <p:cNvSpPr>
            <a:spLocks noGrp="1"/>
          </p:cNvSpPr>
          <p:nvPr>
            <p:ph type="body" idx="1"/>
          </p:nvPr>
        </p:nvSpPr>
        <p:spPr>
          <a:xfrm>
            <a:off x="685800" y="2906713"/>
            <a:ext cx="7772400" cy="1500187"/>
          </a:xfrm>
        </p:spPr>
        <p:txBody>
          <a:bodyPr anchor="b"/>
          <a:lstStyle>
            <a:lvl1pPr marL="0" indent="0">
              <a:buNone/>
              <a:defRPr sz="2000" i="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Title 3"/>
          <p:cNvSpPr>
            <a:spLocks noGrp="1"/>
          </p:cNvSpPr>
          <p:nvPr>
            <p:ph type="title"/>
          </p:nvPr>
        </p:nvSpPr>
        <p:spPr>
          <a:xfrm>
            <a:off x="685800" y="4495800"/>
            <a:ext cx="7772400" cy="762000"/>
          </a:xfrm>
        </p:spPr>
        <p:txBody>
          <a:bodyPr/>
          <a:lstStyle>
            <a:lvl1pPr algn="l">
              <a:defRPr>
                <a:solidFill>
                  <a:schemeClr val="tx1"/>
                </a:solidFill>
              </a:defRPr>
            </a:lvl1pPr>
          </a:lstStyle>
          <a:p>
            <a:r>
              <a:rPr lang="en-US" smtClean="0"/>
              <a:t>Click to edit Master title style</a:t>
            </a:r>
            <a:endParaRPr lang="en-US" dirty="0"/>
          </a:p>
        </p:txBody>
      </p:sp>
    </p:spTree>
    <p:extLst>
      <p:ext uri="{BB962C8B-B14F-4D97-AF65-F5344CB8AC3E}">
        <p14:creationId xmlns:p14="http://schemas.microsoft.com/office/powerpoint/2010/main" val="1480837765"/>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4" name="Rectangle 3"/>
          <p:cNvSpPr/>
          <p:nvPr/>
        </p:nvSpPr>
        <p:spPr bwMode="auto">
          <a:xfrm>
            <a:off x="0" y="6172200"/>
            <a:ext cx="9144000" cy="693751"/>
          </a:xfrm>
          <a:prstGeom prst="rect">
            <a:avLst/>
          </a:prstGeom>
          <a:blipFill>
            <a:blip r:embed="rId2" cstate="print"/>
            <a:srcRect/>
            <a:stretch>
              <a:fillRect t="-100000"/>
            </a:stretch>
          </a:blipFill>
          <a:ln w="9525" algn="ctr">
            <a:noFill/>
            <a:miter lim="800000"/>
            <a:headEnd/>
            <a:tailEnd/>
          </a:ln>
          <a:effectLst/>
        </p:spPr>
        <p:txBody>
          <a:bodyPr wrap="none" anchor="ctr"/>
          <a:lstStyle/>
          <a:p>
            <a:pPr algn="ctr" defTabSz="914400" eaLnBrk="0" fontAlgn="base" hangingPunct="0">
              <a:spcBef>
                <a:spcPct val="0"/>
              </a:spcBef>
              <a:spcAft>
                <a:spcPct val="0"/>
              </a:spcAft>
              <a:defRPr/>
            </a:pPr>
            <a:endParaRPr lang="en-US" sz="2000" dirty="0">
              <a:solidFill>
                <a:prstClr val="black"/>
              </a:solidFill>
            </a:endParaRPr>
          </a:p>
        </p:txBody>
      </p:sp>
      <p:sp>
        <p:nvSpPr>
          <p:cNvPr id="5" name="TextBox 4"/>
          <p:cNvSpPr txBox="1">
            <a:spLocks noChangeArrowheads="1"/>
          </p:cNvSpPr>
          <p:nvPr/>
        </p:nvSpPr>
        <p:spPr bwMode="auto">
          <a:xfrm>
            <a:off x="4402138" y="6551613"/>
            <a:ext cx="36830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defTabSz="914400" fontAlgn="base">
              <a:spcBef>
                <a:spcPct val="0"/>
              </a:spcBef>
              <a:spcAft>
                <a:spcPct val="0"/>
              </a:spcAft>
            </a:pPr>
            <a:fld id="{21639A20-FF6A-4E91-A814-052130E3783A}" type="slidenum">
              <a:rPr lang="en-US" altLang="en-US" sz="1200">
                <a:solidFill>
                  <a:prstClr val="black"/>
                </a:solidFill>
                <a:latin typeface="Calibri" pitchFamily="34" charset="0"/>
                <a:cs typeface="Arial" charset="0"/>
              </a:rPr>
              <a:pPr defTabSz="914400" fontAlgn="base">
                <a:spcBef>
                  <a:spcPct val="0"/>
                </a:spcBef>
                <a:spcAft>
                  <a:spcPct val="0"/>
                </a:spcAft>
              </a:pPr>
              <a:t>‹#›</a:t>
            </a:fld>
            <a:endParaRPr lang="en-US" altLang="en-US" sz="1400">
              <a:solidFill>
                <a:prstClr val="black"/>
              </a:solidFill>
              <a:latin typeface="Calibri" pitchFamily="34" charset="0"/>
              <a:cs typeface="Arial" charset="0"/>
            </a:endParaRPr>
          </a:p>
        </p:txBody>
      </p:sp>
      <p:sp>
        <p:nvSpPr>
          <p:cNvPr id="6" name="TextBox 5"/>
          <p:cNvSpPr txBox="1">
            <a:spLocks noChangeArrowheads="1"/>
          </p:cNvSpPr>
          <p:nvPr/>
        </p:nvSpPr>
        <p:spPr bwMode="auto">
          <a:xfrm>
            <a:off x="6477000" y="6488113"/>
            <a:ext cx="26670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defTabSz="914400" fontAlgn="base">
              <a:spcBef>
                <a:spcPct val="0"/>
              </a:spcBef>
              <a:spcAft>
                <a:spcPct val="0"/>
              </a:spcAft>
            </a:pPr>
            <a:r>
              <a:rPr lang="en-US" altLang="en-US" sz="900">
                <a:solidFill>
                  <a:prstClr val="black"/>
                </a:solidFill>
                <a:latin typeface="Calibri" pitchFamily="34" charset="0"/>
                <a:cs typeface="Mangal" pitchFamily="18" charset="0"/>
              </a:rPr>
              <a:t>© SQLintersection. All rights reserved.</a:t>
            </a:r>
          </a:p>
          <a:p>
            <a:pPr algn="r" defTabSz="914400" fontAlgn="base">
              <a:spcBef>
                <a:spcPct val="0"/>
              </a:spcBef>
              <a:spcAft>
                <a:spcPct val="0"/>
              </a:spcAft>
            </a:pPr>
            <a:r>
              <a:rPr lang="en-US" altLang="en-US" sz="900" u="sng">
                <a:solidFill>
                  <a:prstClr val="black"/>
                </a:solidFill>
                <a:latin typeface="Calibri" pitchFamily="34" charset="0"/>
                <a:cs typeface="Mangal" pitchFamily="18" charset="0"/>
              </a:rPr>
              <a:t>http://www.SQLintersection.com </a:t>
            </a:r>
          </a:p>
        </p:txBody>
      </p:sp>
      <p:pic>
        <p:nvPicPr>
          <p:cNvPr id="7" name="Picture 6"/>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96850" y="5943600"/>
            <a:ext cx="2090738" cy="790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lvl1pPr>
              <a:defRPr lang="en-US" sz="2800" b="1" dirty="0">
                <a:solidFill>
                  <a:schemeClr val="tx2"/>
                </a:solidFill>
                <a:latin typeface="+mj-lt"/>
                <a:ea typeface="+mj-ea"/>
                <a:cs typeface="Segoe UI" pitchFamily="34" charset="0"/>
              </a:defRPr>
            </a:lvl1pPr>
          </a:lstStyle>
          <a:p>
            <a:r>
              <a:rPr lang="en-US" smtClean="0"/>
              <a:t>Click to edit Master title style</a:t>
            </a:r>
            <a:endParaRPr lang="en-US" dirty="0"/>
          </a:p>
        </p:txBody>
      </p:sp>
      <p:sp>
        <p:nvSpPr>
          <p:cNvPr id="3" name="Content Placeholder 2"/>
          <p:cNvSpPr>
            <a:spLocks noGrp="1"/>
          </p:cNvSpPr>
          <p:nvPr>
            <p:ph idx="1"/>
          </p:nvPr>
        </p:nvSpPr>
        <p:spPr>
          <a:xfrm>
            <a:off x="227013" y="1384300"/>
            <a:ext cx="8455025" cy="5040312"/>
          </a:xfrm>
        </p:spPr>
        <p:txBody>
          <a:bodyPr/>
          <a:lstStyle>
            <a:lvl5pPr>
              <a:defRPr/>
            </a:lvl5pPr>
            <a:lvl6pPr>
              <a:defRPr sz="1200">
                <a:latin typeface="+mj-lt"/>
              </a:defRPr>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70303707"/>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lstStyle/>
          <a:p>
            <a:r>
              <a:rPr lang="en-US" smtClean="0"/>
              <a:t>Click to edit Master title style</a:t>
            </a:r>
            <a:endParaRPr lang="en-US" dirty="0"/>
          </a:p>
        </p:txBody>
      </p:sp>
      <p:pic>
        <p:nvPicPr>
          <p:cNvPr id="5" name="Picture 4"/>
          <p:cNvPicPr>
            <a:picLocks noChangeAspect="1"/>
          </p:cNvPicPr>
          <p:nvPr/>
        </p:nvPicPr>
        <p:blipFill rotWithShape="1">
          <a:blip r:embed="rId2" cstate="print">
            <a:duotone>
              <a:schemeClr val="bg2">
                <a:shade val="45000"/>
                <a:satMod val="135000"/>
              </a:schemeClr>
              <a:prstClr val="white"/>
            </a:duotone>
            <a:extLst>
              <a:ext uri="{28A0092B-C50C-407E-A947-70E740481C1C}">
                <a14:useLocalDpi xmlns:a14="http://schemas.microsoft.com/office/drawing/2010/main" val="0"/>
              </a:ext>
            </a:extLst>
          </a:blip>
          <a:srcRect l="-31" t="-203" r="-107" b="9231"/>
          <a:stretch/>
        </p:blipFill>
        <p:spPr>
          <a:xfrm>
            <a:off x="4572000" y="2362200"/>
            <a:ext cx="4902199" cy="4453467"/>
          </a:xfrm>
          <a:prstGeom prst="rect">
            <a:avLst/>
          </a:prstGeom>
          <a:ln>
            <a:noFill/>
          </a:ln>
          <a:effectLst>
            <a:softEdge rad="635000"/>
          </a:effectLst>
        </p:spPr>
      </p:pic>
      <p:sp>
        <p:nvSpPr>
          <p:cNvPr id="6" name="Rectangle 5"/>
          <p:cNvSpPr/>
          <p:nvPr/>
        </p:nvSpPr>
        <p:spPr bwMode="auto">
          <a:xfrm>
            <a:off x="0" y="6172200"/>
            <a:ext cx="9144000" cy="693751"/>
          </a:xfrm>
          <a:prstGeom prst="rect">
            <a:avLst/>
          </a:prstGeom>
          <a:blipFill>
            <a:blip r:embed="rId3" cstate="print"/>
            <a:srcRect/>
            <a:stretch>
              <a:fillRect t="-100000"/>
            </a:stretch>
          </a:blipFill>
          <a:ln w="9525" algn="ctr">
            <a:noFill/>
            <a:miter lim="800000"/>
            <a:headEnd/>
            <a:tailEnd/>
          </a:ln>
          <a:effectLst/>
        </p:spPr>
        <p:txBody>
          <a:bodyPr wrap="none" rtlCol="0" anchor="ctr"/>
          <a:lstStyle/>
          <a:p>
            <a:pPr algn="ctr"/>
            <a:endParaRPr lang="en-US" sz="2000" dirty="0">
              <a:latin typeface="Cambria" pitchFamily="18" charset="0"/>
            </a:endParaRPr>
          </a:p>
        </p:txBody>
      </p:sp>
      <p:sp>
        <p:nvSpPr>
          <p:cNvPr id="7" name="TextBox 6"/>
          <p:cNvSpPr txBox="1"/>
          <p:nvPr/>
        </p:nvSpPr>
        <p:spPr bwMode="auto">
          <a:xfrm>
            <a:off x="4402723" y="6551676"/>
            <a:ext cx="367408" cy="276999"/>
          </a:xfrm>
          <a:prstGeom prst="rect">
            <a:avLst/>
          </a:prstGeom>
          <a:noFill/>
          <a:ln w="9525">
            <a:noFill/>
            <a:miter lim="800000"/>
            <a:headEnd/>
            <a:tailEnd/>
          </a:ln>
        </p:spPr>
        <p:txBody>
          <a:bodyPr wrap="none" rtlCol="0">
            <a:spAutoFit/>
          </a:bodyPr>
          <a:lstStyle/>
          <a:p>
            <a:fld id="{1C0BEE2C-8B0C-4D07-B829-754BAF78059F}" type="slidenum">
              <a:rPr lang="en-US" sz="1200" smtClean="0">
                <a:solidFill>
                  <a:schemeClr val="tx1"/>
                </a:solidFill>
                <a:latin typeface="+mj-lt"/>
              </a:rPr>
              <a:pPr/>
              <a:t>‹#›</a:t>
            </a:fld>
            <a:endParaRPr lang="en-US" sz="1400" dirty="0">
              <a:solidFill>
                <a:schemeClr val="tx1"/>
              </a:solidFill>
              <a:latin typeface="+mj-lt"/>
            </a:endParaRPr>
          </a:p>
        </p:txBody>
      </p:sp>
      <p:sp>
        <p:nvSpPr>
          <p:cNvPr id="8" name="TextBox 7"/>
          <p:cNvSpPr txBox="1"/>
          <p:nvPr/>
        </p:nvSpPr>
        <p:spPr bwMode="auto">
          <a:xfrm>
            <a:off x="6477000" y="6488668"/>
            <a:ext cx="2667000" cy="369332"/>
          </a:xfrm>
          <a:prstGeom prst="rect">
            <a:avLst/>
          </a:prstGeom>
          <a:noFill/>
          <a:ln w="9525">
            <a:noFill/>
            <a:miter lim="800000"/>
            <a:headEnd/>
            <a:tailEnd/>
          </a:ln>
        </p:spPr>
        <p:txBody>
          <a:bodyPr wrap="square" rtlCol="0">
            <a:spAutoFit/>
          </a:bodyPr>
          <a:lstStyle/>
          <a:p>
            <a:pPr algn="r"/>
            <a:r>
              <a:rPr lang="en-US" sz="900" b="0" dirty="0" smtClean="0">
                <a:solidFill>
                  <a:schemeClr val="tx1"/>
                </a:solidFill>
                <a:latin typeface="+mj-lt"/>
                <a:cs typeface="Mangal" pitchFamily="18" charset="0"/>
              </a:rPr>
              <a:t>© </a:t>
            </a:r>
            <a:r>
              <a:rPr lang="en-US" sz="900" b="0" dirty="0" err="1" smtClean="0">
                <a:solidFill>
                  <a:schemeClr val="tx1"/>
                </a:solidFill>
                <a:latin typeface="+mj-lt"/>
                <a:cs typeface="Mangal" pitchFamily="18" charset="0"/>
              </a:rPr>
              <a:t>SQLintersection</a:t>
            </a:r>
            <a:r>
              <a:rPr lang="en-US" sz="900" b="0" dirty="0" smtClean="0">
                <a:solidFill>
                  <a:schemeClr val="tx1"/>
                </a:solidFill>
                <a:latin typeface="+mj-lt"/>
                <a:cs typeface="Mangal" pitchFamily="18" charset="0"/>
              </a:rPr>
              <a:t>. All rights reserved.</a:t>
            </a:r>
          </a:p>
          <a:p>
            <a:pPr algn="r"/>
            <a:r>
              <a:rPr lang="en-US" sz="900" b="0" u="sng" dirty="0" smtClean="0">
                <a:solidFill>
                  <a:schemeClr val="tx1"/>
                </a:solidFill>
                <a:latin typeface="+mj-lt"/>
                <a:cs typeface="Mangal" pitchFamily="18" charset="0"/>
              </a:rPr>
              <a:t>http://www.SQLintersection.com </a:t>
            </a:r>
            <a:endParaRPr lang="en-US" sz="900" b="0" u="sng" dirty="0">
              <a:solidFill>
                <a:schemeClr val="tx1"/>
              </a:solidFill>
              <a:latin typeface="+mj-lt"/>
              <a:cs typeface="Mangal" pitchFamily="18" charset="0"/>
            </a:endParaRPr>
          </a:p>
        </p:txBody>
      </p:sp>
      <p:pic>
        <p:nvPicPr>
          <p:cNvPr id="10" name="Picture 9"/>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97555" y="5943600"/>
            <a:ext cx="2090468" cy="790988"/>
          </a:xfrm>
          <a:prstGeom prst="rect">
            <a:avLst/>
          </a:prstGeom>
        </p:spPr>
      </p:pic>
    </p:spTree>
    <p:extLst>
      <p:ext uri="{BB962C8B-B14F-4D97-AF65-F5344CB8AC3E}">
        <p14:creationId xmlns:p14="http://schemas.microsoft.com/office/powerpoint/2010/main" val="1109941804"/>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5" name="Rectangle 4"/>
          <p:cNvSpPr/>
          <p:nvPr/>
        </p:nvSpPr>
        <p:spPr bwMode="auto">
          <a:xfrm>
            <a:off x="0" y="1981200"/>
            <a:ext cx="9144000" cy="693751"/>
          </a:xfrm>
          <a:prstGeom prst="rect">
            <a:avLst/>
          </a:prstGeom>
          <a:blipFill>
            <a:blip r:embed="rId2" cstate="print"/>
            <a:srcRect/>
            <a:stretch>
              <a:fillRect t="-100000"/>
            </a:stretch>
          </a:blipFill>
          <a:ln w="9525" algn="ctr">
            <a:noFill/>
            <a:miter lim="800000"/>
            <a:headEnd/>
            <a:tailEnd/>
          </a:ln>
          <a:effectLst/>
        </p:spPr>
        <p:txBody>
          <a:bodyPr wrap="none" anchor="ctr"/>
          <a:lstStyle/>
          <a:p>
            <a:pPr algn="ctr" defTabSz="914400" eaLnBrk="0" fontAlgn="base" hangingPunct="0">
              <a:spcBef>
                <a:spcPct val="0"/>
              </a:spcBef>
              <a:spcAft>
                <a:spcPct val="0"/>
              </a:spcAft>
              <a:defRPr/>
            </a:pPr>
            <a:endParaRPr lang="en-US" sz="2000" dirty="0">
              <a:solidFill>
                <a:prstClr val="black"/>
              </a:solidFill>
            </a:endParaRPr>
          </a:p>
        </p:txBody>
      </p:sp>
      <p:pic>
        <p:nvPicPr>
          <p:cNvPr id="6"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910138" y="4953000"/>
            <a:ext cx="3697287" cy="1398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bwMode="white">
          <a:xfrm>
            <a:off x="457200" y="1990725"/>
            <a:ext cx="8229600" cy="762000"/>
          </a:xfrm>
        </p:spPr>
        <p:txBody>
          <a:bodyPr/>
          <a:lstStyle>
            <a:lvl1pPr algn="l">
              <a:defRPr>
                <a:solidFill>
                  <a:schemeClr val="tx1"/>
                </a:solidFill>
              </a:defRPr>
            </a:lvl1pPr>
          </a:lstStyle>
          <a:p>
            <a:r>
              <a:rPr lang="en-US" smtClean="0"/>
              <a:t>Click to edit Master title style</a:t>
            </a:r>
            <a:endParaRPr lang="en-US" dirty="0"/>
          </a:p>
        </p:txBody>
      </p:sp>
      <p:sp>
        <p:nvSpPr>
          <p:cNvPr id="4" name="Text Placeholder 2"/>
          <p:cNvSpPr>
            <a:spLocks noGrp="1"/>
          </p:cNvSpPr>
          <p:nvPr>
            <p:ph type="body" idx="1"/>
          </p:nvPr>
        </p:nvSpPr>
        <p:spPr>
          <a:xfrm>
            <a:off x="457200" y="3505200"/>
            <a:ext cx="8229600" cy="1905000"/>
          </a:xfrm>
        </p:spPr>
        <p:txBody>
          <a:bodyPr rtlCol="0"/>
          <a:lstStyle>
            <a:lvl1pPr marL="0" indent="0">
              <a:buClrTx/>
              <a:buFont typeface="Wingdings" pitchFamily="2" charset="2"/>
              <a:buNone/>
              <a:defRPr sz="2000" b="0">
                <a:latin typeface="Calibri" pitchFamily="34" charset="0"/>
              </a:defRPr>
            </a:lvl1pPr>
            <a:lvl2pPr marL="457200" indent="0">
              <a:buClrTx/>
              <a:buFont typeface="Wingdings" pitchFamily="2" charset="2"/>
              <a:buNone/>
              <a:defRPr sz="1800" b="0">
                <a:latin typeface="Calibri Light" pitchFamily="34" charset="0"/>
              </a:defRPr>
            </a:lvl2pPr>
            <a:lvl3pPr marL="914400" indent="0">
              <a:buClrTx/>
              <a:buFont typeface="Wingdings" pitchFamily="2" charset="2"/>
              <a:buNone/>
              <a:defRPr sz="1600" b="0">
                <a:latin typeface="Myriad Pro" pitchFamily="34" charset="0"/>
              </a:defRPr>
            </a:lvl3pPr>
            <a:lvl4pPr marL="1371600" indent="0">
              <a:buClrTx/>
              <a:buFont typeface="Wingdings" pitchFamily="2" charset="2"/>
              <a:buNone/>
              <a:defRPr sz="1400" b="0">
                <a:latin typeface="Myriad Pro" pitchFamily="34" charset="0"/>
              </a:defRPr>
            </a:lvl4pPr>
            <a:lvl5pPr marL="1828800" indent="0">
              <a:buClrTx/>
              <a:buFont typeface="Wingdings" pitchFamily="2" charset="2"/>
              <a:buNone/>
              <a:defRPr sz="1200" b="0">
                <a:latin typeface="Myriad Pro" pitchFamily="34" charset="0"/>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312450236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25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lang="en-US" sz="3400" b="0" i="0" baseline="0" dirty="0">
                <a:solidFill>
                  <a:srgbClr val="ED1C24"/>
                </a:solidFill>
                <a:latin typeface="Sweet Sans Pro Medium" panose="02000000000000000000" pitchFamily="50" charset="0"/>
                <a:ea typeface="+mj-ea"/>
                <a:cs typeface="Sweet Sans Pro Medium" panose="02000000000000000000" pitchFamily="50" charset="0"/>
                <a:sym typeface="SweetSansPro Medium" charset="0"/>
              </a:defRPr>
            </a:lvl1pPr>
          </a:lstStyle>
          <a:p>
            <a:r>
              <a:rPr lang="en-US" dirty="0" smtClean="0"/>
              <a:t>Title Only</a:t>
            </a:r>
            <a:endParaRPr lang="en-US" dirty="0"/>
          </a:p>
        </p:txBody>
      </p:sp>
      <p:sp>
        <p:nvSpPr>
          <p:cNvPr id="5" name="Date Placeholder 2"/>
          <p:cNvSpPr>
            <a:spLocks noGrp="1"/>
          </p:cNvSpPr>
          <p:nvPr>
            <p:ph type="dt" sz="half" idx="10"/>
          </p:nvPr>
        </p:nvSpPr>
        <p:spPr>
          <a:xfrm>
            <a:off x="457200" y="6172202"/>
            <a:ext cx="3429000" cy="304800"/>
          </a:xfrm>
          <a:prstGeom prst="rect">
            <a:avLst/>
          </a:prstGeom>
        </p:spPr>
        <p:txBody>
          <a:bodyPr lIns="64291" tIns="32146" rIns="64291" bIns="32146" anchor="b"/>
          <a:lstStyle>
            <a:lvl1pPr algn="l">
              <a:defRPr sz="800" b="0">
                <a:latin typeface="Calibri" panose="020F0502020204030204" pitchFamily="34" charset="0"/>
                <a:cs typeface="Sweet Sans Pro" panose="02000000000000000000" pitchFamily="50" charset="0"/>
              </a:defRPr>
            </a:lvl1pPr>
          </a:lstStyle>
          <a:p>
            <a:pPr defTabSz="914400" fontAlgn="base">
              <a:spcBef>
                <a:spcPct val="0"/>
              </a:spcBef>
              <a:spcAft>
                <a:spcPct val="0"/>
              </a:spcAft>
            </a:pPr>
            <a:fld id="{9BBF8D2F-32DF-304C-A744-72D0E145EB70}" type="datetimeFigureOut">
              <a:rPr lang="en-US" smtClean="0">
                <a:solidFill>
                  <a:prstClr val="black"/>
                </a:solidFill>
              </a:rPr>
              <a:pPr defTabSz="914400" fontAlgn="base">
                <a:spcBef>
                  <a:spcPct val="0"/>
                </a:spcBef>
                <a:spcAft>
                  <a:spcPct val="0"/>
                </a:spcAft>
              </a:pPr>
              <a:t>4/8/2014</a:t>
            </a:fld>
            <a:endParaRPr lang="en-US" dirty="0">
              <a:solidFill>
                <a:prstClr val="black"/>
              </a:solidFill>
            </a:endParaRPr>
          </a:p>
        </p:txBody>
      </p:sp>
      <p:sp>
        <p:nvSpPr>
          <p:cNvPr id="6" name="Footer Placeholder 3"/>
          <p:cNvSpPr>
            <a:spLocks noGrp="1"/>
          </p:cNvSpPr>
          <p:nvPr>
            <p:ph type="ftr" sz="quarter" idx="11"/>
          </p:nvPr>
        </p:nvSpPr>
        <p:spPr>
          <a:xfrm>
            <a:off x="457200" y="6492878"/>
            <a:ext cx="3429000" cy="283845"/>
          </a:xfrm>
          <a:prstGeom prst="rect">
            <a:avLst/>
          </a:prstGeom>
        </p:spPr>
        <p:txBody>
          <a:bodyPr lIns="64291" tIns="32146" rIns="64291" bIns="32146" anchor="b"/>
          <a:lstStyle>
            <a:lvl1pPr algn="l">
              <a:defRPr sz="800" b="0">
                <a:latin typeface="Calibri" panose="020F0502020204030204" pitchFamily="34" charset="0"/>
                <a:cs typeface="Sweet Sans Pro" panose="02000000000000000000" pitchFamily="50" charset="0"/>
              </a:defRPr>
            </a:lvl1pPr>
          </a:lstStyle>
          <a:p>
            <a:pPr defTabSz="914400" fontAlgn="base">
              <a:spcBef>
                <a:spcPct val="0"/>
              </a:spcBef>
              <a:spcAft>
                <a:spcPct val="0"/>
              </a:spcAft>
            </a:pPr>
            <a:endParaRPr lang="en-US" dirty="0">
              <a:solidFill>
                <a:prstClr val="black"/>
              </a:solidFill>
            </a:endParaRPr>
          </a:p>
        </p:txBody>
      </p:sp>
    </p:spTree>
    <p:extLst>
      <p:ext uri="{BB962C8B-B14F-4D97-AF65-F5344CB8AC3E}">
        <p14:creationId xmlns:p14="http://schemas.microsoft.com/office/powerpoint/2010/main" val="287394504"/>
      </p:ext>
    </p:extLst>
  </p:cSld>
  <p:clrMapOvr>
    <a:masterClrMapping/>
  </p:clrMapOvr>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172202"/>
            <a:ext cx="3429000" cy="304800"/>
          </a:xfrm>
          <a:prstGeom prst="rect">
            <a:avLst/>
          </a:prstGeom>
        </p:spPr>
        <p:txBody>
          <a:bodyPr lIns="64291" tIns="32146" rIns="64291" bIns="32146"/>
          <a:lstStyle/>
          <a:p>
            <a:pPr defTabSz="914400" fontAlgn="base">
              <a:spcBef>
                <a:spcPct val="0"/>
              </a:spcBef>
              <a:spcAft>
                <a:spcPct val="0"/>
              </a:spcAft>
            </a:pPr>
            <a:fld id="{0A63D831-56C1-49CF-8EF7-8B9A98402BCD}" type="datetime4">
              <a:rPr lang="en-US" smtClean="0">
                <a:solidFill>
                  <a:prstClr val="black"/>
                </a:solidFill>
                <a:latin typeface="Arial" charset="0"/>
                <a:cs typeface="Arial" charset="0"/>
              </a:rPr>
              <a:pPr defTabSz="914400" fontAlgn="base">
                <a:spcBef>
                  <a:spcPct val="0"/>
                </a:spcBef>
                <a:spcAft>
                  <a:spcPct val="0"/>
                </a:spcAft>
              </a:pPr>
              <a:t>April 8, 2014</a:t>
            </a:fld>
            <a:endParaRPr lang="en-US">
              <a:solidFill>
                <a:prstClr val="black"/>
              </a:solidFill>
              <a:latin typeface="Arial" charset="0"/>
              <a:cs typeface="Arial" charset="0"/>
            </a:endParaRPr>
          </a:p>
        </p:txBody>
      </p:sp>
      <p:sp>
        <p:nvSpPr>
          <p:cNvPr id="3" name="Footer Placeholder 2"/>
          <p:cNvSpPr>
            <a:spLocks noGrp="1"/>
          </p:cNvSpPr>
          <p:nvPr>
            <p:ph type="ftr" sz="quarter" idx="11"/>
          </p:nvPr>
        </p:nvSpPr>
        <p:spPr>
          <a:xfrm>
            <a:off x="457200" y="6492878"/>
            <a:ext cx="3429000" cy="283845"/>
          </a:xfrm>
          <a:prstGeom prst="rect">
            <a:avLst/>
          </a:prstGeom>
        </p:spPr>
        <p:txBody>
          <a:bodyPr lIns="64291" tIns="32146" rIns="64291" bIns="32146"/>
          <a:lstStyle/>
          <a:p>
            <a:pPr defTabSz="914400" fontAlgn="base">
              <a:spcBef>
                <a:spcPct val="0"/>
              </a:spcBef>
              <a:spcAft>
                <a:spcPct val="0"/>
              </a:spcAft>
            </a:pPr>
            <a:endParaRPr lang="en-US">
              <a:solidFill>
                <a:prstClr val="black"/>
              </a:solidFill>
              <a:latin typeface="Arial" charset="0"/>
              <a:cs typeface="Arial" charset="0"/>
            </a:endParaRPr>
          </a:p>
        </p:txBody>
      </p:sp>
      <p:sp>
        <p:nvSpPr>
          <p:cNvPr id="4" name="Slide Number Placeholder 3"/>
          <p:cNvSpPr>
            <a:spLocks noGrp="1"/>
          </p:cNvSpPr>
          <p:nvPr>
            <p:ph type="sldNum" sz="quarter" idx="12"/>
          </p:nvPr>
        </p:nvSpPr>
        <p:spPr>
          <a:xfrm rot="16200000">
            <a:off x="8227378" y="5885508"/>
            <a:ext cx="1315721" cy="365125"/>
          </a:xfrm>
          <a:prstGeom prst="rect">
            <a:avLst/>
          </a:prstGeom>
        </p:spPr>
        <p:txBody>
          <a:bodyPr lIns="64258" tIns="32130" rIns="64258" bIns="32130"/>
          <a:lstStyle>
            <a:lvl1pPr>
              <a:defRPr>
                <a:latin typeface="Calibri" panose="020F0502020204030204" pitchFamily="34" charset="0"/>
              </a:defRPr>
            </a:lvl1pPr>
          </a:lstStyle>
          <a:p>
            <a:pPr defTabSz="914400" fontAlgn="base">
              <a:spcBef>
                <a:spcPct val="0"/>
              </a:spcBef>
              <a:spcAft>
                <a:spcPct val="0"/>
              </a:spcAft>
            </a:pPr>
            <a:fld id="{F38DF745-7D3F-47F4-83A3-874385CFAA69}" type="slidenum">
              <a:rPr lang="en-US" smtClean="0">
                <a:solidFill>
                  <a:prstClr val="black"/>
                </a:solidFill>
                <a:cs typeface="Arial" charset="0"/>
              </a:rPr>
              <a:pPr defTabSz="914400" fontAlgn="base">
                <a:spcBef>
                  <a:spcPct val="0"/>
                </a:spcBef>
                <a:spcAft>
                  <a:spcPct val="0"/>
                </a:spcAft>
              </a:pPr>
              <a:t>‹#›</a:t>
            </a:fld>
            <a:endParaRPr lang="en-US" dirty="0">
              <a:solidFill>
                <a:prstClr val="black"/>
              </a:solidFill>
              <a:cs typeface="Arial" charset="0"/>
            </a:endParaRPr>
          </a:p>
        </p:txBody>
      </p:sp>
    </p:spTree>
    <p:extLst>
      <p:ext uri="{BB962C8B-B14F-4D97-AF65-F5344CB8AC3E}">
        <p14:creationId xmlns:p14="http://schemas.microsoft.com/office/powerpoint/2010/main" val="1825561432"/>
      </p:ext>
    </p:extLst>
  </p:cSld>
  <p:clrMapOvr>
    <a:masterClrMapping/>
  </p:clrMapOvr>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cSld name="Simple Detail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420380"/>
            <a:ext cx="8048432" cy="5457906"/>
          </a:xfrm>
        </p:spPr>
        <p:txBody>
          <a:bodyPr anchor="ctr">
            <a:noAutofit/>
          </a:bodyPr>
          <a:lstStyle>
            <a:lvl1pPr algn="ctr">
              <a:lnSpc>
                <a:spcPct val="100000"/>
              </a:lnSpc>
              <a:defRPr sz="6600" b="0" cap="none" spc="-80" baseline="0">
                <a:solidFill>
                  <a:schemeClr val="tx1"/>
                </a:solidFill>
                <a:latin typeface="Sweet Sans Pro Medium" panose="02000000000000000000" pitchFamily="50" charset="0"/>
                <a:cs typeface="Sweet Sans Pro Medium" panose="02000000000000000000" pitchFamily="50" charset="0"/>
              </a:defRPr>
            </a:lvl1pPr>
          </a:lstStyle>
          <a:p>
            <a:r>
              <a:rPr lang="en-US" dirty="0" smtClean="0"/>
              <a:t>Put one sentence on this slide…. HERE.</a:t>
            </a:r>
            <a:endParaRPr lang="en-US" dirty="0"/>
          </a:p>
        </p:txBody>
      </p:sp>
      <p:sp>
        <p:nvSpPr>
          <p:cNvPr id="5" name="Date Placeholder 2"/>
          <p:cNvSpPr>
            <a:spLocks noGrp="1"/>
          </p:cNvSpPr>
          <p:nvPr>
            <p:ph type="dt" sz="half" idx="10"/>
          </p:nvPr>
        </p:nvSpPr>
        <p:spPr>
          <a:xfrm>
            <a:off x="457200" y="6172202"/>
            <a:ext cx="3429000" cy="304800"/>
          </a:xfrm>
          <a:prstGeom prst="rect">
            <a:avLst/>
          </a:prstGeom>
        </p:spPr>
        <p:txBody>
          <a:bodyPr lIns="64291" tIns="32146" rIns="64291" bIns="32146" anchor="b"/>
          <a:lstStyle>
            <a:lvl1pPr algn="l">
              <a:defRPr sz="800" b="0">
                <a:latin typeface="Calibri" panose="020F0502020204030204" pitchFamily="34" charset="0"/>
                <a:cs typeface="Sweet Sans Pro" panose="02000000000000000000" pitchFamily="50" charset="0"/>
              </a:defRPr>
            </a:lvl1pPr>
          </a:lstStyle>
          <a:p>
            <a:pPr defTabSz="914400" fontAlgn="base">
              <a:spcBef>
                <a:spcPct val="0"/>
              </a:spcBef>
              <a:spcAft>
                <a:spcPct val="0"/>
              </a:spcAft>
            </a:pPr>
            <a:fld id="{9BBF8D2F-32DF-304C-A744-72D0E145EB70}" type="datetimeFigureOut">
              <a:rPr lang="en-US" smtClean="0">
                <a:solidFill>
                  <a:prstClr val="black"/>
                </a:solidFill>
              </a:rPr>
              <a:pPr defTabSz="914400" fontAlgn="base">
                <a:spcBef>
                  <a:spcPct val="0"/>
                </a:spcBef>
                <a:spcAft>
                  <a:spcPct val="0"/>
                </a:spcAft>
              </a:pPr>
              <a:t>4/8/2014</a:t>
            </a:fld>
            <a:endParaRPr lang="en-US" dirty="0">
              <a:solidFill>
                <a:prstClr val="black"/>
              </a:solidFill>
            </a:endParaRPr>
          </a:p>
        </p:txBody>
      </p:sp>
      <p:sp>
        <p:nvSpPr>
          <p:cNvPr id="7" name="Footer Placeholder 3"/>
          <p:cNvSpPr>
            <a:spLocks noGrp="1"/>
          </p:cNvSpPr>
          <p:nvPr>
            <p:ph type="ftr" sz="quarter" idx="11"/>
          </p:nvPr>
        </p:nvSpPr>
        <p:spPr>
          <a:xfrm>
            <a:off x="457200" y="6492878"/>
            <a:ext cx="3429000" cy="283845"/>
          </a:xfrm>
          <a:prstGeom prst="rect">
            <a:avLst/>
          </a:prstGeom>
        </p:spPr>
        <p:txBody>
          <a:bodyPr lIns="64291" tIns="32146" rIns="64291" bIns="32146" anchor="b"/>
          <a:lstStyle>
            <a:lvl1pPr algn="l">
              <a:defRPr sz="800" b="0">
                <a:latin typeface="Calibri" panose="020F0502020204030204" pitchFamily="34" charset="0"/>
                <a:cs typeface="Sweet Sans Pro" panose="02000000000000000000" pitchFamily="50" charset="0"/>
              </a:defRPr>
            </a:lvl1pPr>
          </a:lstStyle>
          <a:p>
            <a:pPr defTabSz="914400" fontAlgn="base">
              <a:spcBef>
                <a:spcPct val="0"/>
              </a:spcBef>
              <a:spcAft>
                <a:spcPct val="0"/>
              </a:spcAft>
            </a:pPr>
            <a:endParaRPr lang="en-US" dirty="0">
              <a:solidFill>
                <a:prstClr val="black"/>
              </a:solidFill>
            </a:endParaRPr>
          </a:p>
        </p:txBody>
      </p:sp>
    </p:spTree>
    <p:extLst>
      <p:ext uri="{BB962C8B-B14F-4D97-AF65-F5344CB8AC3E}">
        <p14:creationId xmlns:p14="http://schemas.microsoft.com/office/powerpoint/2010/main" val="3217863092"/>
      </p:ext>
    </p:extLst>
  </p:cSld>
  <p:clrMapOvr>
    <a:masterClrMapping/>
  </p:clrMapOvr>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hasCustomPrompt="1"/>
          </p:nvPr>
        </p:nvSpPr>
        <p:spPr>
          <a:xfrm>
            <a:off x="1627632" y="1572768"/>
            <a:ext cx="3291840" cy="639762"/>
          </a:xfrm>
        </p:spPr>
        <p:txBody>
          <a:bodyPr anchor="b">
            <a:noAutofit/>
          </a:bodyPr>
          <a:lstStyle>
            <a:lvl1pPr marL="0" indent="0">
              <a:buNone/>
              <a:defRPr sz="1800" b="1" cap="none" spc="100" baseline="0">
                <a:solidFill>
                  <a:schemeClr val="tx1"/>
                </a:solidFill>
                <a:latin typeface="SweetSansPro"/>
                <a:cs typeface="SweetSansPro"/>
              </a:defRPr>
            </a:lvl1pPr>
            <a:lvl2pPr marL="457177" indent="0">
              <a:buNone/>
              <a:defRPr sz="2000" b="1"/>
            </a:lvl2pPr>
            <a:lvl3pPr marL="914353" indent="0">
              <a:buNone/>
              <a:defRPr sz="1800" b="1"/>
            </a:lvl3pPr>
            <a:lvl4pPr marL="1371530" indent="0">
              <a:buNone/>
              <a:defRPr sz="1600" b="1"/>
            </a:lvl4pPr>
            <a:lvl5pPr marL="1828706" indent="0">
              <a:buNone/>
              <a:defRPr sz="1600" b="1"/>
            </a:lvl5pPr>
            <a:lvl6pPr marL="2285883" indent="0">
              <a:buNone/>
              <a:defRPr sz="1600" b="1"/>
            </a:lvl6pPr>
            <a:lvl7pPr marL="2743060" indent="0">
              <a:buNone/>
              <a:defRPr sz="1600" b="1"/>
            </a:lvl7pPr>
            <a:lvl8pPr marL="3200236" indent="0">
              <a:buNone/>
              <a:defRPr sz="1600" b="1"/>
            </a:lvl8pPr>
            <a:lvl9pPr marL="3657413"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1627632" y="2259366"/>
            <a:ext cx="3291840" cy="38404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5093208" y="1572768"/>
            <a:ext cx="3291840" cy="639762"/>
          </a:xfrm>
        </p:spPr>
        <p:txBody>
          <a:bodyPr anchor="b">
            <a:noAutofit/>
          </a:bodyPr>
          <a:lstStyle>
            <a:lvl1pPr marL="0" indent="0">
              <a:buNone/>
              <a:defRPr lang="en-US" sz="1800" b="1" i="0" kern="1200" cap="none" spc="100" baseline="0" dirty="0" smtClean="0">
                <a:solidFill>
                  <a:schemeClr val="tx1"/>
                </a:solidFill>
                <a:latin typeface="SweetSansPro"/>
                <a:ea typeface="+mn-ea"/>
                <a:cs typeface="SweetSansPro"/>
              </a:defRPr>
            </a:lvl1pPr>
            <a:lvl2pPr marL="457177" indent="0">
              <a:buNone/>
              <a:defRPr sz="2000" b="1"/>
            </a:lvl2pPr>
            <a:lvl3pPr marL="914353" indent="0">
              <a:buNone/>
              <a:defRPr sz="1800" b="1"/>
            </a:lvl3pPr>
            <a:lvl4pPr marL="1371530" indent="0">
              <a:buNone/>
              <a:defRPr sz="1600" b="1"/>
            </a:lvl4pPr>
            <a:lvl5pPr marL="1828706" indent="0">
              <a:buNone/>
              <a:defRPr sz="1600" b="1"/>
            </a:lvl5pPr>
            <a:lvl6pPr marL="2285883" indent="0">
              <a:buNone/>
              <a:defRPr sz="1600" b="1"/>
            </a:lvl6pPr>
            <a:lvl7pPr marL="2743060" indent="0">
              <a:buNone/>
              <a:defRPr sz="1600" b="1"/>
            </a:lvl7pPr>
            <a:lvl8pPr marL="3200236" indent="0">
              <a:buNone/>
              <a:defRPr sz="1600" b="1"/>
            </a:lvl8pPr>
            <a:lvl9pPr marL="3657413" indent="0">
              <a:buNone/>
              <a:defRPr sz="1600" b="1"/>
            </a:lvl9pPr>
          </a:lstStyle>
          <a:p>
            <a:pPr marL="0" lvl="0" indent="0" algn="l" defTabSz="914353" rtl="0" eaLnBrk="1" latinLnBrk="0" hangingPunct="1">
              <a:spcBef>
                <a:spcPct val="20000"/>
              </a:spcBef>
              <a:buFont typeface="Arial" pitchFamily="34" charset="0"/>
              <a:buNone/>
            </a:pPr>
            <a:r>
              <a:rPr lang="en-US" dirty="0" smtClean="0"/>
              <a:t>Click To Edit Master Text Styles</a:t>
            </a:r>
          </a:p>
        </p:txBody>
      </p:sp>
      <p:sp>
        <p:nvSpPr>
          <p:cNvPr id="6" name="Content Placeholder 5"/>
          <p:cNvSpPr>
            <a:spLocks noGrp="1"/>
          </p:cNvSpPr>
          <p:nvPr>
            <p:ph sz="quarter" idx="4"/>
          </p:nvPr>
        </p:nvSpPr>
        <p:spPr>
          <a:xfrm>
            <a:off x="5093208" y="2259366"/>
            <a:ext cx="3291840" cy="38404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a:xfrm>
            <a:off x="457200" y="6172202"/>
            <a:ext cx="3429000" cy="304800"/>
          </a:xfrm>
          <a:prstGeom prst="rect">
            <a:avLst/>
          </a:prstGeom>
        </p:spPr>
        <p:txBody>
          <a:bodyPr lIns="91435" tIns="45718" rIns="91435" bIns="45718"/>
          <a:lstStyle/>
          <a:p>
            <a:fld id="{9BBF8D2F-32DF-304C-A744-72D0E145EB70}" type="datetimeFigureOut">
              <a:rPr lang="en-US" smtClean="0"/>
              <a:t>4/8/2014</a:t>
            </a:fld>
            <a:endParaRPr lang="en-US"/>
          </a:p>
        </p:txBody>
      </p:sp>
      <p:sp>
        <p:nvSpPr>
          <p:cNvPr id="8" name="Footer Placeholder 7"/>
          <p:cNvSpPr>
            <a:spLocks noGrp="1"/>
          </p:cNvSpPr>
          <p:nvPr>
            <p:ph type="ftr" sz="quarter" idx="11"/>
          </p:nvPr>
        </p:nvSpPr>
        <p:spPr>
          <a:xfrm>
            <a:off x="457200" y="6492878"/>
            <a:ext cx="3429000" cy="283845"/>
          </a:xfrm>
          <a:prstGeom prst="rect">
            <a:avLst/>
          </a:prstGeom>
        </p:spPr>
        <p:txBody>
          <a:bodyPr lIns="91435" tIns="45718" rIns="91435" bIns="45718"/>
          <a:lstStyle/>
          <a:p>
            <a:endParaRPr lang="en-US"/>
          </a:p>
        </p:txBody>
      </p:sp>
      <p:sp>
        <p:nvSpPr>
          <p:cNvPr id="9" name="Slide Number Placeholder 8"/>
          <p:cNvSpPr>
            <a:spLocks noGrp="1"/>
          </p:cNvSpPr>
          <p:nvPr>
            <p:ph type="sldNum" sz="quarter" idx="12"/>
          </p:nvPr>
        </p:nvSpPr>
        <p:spPr>
          <a:xfrm rot="16200000">
            <a:off x="8227378" y="5885498"/>
            <a:ext cx="1315721" cy="365125"/>
          </a:xfrm>
          <a:prstGeom prst="rect">
            <a:avLst/>
          </a:prstGeom>
        </p:spPr>
        <p:txBody>
          <a:bodyPr lIns="91435" tIns="45718" rIns="91435" bIns="45718"/>
          <a:lstStyle/>
          <a:p>
            <a:fld id="{8B2ADC00-2422-9942-9D01-F801E3D24497}" type="slidenum">
              <a:rPr lang="en-US" smtClean="0"/>
              <a:t>‹#›</a:t>
            </a:fld>
            <a:endParaRPr lang="en-US"/>
          </a:p>
        </p:txBody>
      </p:sp>
    </p:spTree>
    <p:extLst>
      <p:ext uri="{BB962C8B-B14F-4D97-AF65-F5344CB8AC3E}">
        <p14:creationId xmlns:p14="http://schemas.microsoft.com/office/powerpoint/2010/main" val="429325871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cSld name="1_Simple Detail Slide - Lef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4764" y="1449679"/>
            <a:ext cx="8048432" cy="3838417"/>
          </a:xfrm>
          <a:effectLst/>
        </p:spPr>
        <p:txBody>
          <a:bodyPr anchor="ctr">
            <a:noAutofit/>
          </a:bodyPr>
          <a:lstStyle>
            <a:lvl1pPr algn="l">
              <a:lnSpc>
                <a:spcPct val="100000"/>
              </a:lnSpc>
              <a:defRPr sz="6600" b="0" cap="none" spc="-80" baseline="0">
                <a:solidFill>
                  <a:schemeClr val="tx1"/>
                </a:solidFill>
                <a:latin typeface="Calibri"/>
                <a:cs typeface="Calibri"/>
              </a:defRPr>
            </a:lvl1pPr>
          </a:lstStyle>
          <a:p>
            <a:r>
              <a:rPr lang="en-US" dirty="0" smtClean="0"/>
              <a:t>Put one sentence on this slide…. HERE.</a:t>
            </a:r>
            <a:endParaRPr lang="en-US" dirty="0"/>
          </a:p>
        </p:txBody>
      </p:sp>
      <p:sp>
        <p:nvSpPr>
          <p:cNvPr id="4" name="Rectangle 3"/>
          <p:cNvSpPr/>
          <p:nvPr/>
        </p:nvSpPr>
        <p:spPr bwMode="auto">
          <a:xfrm>
            <a:off x="0" y="6172200"/>
            <a:ext cx="9144000" cy="693751"/>
          </a:xfrm>
          <a:prstGeom prst="rect">
            <a:avLst/>
          </a:prstGeom>
          <a:blipFill>
            <a:blip r:embed="rId2" cstate="print"/>
            <a:srcRect/>
            <a:stretch>
              <a:fillRect t="-100000"/>
            </a:stretch>
          </a:blipFill>
          <a:ln w="9525" algn="ctr">
            <a:noFill/>
            <a:miter lim="800000"/>
            <a:headEnd/>
            <a:tailEnd/>
          </a:ln>
          <a:effectLst/>
        </p:spPr>
        <p:txBody>
          <a:bodyPr wrap="none" rtlCol="0" anchor="ctr"/>
          <a:lstStyle/>
          <a:p>
            <a:pPr algn="ctr"/>
            <a:endParaRPr lang="en-US" sz="2000" dirty="0">
              <a:latin typeface="Cambria" pitchFamily="18" charset="0"/>
            </a:endParaRPr>
          </a:p>
        </p:txBody>
      </p:sp>
      <p:sp>
        <p:nvSpPr>
          <p:cNvPr id="5" name="TextBox 4"/>
          <p:cNvSpPr txBox="1"/>
          <p:nvPr/>
        </p:nvSpPr>
        <p:spPr bwMode="auto">
          <a:xfrm>
            <a:off x="4402723" y="6551676"/>
            <a:ext cx="367408" cy="276999"/>
          </a:xfrm>
          <a:prstGeom prst="rect">
            <a:avLst/>
          </a:prstGeom>
          <a:noFill/>
          <a:ln w="9525">
            <a:noFill/>
            <a:miter lim="800000"/>
            <a:headEnd/>
            <a:tailEnd/>
          </a:ln>
        </p:spPr>
        <p:txBody>
          <a:bodyPr wrap="none" rtlCol="0">
            <a:spAutoFit/>
          </a:bodyPr>
          <a:lstStyle/>
          <a:p>
            <a:fld id="{1C0BEE2C-8B0C-4D07-B829-754BAF78059F}" type="slidenum">
              <a:rPr lang="en-US" sz="1200" smtClean="0">
                <a:solidFill>
                  <a:schemeClr val="tx1"/>
                </a:solidFill>
                <a:latin typeface="+mj-lt"/>
              </a:rPr>
              <a:pPr/>
              <a:t>‹#›</a:t>
            </a:fld>
            <a:endParaRPr lang="en-US" sz="1400" dirty="0">
              <a:solidFill>
                <a:schemeClr val="tx1"/>
              </a:solidFill>
              <a:latin typeface="+mj-lt"/>
            </a:endParaRPr>
          </a:p>
        </p:txBody>
      </p:sp>
      <p:sp>
        <p:nvSpPr>
          <p:cNvPr id="7" name="TextBox 6"/>
          <p:cNvSpPr txBox="1"/>
          <p:nvPr/>
        </p:nvSpPr>
        <p:spPr bwMode="auto">
          <a:xfrm>
            <a:off x="6477000" y="6488668"/>
            <a:ext cx="2667000" cy="369332"/>
          </a:xfrm>
          <a:prstGeom prst="rect">
            <a:avLst/>
          </a:prstGeom>
          <a:noFill/>
          <a:ln w="9525">
            <a:noFill/>
            <a:miter lim="800000"/>
            <a:headEnd/>
            <a:tailEnd/>
          </a:ln>
        </p:spPr>
        <p:txBody>
          <a:bodyPr wrap="square" rtlCol="0">
            <a:spAutoFit/>
          </a:bodyPr>
          <a:lstStyle/>
          <a:p>
            <a:pPr algn="r"/>
            <a:r>
              <a:rPr lang="en-US" sz="900" b="0" dirty="0" smtClean="0">
                <a:solidFill>
                  <a:schemeClr val="tx1"/>
                </a:solidFill>
                <a:latin typeface="+mj-lt"/>
                <a:cs typeface="Mangal" pitchFamily="18" charset="0"/>
              </a:rPr>
              <a:t>© </a:t>
            </a:r>
            <a:r>
              <a:rPr lang="en-US" sz="900" b="0" dirty="0" err="1" smtClean="0">
                <a:solidFill>
                  <a:schemeClr val="tx1"/>
                </a:solidFill>
                <a:latin typeface="+mj-lt"/>
                <a:cs typeface="Mangal" pitchFamily="18" charset="0"/>
              </a:rPr>
              <a:t>SQLintersection</a:t>
            </a:r>
            <a:r>
              <a:rPr lang="en-US" sz="900" b="0" dirty="0" smtClean="0">
                <a:solidFill>
                  <a:schemeClr val="tx1"/>
                </a:solidFill>
                <a:latin typeface="+mj-lt"/>
                <a:cs typeface="Mangal" pitchFamily="18" charset="0"/>
              </a:rPr>
              <a:t>. All rights reserved.</a:t>
            </a:r>
          </a:p>
          <a:p>
            <a:pPr algn="r"/>
            <a:r>
              <a:rPr lang="en-US" sz="900" b="0" u="sng" dirty="0" smtClean="0">
                <a:solidFill>
                  <a:schemeClr val="tx1"/>
                </a:solidFill>
                <a:latin typeface="+mj-lt"/>
                <a:cs typeface="Mangal" pitchFamily="18" charset="0"/>
              </a:rPr>
              <a:t>http://www.SQLintersection.com </a:t>
            </a:r>
            <a:endParaRPr lang="en-US" sz="900" b="0" u="sng" dirty="0">
              <a:solidFill>
                <a:schemeClr val="tx1"/>
              </a:solidFill>
              <a:latin typeface="+mj-lt"/>
              <a:cs typeface="Mangal" pitchFamily="18" charset="0"/>
            </a:endParaRPr>
          </a:p>
        </p:txBody>
      </p:sp>
      <p:pic>
        <p:nvPicPr>
          <p:cNvPr id="8" name="Picture 7"/>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97555" y="5943600"/>
            <a:ext cx="2090468" cy="790988"/>
          </a:xfrm>
          <a:prstGeom prst="rect">
            <a:avLst/>
          </a:prstGeom>
        </p:spPr>
      </p:pic>
    </p:spTree>
    <p:extLst>
      <p:ext uri="{BB962C8B-B14F-4D97-AF65-F5344CB8AC3E}">
        <p14:creationId xmlns:p14="http://schemas.microsoft.com/office/powerpoint/2010/main" val="2322371396"/>
      </p:ext>
    </p:extLst>
  </p:cSld>
  <p:clrMapOvr>
    <a:masterClrMapping/>
  </p:clrMapOvr>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cstate="print">
            <a:duotone>
              <a:schemeClr val="bg2">
                <a:shade val="45000"/>
                <a:satMod val="135000"/>
              </a:schemeClr>
              <a:prstClr val="white"/>
            </a:duotone>
            <a:extLst>
              <a:ext uri="{28A0092B-C50C-407E-A947-70E740481C1C}">
                <a14:useLocalDpi xmlns:a14="http://schemas.microsoft.com/office/drawing/2010/main" val="0"/>
              </a:ext>
            </a:extLst>
          </a:blip>
          <a:srcRect l="-31" t="-203" r="-107" b="9231"/>
          <a:stretch/>
        </p:blipFill>
        <p:spPr>
          <a:xfrm>
            <a:off x="4572000" y="2362200"/>
            <a:ext cx="4902199" cy="4453467"/>
          </a:xfrm>
          <a:prstGeom prst="rect">
            <a:avLst/>
          </a:prstGeom>
          <a:ln>
            <a:noFill/>
          </a:ln>
          <a:effectLst>
            <a:softEdge rad="635000"/>
          </a:effectLst>
        </p:spPr>
      </p:pic>
      <p:sp>
        <p:nvSpPr>
          <p:cNvPr id="3" name="Text Placeholder 2"/>
          <p:cNvSpPr>
            <a:spLocks noGrp="1"/>
          </p:cNvSpPr>
          <p:nvPr>
            <p:ph type="body" idx="1"/>
          </p:nvPr>
        </p:nvSpPr>
        <p:spPr>
          <a:xfrm>
            <a:off x="685800" y="2906713"/>
            <a:ext cx="7772400" cy="1500187"/>
          </a:xfrm>
        </p:spPr>
        <p:txBody>
          <a:bodyPr anchor="b"/>
          <a:lstStyle>
            <a:lvl1pPr marL="0" indent="0">
              <a:buNone/>
              <a:defRPr sz="2000" i="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Title 3"/>
          <p:cNvSpPr>
            <a:spLocks noGrp="1"/>
          </p:cNvSpPr>
          <p:nvPr>
            <p:ph type="title"/>
          </p:nvPr>
        </p:nvSpPr>
        <p:spPr>
          <a:xfrm>
            <a:off x="685800" y="4495800"/>
            <a:ext cx="7772400" cy="762000"/>
          </a:xfrm>
        </p:spPr>
        <p:txBody>
          <a:bodyPr/>
          <a:lstStyle>
            <a:lvl1pPr algn="l">
              <a:defRPr>
                <a:solidFill>
                  <a:schemeClr val="tx1"/>
                </a:solidFill>
              </a:defRPr>
            </a:lvl1pPr>
          </a:lstStyle>
          <a:p>
            <a:r>
              <a:rPr lang="en-US" smtClean="0"/>
              <a:t>Click to edit Master title style</a:t>
            </a:r>
            <a:endParaRPr lang="en-US" dirty="0"/>
          </a:p>
        </p:txBody>
      </p:sp>
      <p:sp>
        <p:nvSpPr>
          <p:cNvPr id="7" name="Rectangle 6"/>
          <p:cNvSpPr/>
          <p:nvPr/>
        </p:nvSpPr>
        <p:spPr bwMode="auto">
          <a:xfrm>
            <a:off x="0" y="6172200"/>
            <a:ext cx="9144000" cy="693751"/>
          </a:xfrm>
          <a:prstGeom prst="rect">
            <a:avLst/>
          </a:prstGeom>
          <a:blipFill>
            <a:blip r:embed="rId3" cstate="print"/>
            <a:srcRect/>
            <a:stretch>
              <a:fillRect t="-100000"/>
            </a:stretch>
          </a:blipFill>
          <a:ln w="9525" algn="ctr">
            <a:noFill/>
            <a:miter lim="800000"/>
            <a:headEnd/>
            <a:tailEnd/>
          </a:ln>
          <a:effectLst/>
        </p:spPr>
        <p:txBody>
          <a:bodyPr wrap="none" rtlCol="0" anchor="ctr"/>
          <a:lstStyle/>
          <a:p>
            <a:pPr algn="ctr"/>
            <a:endParaRPr lang="en-US" sz="2000" dirty="0">
              <a:latin typeface="Cambria" pitchFamily="18" charset="0"/>
            </a:endParaRPr>
          </a:p>
        </p:txBody>
      </p:sp>
      <p:sp>
        <p:nvSpPr>
          <p:cNvPr id="8" name="TextBox 7"/>
          <p:cNvSpPr txBox="1"/>
          <p:nvPr/>
        </p:nvSpPr>
        <p:spPr bwMode="auto">
          <a:xfrm>
            <a:off x="4402723" y="6551676"/>
            <a:ext cx="367408" cy="276999"/>
          </a:xfrm>
          <a:prstGeom prst="rect">
            <a:avLst/>
          </a:prstGeom>
          <a:noFill/>
          <a:ln w="9525">
            <a:noFill/>
            <a:miter lim="800000"/>
            <a:headEnd/>
            <a:tailEnd/>
          </a:ln>
        </p:spPr>
        <p:txBody>
          <a:bodyPr wrap="none" rtlCol="0">
            <a:spAutoFit/>
          </a:bodyPr>
          <a:lstStyle/>
          <a:p>
            <a:fld id="{1C0BEE2C-8B0C-4D07-B829-754BAF78059F}" type="slidenum">
              <a:rPr lang="en-US" sz="1200" smtClean="0">
                <a:solidFill>
                  <a:schemeClr val="tx1"/>
                </a:solidFill>
                <a:latin typeface="+mj-lt"/>
              </a:rPr>
              <a:pPr/>
              <a:t>‹#›</a:t>
            </a:fld>
            <a:endParaRPr lang="en-US" sz="1400" dirty="0">
              <a:solidFill>
                <a:schemeClr val="tx1"/>
              </a:solidFill>
              <a:latin typeface="+mj-lt"/>
            </a:endParaRPr>
          </a:p>
        </p:txBody>
      </p:sp>
      <p:sp>
        <p:nvSpPr>
          <p:cNvPr id="9" name="TextBox 8"/>
          <p:cNvSpPr txBox="1"/>
          <p:nvPr/>
        </p:nvSpPr>
        <p:spPr bwMode="auto">
          <a:xfrm>
            <a:off x="6477000" y="6488668"/>
            <a:ext cx="2667000" cy="369332"/>
          </a:xfrm>
          <a:prstGeom prst="rect">
            <a:avLst/>
          </a:prstGeom>
          <a:noFill/>
          <a:ln w="9525">
            <a:noFill/>
            <a:miter lim="800000"/>
            <a:headEnd/>
            <a:tailEnd/>
          </a:ln>
        </p:spPr>
        <p:txBody>
          <a:bodyPr wrap="square" rtlCol="0">
            <a:spAutoFit/>
          </a:bodyPr>
          <a:lstStyle/>
          <a:p>
            <a:pPr algn="r"/>
            <a:r>
              <a:rPr lang="en-US" sz="900" b="0" dirty="0" smtClean="0">
                <a:solidFill>
                  <a:schemeClr val="tx1"/>
                </a:solidFill>
                <a:latin typeface="+mj-lt"/>
                <a:cs typeface="Mangal" pitchFamily="18" charset="0"/>
              </a:rPr>
              <a:t>© </a:t>
            </a:r>
            <a:r>
              <a:rPr lang="en-US" sz="900" b="0" dirty="0" err="1" smtClean="0">
                <a:solidFill>
                  <a:schemeClr val="tx1"/>
                </a:solidFill>
                <a:latin typeface="+mj-lt"/>
                <a:cs typeface="Mangal" pitchFamily="18" charset="0"/>
              </a:rPr>
              <a:t>SQLintersection</a:t>
            </a:r>
            <a:r>
              <a:rPr lang="en-US" sz="900" b="0" dirty="0" smtClean="0">
                <a:solidFill>
                  <a:schemeClr val="tx1"/>
                </a:solidFill>
                <a:latin typeface="+mj-lt"/>
                <a:cs typeface="Mangal" pitchFamily="18" charset="0"/>
              </a:rPr>
              <a:t>. All rights reserved.</a:t>
            </a:r>
          </a:p>
          <a:p>
            <a:pPr algn="r"/>
            <a:r>
              <a:rPr lang="en-US" sz="900" b="0" u="sng" dirty="0" smtClean="0">
                <a:solidFill>
                  <a:schemeClr val="tx1"/>
                </a:solidFill>
                <a:latin typeface="+mj-lt"/>
                <a:cs typeface="Mangal" pitchFamily="18" charset="0"/>
              </a:rPr>
              <a:t>http://www.SQLintersection.com </a:t>
            </a:r>
            <a:endParaRPr lang="en-US" sz="900" b="0" u="sng" dirty="0">
              <a:solidFill>
                <a:schemeClr val="tx1"/>
              </a:solidFill>
              <a:latin typeface="+mj-lt"/>
              <a:cs typeface="Mangal" pitchFamily="18" charset="0"/>
            </a:endParaRPr>
          </a:p>
        </p:txBody>
      </p:sp>
      <p:pic>
        <p:nvPicPr>
          <p:cNvPr id="10" name="Picture 9"/>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97555" y="5943600"/>
            <a:ext cx="2090468" cy="790988"/>
          </a:xfrm>
          <a:prstGeom prst="rect">
            <a:avLst/>
          </a:prstGeom>
        </p:spPr>
      </p:pic>
    </p:spTree>
    <p:extLst>
      <p:ext uri="{BB962C8B-B14F-4D97-AF65-F5344CB8AC3E}">
        <p14:creationId xmlns:p14="http://schemas.microsoft.com/office/powerpoint/2010/main" val="2493171712"/>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_Section Header">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cstate="print">
            <a:duotone>
              <a:schemeClr val="bg2">
                <a:shade val="45000"/>
                <a:satMod val="135000"/>
              </a:schemeClr>
              <a:prstClr val="white"/>
            </a:duotone>
            <a:extLst>
              <a:ext uri="{28A0092B-C50C-407E-A947-70E740481C1C}">
                <a14:useLocalDpi xmlns:a14="http://schemas.microsoft.com/office/drawing/2010/main" val="0"/>
              </a:ext>
            </a:extLst>
          </a:blip>
          <a:srcRect l="-31" t="-203" r="-107" b="9231"/>
          <a:stretch/>
        </p:blipFill>
        <p:spPr>
          <a:xfrm>
            <a:off x="4572000" y="2362200"/>
            <a:ext cx="4902199" cy="4453467"/>
          </a:xfrm>
          <a:prstGeom prst="rect">
            <a:avLst/>
          </a:prstGeom>
          <a:ln>
            <a:noFill/>
          </a:ln>
          <a:effectLst>
            <a:softEdge rad="635000"/>
          </a:effectLst>
        </p:spPr>
      </p:pic>
      <p:sp>
        <p:nvSpPr>
          <p:cNvPr id="3" name="Text Placeholder 2"/>
          <p:cNvSpPr>
            <a:spLocks noGrp="1"/>
          </p:cNvSpPr>
          <p:nvPr>
            <p:ph type="body" idx="1"/>
          </p:nvPr>
        </p:nvSpPr>
        <p:spPr>
          <a:xfrm>
            <a:off x="685800" y="2906713"/>
            <a:ext cx="7772400" cy="1500187"/>
          </a:xfrm>
        </p:spPr>
        <p:txBody>
          <a:bodyPr anchor="b"/>
          <a:lstStyle>
            <a:lvl1pPr marL="0" indent="0">
              <a:buNone/>
              <a:defRPr sz="2000" i="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Title 3"/>
          <p:cNvSpPr>
            <a:spLocks noGrp="1"/>
          </p:cNvSpPr>
          <p:nvPr>
            <p:ph type="title"/>
          </p:nvPr>
        </p:nvSpPr>
        <p:spPr>
          <a:xfrm>
            <a:off x="685800" y="4495800"/>
            <a:ext cx="7772400" cy="762000"/>
          </a:xfrm>
        </p:spPr>
        <p:txBody>
          <a:bodyPr/>
          <a:lstStyle>
            <a:lvl1pPr algn="l">
              <a:defRPr>
                <a:solidFill>
                  <a:schemeClr val="tx1"/>
                </a:solidFill>
              </a:defRPr>
            </a:lvl1pPr>
          </a:lstStyle>
          <a:p>
            <a:r>
              <a:rPr lang="en-US" smtClean="0"/>
              <a:t>Click to edit Master title style</a:t>
            </a:r>
            <a:endParaRPr lang="en-US" dirty="0"/>
          </a:p>
        </p:txBody>
      </p:sp>
      <p:sp>
        <p:nvSpPr>
          <p:cNvPr id="7" name="Rectangle 6"/>
          <p:cNvSpPr/>
          <p:nvPr/>
        </p:nvSpPr>
        <p:spPr bwMode="auto">
          <a:xfrm>
            <a:off x="0" y="6172200"/>
            <a:ext cx="9144000" cy="693751"/>
          </a:xfrm>
          <a:prstGeom prst="rect">
            <a:avLst/>
          </a:prstGeom>
          <a:blipFill>
            <a:blip r:embed="rId3" cstate="print"/>
            <a:srcRect/>
            <a:stretch>
              <a:fillRect t="-100000"/>
            </a:stretch>
          </a:blipFill>
          <a:ln w="9525" algn="ctr">
            <a:noFill/>
            <a:miter lim="800000"/>
            <a:headEnd/>
            <a:tailEnd/>
          </a:ln>
          <a:effectLst/>
        </p:spPr>
        <p:txBody>
          <a:bodyPr wrap="none" rtlCol="0" anchor="ctr"/>
          <a:lstStyle/>
          <a:p>
            <a:pPr algn="ctr"/>
            <a:endParaRPr lang="en-US" sz="2000" dirty="0">
              <a:latin typeface="Cambria" pitchFamily="18" charset="0"/>
            </a:endParaRPr>
          </a:p>
        </p:txBody>
      </p:sp>
      <p:sp>
        <p:nvSpPr>
          <p:cNvPr id="8" name="TextBox 7"/>
          <p:cNvSpPr txBox="1"/>
          <p:nvPr/>
        </p:nvSpPr>
        <p:spPr bwMode="auto">
          <a:xfrm>
            <a:off x="4402723" y="6551676"/>
            <a:ext cx="367408" cy="276999"/>
          </a:xfrm>
          <a:prstGeom prst="rect">
            <a:avLst/>
          </a:prstGeom>
          <a:noFill/>
          <a:ln w="9525">
            <a:noFill/>
            <a:miter lim="800000"/>
            <a:headEnd/>
            <a:tailEnd/>
          </a:ln>
        </p:spPr>
        <p:txBody>
          <a:bodyPr wrap="none" rtlCol="0">
            <a:spAutoFit/>
          </a:bodyPr>
          <a:lstStyle/>
          <a:p>
            <a:fld id="{1C0BEE2C-8B0C-4D07-B829-754BAF78059F}" type="slidenum">
              <a:rPr lang="en-US" sz="1200" smtClean="0">
                <a:solidFill>
                  <a:schemeClr val="tx1"/>
                </a:solidFill>
                <a:latin typeface="+mj-lt"/>
              </a:rPr>
              <a:pPr/>
              <a:t>‹#›</a:t>
            </a:fld>
            <a:endParaRPr lang="en-US" sz="1400" dirty="0">
              <a:solidFill>
                <a:schemeClr val="tx1"/>
              </a:solidFill>
              <a:latin typeface="+mj-lt"/>
            </a:endParaRPr>
          </a:p>
        </p:txBody>
      </p:sp>
      <p:sp>
        <p:nvSpPr>
          <p:cNvPr id="9" name="TextBox 8"/>
          <p:cNvSpPr txBox="1"/>
          <p:nvPr/>
        </p:nvSpPr>
        <p:spPr bwMode="auto">
          <a:xfrm>
            <a:off x="6477000" y="6488668"/>
            <a:ext cx="2667000" cy="369332"/>
          </a:xfrm>
          <a:prstGeom prst="rect">
            <a:avLst/>
          </a:prstGeom>
          <a:noFill/>
          <a:ln w="9525">
            <a:noFill/>
            <a:miter lim="800000"/>
            <a:headEnd/>
            <a:tailEnd/>
          </a:ln>
        </p:spPr>
        <p:txBody>
          <a:bodyPr wrap="square" rtlCol="0">
            <a:spAutoFit/>
          </a:bodyPr>
          <a:lstStyle/>
          <a:p>
            <a:pPr algn="r"/>
            <a:r>
              <a:rPr lang="en-US" sz="900" b="0" dirty="0" smtClean="0">
                <a:solidFill>
                  <a:schemeClr val="tx1"/>
                </a:solidFill>
                <a:latin typeface="+mj-lt"/>
                <a:cs typeface="Mangal" pitchFamily="18" charset="0"/>
              </a:rPr>
              <a:t>© </a:t>
            </a:r>
            <a:r>
              <a:rPr lang="en-US" sz="900" b="0" dirty="0" err="1" smtClean="0">
                <a:solidFill>
                  <a:schemeClr val="tx1"/>
                </a:solidFill>
                <a:latin typeface="+mj-lt"/>
                <a:cs typeface="Mangal" pitchFamily="18" charset="0"/>
              </a:rPr>
              <a:t>SQLintersection</a:t>
            </a:r>
            <a:r>
              <a:rPr lang="en-US" sz="900" b="0" dirty="0" smtClean="0">
                <a:solidFill>
                  <a:schemeClr val="tx1"/>
                </a:solidFill>
                <a:latin typeface="+mj-lt"/>
                <a:cs typeface="Mangal" pitchFamily="18" charset="0"/>
              </a:rPr>
              <a:t>. All rights reserved.</a:t>
            </a:r>
          </a:p>
          <a:p>
            <a:pPr algn="r"/>
            <a:r>
              <a:rPr lang="en-US" sz="900" b="0" u="sng" dirty="0" smtClean="0">
                <a:solidFill>
                  <a:schemeClr val="tx1"/>
                </a:solidFill>
                <a:latin typeface="+mj-lt"/>
                <a:cs typeface="Mangal" pitchFamily="18" charset="0"/>
              </a:rPr>
              <a:t>http://www.SQLintersection.com </a:t>
            </a:r>
            <a:endParaRPr lang="en-US" sz="900" b="0" u="sng" dirty="0">
              <a:solidFill>
                <a:schemeClr val="tx1"/>
              </a:solidFill>
              <a:latin typeface="+mj-lt"/>
              <a:cs typeface="Mangal" pitchFamily="18" charset="0"/>
            </a:endParaRPr>
          </a:p>
        </p:txBody>
      </p:sp>
      <p:pic>
        <p:nvPicPr>
          <p:cNvPr id="10" name="Picture 9"/>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97555" y="5943600"/>
            <a:ext cx="2090468" cy="790988"/>
          </a:xfrm>
          <a:prstGeom prst="rect">
            <a:avLst/>
          </a:prstGeom>
        </p:spPr>
      </p:pic>
    </p:spTree>
    <p:extLst>
      <p:ext uri="{BB962C8B-B14F-4D97-AF65-F5344CB8AC3E}">
        <p14:creationId xmlns:p14="http://schemas.microsoft.com/office/powerpoint/2010/main" val="974238297"/>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6" name="Rectangle 5"/>
          <p:cNvSpPr/>
          <p:nvPr/>
        </p:nvSpPr>
        <p:spPr bwMode="auto">
          <a:xfrm>
            <a:off x="0" y="1981200"/>
            <a:ext cx="9144000" cy="693751"/>
          </a:xfrm>
          <a:prstGeom prst="rect">
            <a:avLst/>
          </a:prstGeom>
          <a:blipFill>
            <a:blip r:embed="rId2" cstate="print"/>
            <a:srcRect/>
            <a:stretch>
              <a:fillRect t="-100000"/>
            </a:stretch>
          </a:blipFill>
          <a:ln w="9525" algn="ctr">
            <a:noFill/>
            <a:miter lim="800000"/>
            <a:headEnd/>
            <a:tailEnd/>
          </a:ln>
          <a:effectLst/>
        </p:spPr>
        <p:txBody>
          <a:bodyPr wrap="none" rtlCol="0" anchor="ctr"/>
          <a:lstStyle/>
          <a:p>
            <a:pPr algn="ctr"/>
            <a:endParaRPr lang="en-US" sz="2000" dirty="0">
              <a:latin typeface="Cambria" pitchFamily="18" charset="0"/>
            </a:endParaRPr>
          </a:p>
        </p:txBody>
      </p:sp>
      <p:sp>
        <p:nvSpPr>
          <p:cNvPr id="2" name="Title 1"/>
          <p:cNvSpPr>
            <a:spLocks noGrp="1"/>
          </p:cNvSpPr>
          <p:nvPr>
            <p:ph type="title" hasCustomPrompt="1"/>
          </p:nvPr>
        </p:nvSpPr>
        <p:spPr bwMode="white">
          <a:xfrm>
            <a:off x="457200" y="1990725"/>
            <a:ext cx="8229600" cy="762000"/>
          </a:xfrm>
        </p:spPr>
        <p:txBody>
          <a:bodyPr/>
          <a:lstStyle>
            <a:lvl1pPr algn="l">
              <a:defRPr sz="3600">
                <a:solidFill>
                  <a:schemeClr val="tx1"/>
                </a:solidFill>
              </a:defRPr>
            </a:lvl1pPr>
          </a:lstStyle>
          <a:p>
            <a:r>
              <a:rPr lang="en-US" dirty="0" smtClean="0"/>
              <a:t>Demo</a:t>
            </a:r>
            <a:endParaRPr lang="en-US" dirty="0"/>
          </a:p>
        </p:txBody>
      </p:sp>
      <p:sp>
        <p:nvSpPr>
          <p:cNvPr id="4" name="Text Placeholder 2"/>
          <p:cNvSpPr>
            <a:spLocks noGrp="1"/>
          </p:cNvSpPr>
          <p:nvPr>
            <p:ph type="body" idx="1"/>
          </p:nvPr>
        </p:nvSpPr>
        <p:spPr>
          <a:xfrm>
            <a:off x="457200" y="3962400"/>
            <a:ext cx="8229600" cy="1905000"/>
          </a:xfrm>
        </p:spPr>
        <p:txBody>
          <a:bodyPr rtlCol="0"/>
          <a:lstStyle>
            <a:lvl1pPr marL="0" indent="0">
              <a:buClrTx/>
              <a:buFont typeface="Wingdings" pitchFamily="2" charset="2"/>
              <a:buNone/>
              <a:defRPr sz="2400" b="0">
                <a:latin typeface="Calibri" pitchFamily="34" charset="0"/>
              </a:defRPr>
            </a:lvl1pPr>
            <a:lvl2pPr marL="457200" indent="0">
              <a:buClrTx/>
              <a:buFont typeface="Wingdings" pitchFamily="2" charset="2"/>
              <a:buNone/>
              <a:defRPr sz="2400" b="0">
                <a:latin typeface="Calibri Light" pitchFamily="34" charset="0"/>
              </a:defRPr>
            </a:lvl2pPr>
            <a:lvl3pPr marL="914400" indent="0">
              <a:buClrTx/>
              <a:buFont typeface="Wingdings" pitchFamily="2" charset="2"/>
              <a:buNone/>
              <a:defRPr sz="1600" b="0">
                <a:latin typeface="Myriad Pro" pitchFamily="34" charset="0"/>
              </a:defRPr>
            </a:lvl3pPr>
            <a:lvl4pPr marL="1371600" indent="0">
              <a:buClrTx/>
              <a:buFont typeface="Wingdings" pitchFamily="2" charset="2"/>
              <a:buNone/>
              <a:defRPr sz="1400" b="0">
                <a:latin typeface="Myriad Pro" pitchFamily="34" charset="0"/>
              </a:defRPr>
            </a:lvl4pPr>
            <a:lvl5pPr marL="1828800" indent="0">
              <a:buClrTx/>
              <a:buFont typeface="Wingdings" pitchFamily="2" charset="2"/>
              <a:buNone/>
              <a:defRPr sz="1200" b="0">
                <a:latin typeface="Myriad Pro" pitchFamily="34" charset="0"/>
              </a:defRPr>
            </a:lvl5pPr>
          </a:lstStyle>
          <a:p>
            <a:pPr lvl="0"/>
            <a:r>
              <a:rPr lang="en-US" smtClean="0"/>
              <a:t>Click to edit Master text styles</a:t>
            </a:r>
          </a:p>
          <a:p>
            <a:pPr lvl="1"/>
            <a:r>
              <a:rPr lang="en-US" smtClean="0"/>
              <a:t>Second level</a:t>
            </a: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09490" y="4953000"/>
            <a:ext cx="3697441" cy="1399032"/>
          </a:xfrm>
          <a:prstGeom prst="rect">
            <a:avLst/>
          </a:prstGeom>
        </p:spPr>
      </p:pic>
    </p:spTree>
    <p:extLst>
      <p:ext uri="{BB962C8B-B14F-4D97-AF65-F5344CB8AC3E}">
        <p14:creationId xmlns:p14="http://schemas.microsoft.com/office/powerpoint/2010/main" val="22210480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cSld name="1_Blank">
    <p:spTree>
      <p:nvGrpSpPr>
        <p:cNvPr id="1" name=""/>
        <p:cNvGrpSpPr/>
        <p:nvPr/>
      </p:nvGrpSpPr>
      <p:grpSpPr>
        <a:xfrm>
          <a:off x="0" y="0"/>
          <a:ext cx="0" cy="0"/>
          <a:chOff x="0" y="0"/>
          <a:chExt cx="0" cy="0"/>
        </a:xfrm>
      </p:grpSpPr>
      <p:sp>
        <p:nvSpPr>
          <p:cNvPr id="3" name="Rectangle 2"/>
          <p:cNvSpPr/>
          <p:nvPr/>
        </p:nvSpPr>
        <p:spPr bwMode="auto">
          <a:xfrm>
            <a:off x="0" y="6172200"/>
            <a:ext cx="9144000" cy="693751"/>
          </a:xfrm>
          <a:prstGeom prst="rect">
            <a:avLst/>
          </a:prstGeom>
          <a:blipFill>
            <a:blip r:embed="rId2" cstate="print"/>
            <a:srcRect/>
            <a:stretch>
              <a:fillRect t="-100000"/>
            </a:stretch>
          </a:blipFill>
          <a:ln w="9525" algn="ctr">
            <a:noFill/>
            <a:miter lim="800000"/>
            <a:headEnd/>
            <a:tailEnd/>
          </a:ln>
          <a:effectLst/>
        </p:spPr>
        <p:txBody>
          <a:bodyPr wrap="none" rtlCol="0" anchor="ctr"/>
          <a:lstStyle/>
          <a:p>
            <a:pPr algn="ctr"/>
            <a:endParaRPr lang="en-US" sz="2000" dirty="0">
              <a:latin typeface="Cambria" pitchFamily="18" charset="0"/>
            </a:endParaRPr>
          </a:p>
        </p:txBody>
      </p:sp>
      <p:sp>
        <p:nvSpPr>
          <p:cNvPr id="4" name="TextBox 3"/>
          <p:cNvSpPr txBox="1"/>
          <p:nvPr/>
        </p:nvSpPr>
        <p:spPr bwMode="auto">
          <a:xfrm>
            <a:off x="4402723" y="6551676"/>
            <a:ext cx="367408" cy="276999"/>
          </a:xfrm>
          <a:prstGeom prst="rect">
            <a:avLst/>
          </a:prstGeom>
          <a:noFill/>
          <a:ln w="9525">
            <a:noFill/>
            <a:miter lim="800000"/>
            <a:headEnd/>
            <a:tailEnd/>
          </a:ln>
        </p:spPr>
        <p:txBody>
          <a:bodyPr wrap="none" rtlCol="0">
            <a:spAutoFit/>
          </a:bodyPr>
          <a:lstStyle/>
          <a:p>
            <a:fld id="{1C0BEE2C-8B0C-4D07-B829-754BAF78059F}" type="slidenum">
              <a:rPr lang="en-US" sz="1200" smtClean="0">
                <a:solidFill>
                  <a:schemeClr val="tx1"/>
                </a:solidFill>
                <a:latin typeface="+mj-lt"/>
              </a:rPr>
              <a:pPr/>
              <a:t>‹#›</a:t>
            </a:fld>
            <a:endParaRPr lang="en-US" sz="1400" dirty="0">
              <a:solidFill>
                <a:schemeClr val="tx1"/>
              </a:solidFill>
              <a:latin typeface="+mj-lt"/>
            </a:endParaRPr>
          </a:p>
        </p:txBody>
      </p:sp>
      <p:sp>
        <p:nvSpPr>
          <p:cNvPr id="6" name="TextBox 5"/>
          <p:cNvSpPr txBox="1"/>
          <p:nvPr/>
        </p:nvSpPr>
        <p:spPr bwMode="auto">
          <a:xfrm>
            <a:off x="6477000" y="6488668"/>
            <a:ext cx="2667000" cy="369332"/>
          </a:xfrm>
          <a:prstGeom prst="rect">
            <a:avLst/>
          </a:prstGeom>
          <a:noFill/>
          <a:ln w="9525">
            <a:noFill/>
            <a:miter lim="800000"/>
            <a:headEnd/>
            <a:tailEnd/>
          </a:ln>
        </p:spPr>
        <p:txBody>
          <a:bodyPr wrap="square" rtlCol="0">
            <a:spAutoFit/>
          </a:bodyPr>
          <a:lstStyle/>
          <a:p>
            <a:pPr algn="r"/>
            <a:r>
              <a:rPr lang="en-US" sz="900" b="0" dirty="0" smtClean="0">
                <a:solidFill>
                  <a:schemeClr val="tx1"/>
                </a:solidFill>
                <a:latin typeface="+mj-lt"/>
                <a:cs typeface="Mangal" pitchFamily="18" charset="0"/>
              </a:rPr>
              <a:t>© </a:t>
            </a:r>
            <a:r>
              <a:rPr lang="en-US" sz="900" b="0" dirty="0" err="1" smtClean="0">
                <a:solidFill>
                  <a:schemeClr val="tx1"/>
                </a:solidFill>
                <a:latin typeface="+mj-lt"/>
                <a:cs typeface="Mangal" pitchFamily="18" charset="0"/>
              </a:rPr>
              <a:t>SQLintersection</a:t>
            </a:r>
            <a:r>
              <a:rPr lang="en-US" sz="900" b="0" dirty="0" smtClean="0">
                <a:solidFill>
                  <a:schemeClr val="tx1"/>
                </a:solidFill>
                <a:latin typeface="+mj-lt"/>
                <a:cs typeface="Mangal" pitchFamily="18" charset="0"/>
              </a:rPr>
              <a:t>. All rights reserved.</a:t>
            </a:r>
          </a:p>
          <a:p>
            <a:pPr algn="r"/>
            <a:r>
              <a:rPr lang="en-US" sz="900" b="0" u="sng" dirty="0" smtClean="0">
                <a:solidFill>
                  <a:schemeClr val="tx1"/>
                </a:solidFill>
                <a:latin typeface="+mj-lt"/>
                <a:cs typeface="Mangal" pitchFamily="18" charset="0"/>
              </a:rPr>
              <a:t>http://www.SQLintersection.com </a:t>
            </a:r>
            <a:endParaRPr lang="en-US" sz="900" b="0" u="sng" dirty="0">
              <a:solidFill>
                <a:schemeClr val="tx1"/>
              </a:solidFill>
              <a:latin typeface="+mj-lt"/>
              <a:cs typeface="Mangal" pitchFamily="18" charset="0"/>
            </a:endParaRPr>
          </a:p>
        </p:txBody>
      </p:sp>
      <p:pic>
        <p:nvPicPr>
          <p:cNvPr id="7" name="Picture 6"/>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97555" y="5943600"/>
            <a:ext cx="2090468" cy="790988"/>
          </a:xfrm>
          <a:prstGeom prst="rect">
            <a:avLst/>
          </a:prstGeom>
        </p:spPr>
      </p:pic>
    </p:spTree>
    <p:extLst>
      <p:ext uri="{BB962C8B-B14F-4D97-AF65-F5344CB8AC3E}">
        <p14:creationId xmlns:p14="http://schemas.microsoft.com/office/powerpoint/2010/main" val="3460961312"/>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theme" Target="../theme/theme2.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slideLayout" Target="../slideLayouts/slideLayout38.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17" Type="http://schemas.openxmlformats.org/officeDocument/2006/relationships/theme" Target="../theme/theme3.xml"/><Relationship Id="rId2" Type="http://schemas.openxmlformats.org/officeDocument/2006/relationships/slideLayout" Target="../slideLayouts/slideLayout27.xml"/><Relationship Id="rId16" Type="http://schemas.openxmlformats.org/officeDocument/2006/relationships/slideLayout" Target="../slideLayouts/slideLayout41.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5" Type="http://schemas.openxmlformats.org/officeDocument/2006/relationships/slideLayout" Target="../slideLayouts/slideLayout4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slideLayout" Target="../slideLayouts/slideLayout39.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9.xml"/><Relationship Id="rId13" Type="http://schemas.openxmlformats.org/officeDocument/2006/relationships/slideLayout" Target="../slideLayouts/slideLayout54.xml"/><Relationship Id="rId3" Type="http://schemas.openxmlformats.org/officeDocument/2006/relationships/slideLayout" Target="../slideLayouts/slideLayout44.xml"/><Relationship Id="rId7" Type="http://schemas.openxmlformats.org/officeDocument/2006/relationships/slideLayout" Target="../slideLayouts/slideLayout48.xml"/><Relationship Id="rId12" Type="http://schemas.openxmlformats.org/officeDocument/2006/relationships/slideLayout" Target="../slideLayouts/slideLayout53.xml"/><Relationship Id="rId2" Type="http://schemas.openxmlformats.org/officeDocument/2006/relationships/slideLayout" Target="../slideLayouts/slideLayout43.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5" Type="http://schemas.openxmlformats.org/officeDocument/2006/relationships/slideLayout" Target="../slideLayouts/slideLayout46.xml"/><Relationship Id="rId15" Type="http://schemas.openxmlformats.org/officeDocument/2006/relationships/theme" Target="../theme/theme4.xml"/><Relationship Id="rId10" Type="http://schemas.openxmlformats.org/officeDocument/2006/relationships/slideLayout" Target="../slideLayouts/slideLayout51.xml"/><Relationship Id="rId4" Type="http://schemas.openxmlformats.org/officeDocument/2006/relationships/slideLayout" Target="../slideLayouts/slideLayout45.xml"/><Relationship Id="rId9" Type="http://schemas.openxmlformats.org/officeDocument/2006/relationships/slideLayout" Target="../slideLayouts/slideLayout50.xml"/><Relationship Id="rId14"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Rectangle 1025"/>
          <p:cNvSpPr>
            <a:spLocks noGrp="1" noChangeArrowheads="1"/>
          </p:cNvSpPr>
          <p:nvPr>
            <p:ph type="body" idx="1"/>
          </p:nvPr>
        </p:nvSpPr>
        <p:spPr bwMode="auto">
          <a:xfrm>
            <a:off x="457200" y="1371600"/>
            <a:ext cx="8229600" cy="4495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028" name="Rectangle 1026"/>
          <p:cNvSpPr>
            <a:spLocks noGrp="1" noChangeArrowheads="1"/>
          </p:cNvSpPr>
          <p:nvPr>
            <p:ph type="title"/>
          </p:nvPr>
        </p:nvSpPr>
        <p:spPr bwMode="auto">
          <a:xfrm>
            <a:off x="457200" y="304800"/>
            <a:ext cx="8229600" cy="762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US" dirty="0" smtClean="0"/>
          </a:p>
        </p:txBody>
      </p:sp>
    </p:spTree>
    <p:extLst>
      <p:ext uri="{BB962C8B-B14F-4D97-AF65-F5344CB8AC3E}">
        <p14:creationId xmlns:p14="http://schemas.microsoft.com/office/powerpoint/2010/main" val="2052483994"/>
      </p:ext>
    </p:extLst>
  </p:cSld>
  <p:clrMap bg1="lt1" tx1="dk1" bg2="lt2" tx2="dk2" accent1="accent1" accent2="accent2" accent3="accent3" accent4="accent4" accent5="accent5" accent6="accent6" hlink="hlink" folHlink="folHlink"/>
  <p:sldLayoutIdLst>
    <p:sldLayoutId id="2147483892" r:id="rId1"/>
    <p:sldLayoutId id="2147483893" r:id="rId2"/>
    <p:sldLayoutId id="2147483894" r:id="rId3"/>
    <p:sldLayoutId id="2147483895" r:id="rId4"/>
    <p:sldLayoutId id="2147483896" r:id="rId5"/>
    <p:sldLayoutId id="2147483897" r:id="rId6"/>
    <p:sldLayoutId id="2147483898" r:id="rId7"/>
    <p:sldLayoutId id="2147483900" r:id="rId8"/>
    <p:sldLayoutId id="2147483904" r:id="rId9"/>
    <p:sldLayoutId id="2147483940" r:id="rId10"/>
    <p:sldLayoutId id="2147483941" r:id="rId11"/>
  </p:sldLayoutIdLst>
  <p:transition>
    <p:fade/>
  </p:transition>
  <p:timing>
    <p:tnLst>
      <p:par>
        <p:cTn id="1" dur="indefinite" restart="never" nodeType="tmRoot"/>
      </p:par>
    </p:tnLst>
  </p:timing>
  <p:txStyles>
    <p:titleStyle>
      <a:lvl1pPr marL="0" indent="0" algn="ctr" defTabSz="-13873163" rtl="0" eaLnBrk="1" fontAlgn="base" hangingPunct="1">
        <a:spcBef>
          <a:spcPct val="0"/>
        </a:spcBef>
        <a:spcAft>
          <a:spcPct val="0"/>
        </a:spcAft>
        <a:defRPr lang="en-US" sz="3200" b="1" dirty="0" smtClean="0">
          <a:solidFill>
            <a:schemeClr val="tx2"/>
          </a:solidFill>
          <a:latin typeface="+mj-lt"/>
          <a:ea typeface="+mj-ea"/>
          <a:cs typeface="Segoe UI" pitchFamily="34" charset="0"/>
        </a:defRPr>
      </a:lvl1pPr>
      <a:lvl2pPr marL="342900" indent="-342900" algn="ctr" defTabSz="-13873163" rtl="0" eaLnBrk="1" fontAlgn="base" hangingPunct="1">
        <a:spcBef>
          <a:spcPct val="0"/>
        </a:spcBef>
        <a:spcAft>
          <a:spcPct val="0"/>
        </a:spcAft>
        <a:defRPr sz="2800" b="1">
          <a:solidFill>
            <a:schemeClr val="tx2"/>
          </a:solidFill>
          <a:latin typeface="Myriad Pro" pitchFamily="34" charset="0"/>
          <a:cs typeface="Segoe UI" pitchFamily="34" charset="0"/>
        </a:defRPr>
      </a:lvl2pPr>
      <a:lvl3pPr marL="342900" indent="-342900" algn="ctr" defTabSz="-13873163" rtl="0" eaLnBrk="1" fontAlgn="base" hangingPunct="1">
        <a:spcBef>
          <a:spcPct val="0"/>
        </a:spcBef>
        <a:spcAft>
          <a:spcPct val="0"/>
        </a:spcAft>
        <a:defRPr sz="2800" b="1">
          <a:solidFill>
            <a:schemeClr val="tx2"/>
          </a:solidFill>
          <a:latin typeface="Myriad Pro" pitchFamily="34" charset="0"/>
          <a:cs typeface="Segoe UI" pitchFamily="34" charset="0"/>
        </a:defRPr>
      </a:lvl3pPr>
      <a:lvl4pPr marL="342900" indent="-342900" algn="ctr" defTabSz="-13873163" rtl="0" eaLnBrk="1" fontAlgn="base" hangingPunct="1">
        <a:spcBef>
          <a:spcPct val="0"/>
        </a:spcBef>
        <a:spcAft>
          <a:spcPct val="0"/>
        </a:spcAft>
        <a:defRPr sz="2800" b="1">
          <a:solidFill>
            <a:schemeClr val="tx2"/>
          </a:solidFill>
          <a:latin typeface="Myriad Pro" pitchFamily="34" charset="0"/>
          <a:cs typeface="Segoe UI" pitchFamily="34" charset="0"/>
        </a:defRPr>
      </a:lvl4pPr>
      <a:lvl5pPr marL="342900" indent="-342900" algn="ctr" defTabSz="-13873163" rtl="0" eaLnBrk="1" fontAlgn="base" hangingPunct="1">
        <a:spcBef>
          <a:spcPct val="0"/>
        </a:spcBef>
        <a:spcAft>
          <a:spcPct val="0"/>
        </a:spcAft>
        <a:defRPr sz="2800" b="1">
          <a:solidFill>
            <a:schemeClr val="tx2"/>
          </a:solidFill>
          <a:latin typeface="Myriad Pro" pitchFamily="34" charset="0"/>
          <a:cs typeface="Segoe UI" pitchFamily="34" charset="0"/>
        </a:defRPr>
      </a:lvl5pPr>
      <a:lvl6pPr marL="457200" algn="l" eaLnBrk="1" fontAlgn="base" hangingPunct="1">
        <a:spcBef>
          <a:spcPct val="0"/>
        </a:spcBef>
        <a:spcAft>
          <a:spcPct val="0"/>
        </a:spcAft>
        <a:defRPr sz="2800" b="1">
          <a:solidFill>
            <a:schemeClr val="tx2">
              <a:alpha val="100000"/>
            </a:schemeClr>
          </a:solidFill>
          <a:latin typeface="Verdana"/>
        </a:defRPr>
      </a:lvl6pPr>
      <a:lvl7pPr marL="914400" algn="l" eaLnBrk="1" fontAlgn="base" hangingPunct="1">
        <a:spcBef>
          <a:spcPct val="0"/>
        </a:spcBef>
        <a:spcAft>
          <a:spcPct val="0"/>
        </a:spcAft>
        <a:defRPr sz="2800" b="1">
          <a:solidFill>
            <a:schemeClr val="tx2">
              <a:alpha val="100000"/>
            </a:schemeClr>
          </a:solidFill>
          <a:latin typeface="Verdana"/>
        </a:defRPr>
      </a:lvl7pPr>
      <a:lvl8pPr marL="1371600" algn="l" eaLnBrk="1" fontAlgn="base" hangingPunct="1">
        <a:spcBef>
          <a:spcPct val="0"/>
        </a:spcBef>
        <a:spcAft>
          <a:spcPct val="0"/>
        </a:spcAft>
        <a:defRPr sz="2800" b="1">
          <a:solidFill>
            <a:schemeClr val="tx2">
              <a:alpha val="100000"/>
            </a:schemeClr>
          </a:solidFill>
          <a:latin typeface="Verdana"/>
        </a:defRPr>
      </a:lvl8pPr>
      <a:lvl9pPr marL="1828800" algn="l" eaLnBrk="1" fontAlgn="base" hangingPunct="1">
        <a:spcBef>
          <a:spcPct val="0"/>
        </a:spcBef>
        <a:spcAft>
          <a:spcPct val="0"/>
        </a:spcAft>
        <a:defRPr sz="2800" b="1">
          <a:solidFill>
            <a:schemeClr val="tx2">
              <a:alpha val="100000"/>
            </a:schemeClr>
          </a:solidFill>
          <a:latin typeface="Verdana"/>
        </a:defRPr>
      </a:lvl9pPr>
    </p:titleStyle>
    <p:bodyStyle>
      <a:lvl1pPr marL="342900" indent="-342900" algn="l" defTabSz="-13873163" rtl="0" eaLnBrk="1" fontAlgn="base" hangingPunct="1">
        <a:spcBef>
          <a:spcPct val="20000"/>
        </a:spcBef>
        <a:spcAft>
          <a:spcPct val="0"/>
        </a:spcAft>
        <a:buFont typeface="Wingdings" pitchFamily="2" charset="2"/>
        <a:buChar char="§"/>
        <a:defRPr sz="2400" b="1">
          <a:solidFill>
            <a:schemeClr val="tx1"/>
          </a:solidFill>
          <a:latin typeface="Calibri" pitchFamily="34" charset="0"/>
          <a:ea typeface="+mn-ea"/>
          <a:cs typeface="Segoe UI" pitchFamily="34" charset="0"/>
        </a:defRPr>
      </a:lvl1pPr>
      <a:lvl2pPr marL="742950" indent="-285750" algn="l" defTabSz="-13873163" rtl="0" eaLnBrk="1" fontAlgn="base" hangingPunct="1">
        <a:spcBef>
          <a:spcPct val="20000"/>
        </a:spcBef>
        <a:spcAft>
          <a:spcPct val="0"/>
        </a:spcAft>
        <a:buSzPct val="50000"/>
        <a:buFont typeface="Wingdings" pitchFamily="2" charset="2"/>
        <a:buChar char="o"/>
        <a:defRPr sz="2400">
          <a:solidFill>
            <a:schemeClr val="tx1"/>
          </a:solidFill>
          <a:latin typeface="Calibri Light" pitchFamily="34" charset="0"/>
          <a:cs typeface="Segoe UI" pitchFamily="34" charset="0"/>
        </a:defRPr>
      </a:lvl2pPr>
      <a:lvl3pPr marL="1143000" indent="-228600" algn="l" defTabSz="-13873163" rtl="0" eaLnBrk="1" fontAlgn="base" hangingPunct="1">
        <a:spcBef>
          <a:spcPct val="20000"/>
        </a:spcBef>
        <a:spcAft>
          <a:spcPct val="0"/>
        </a:spcAft>
        <a:buSzPct val="50000"/>
        <a:buFont typeface="Wingdings" pitchFamily="2" charset="2"/>
        <a:buChar char="o"/>
        <a:defRPr sz="2400">
          <a:solidFill>
            <a:schemeClr val="tx1"/>
          </a:solidFill>
          <a:latin typeface="Calibri Light" pitchFamily="34" charset="0"/>
          <a:cs typeface="Segoe UI" pitchFamily="34" charset="0"/>
        </a:defRPr>
      </a:lvl3pPr>
      <a:lvl4pPr marL="1600200" indent="-228600" algn="l" defTabSz="-13873163" rtl="0" eaLnBrk="1" fontAlgn="base" hangingPunct="1">
        <a:spcBef>
          <a:spcPct val="20000"/>
        </a:spcBef>
        <a:spcAft>
          <a:spcPct val="0"/>
        </a:spcAft>
        <a:buSzPct val="50000"/>
        <a:buFont typeface="Wingdings" pitchFamily="2" charset="2"/>
        <a:buChar char="o"/>
        <a:defRPr sz="2400">
          <a:solidFill>
            <a:schemeClr val="tx1"/>
          </a:solidFill>
          <a:latin typeface="Calibri Light" pitchFamily="34" charset="0"/>
          <a:cs typeface="Segoe UI" pitchFamily="34" charset="0"/>
        </a:defRPr>
      </a:lvl4pPr>
      <a:lvl5pPr marL="2057400" indent="-228600" algn="l" defTabSz="-13873163" rtl="0" eaLnBrk="1" fontAlgn="base" hangingPunct="1">
        <a:spcBef>
          <a:spcPct val="20000"/>
        </a:spcBef>
        <a:spcAft>
          <a:spcPct val="0"/>
        </a:spcAft>
        <a:buSzPct val="50000"/>
        <a:buFont typeface="Wingdings" pitchFamily="2" charset="2"/>
        <a:buChar char="o"/>
        <a:defRPr sz="2400">
          <a:solidFill>
            <a:schemeClr val="tx1"/>
          </a:solidFill>
          <a:latin typeface="Calibri Light" pitchFamily="34" charset="0"/>
          <a:cs typeface="Segoe UI" pitchFamily="34" charset="0"/>
        </a:defRPr>
      </a:lvl5pPr>
      <a:lvl6pPr marL="25146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6pPr>
      <a:lvl7pPr marL="29718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7pPr>
      <a:lvl8pPr marL="34290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8pPr>
      <a:lvl9pPr marL="38862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9pPr>
    </p:bodyStyle>
    <p:otherStyle>
      <a:lvl1pPr algn="l" eaLnBrk="1" fontAlgn="base" hangingPunct="1">
        <a:spcBef>
          <a:spcPct val="0"/>
        </a:spcBef>
        <a:spcAft>
          <a:spcPct val="0"/>
        </a:spcAft>
        <a:defRPr>
          <a:solidFill>
            <a:schemeClr val="tx1">
              <a:alpha val="100000"/>
            </a:schemeClr>
          </a:solidFill>
          <a:latin typeface="Arial"/>
        </a:defRPr>
      </a:lvl1pPr>
      <a:lvl2pPr marL="457200" algn="l" eaLnBrk="1" fontAlgn="base" hangingPunct="1">
        <a:spcBef>
          <a:spcPct val="0"/>
        </a:spcBef>
        <a:spcAft>
          <a:spcPct val="0"/>
        </a:spcAft>
        <a:defRPr>
          <a:solidFill>
            <a:schemeClr val="tx1">
              <a:alpha val="100000"/>
            </a:schemeClr>
          </a:solidFill>
          <a:latin typeface="Arial"/>
        </a:defRPr>
      </a:lvl2pPr>
      <a:lvl3pPr marL="914400" algn="l" eaLnBrk="1" fontAlgn="base" hangingPunct="1">
        <a:spcBef>
          <a:spcPct val="0"/>
        </a:spcBef>
        <a:spcAft>
          <a:spcPct val="0"/>
        </a:spcAft>
        <a:defRPr>
          <a:solidFill>
            <a:schemeClr val="tx1">
              <a:alpha val="100000"/>
            </a:schemeClr>
          </a:solidFill>
          <a:latin typeface="Arial"/>
        </a:defRPr>
      </a:lvl3pPr>
      <a:lvl4pPr marL="1371600" algn="l" eaLnBrk="1" fontAlgn="base" hangingPunct="1">
        <a:spcBef>
          <a:spcPct val="0"/>
        </a:spcBef>
        <a:spcAft>
          <a:spcPct val="0"/>
        </a:spcAft>
        <a:defRPr>
          <a:solidFill>
            <a:schemeClr val="tx1">
              <a:alpha val="100000"/>
            </a:schemeClr>
          </a:solidFill>
          <a:latin typeface="Arial"/>
        </a:defRPr>
      </a:lvl4pPr>
      <a:lvl5pPr marL="1828800" algn="l" eaLnBrk="1" fontAlgn="base" hangingPunct="1">
        <a:spcBef>
          <a:spcPct val="0"/>
        </a:spcBef>
        <a:spcAft>
          <a:spcPct val="0"/>
        </a:spcAft>
        <a:defRPr>
          <a:solidFill>
            <a:schemeClr val="tx1">
              <a:alpha val="100000"/>
            </a:schemeClr>
          </a:solidFill>
          <a:latin typeface="Arial"/>
        </a:defRPr>
      </a:lvl5pPr>
      <a:lvl6pPr marL="2286000" algn="l" eaLnBrk="1" fontAlgn="base" hangingPunct="1">
        <a:spcBef>
          <a:spcPct val="0"/>
        </a:spcBef>
        <a:spcAft>
          <a:spcPct val="0"/>
        </a:spcAft>
        <a:defRPr>
          <a:solidFill>
            <a:schemeClr val="tx1">
              <a:alpha val="100000"/>
            </a:schemeClr>
          </a:solidFill>
          <a:latin typeface="Arial"/>
        </a:defRPr>
      </a:lvl6pPr>
      <a:lvl7pPr marL="2743200" algn="l" eaLnBrk="1" fontAlgn="base" hangingPunct="1">
        <a:spcBef>
          <a:spcPct val="0"/>
        </a:spcBef>
        <a:spcAft>
          <a:spcPct val="0"/>
        </a:spcAft>
        <a:defRPr>
          <a:solidFill>
            <a:schemeClr val="tx1">
              <a:alpha val="100000"/>
            </a:schemeClr>
          </a:solidFill>
          <a:latin typeface="Arial"/>
        </a:defRPr>
      </a:lvl7pPr>
      <a:lvl8pPr marL="3200400" algn="l" eaLnBrk="1" fontAlgn="base" hangingPunct="1">
        <a:spcBef>
          <a:spcPct val="0"/>
        </a:spcBef>
        <a:spcAft>
          <a:spcPct val="0"/>
        </a:spcAft>
        <a:defRPr>
          <a:solidFill>
            <a:schemeClr val="tx1">
              <a:alpha val="100000"/>
            </a:schemeClr>
          </a:solidFill>
          <a:latin typeface="Arial"/>
        </a:defRPr>
      </a:lvl8pPr>
      <a:lvl9pPr marL="3657600" algn="l" eaLnBrk="1" fontAlgn="base" hangingPunct="1">
        <a:spcBef>
          <a:spcPct val="0"/>
        </a:spcBef>
        <a:spcAft>
          <a:spcPct val="0"/>
        </a:spcAft>
        <a:defRPr>
          <a:solidFill>
            <a:schemeClr val="tx1">
              <a:alpha val="100000"/>
            </a:schemeClr>
          </a:solidFill>
          <a:latin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Rectangle 1025"/>
          <p:cNvSpPr>
            <a:spLocks noGrp="1" noChangeArrowheads="1"/>
          </p:cNvSpPr>
          <p:nvPr>
            <p:ph type="body" idx="1"/>
          </p:nvPr>
        </p:nvSpPr>
        <p:spPr bwMode="auto">
          <a:xfrm>
            <a:off x="457200" y="1371600"/>
            <a:ext cx="8229600" cy="4495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028" name="Rectangle 1026"/>
          <p:cNvSpPr>
            <a:spLocks noGrp="1" noChangeArrowheads="1"/>
          </p:cNvSpPr>
          <p:nvPr>
            <p:ph type="title"/>
          </p:nvPr>
        </p:nvSpPr>
        <p:spPr bwMode="auto">
          <a:xfrm>
            <a:off x="457200" y="304800"/>
            <a:ext cx="8229600" cy="762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US" dirty="0" smtClean="0"/>
          </a:p>
        </p:txBody>
      </p:sp>
    </p:spTree>
    <p:extLst>
      <p:ext uri="{BB962C8B-B14F-4D97-AF65-F5344CB8AC3E}">
        <p14:creationId xmlns:p14="http://schemas.microsoft.com/office/powerpoint/2010/main" val="2052483994"/>
      </p:ext>
    </p:extLst>
  </p:cSld>
  <p:clrMap bg1="lt1" tx1="dk1" bg2="lt2" tx2="dk2" accent1="accent1" accent2="accent2" accent3="accent3" accent4="accent4" accent5="accent5" accent6="accent6" hlink="hlink" folHlink="folHlink"/>
  <p:sldLayoutIdLst>
    <p:sldLayoutId id="2147483909" r:id="rId1"/>
    <p:sldLayoutId id="2147483910" r:id="rId2"/>
    <p:sldLayoutId id="2147483911" r:id="rId3"/>
    <p:sldLayoutId id="2147483912" r:id="rId4"/>
    <p:sldLayoutId id="2147483913" r:id="rId5"/>
    <p:sldLayoutId id="2147483914" r:id="rId6"/>
    <p:sldLayoutId id="2147483915" r:id="rId7"/>
    <p:sldLayoutId id="2147483916" r:id="rId8"/>
    <p:sldLayoutId id="2147483917" r:id="rId9"/>
    <p:sldLayoutId id="2147483918" r:id="rId10"/>
    <p:sldLayoutId id="2147483919" r:id="rId11"/>
    <p:sldLayoutId id="2147483920" r:id="rId12"/>
    <p:sldLayoutId id="2147483921" r:id="rId13"/>
    <p:sldLayoutId id="2147483922" r:id="rId14"/>
  </p:sldLayoutIdLst>
  <p:transition>
    <p:fade/>
  </p:transition>
  <p:timing>
    <p:tnLst>
      <p:par>
        <p:cTn id="1" dur="indefinite" restart="never" nodeType="tmRoot"/>
      </p:par>
    </p:tnLst>
  </p:timing>
  <p:txStyles>
    <p:titleStyle>
      <a:lvl1pPr marL="0" indent="0" algn="ctr" defTabSz="-13873163" rtl="0" eaLnBrk="1" fontAlgn="base" hangingPunct="1">
        <a:spcBef>
          <a:spcPct val="0"/>
        </a:spcBef>
        <a:spcAft>
          <a:spcPct val="0"/>
        </a:spcAft>
        <a:defRPr lang="en-US" sz="3200" b="1" dirty="0" smtClean="0">
          <a:solidFill>
            <a:schemeClr val="tx2"/>
          </a:solidFill>
          <a:latin typeface="+mj-lt"/>
          <a:ea typeface="+mj-ea"/>
          <a:cs typeface="Segoe UI" pitchFamily="34" charset="0"/>
        </a:defRPr>
      </a:lvl1pPr>
      <a:lvl2pPr marL="342900" indent="-342900" algn="ctr" defTabSz="-13873163" rtl="0" eaLnBrk="1" fontAlgn="base" hangingPunct="1">
        <a:spcBef>
          <a:spcPct val="0"/>
        </a:spcBef>
        <a:spcAft>
          <a:spcPct val="0"/>
        </a:spcAft>
        <a:defRPr sz="2800" b="1">
          <a:solidFill>
            <a:schemeClr val="tx2"/>
          </a:solidFill>
          <a:latin typeface="Myriad Pro" pitchFamily="34" charset="0"/>
          <a:cs typeface="Segoe UI" pitchFamily="34" charset="0"/>
        </a:defRPr>
      </a:lvl2pPr>
      <a:lvl3pPr marL="342900" indent="-342900" algn="ctr" defTabSz="-13873163" rtl="0" eaLnBrk="1" fontAlgn="base" hangingPunct="1">
        <a:spcBef>
          <a:spcPct val="0"/>
        </a:spcBef>
        <a:spcAft>
          <a:spcPct val="0"/>
        </a:spcAft>
        <a:defRPr sz="2800" b="1">
          <a:solidFill>
            <a:schemeClr val="tx2"/>
          </a:solidFill>
          <a:latin typeface="Myriad Pro" pitchFamily="34" charset="0"/>
          <a:cs typeface="Segoe UI" pitchFamily="34" charset="0"/>
        </a:defRPr>
      </a:lvl3pPr>
      <a:lvl4pPr marL="342900" indent="-342900" algn="ctr" defTabSz="-13873163" rtl="0" eaLnBrk="1" fontAlgn="base" hangingPunct="1">
        <a:spcBef>
          <a:spcPct val="0"/>
        </a:spcBef>
        <a:spcAft>
          <a:spcPct val="0"/>
        </a:spcAft>
        <a:defRPr sz="2800" b="1">
          <a:solidFill>
            <a:schemeClr val="tx2"/>
          </a:solidFill>
          <a:latin typeface="Myriad Pro" pitchFamily="34" charset="0"/>
          <a:cs typeface="Segoe UI" pitchFamily="34" charset="0"/>
        </a:defRPr>
      </a:lvl4pPr>
      <a:lvl5pPr marL="342900" indent="-342900" algn="ctr" defTabSz="-13873163" rtl="0" eaLnBrk="1" fontAlgn="base" hangingPunct="1">
        <a:spcBef>
          <a:spcPct val="0"/>
        </a:spcBef>
        <a:spcAft>
          <a:spcPct val="0"/>
        </a:spcAft>
        <a:defRPr sz="2800" b="1">
          <a:solidFill>
            <a:schemeClr val="tx2"/>
          </a:solidFill>
          <a:latin typeface="Myriad Pro" pitchFamily="34" charset="0"/>
          <a:cs typeface="Segoe UI" pitchFamily="34" charset="0"/>
        </a:defRPr>
      </a:lvl5pPr>
      <a:lvl6pPr marL="457200" algn="l" eaLnBrk="1" fontAlgn="base" hangingPunct="1">
        <a:spcBef>
          <a:spcPct val="0"/>
        </a:spcBef>
        <a:spcAft>
          <a:spcPct val="0"/>
        </a:spcAft>
        <a:defRPr sz="2800" b="1">
          <a:solidFill>
            <a:schemeClr val="tx2">
              <a:alpha val="100000"/>
            </a:schemeClr>
          </a:solidFill>
          <a:latin typeface="Verdana"/>
        </a:defRPr>
      </a:lvl6pPr>
      <a:lvl7pPr marL="914400" algn="l" eaLnBrk="1" fontAlgn="base" hangingPunct="1">
        <a:spcBef>
          <a:spcPct val="0"/>
        </a:spcBef>
        <a:spcAft>
          <a:spcPct val="0"/>
        </a:spcAft>
        <a:defRPr sz="2800" b="1">
          <a:solidFill>
            <a:schemeClr val="tx2">
              <a:alpha val="100000"/>
            </a:schemeClr>
          </a:solidFill>
          <a:latin typeface="Verdana"/>
        </a:defRPr>
      </a:lvl7pPr>
      <a:lvl8pPr marL="1371600" algn="l" eaLnBrk="1" fontAlgn="base" hangingPunct="1">
        <a:spcBef>
          <a:spcPct val="0"/>
        </a:spcBef>
        <a:spcAft>
          <a:spcPct val="0"/>
        </a:spcAft>
        <a:defRPr sz="2800" b="1">
          <a:solidFill>
            <a:schemeClr val="tx2">
              <a:alpha val="100000"/>
            </a:schemeClr>
          </a:solidFill>
          <a:latin typeface="Verdana"/>
        </a:defRPr>
      </a:lvl8pPr>
      <a:lvl9pPr marL="1828800" algn="l" eaLnBrk="1" fontAlgn="base" hangingPunct="1">
        <a:spcBef>
          <a:spcPct val="0"/>
        </a:spcBef>
        <a:spcAft>
          <a:spcPct val="0"/>
        </a:spcAft>
        <a:defRPr sz="2800" b="1">
          <a:solidFill>
            <a:schemeClr val="tx2">
              <a:alpha val="100000"/>
            </a:schemeClr>
          </a:solidFill>
          <a:latin typeface="Verdana"/>
        </a:defRPr>
      </a:lvl9pPr>
    </p:titleStyle>
    <p:bodyStyle>
      <a:lvl1pPr marL="342900" indent="-342900" algn="l" defTabSz="-13873163" rtl="0" eaLnBrk="1" fontAlgn="base" hangingPunct="1">
        <a:spcBef>
          <a:spcPct val="20000"/>
        </a:spcBef>
        <a:spcAft>
          <a:spcPct val="0"/>
        </a:spcAft>
        <a:buFont typeface="Wingdings" pitchFamily="2" charset="2"/>
        <a:buChar char="§"/>
        <a:defRPr sz="2400" b="1">
          <a:solidFill>
            <a:schemeClr val="tx1"/>
          </a:solidFill>
          <a:latin typeface="Calibri" pitchFamily="34" charset="0"/>
          <a:ea typeface="+mn-ea"/>
          <a:cs typeface="Segoe UI" pitchFamily="34" charset="0"/>
        </a:defRPr>
      </a:lvl1pPr>
      <a:lvl2pPr marL="742950" indent="-285750" algn="l" defTabSz="-13873163" rtl="0" eaLnBrk="1" fontAlgn="base" hangingPunct="1">
        <a:spcBef>
          <a:spcPct val="20000"/>
        </a:spcBef>
        <a:spcAft>
          <a:spcPct val="0"/>
        </a:spcAft>
        <a:buSzPct val="50000"/>
        <a:buFont typeface="Wingdings" pitchFamily="2" charset="2"/>
        <a:buChar char="o"/>
        <a:defRPr sz="2400">
          <a:solidFill>
            <a:schemeClr val="tx1"/>
          </a:solidFill>
          <a:latin typeface="Calibri Light" pitchFamily="34" charset="0"/>
          <a:cs typeface="Segoe UI" pitchFamily="34" charset="0"/>
        </a:defRPr>
      </a:lvl2pPr>
      <a:lvl3pPr marL="1143000" indent="-228600" algn="l" defTabSz="-13873163" rtl="0" eaLnBrk="1" fontAlgn="base" hangingPunct="1">
        <a:spcBef>
          <a:spcPct val="20000"/>
        </a:spcBef>
        <a:spcAft>
          <a:spcPct val="0"/>
        </a:spcAft>
        <a:buSzPct val="50000"/>
        <a:buFont typeface="Wingdings" pitchFamily="2" charset="2"/>
        <a:buChar char="o"/>
        <a:defRPr sz="2400">
          <a:solidFill>
            <a:schemeClr val="tx1"/>
          </a:solidFill>
          <a:latin typeface="Calibri Light" pitchFamily="34" charset="0"/>
          <a:cs typeface="Segoe UI" pitchFamily="34" charset="0"/>
        </a:defRPr>
      </a:lvl3pPr>
      <a:lvl4pPr marL="1600200" indent="-228600" algn="l" defTabSz="-13873163" rtl="0" eaLnBrk="1" fontAlgn="base" hangingPunct="1">
        <a:spcBef>
          <a:spcPct val="20000"/>
        </a:spcBef>
        <a:spcAft>
          <a:spcPct val="0"/>
        </a:spcAft>
        <a:buSzPct val="50000"/>
        <a:buFont typeface="Wingdings" pitchFamily="2" charset="2"/>
        <a:buChar char="o"/>
        <a:defRPr sz="2400">
          <a:solidFill>
            <a:schemeClr val="tx1"/>
          </a:solidFill>
          <a:latin typeface="Calibri Light" pitchFamily="34" charset="0"/>
          <a:cs typeface="Segoe UI" pitchFamily="34" charset="0"/>
        </a:defRPr>
      </a:lvl4pPr>
      <a:lvl5pPr marL="2057400" indent="-228600" algn="l" defTabSz="-13873163" rtl="0" eaLnBrk="1" fontAlgn="base" hangingPunct="1">
        <a:spcBef>
          <a:spcPct val="20000"/>
        </a:spcBef>
        <a:spcAft>
          <a:spcPct val="0"/>
        </a:spcAft>
        <a:buSzPct val="50000"/>
        <a:buFont typeface="Wingdings" pitchFamily="2" charset="2"/>
        <a:buChar char="o"/>
        <a:defRPr sz="2400">
          <a:solidFill>
            <a:schemeClr val="tx1"/>
          </a:solidFill>
          <a:latin typeface="Calibri Light" pitchFamily="34" charset="0"/>
          <a:cs typeface="Segoe UI" pitchFamily="34" charset="0"/>
        </a:defRPr>
      </a:lvl5pPr>
      <a:lvl6pPr marL="25146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6pPr>
      <a:lvl7pPr marL="29718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7pPr>
      <a:lvl8pPr marL="34290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8pPr>
      <a:lvl9pPr marL="38862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9pPr>
    </p:bodyStyle>
    <p:otherStyle>
      <a:lvl1pPr algn="l" eaLnBrk="1" fontAlgn="base" hangingPunct="1">
        <a:spcBef>
          <a:spcPct val="0"/>
        </a:spcBef>
        <a:spcAft>
          <a:spcPct val="0"/>
        </a:spcAft>
        <a:defRPr>
          <a:solidFill>
            <a:schemeClr val="tx1">
              <a:alpha val="100000"/>
            </a:schemeClr>
          </a:solidFill>
          <a:latin typeface="Arial"/>
        </a:defRPr>
      </a:lvl1pPr>
      <a:lvl2pPr marL="457200" algn="l" eaLnBrk="1" fontAlgn="base" hangingPunct="1">
        <a:spcBef>
          <a:spcPct val="0"/>
        </a:spcBef>
        <a:spcAft>
          <a:spcPct val="0"/>
        </a:spcAft>
        <a:defRPr>
          <a:solidFill>
            <a:schemeClr val="tx1">
              <a:alpha val="100000"/>
            </a:schemeClr>
          </a:solidFill>
          <a:latin typeface="Arial"/>
        </a:defRPr>
      </a:lvl2pPr>
      <a:lvl3pPr marL="914400" algn="l" eaLnBrk="1" fontAlgn="base" hangingPunct="1">
        <a:spcBef>
          <a:spcPct val="0"/>
        </a:spcBef>
        <a:spcAft>
          <a:spcPct val="0"/>
        </a:spcAft>
        <a:defRPr>
          <a:solidFill>
            <a:schemeClr val="tx1">
              <a:alpha val="100000"/>
            </a:schemeClr>
          </a:solidFill>
          <a:latin typeface="Arial"/>
        </a:defRPr>
      </a:lvl3pPr>
      <a:lvl4pPr marL="1371600" algn="l" eaLnBrk="1" fontAlgn="base" hangingPunct="1">
        <a:spcBef>
          <a:spcPct val="0"/>
        </a:spcBef>
        <a:spcAft>
          <a:spcPct val="0"/>
        </a:spcAft>
        <a:defRPr>
          <a:solidFill>
            <a:schemeClr val="tx1">
              <a:alpha val="100000"/>
            </a:schemeClr>
          </a:solidFill>
          <a:latin typeface="Arial"/>
        </a:defRPr>
      </a:lvl4pPr>
      <a:lvl5pPr marL="1828800" algn="l" eaLnBrk="1" fontAlgn="base" hangingPunct="1">
        <a:spcBef>
          <a:spcPct val="0"/>
        </a:spcBef>
        <a:spcAft>
          <a:spcPct val="0"/>
        </a:spcAft>
        <a:defRPr>
          <a:solidFill>
            <a:schemeClr val="tx1">
              <a:alpha val="100000"/>
            </a:schemeClr>
          </a:solidFill>
          <a:latin typeface="Arial"/>
        </a:defRPr>
      </a:lvl5pPr>
      <a:lvl6pPr marL="2286000" algn="l" eaLnBrk="1" fontAlgn="base" hangingPunct="1">
        <a:spcBef>
          <a:spcPct val="0"/>
        </a:spcBef>
        <a:spcAft>
          <a:spcPct val="0"/>
        </a:spcAft>
        <a:defRPr>
          <a:solidFill>
            <a:schemeClr val="tx1">
              <a:alpha val="100000"/>
            </a:schemeClr>
          </a:solidFill>
          <a:latin typeface="Arial"/>
        </a:defRPr>
      </a:lvl6pPr>
      <a:lvl7pPr marL="2743200" algn="l" eaLnBrk="1" fontAlgn="base" hangingPunct="1">
        <a:spcBef>
          <a:spcPct val="0"/>
        </a:spcBef>
        <a:spcAft>
          <a:spcPct val="0"/>
        </a:spcAft>
        <a:defRPr>
          <a:solidFill>
            <a:schemeClr val="tx1">
              <a:alpha val="100000"/>
            </a:schemeClr>
          </a:solidFill>
          <a:latin typeface="Arial"/>
        </a:defRPr>
      </a:lvl7pPr>
      <a:lvl8pPr marL="3200400" algn="l" eaLnBrk="1" fontAlgn="base" hangingPunct="1">
        <a:spcBef>
          <a:spcPct val="0"/>
        </a:spcBef>
        <a:spcAft>
          <a:spcPct val="0"/>
        </a:spcAft>
        <a:defRPr>
          <a:solidFill>
            <a:schemeClr val="tx1">
              <a:alpha val="100000"/>
            </a:schemeClr>
          </a:solidFill>
          <a:latin typeface="Arial"/>
        </a:defRPr>
      </a:lvl8pPr>
      <a:lvl9pPr marL="3657600" algn="l" eaLnBrk="1" fontAlgn="base" hangingPunct="1">
        <a:spcBef>
          <a:spcPct val="0"/>
        </a:spcBef>
        <a:spcAft>
          <a:spcPct val="0"/>
        </a:spcAft>
        <a:defRPr>
          <a:solidFill>
            <a:schemeClr val="tx1">
              <a:alpha val="100000"/>
            </a:schemeClr>
          </a:solidFill>
          <a:latin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Rectangle 1025"/>
          <p:cNvSpPr>
            <a:spLocks noGrp="1" noChangeArrowheads="1"/>
          </p:cNvSpPr>
          <p:nvPr>
            <p:ph type="body" idx="1"/>
          </p:nvPr>
        </p:nvSpPr>
        <p:spPr bwMode="auto">
          <a:xfrm>
            <a:off x="457200" y="1371600"/>
            <a:ext cx="8229600" cy="4495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028" name="Rectangle 1026"/>
          <p:cNvSpPr>
            <a:spLocks noGrp="1" noChangeArrowheads="1"/>
          </p:cNvSpPr>
          <p:nvPr>
            <p:ph type="title"/>
          </p:nvPr>
        </p:nvSpPr>
        <p:spPr bwMode="auto">
          <a:xfrm>
            <a:off x="457200" y="304800"/>
            <a:ext cx="8229600" cy="762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US" dirty="0" smtClean="0"/>
          </a:p>
        </p:txBody>
      </p:sp>
    </p:spTree>
    <p:extLst>
      <p:ext uri="{BB962C8B-B14F-4D97-AF65-F5344CB8AC3E}">
        <p14:creationId xmlns:p14="http://schemas.microsoft.com/office/powerpoint/2010/main" val="1929313169"/>
      </p:ext>
    </p:extLst>
  </p:cSld>
  <p:clrMap bg1="lt1" tx1="dk1" bg2="lt2" tx2="dk2" accent1="accent1" accent2="accent2" accent3="accent3" accent4="accent4" accent5="accent5" accent6="accent6" hlink="hlink" folHlink="folHlink"/>
  <p:sldLayoutIdLst>
    <p:sldLayoutId id="2147483924" r:id="rId1"/>
    <p:sldLayoutId id="2147483925" r:id="rId2"/>
    <p:sldLayoutId id="2147483926" r:id="rId3"/>
    <p:sldLayoutId id="2147483927" r:id="rId4"/>
    <p:sldLayoutId id="2147483928" r:id="rId5"/>
    <p:sldLayoutId id="2147483929" r:id="rId6"/>
    <p:sldLayoutId id="2147483930" r:id="rId7"/>
    <p:sldLayoutId id="2147483931" r:id="rId8"/>
    <p:sldLayoutId id="2147483932" r:id="rId9"/>
    <p:sldLayoutId id="2147483933" r:id="rId10"/>
    <p:sldLayoutId id="2147483934" r:id="rId11"/>
    <p:sldLayoutId id="2147483939" r:id="rId12"/>
    <p:sldLayoutId id="2147483935" r:id="rId13"/>
    <p:sldLayoutId id="2147483936" r:id="rId14"/>
    <p:sldLayoutId id="2147483937" r:id="rId15"/>
    <p:sldLayoutId id="2147483938" r:id="rId16"/>
  </p:sldLayoutIdLst>
  <p:transition>
    <p:fade/>
  </p:transition>
  <p:timing>
    <p:tnLst>
      <p:par>
        <p:cTn id="1" dur="indefinite" restart="never" nodeType="tmRoot"/>
      </p:par>
    </p:tnLst>
  </p:timing>
  <p:txStyles>
    <p:titleStyle>
      <a:lvl1pPr marL="0" indent="0" algn="ctr" defTabSz="-13873163" rtl="0" eaLnBrk="1" fontAlgn="base" hangingPunct="1">
        <a:spcBef>
          <a:spcPct val="0"/>
        </a:spcBef>
        <a:spcAft>
          <a:spcPct val="0"/>
        </a:spcAft>
        <a:defRPr lang="en-US" sz="3200" b="1" dirty="0" smtClean="0">
          <a:solidFill>
            <a:schemeClr val="tx2"/>
          </a:solidFill>
          <a:latin typeface="+mj-lt"/>
          <a:ea typeface="+mj-ea"/>
          <a:cs typeface="Segoe UI" pitchFamily="34" charset="0"/>
        </a:defRPr>
      </a:lvl1pPr>
      <a:lvl2pPr marL="342900" indent="-342900" algn="ctr" defTabSz="-13873163" rtl="0" eaLnBrk="1" fontAlgn="base" hangingPunct="1">
        <a:spcBef>
          <a:spcPct val="0"/>
        </a:spcBef>
        <a:spcAft>
          <a:spcPct val="0"/>
        </a:spcAft>
        <a:defRPr sz="2800" b="1">
          <a:solidFill>
            <a:schemeClr val="tx2"/>
          </a:solidFill>
          <a:latin typeface="Myriad Pro" pitchFamily="34" charset="0"/>
          <a:cs typeface="Segoe UI" pitchFamily="34" charset="0"/>
        </a:defRPr>
      </a:lvl2pPr>
      <a:lvl3pPr marL="342900" indent="-342900" algn="ctr" defTabSz="-13873163" rtl="0" eaLnBrk="1" fontAlgn="base" hangingPunct="1">
        <a:spcBef>
          <a:spcPct val="0"/>
        </a:spcBef>
        <a:spcAft>
          <a:spcPct val="0"/>
        </a:spcAft>
        <a:defRPr sz="2800" b="1">
          <a:solidFill>
            <a:schemeClr val="tx2"/>
          </a:solidFill>
          <a:latin typeface="Myriad Pro" pitchFamily="34" charset="0"/>
          <a:cs typeface="Segoe UI" pitchFamily="34" charset="0"/>
        </a:defRPr>
      </a:lvl3pPr>
      <a:lvl4pPr marL="342900" indent="-342900" algn="ctr" defTabSz="-13873163" rtl="0" eaLnBrk="1" fontAlgn="base" hangingPunct="1">
        <a:spcBef>
          <a:spcPct val="0"/>
        </a:spcBef>
        <a:spcAft>
          <a:spcPct val="0"/>
        </a:spcAft>
        <a:defRPr sz="2800" b="1">
          <a:solidFill>
            <a:schemeClr val="tx2"/>
          </a:solidFill>
          <a:latin typeface="Myriad Pro" pitchFamily="34" charset="0"/>
          <a:cs typeface="Segoe UI" pitchFamily="34" charset="0"/>
        </a:defRPr>
      </a:lvl4pPr>
      <a:lvl5pPr marL="342900" indent="-342900" algn="ctr" defTabSz="-13873163" rtl="0" eaLnBrk="1" fontAlgn="base" hangingPunct="1">
        <a:spcBef>
          <a:spcPct val="0"/>
        </a:spcBef>
        <a:spcAft>
          <a:spcPct val="0"/>
        </a:spcAft>
        <a:defRPr sz="2800" b="1">
          <a:solidFill>
            <a:schemeClr val="tx2"/>
          </a:solidFill>
          <a:latin typeface="Myriad Pro" pitchFamily="34" charset="0"/>
          <a:cs typeface="Segoe UI" pitchFamily="34" charset="0"/>
        </a:defRPr>
      </a:lvl5pPr>
      <a:lvl6pPr marL="457200" algn="l" eaLnBrk="1" fontAlgn="base" hangingPunct="1">
        <a:spcBef>
          <a:spcPct val="0"/>
        </a:spcBef>
        <a:spcAft>
          <a:spcPct val="0"/>
        </a:spcAft>
        <a:defRPr sz="2800" b="1">
          <a:solidFill>
            <a:schemeClr val="tx2">
              <a:alpha val="100000"/>
            </a:schemeClr>
          </a:solidFill>
          <a:latin typeface="Verdana"/>
        </a:defRPr>
      </a:lvl6pPr>
      <a:lvl7pPr marL="914400" algn="l" eaLnBrk="1" fontAlgn="base" hangingPunct="1">
        <a:spcBef>
          <a:spcPct val="0"/>
        </a:spcBef>
        <a:spcAft>
          <a:spcPct val="0"/>
        </a:spcAft>
        <a:defRPr sz="2800" b="1">
          <a:solidFill>
            <a:schemeClr val="tx2">
              <a:alpha val="100000"/>
            </a:schemeClr>
          </a:solidFill>
          <a:latin typeface="Verdana"/>
        </a:defRPr>
      </a:lvl7pPr>
      <a:lvl8pPr marL="1371600" algn="l" eaLnBrk="1" fontAlgn="base" hangingPunct="1">
        <a:spcBef>
          <a:spcPct val="0"/>
        </a:spcBef>
        <a:spcAft>
          <a:spcPct val="0"/>
        </a:spcAft>
        <a:defRPr sz="2800" b="1">
          <a:solidFill>
            <a:schemeClr val="tx2">
              <a:alpha val="100000"/>
            </a:schemeClr>
          </a:solidFill>
          <a:latin typeface="Verdana"/>
        </a:defRPr>
      </a:lvl8pPr>
      <a:lvl9pPr marL="1828800" algn="l" eaLnBrk="1" fontAlgn="base" hangingPunct="1">
        <a:spcBef>
          <a:spcPct val="0"/>
        </a:spcBef>
        <a:spcAft>
          <a:spcPct val="0"/>
        </a:spcAft>
        <a:defRPr sz="2800" b="1">
          <a:solidFill>
            <a:schemeClr val="tx2">
              <a:alpha val="100000"/>
            </a:schemeClr>
          </a:solidFill>
          <a:latin typeface="Verdana"/>
        </a:defRPr>
      </a:lvl9pPr>
    </p:titleStyle>
    <p:bodyStyle>
      <a:lvl1pPr marL="342900" indent="-342900" algn="l" defTabSz="-13873163" rtl="0" eaLnBrk="1" fontAlgn="base" hangingPunct="1">
        <a:spcBef>
          <a:spcPct val="20000"/>
        </a:spcBef>
        <a:spcAft>
          <a:spcPct val="0"/>
        </a:spcAft>
        <a:buFont typeface="Wingdings" pitchFamily="2" charset="2"/>
        <a:buChar char="§"/>
        <a:defRPr sz="2400" b="1">
          <a:solidFill>
            <a:schemeClr val="tx1"/>
          </a:solidFill>
          <a:latin typeface="Calibri" pitchFamily="34" charset="0"/>
          <a:ea typeface="+mn-ea"/>
          <a:cs typeface="Segoe UI" pitchFamily="34" charset="0"/>
        </a:defRPr>
      </a:lvl1pPr>
      <a:lvl2pPr marL="742950" indent="-285750" algn="l" defTabSz="-13873163" rtl="0" eaLnBrk="1" fontAlgn="base" hangingPunct="1">
        <a:spcBef>
          <a:spcPct val="20000"/>
        </a:spcBef>
        <a:spcAft>
          <a:spcPct val="0"/>
        </a:spcAft>
        <a:buSzPct val="50000"/>
        <a:buFont typeface="Wingdings" pitchFamily="2" charset="2"/>
        <a:buChar char="o"/>
        <a:defRPr sz="2400">
          <a:solidFill>
            <a:schemeClr val="tx1"/>
          </a:solidFill>
          <a:latin typeface="Calibri Light" pitchFamily="34" charset="0"/>
          <a:cs typeface="Segoe UI" pitchFamily="34" charset="0"/>
        </a:defRPr>
      </a:lvl2pPr>
      <a:lvl3pPr marL="1143000" indent="-228600" algn="l" defTabSz="-13873163" rtl="0" eaLnBrk="1" fontAlgn="base" hangingPunct="1">
        <a:spcBef>
          <a:spcPct val="20000"/>
        </a:spcBef>
        <a:spcAft>
          <a:spcPct val="0"/>
        </a:spcAft>
        <a:buSzPct val="50000"/>
        <a:buFont typeface="Wingdings" pitchFamily="2" charset="2"/>
        <a:buChar char="o"/>
        <a:defRPr sz="2400">
          <a:solidFill>
            <a:schemeClr val="tx1"/>
          </a:solidFill>
          <a:latin typeface="Calibri Light" pitchFamily="34" charset="0"/>
          <a:cs typeface="Segoe UI" pitchFamily="34" charset="0"/>
        </a:defRPr>
      </a:lvl3pPr>
      <a:lvl4pPr marL="1600200" indent="-228600" algn="l" defTabSz="-13873163" rtl="0" eaLnBrk="1" fontAlgn="base" hangingPunct="1">
        <a:spcBef>
          <a:spcPct val="20000"/>
        </a:spcBef>
        <a:spcAft>
          <a:spcPct val="0"/>
        </a:spcAft>
        <a:buSzPct val="50000"/>
        <a:buFont typeface="Wingdings" pitchFamily="2" charset="2"/>
        <a:buChar char="o"/>
        <a:defRPr sz="2400">
          <a:solidFill>
            <a:schemeClr val="tx1"/>
          </a:solidFill>
          <a:latin typeface="Calibri Light" pitchFamily="34" charset="0"/>
          <a:cs typeface="Segoe UI" pitchFamily="34" charset="0"/>
        </a:defRPr>
      </a:lvl4pPr>
      <a:lvl5pPr marL="2057400" indent="-228600" algn="l" defTabSz="-13873163" rtl="0" eaLnBrk="1" fontAlgn="base" hangingPunct="1">
        <a:spcBef>
          <a:spcPct val="20000"/>
        </a:spcBef>
        <a:spcAft>
          <a:spcPct val="0"/>
        </a:spcAft>
        <a:buSzPct val="50000"/>
        <a:buFont typeface="Wingdings" pitchFamily="2" charset="2"/>
        <a:buChar char="o"/>
        <a:defRPr sz="2400">
          <a:solidFill>
            <a:schemeClr val="tx1"/>
          </a:solidFill>
          <a:latin typeface="Calibri Light" pitchFamily="34" charset="0"/>
          <a:cs typeface="Segoe UI" pitchFamily="34" charset="0"/>
        </a:defRPr>
      </a:lvl5pPr>
      <a:lvl6pPr marL="25146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6pPr>
      <a:lvl7pPr marL="29718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7pPr>
      <a:lvl8pPr marL="34290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8pPr>
      <a:lvl9pPr marL="38862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9pPr>
    </p:bodyStyle>
    <p:otherStyle>
      <a:lvl1pPr algn="l" eaLnBrk="1" fontAlgn="base" hangingPunct="1">
        <a:spcBef>
          <a:spcPct val="0"/>
        </a:spcBef>
        <a:spcAft>
          <a:spcPct val="0"/>
        </a:spcAft>
        <a:defRPr>
          <a:solidFill>
            <a:schemeClr val="tx1">
              <a:alpha val="100000"/>
            </a:schemeClr>
          </a:solidFill>
          <a:latin typeface="Arial"/>
        </a:defRPr>
      </a:lvl1pPr>
      <a:lvl2pPr marL="457200" algn="l" eaLnBrk="1" fontAlgn="base" hangingPunct="1">
        <a:spcBef>
          <a:spcPct val="0"/>
        </a:spcBef>
        <a:spcAft>
          <a:spcPct val="0"/>
        </a:spcAft>
        <a:defRPr>
          <a:solidFill>
            <a:schemeClr val="tx1">
              <a:alpha val="100000"/>
            </a:schemeClr>
          </a:solidFill>
          <a:latin typeface="Arial"/>
        </a:defRPr>
      </a:lvl2pPr>
      <a:lvl3pPr marL="914400" algn="l" eaLnBrk="1" fontAlgn="base" hangingPunct="1">
        <a:spcBef>
          <a:spcPct val="0"/>
        </a:spcBef>
        <a:spcAft>
          <a:spcPct val="0"/>
        </a:spcAft>
        <a:defRPr>
          <a:solidFill>
            <a:schemeClr val="tx1">
              <a:alpha val="100000"/>
            </a:schemeClr>
          </a:solidFill>
          <a:latin typeface="Arial"/>
        </a:defRPr>
      </a:lvl3pPr>
      <a:lvl4pPr marL="1371600" algn="l" eaLnBrk="1" fontAlgn="base" hangingPunct="1">
        <a:spcBef>
          <a:spcPct val="0"/>
        </a:spcBef>
        <a:spcAft>
          <a:spcPct val="0"/>
        </a:spcAft>
        <a:defRPr>
          <a:solidFill>
            <a:schemeClr val="tx1">
              <a:alpha val="100000"/>
            </a:schemeClr>
          </a:solidFill>
          <a:latin typeface="Arial"/>
        </a:defRPr>
      </a:lvl4pPr>
      <a:lvl5pPr marL="1828800" algn="l" eaLnBrk="1" fontAlgn="base" hangingPunct="1">
        <a:spcBef>
          <a:spcPct val="0"/>
        </a:spcBef>
        <a:spcAft>
          <a:spcPct val="0"/>
        </a:spcAft>
        <a:defRPr>
          <a:solidFill>
            <a:schemeClr val="tx1">
              <a:alpha val="100000"/>
            </a:schemeClr>
          </a:solidFill>
          <a:latin typeface="Arial"/>
        </a:defRPr>
      </a:lvl5pPr>
      <a:lvl6pPr marL="2286000" algn="l" eaLnBrk="1" fontAlgn="base" hangingPunct="1">
        <a:spcBef>
          <a:spcPct val="0"/>
        </a:spcBef>
        <a:spcAft>
          <a:spcPct val="0"/>
        </a:spcAft>
        <a:defRPr>
          <a:solidFill>
            <a:schemeClr val="tx1">
              <a:alpha val="100000"/>
            </a:schemeClr>
          </a:solidFill>
          <a:latin typeface="Arial"/>
        </a:defRPr>
      </a:lvl6pPr>
      <a:lvl7pPr marL="2743200" algn="l" eaLnBrk="1" fontAlgn="base" hangingPunct="1">
        <a:spcBef>
          <a:spcPct val="0"/>
        </a:spcBef>
        <a:spcAft>
          <a:spcPct val="0"/>
        </a:spcAft>
        <a:defRPr>
          <a:solidFill>
            <a:schemeClr val="tx1">
              <a:alpha val="100000"/>
            </a:schemeClr>
          </a:solidFill>
          <a:latin typeface="Arial"/>
        </a:defRPr>
      </a:lvl7pPr>
      <a:lvl8pPr marL="3200400" algn="l" eaLnBrk="1" fontAlgn="base" hangingPunct="1">
        <a:spcBef>
          <a:spcPct val="0"/>
        </a:spcBef>
        <a:spcAft>
          <a:spcPct val="0"/>
        </a:spcAft>
        <a:defRPr>
          <a:solidFill>
            <a:schemeClr val="tx1">
              <a:alpha val="100000"/>
            </a:schemeClr>
          </a:solidFill>
          <a:latin typeface="Arial"/>
        </a:defRPr>
      </a:lvl8pPr>
      <a:lvl9pPr marL="3657600" algn="l" eaLnBrk="1" fontAlgn="base" hangingPunct="1">
        <a:spcBef>
          <a:spcPct val="0"/>
        </a:spcBef>
        <a:spcAft>
          <a:spcPct val="0"/>
        </a:spcAft>
        <a:defRPr>
          <a:solidFill>
            <a:schemeClr val="tx1">
              <a:alpha val="100000"/>
            </a:schemeClr>
          </a:solidFill>
          <a:latin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ext Placeholder 1025"/>
          <p:cNvSpPr>
            <a:spLocks noGrp="1" noChangeArrowheads="1"/>
          </p:cNvSpPr>
          <p:nvPr>
            <p:ph type="body" idx="1"/>
          </p:nvPr>
        </p:nvSpPr>
        <p:spPr bwMode="auto">
          <a:xfrm>
            <a:off x="457200" y="1371600"/>
            <a:ext cx="8229600"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7" name="Title Placeholder 1026"/>
          <p:cNvSpPr>
            <a:spLocks noGrp="1" noChangeArrowheads="1"/>
          </p:cNvSpPr>
          <p:nvPr>
            <p:ph type="title"/>
          </p:nvPr>
        </p:nvSpPr>
        <p:spPr bwMode="auto">
          <a:xfrm>
            <a:off x="457200" y="304800"/>
            <a:ext cx="82296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Tree>
    <p:extLst>
      <p:ext uri="{BB962C8B-B14F-4D97-AF65-F5344CB8AC3E}">
        <p14:creationId xmlns:p14="http://schemas.microsoft.com/office/powerpoint/2010/main" val="428606274"/>
      </p:ext>
    </p:extLst>
  </p:cSld>
  <p:clrMap bg1="lt1" tx1="dk1" bg2="lt2" tx2="dk2" accent1="accent1" accent2="accent2" accent3="accent3" accent4="accent4" accent5="accent5" accent6="accent6" hlink="hlink" folHlink="folHlink"/>
  <p:sldLayoutIdLst>
    <p:sldLayoutId id="2147483943" r:id="rId1"/>
    <p:sldLayoutId id="2147483944" r:id="rId2"/>
    <p:sldLayoutId id="2147483945" r:id="rId3"/>
    <p:sldLayoutId id="2147483946" r:id="rId4"/>
    <p:sldLayoutId id="2147483947" r:id="rId5"/>
    <p:sldLayoutId id="2147483948" r:id="rId6"/>
    <p:sldLayoutId id="2147483949" r:id="rId7"/>
    <p:sldLayoutId id="2147483950" r:id="rId8"/>
    <p:sldLayoutId id="2147483951" r:id="rId9"/>
    <p:sldLayoutId id="2147483952" r:id="rId10"/>
    <p:sldLayoutId id="2147483953" r:id="rId11"/>
    <p:sldLayoutId id="2147483954" r:id="rId12"/>
    <p:sldLayoutId id="2147483955" r:id="rId13"/>
    <p:sldLayoutId id="2147483956" r:id="rId14"/>
  </p:sldLayoutIdLst>
  <p:transition>
    <p:fade/>
  </p:transition>
  <p:timing>
    <p:tnLst>
      <p:par>
        <p:cTn id="1" dur="indefinite" restart="never" nodeType="tmRoot"/>
      </p:par>
    </p:tnLst>
  </p:timing>
  <p:hf hdr="0" ftr="0" dt="0"/>
  <p:txStyles>
    <p:titleStyle>
      <a:lvl1pPr algn="ctr" defTabSz="-13873163" rtl="0" eaLnBrk="1" fontAlgn="base" hangingPunct="1">
        <a:spcBef>
          <a:spcPct val="0"/>
        </a:spcBef>
        <a:spcAft>
          <a:spcPct val="0"/>
        </a:spcAft>
        <a:defRPr lang="en-US" sz="2800" b="1" dirty="0">
          <a:solidFill>
            <a:schemeClr val="tx2"/>
          </a:solidFill>
          <a:latin typeface="+mj-lt"/>
          <a:ea typeface="+mj-ea"/>
          <a:cs typeface="Segoe UI" pitchFamily="34" charset="0"/>
        </a:defRPr>
      </a:lvl1pPr>
      <a:lvl2pPr algn="ctr" defTabSz="-13873163" rtl="0" eaLnBrk="1" fontAlgn="base" hangingPunct="1">
        <a:spcBef>
          <a:spcPct val="0"/>
        </a:spcBef>
        <a:spcAft>
          <a:spcPct val="0"/>
        </a:spcAft>
        <a:defRPr sz="2800" b="1">
          <a:solidFill>
            <a:schemeClr val="tx2"/>
          </a:solidFill>
          <a:latin typeface="Calibri" pitchFamily="34" charset="0"/>
          <a:cs typeface="Segoe UI" pitchFamily="34" charset="0"/>
        </a:defRPr>
      </a:lvl2pPr>
      <a:lvl3pPr algn="ctr" defTabSz="-13873163" rtl="0" eaLnBrk="1" fontAlgn="base" hangingPunct="1">
        <a:spcBef>
          <a:spcPct val="0"/>
        </a:spcBef>
        <a:spcAft>
          <a:spcPct val="0"/>
        </a:spcAft>
        <a:defRPr sz="2800" b="1">
          <a:solidFill>
            <a:schemeClr val="tx2"/>
          </a:solidFill>
          <a:latin typeface="Calibri" pitchFamily="34" charset="0"/>
          <a:cs typeface="Segoe UI" pitchFamily="34" charset="0"/>
        </a:defRPr>
      </a:lvl3pPr>
      <a:lvl4pPr algn="ctr" defTabSz="-13873163" rtl="0" eaLnBrk="1" fontAlgn="base" hangingPunct="1">
        <a:spcBef>
          <a:spcPct val="0"/>
        </a:spcBef>
        <a:spcAft>
          <a:spcPct val="0"/>
        </a:spcAft>
        <a:defRPr sz="2800" b="1">
          <a:solidFill>
            <a:schemeClr val="tx2"/>
          </a:solidFill>
          <a:latin typeface="Calibri" pitchFamily="34" charset="0"/>
          <a:cs typeface="Segoe UI" pitchFamily="34" charset="0"/>
        </a:defRPr>
      </a:lvl4pPr>
      <a:lvl5pPr algn="ctr" defTabSz="-13873163" rtl="0" eaLnBrk="1" fontAlgn="base" hangingPunct="1">
        <a:spcBef>
          <a:spcPct val="0"/>
        </a:spcBef>
        <a:spcAft>
          <a:spcPct val="0"/>
        </a:spcAft>
        <a:defRPr sz="2800" b="1">
          <a:solidFill>
            <a:schemeClr val="tx2"/>
          </a:solidFill>
          <a:latin typeface="Calibri" pitchFamily="34" charset="0"/>
          <a:cs typeface="Segoe UI" pitchFamily="34" charset="0"/>
        </a:defRPr>
      </a:lvl5pPr>
      <a:lvl6pPr marL="457200" algn="l" eaLnBrk="1" fontAlgn="base" hangingPunct="1">
        <a:spcBef>
          <a:spcPct val="0"/>
        </a:spcBef>
        <a:spcAft>
          <a:spcPct val="0"/>
        </a:spcAft>
        <a:defRPr sz="2800" b="1">
          <a:solidFill>
            <a:schemeClr val="tx2">
              <a:alpha val="100000"/>
            </a:schemeClr>
          </a:solidFill>
          <a:latin typeface="Verdana"/>
        </a:defRPr>
      </a:lvl6pPr>
      <a:lvl7pPr marL="914400" algn="l" eaLnBrk="1" fontAlgn="base" hangingPunct="1">
        <a:spcBef>
          <a:spcPct val="0"/>
        </a:spcBef>
        <a:spcAft>
          <a:spcPct val="0"/>
        </a:spcAft>
        <a:defRPr sz="2800" b="1">
          <a:solidFill>
            <a:schemeClr val="tx2">
              <a:alpha val="100000"/>
            </a:schemeClr>
          </a:solidFill>
          <a:latin typeface="Verdana"/>
        </a:defRPr>
      </a:lvl7pPr>
      <a:lvl8pPr marL="1371600" algn="l" eaLnBrk="1" fontAlgn="base" hangingPunct="1">
        <a:spcBef>
          <a:spcPct val="0"/>
        </a:spcBef>
        <a:spcAft>
          <a:spcPct val="0"/>
        </a:spcAft>
        <a:defRPr sz="2800" b="1">
          <a:solidFill>
            <a:schemeClr val="tx2">
              <a:alpha val="100000"/>
            </a:schemeClr>
          </a:solidFill>
          <a:latin typeface="Verdana"/>
        </a:defRPr>
      </a:lvl8pPr>
      <a:lvl9pPr marL="1828800" algn="l" eaLnBrk="1" fontAlgn="base" hangingPunct="1">
        <a:spcBef>
          <a:spcPct val="0"/>
        </a:spcBef>
        <a:spcAft>
          <a:spcPct val="0"/>
        </a:spcAft>
        <a:defRPr sz="2800" b="1">
          <a:solidFill>
            <a:schemeClr val="tx2">
              <a:alpha val="100000"/>
            </a:schemeClr>
          </a:solidFill>
          <a:latin typeface="Verdana"/>
        </a:defRPr>
      </a:lvl9pPr>
    </p:titleStyle>
    <p:bodyStyle>
      <a:lvl1pPr marL="342900" indent="-342900" algn="l" defTabSz="-13873163" rtl="0" eaLnBrk="1" fontAlgn="base" hangingPunct="1">
        <a:spcBef>
          <a:spcPct val="20000"/>
        </a:spcBef>
        <a:spcAft>
          <a:spcPct val="0"/>
        </a:spcAft>
        <a:buFont typeface="Wingdings" pitchFamily="2" charset="2"/>
        <a:buChar char="§"/>
        <a:defRPr sz="2000" b="1">
          <a:solidFill>
            <a:schemeClr val="tx1"/>
          </a:solidFill>
          <a:latin typeface="Calibri" pitchFamily="34" charset="0"/>
          <a:ea typeface="+mn-ea"/>
          <a:cs typeface="Segoe UI" pitchFamily="34" charset="0"/>
        </a:defRPr>
      </a:lvl1pPr>
      <a:lvl2pPr marL="742950" indent="-285750" algn="l" defTabSz="-13873163" rtl="0" eaLnBrk="1" fontAlgn="base" hangingPunct="1">
        <a:spcBef>
          <a:spcPct val="20000"/>
        </a:spcBef>
        <a:spcAft>
          <a:spcPct val="0"/>
        </a:spcAft>
        <a:buSzPct val="50000"/>
        <a:buFont typeface="Wingdings" pitchFamily="2" charset="2"/>
        <a:buChar char="o"/>
        <a:defRPr>
          <a:solidFill>
            <a:schemeClr val="tx1"/>
          </a:solidFill>
          <a:latin typeface="Calibri Light" pitchFamily="34" charset="0"/>
          <a:cs typeface="Segoe UI" pitchFamily="34" charset="0"/>
        </a:defRPr>
      </a:lvl2pPr>
      <a:lvl3pPr marL="1143000" indent="-228600" algn="l" defTabSz="-13873163" rtl="0" eaLnBrk="1" fontAlgn="base" hangingPunct="1">
        <a:spcBef>
          <a:spcPct val="20000"/>
        </a:spcBef>
        <a:spcAft>
          <a:spcPct val="0"/>
        </a:spcAft>
        <a:buSzPct val="50000"/>
        <a:buFont typeface="Wingdings" pitchFamily="2" charset="2"/>
        <a:buChar char="o"/>
        <a:defRPr sz="1600">
          <a:solidFill>
            <a:schemeClr val="tx1"/>
          </a:solidFill>
          <a:latin typeface="Calibri Light" pitchFamily="34" charset="0"/>
          <a:cs typeface="Segoe UI" pitchFamily="34" charset="0"/>
        </a:defRPr>
      </a:lvl3pPr>
      <a:lvl4pPr marL="1600200" indent="-228600" algn="l" defTabSz="-13873163" rtl="0" eaLnBrk="1" fontAlgn="base" hangingPunct="1">
        <a:spcBef>
          <a:spcPct val="20000"/>
        </a:spcBef>
        <a:spcAft>
          <a:spcPct val="0"/>
        </a:spcAft>
        <a:buSzPct val="50000"/>
        <a:buFont typeface="Wingdings" pitchFamily="2" charset="2"/>
        <a:buChar char="o"/>
        <a:defRPr sz="1400">
          <a:solidFill>
            <a:schemeClr val="tx1"/>
          </a:solidFill>
          <a:latin typeface="Calibri Light" pitchFamily="34" charset="0"/>
          <a:cs typeface="Segoe UI" pitchFamily="34" charset="0"/>
        </a:defRPr>
      </a:lvl4pPr>
      <a:lvl5pPr marL="2057400" indent="-228600" algn="l" defTabSz="-13873163" rtl="0" eaLnBrk="1" fontAlgn="base" hangingPunct="1">
        <a:spcBef>
          <a:spcPct val="20000"/>
        </a:spcBef>
        <a:spcAft>
          <a:spcPct val="0"/>
        </a:spcAft>
        <a:buSzPct val="50000"/>
        <a:buFont typeface="Wingdings" pitchFamily="2" charset="2"/>
        <a:buChar char="o"/>
        <a:defRPr sz="1200">
          <a:solidFill>
            <a:schemeClr val="tx1"/>
          </a:solidFill>
          <a:latin typeface="Calibri Light" pitchFamily="34" charset="0"/>
          <a:cs typeface="Segoe UI" pitchFamily="34" charset="0"/>
        </a:defRPr>
      </a:lvl5pPr>
      <a:lvl6pPr marL="25146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6pPr>
      <a:lvl7pPr marL="29718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7pPr>
      <a:lvl8pPr marL="34290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8pPr>
      <a:lvl9pPr marL="38862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9pPr>
    </p:bodyStyle>
    <p:otherStyle>
      <a:lvl1pPr algn="l" eaLnBrk="1" fontAlgn="base" hangingPunct="1">
        <a:spcBef>
          <a:spcPct val="0"/>
        </a:spcBef>
        <a:spcAft>
          <a:spcPct val="0"/>
        </a:spcAft>
        <a:defRPr>
          <a:solidFill>
            <a:schemeClr val="tx1">
              <a:alpha val="100000"/>
            </a:schemeClr>
          </a:solidFill>
          <a:latin typeface="Arial"/>
        </a:defRPr>
      </a:lvl1pPr>
      <a:lvl2pPr marL="457200" algn="l" eaLnBrk="1" fontAlgn="base" hangingPunct="1">
        <a:spcBef>
          <a:spcPct val="0"/>
        </a:spcBef>
        <a:spcAft>
          <a:spcPct val="0"/>
        </a:spcAft>
        <a:defRPr>
          <a:solidFill>
            <a:schemeClr val="tx1">
              <a:alpha val="100000"/>
            </a:schemeClr>
          </a:solidFill>
          <a:latin typeface="Arial"/>
        </a:defRPr>
      </a:lvl2pPr>
      <a:lvl3pPr marL="914400" algn="l" eaLnBrk="1" fontAlgn="base" hangingPunct="1">
        <a:spcBef>
          <a:spcPct val="0"/>
        </a:spcBef>
        <a:spcAft>
          <a:spcPct val="0"/>
        </a:spcAft>
        <a:defRPr>
          <a:solidFill>
            <a:schemeClr val="tx1">
              <a:alpha val="100000"/>
            </a:schemeClr>
          </a:solidFill>
          <a:latin typeface="Arial"/>
        </a:defRPr>
      </a:lvl3pPr>
      <a:lvl4pPr marL="1371600" algn="l" eaLnBrk="1" fontAlgn="base" hangingPunct="1">
        <a:spcBef>
          <a:spcPct val="0"/>
        </a:spcBef>
        <a:spcAft>
          <a:spcPct val="0"/>
        </a:spcAft>
        <a:defRPr>
          <a:solidFill>
            <a:schemeClr val="tx1">
              <a:alpha val="100000"/>
            </a:schemeClr>
          </a:solidFill>
          <a:latin typeface="Arial"/>
        </a:defRPr>
      </a:lvl4pPr>
      <a:lvl5pPr marL="1828800" algn="l" eaLnBrk="1" fontAlgn="base" hangingPunct="1">
        <a:spcBef>
          <a:spcPct val="0"/>
        </a:spcBef>
        <a:spcAft>
          <a:spcPct val="0"/>
        </a:spcAft>
        <a:defRPr>
          <a:solidFill>
            <a:schemeClr val="tx1">
              <a:alpha val="100000"/>
            </a:schemeClr>
          </a:solidFill>
          <a:latin typeface="Arial"/>
        </a:defRPr>
      </a:lvl5pPr>
      <a:lvl6pPr marL="2286000" algn="l" eaLnBrk="1" fontAlgn="base" hangingPunct="1">
        <a:spcBef>
          <a:spcPct val="0"/>
        </a:spcBef>
        <a:spcAft>
          <a:spcPct val="0"/>
        </a:spcAft>
        <a:defRPr>
          <a:solidFill>
            <a:schemeClr val="tx1">
              <a:alpha val="100000"/>
            </a:schemeClr>
          </a:solidFill>
          <a:latin typeface="Arial"/>
        </a:defRPr>
      </a:lvl6pPr>
      <a:lvl7pPr marL="2743200" algn="l" eaLnBrk="1" fontAlgn="base" hangingPunct="1">
        <a:spcBef>
          <a:spcPct val="0"/>
        </a:spcBef>
        <a:spcAft>
          <a:spcPct val="0"/>
        </a:spcAft>
        <a:defRPr>
          <a:solidFill>
            <a:schemeClr val="tx1">
              <a:alpha val="100000"/>
            </a:schemeClr>
          </a:solidFill>
          <a:latin typeface="Arial"/>
        </a:defRPr>
      </a:lvl7pPr>
      <a:lvl8pPr marL="3200400" algn="l" eaLnBrk="1" fontAlgn="base" hangingPunct="1">
        <a:spcBef>
          <a:spcPct val="0"/>
        </a:spcBef>
        <a:spcAft>
          <a:spcPct val="0"/>
        </a:spcAft>
        <a:defRPr>
          <a:solidFill>
            <a:schemeClr val="tx1">
              <a:alpha val="100000"/>
            </a:schemeClr>
          </a:solidFill>
          <a:latin typeface="Arial"/>
        </a:defRPr>
      </a:lvl8pPr>
      <a:lvl9pPr marL="3657600" algn="l" eaLnBrk="1" fontAlgn="base" hangingPunct="1">
        <a:spcBef>
          <a:spcPct val="0"/>
        </a:spcBef>
        <a:spcAft>
          <a:spcPct val="0"/>
        </a:spcAft>
        <a:defRPr>
          <a:solidFill>
            <a:schemeClr val="tx1">
              <a:alpha val="100000"/>
            </a:schemeClr>
          </a:solidFill>
          <a:latin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4.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3.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104.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Layout" Target="../slideLayouts/slideLayout51.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106.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49.xml"/></Relationships>
</file>

<file path=ppt/slides/_rels/slide107.xml.rels><?xml version="1.0" encoding="UTF-8" standalone="yes"?>
<Relationships xmlns="http://schemas.openxmlformats.org/package/2006/relationships"><Relationship Id="rId2" Type="http://schemas.openxmlformats.org/officeDocument/2006/relationships/image" Target="../media/image49.jpg"/><Relationship Id="rId1" Type="http://schemas.openxmlformats.org/officeDocument/2006/relationships/slideLayout" Target="../slideLayouts/slideLayout51.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6.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113.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49.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6.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2.xml"/></Relationships>
</file>

<file path=ppt/slides/_rels/slide129.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Layout" Target="../slideLayouts/slideLayout43.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6.xml"/></Relationships>
</file>

<file path=ppt/slides/_rels/slide130.xml.rels><?xml version="1.0" encoding="UTF-8" standalone="yes"?>
<Relationships xmlns="http://schemas.openxmlformats.org/package/2006/relationships"><Relationship Id="rId2" Type="http://schemas.openxmlformats.org/officeDocument/2006/relationships/image" Target="../media/image52.jpg"/><Relationship Id="rId1" Type="http://schemas.openxmlformats.org/officeDocument/2006/relationships/slideLayout" Target="../slideLayouts/slideLayout43.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35.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5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137.xml.rels><?xml version="1.0" encoding="UTF-8" standalone="yes"?>
<Relationships xmlns="http://schemas.openxmlformats.org/package/2006/relationships"><Relationship Id="rId2" Type="http://schemas.openxmlformats.org/officeDocument/2006/relationships/hyperlink" Target="http://www.brentozar.com/archive/2011/12/whats-going-on-my-sql-server-video/" TargetMode="External"/><Relationship Id="rId1" Type="http://schemas.openxmlformats.org/officeDocument/2006/relationships/slideLayout" Target="../slideLayouts/slideLayout49.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6.xml"/></Relationships>
</file>

<file path=ppt/slides/_rels/slide140.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52.xml"/></Relationships>
</file>

<file path=ppt/slides/_rels/slide141.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49.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6.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54.xml.rels><?xml version="1.0" encoding="UTF-8" standalone="yes"?>
<Relationships xmlns="http://schemas.openxmlformats.org/package/2006/relationships"><Relationship Id="rId2" Type="http://schemas.openxmlformats.org/officeDocument/2006/relationships/hyperlink" Target="http://www.brentozar.com/go/collect-xevents/" TargetMode="External"/><Relationship Id="rId1" Type="http://schemas.openxmlformats.org/officeDocument/2006/relationships/slideLayout" Target="../slideLayouts/slideLayout53.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158.xml.rels><?xml version="1.0" encoding="UTF-8" standalone="yes"?>
<Relationships xmlns="http://schemas.openxmlformats.org/package/2006/relationships"><Relationship Id="rId2" Type="http://schemas.openxmlformats.org/officeDocument/2006/relationships/hyperlink" Target="http://brentozar.com/responder" TargetMode="External"/><Relationship Id="rId1" Type="http://schemas.openxmlformats.org/officeDocument/2006/relationships/slideLayout" Target="../slideLayouts/slideLayout49.xml"/></Relationships>
</file>

<file path=ppt/slides/_rels/slide15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2.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6.xml"/></Relationships>
</file>

<file path=ppt/slides/_rels/slide16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43.xml"/></Relationships>
</file>

<file path=ppt/slides/_rels/slide16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55.xml"/></Relationships>
</file>

<file path=ppt/slides/_rels/slide162.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55.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164.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47.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166.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51.xml"/></Relationships>
</file>

<file path=ppt/slides/_rels/slide167.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3.xml"/></Relationships>
</file>

<file path=ppt/slides/_rels/slide168.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47.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6.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174.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55.xml"/></Relationships>
</file>

<file path=ppt/slides/_rels/slide175.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49.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78.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3.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6.xml"/></Relationships>
</file>

<file path=ppt/slides/_rels/slide180.xml.rels><?xml version="1.0" encoding="UTF-8" standalone="yes"?>
<Relationships xmlns="http://schemas.openxmlformats.org/package/2006/relationships"><Relationship Id="rId2" Type="http://schemas.openxmlformats.org/officeDocument/2006/relationships/hyperlink" Target="http://www.brentozar.com/blitzindex" TargetMode="External"/><Relationship Id="rId1" Type="http://schemas.openxmlformats.org/officeDocument/2006/relationships/slideLayout" Target="../slideLayouts/slideLayout43.xml"/></Relationships>
</file>

<file path=ppt/slides/_rels/slide181.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60.png"/><Relationship Id="rId1" Type="http://schemas.openxmlformats.org/officeDocument/2006/relationships/slideLayout" Target="../slideLayouts/slideLayout53.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184.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51.xml"/></Relationships>
</file>

<file path=ppt/slides/_rels/slide185.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47.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6.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19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62.jpeg"/><Relationship Id="rId1" Type="http://schemas.openxmlformats.org/officeDocument/2006/relationships/slideLayout" Target="../slideLayouts/slideLayout43.xml"/></Relationships>
</file>

<file path=ppt/slides/_rels/slide19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51.xml"/></Relationships>
</file>

<file path=ppt/slides/_rels/slide194.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43.xml"/></Relationships>
</file>

<file path=ppt/slides/_rels/slide195.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43.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197.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42.xml"/><Relationship Id="rId1" Type="http://schemas.openxmlformats.org/officeDocument/2006/relationships/slideLayout" Target="../slideLayouts/slideLayout52.xml"/><Relationship Id="rId4" Type="http://schemas.openxmlformats.org/officeDocument/2006/relationships/image" Target="../media/image56.png"/></Relationships>
</file>

<file path=ppt/slides/_rels/slide198.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2.xml"/></Relationships>
</file>

<file path=ppt/slides/_rels/slide199.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43.xml"/></Relationships>
</file>

<file path=ppt/slides/_rels/slide2.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jpeg"/><Relationship Id="rId1" Type="http://schemas.openxmlformats.org/officeDocument/2006/relationships/slideLayout" Target="../slideLayouts/slideLayout9.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6.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201.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49.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204.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47.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2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6.xml"/></Relationships>
</file>

<file path=ppt/slides/_rels/slide210.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49.xml"/></Relationships>
</file>

<file path=ppt/slides/_rels/slide211.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49.xml"/></Relationships>
</file>

<file path=ppt/slides/_rels/slide212.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47.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218.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49.xml"/></Relationships>
</file>

<file path=ppt/slides/_rels/slide219.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47.xml"/></Relationships>
</file>

<file path=ppt/slides/_rels/slide2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6.xml"/></Relationships>
</file>

<file path=ppt/slides/_rels/slide220.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221.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222.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223.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24.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225.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44.xml"/><Relationship Id="rId1" Type="http://schemas.openxmlformats.org/officeDocument/2006/relationships/slideLayout" Target="../slideLayouts/slideLayout52.xml"/></Relationships>
</file>

<file path=ppt/slides/_rels/slide22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5.xml"/></Relationships>
</file>

<file path=ppt/slides/_rels/slide227.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49.xml"/></Relationships>
</file>

<file path=ppt/slides/_rels/slide228.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47.xml"/></Relationships>
</file>

<file path=ppt/slides/_rels/slide229.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2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6.xml"/></Relationships>
</file>

<file path=ppt/slides/_rels/slide230.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49.xml"/></Relationships>
</file>

<file path=ppt/slides/_rels/slide231.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232.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55.xml"/></Relationships>
</file>

<file path=ppt/slides/_rels/slide233.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2.xml"/></Relationships>
</file>

<file path=ppt/slides/_rels/slide234.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235.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236.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37.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238.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23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53.xml"/></Relationships>
</file>

<file path=ppt/slides/_rels/slide2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6.xml"/></Relationships>
</file>

<file path=ppt/slides/_rels/slide240.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41.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242.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49.xml"/></Relationships>
</file>

<file path=ppt/slides/_rels/slide243.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244.xml.rels><?xml version="1.0" encoding="UTF-8" standalone="yes"?>
<Relationships xmlns="http://schemas.openxmlformats.org/package/2006/relationships"><Relationship Id="rId2" Type="http://schemas.openxmlformats.org/officeDocument/2006/relationships/image" Target="../media/image74.jpg"/><Relationship Id="rId1" Type="http://schemas.openxmlformats.org/officeDocument/2006/relationships/slideLayout" Target="../slideLayouts/slideLayout49.xml"/></Relationships>
</file>

<file path=ppt/slides/_rels/slide245.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246.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247.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248.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49.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6.xml"/></Relationships>
</file>

<file path=ppt/slides/_rels/slide250.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51.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49.xml"/></Relationships>
</file>

<file path=ppt/slides/_rels/slide252.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slideLayout" Target="../slideLayouts/slideLayout49.xml"/></Relationships>
</file>

<file path=ppt/slides/_rels/slide253.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5.png"/><Relationship Id="rId1" Type="http://schemas.openxmlformats.org/officeDocument/2006/relationships/slideLayout" Target="../slideLayouts/slideLayout49.xml"/></Relationships>
</file>

<file path=ppt/slides/_rels/slide254.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255.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256.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49.xml"/></Relationships>
</file>

<file path=ppt/slides/_rels/slide257.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8.png"/><Relationship Id="rId1" Type="http://schemas.openxmlformats.org/officeDocument/2006/relationships/slideLayout" Target="../slideLayouts/slideLayout49.xml"/></Relationships>
</file>

<file path=ppt/slides/_rels/slide258.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259.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2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3.xml"/></Relationships>
</file>

<file path=ppt/slides/_rels/slide260.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61.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262.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263.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264.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49.xml"/></Relationships>
</file>

<file path=ppt/slides/_rels/slide265.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49.xml"/></Relationships>
</file>

<file path=ppt/slides/_rels/slide266.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0.png"/><Relationship Id="rId1" Type="http://schemas.openxmlformats.org/officeDocument/2006/relationships/slideLayout" Target="../slideLayouts/slideLayout49.xml"/></Relationships>
</file>

<file path=ppt/slides/_rels/slide267.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268.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269.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49.xml"/></Relationships>
</file>

<file path=ppt/slides/_rels/slide27.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46.xml"/></Relationships>
</file>

<file path=ppt/slides/_rels/slide270.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3.png"/><Relationship Id="rId1" Type="http://schemas.openxmlformats.org/officeDocument/2006/relationships/slideLayout" Target="../slideLayouts/slideLayout49.xml"/></Relationships>
</file>

<file path=ppt/slides/_rels/slide271.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83.png"/><Relationship Id="rId1" Type="http://schemas.openxmlformats.org/officeDocument/2006/relationships/slideLayout" Target="../slideLayouts/slideLayout49.xml"/></Relationships>
</file>

<file path=ppt/slides/_rels/slide272.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273.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274.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75.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276.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49.xml"/></Relationships>
</file>

<file path=ppt/slides/_rels/slide277.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278.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49.xml"/></Relationships>
</file>

<file path=ppt/slides/_rels/slide279.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2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6.xml"/></Relationships>
</file>

<file path=ppt/slides/_rels/slide280.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281.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282.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283.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84.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49.xml"/></Relationships>
</file>

<file path=ppt/slides/_rels/slide285.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286.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287.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288.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289.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4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290.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49.xml"/></Relationships>
</file>

<file path=ppt/slides/_rels/slide291.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292.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293.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294.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295.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42.xml"/></Relationships>
</file>

<file path=ppt/slides/_rels/slide296.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97.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98.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299.xml.rels><?xml version="1.0" encoding="UTF-8" standalone="yes"?>
<Relationships xmlns="http://schemas.openxmlformats.org/package/2006/relationships"><Relationship Id="rId2" Type="http://schemas.openxmlformats.org/officeDocument/2006/relationships/hyperlink" Target="http://StackOverflow.com" TargetMode="External"/><Relationship Id="rId1" Type="http://schemas.openxmlformats.org/officeDocument/2006/relationships/slideLayout" Target="../slideLayouts/slideLayout4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9.xml"/></Relationships>
</file>

<file path=ppt/slides/_rels/slide30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6.jpg"/><Relationship Id="rId1" Type="http://schemas.openxmlformats.org/officeDocument/2006/relationships/slideLayout" Target="../slideLayouts/slideLayout4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9.xml"/></Relationships>
</file>

<file path=ppt/slides/_rels/slide3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4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9.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9.xml"/></Relationships>
</file>

<file path=ppt/slides/_rels/slide3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46.xml"/></Relationships>
</file>

<file path=ppt/slides/_rels/slide3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46.xml"/></Relationships>
</file>

<file path=ppt/slides/_rels/slide3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4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4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9.xml"/></Relationships>
</file>

<file path=ppt/slides/_rels/slide4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2.png"/><Relationship Id="rId1" Type="http://schemas.openxmlformats.org/officeDocument/2006/relationships/slideLayout" Target="../slideLayouts/slideLayout46.xml"/></Relationships>
</file>

<file path=ppt/slides/_rels/slide4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6.xml"/></Relationships>
</file>

<file path=ppt/slides/_rels/slide4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46.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9.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9.xml"/></Relationships>
</file>

<file path=ppt/slides/_rels/slide4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6.xml"/></Relationships>
</file>

<file path=ppt/slides/_rels/slide4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4.xml"/><Relationship Id="rId1" Type="http://schemas.openxmlformats.org/officeDocument/2006/relationships/slideLayout" Target="../slideLayouts/slideLayout46.xml"/><Relationship Id="rId4" Type="http://schemas.openxmlformats.org/officeDocument/2006/relationships/image" Target="../media/image3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4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6.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9.xml"/></Relationships>
</file>

<file path=ppt/slides/_rels/slide5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5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9.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9.xml"/></Relationships>
</file>

<file path=ppt/slides/_rels/slide5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49.xml"/></Relationships>
</file>

<file path=ppt/slides/_rels/slide5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6.png"/><Relationship Id="rId1" Type="http://schemas.openxmlformats.org/officeDocument/2006/relationships/slideLayout" Target="../slideLayouts/slideLayout46.xml"/></Relationships>
</file>

<file path=ppt/slides/_rels/slide5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9.xml"/><Relationship Id="rId1" Type="http://schemas.openxmlformats.org/officeDocument/2006/relationships/slideLayout" Target="../slideLayouts/slideLayout46.xml"/><Relationship Id="rId4" Type="http://schemas.openxmlformats.org/officeDocument/2006/relationships/image" Target="../media/image38.png"/></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6.jpg"/><Relationship Id="rId1" Type="http://schemas.openxmlformats.org/officeDocument/2006/relationships/slideLayout" Target="../slideLayouts/slideLayout3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6.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9.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9.xml"/></Relationships>
</file>

<file path=ppt/slides/_rels/slide6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3.xml"/><Relationship Id="rId1" Type="http://schemas.openxmlformats.org/officeDocument/2006/relationships/slideLayout" Target="../slideLayouts/slideLayout46.xml"/></Relationships>
</file>

<file path=ppt/slides/_rels/slide65.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52.xml"/></Relationships>
</file>

<file path=ppt/slides/_rels/slide6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4.xml"/><Relationship Id="rId1" Type="http://schemas.openxmlformats.org/officeDocument/2006/relationships/slideLayout" Target="../slideLayouts/slideLayout49.xml"/></Relationships>
</file>

<file path=ppt/slides/_rels/slide67.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49.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9.xml"/></Relationships>
</file>

<file path=ppt/slides/_rels/slide69.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4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2.xml"/></Relationships>
</file>

<file path=ppt/slides/_rels/slide70.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46.xml"/></Relationships>
</file>

<file path=ppt/slides/_rels/slide7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6.xml"/><Relationship Id="rId1" Type="http://schemas.openxmlformats.org/officeDocument/2006/relationships/slideLayout" Target="../slideLayouts/slideLayout46.xml"/></Relationships>
</file>

<file path=ppt/slides/_rels/slide7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7.xml"/><Relationship Id="rId1" Type="http://schemas.openxmlformats.org/officeDocument/2006/relationships/slideLayout" Target="../slideLayouts/slideLayout46.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74.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46.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46.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6.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4.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4.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54.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4.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54.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20607" y="533400"/>
            <a:ext cx="7937593" cy="2881184"/>
          </a:xfrm>
        </p:spPr>
        <p:txBody>
          <a:bodyPr/>
          <a:lstStyle/>
          <a:p>
            <a:r>
              <a:rPr lang="en-US" dirty="0" err="1">
                <a:solidFill>
                  <a:schemeClr val="tx1"/>
                </a:solidFill>
                <a:cs typeface="Mangal" pitchFamily="18" charset="0"/>
              </a:rPr>
              <a:t>SQLintersection</a:t>
            </a:r>
            <a:r>
              <a:rPr lang="en-US" dirty="0">
                <a:solidFill>
                  <a:schemeClr val="tx1"/>
                </a:solidFill>
                <a:cs typeface="Mangal" pitchFamily="18" charset="0"/>
              </a:rPr>
              <a:t/>
            </a:r>
            <a:br>
              <a:rPr lang="en-US" dirty="0">
                <a:solidFill>
                  <a:schemeClr val="tx1"/>
                </a:solidFill>
                <a:cs typeface="Mangal" pitchFamily="18" charset="0"/>
              </a:rPr>
            </a:br>
            <a:r>
              <a:rPr lang="en-US" sz="3200" dirty="0" smtClean="0">
                <a:solidFill>
                  <a:schemeClr val="tx1"/>
                </a:solidFill>
                <a:cs typeface="Mangal" pitchFamily="18" charset="0"/>
              </a:rPr>
              <a:t>POSTCON01</a:t>
            </a:r>
            <a:r>
              <a:rPr lang="en-US" dirty="0" smtClean="0">
                <a:cs typeface="Mangal" pitchFamily="18" charset="0"/>
              </a:rPr>
              <a:t/>
            </a:r>
            <a:br>
              <a:rPr lang="en-US" dirty="0" smtClean="0">
                <a:cs typeface="Mangal" pitchFamily="18" charset="0"/>
              </a:rPr>
            </a:br>
            <a:r>
              <a:rPr lang="en-US" dirty="0">
                <a:cs typeface="Mangal" pitchFamily="18" charset="0"/>
              </a:rPr>
              <a:t/>
            </a:r>
            <a:br>
              <a:rPr lang="en-US" dirty="0">
                <a:cs typeface="Mangal" pitchFamily="18" charset="0"/>
              </a:rPr>
            </a:br>
            <a:r>
              <a:rPr lang="en-US" sz="4600" dirty="0">
                <a:latin typeface="Calibri Light" pitchFamily="34" charset="0"/>
              </a:rPr>
              <a:t>Make SQL Server Apps Go Faster</a:t>
            </a:r>
            <a:endParaRPr lang="en-US" sz="4600" dirty="0">
              <a:latin typeface="Calibri Light" pitchFamily="34" charset="0"/>
            </a:endParaRPr>
          </a:p>
        </p:txBody>
      </p:sp>
      <p:sp>
        <p:nvSpPr>
          <p:cNvPr id="11267" name="Subtitle 2"/>
          <p:cNvSpPr>
            <a:spLocks noGrp="1"/>
          </p:cNvSpPr>
          <p:nvPr>
            <p:ph type="subTitle" idx="1"/>
          </p:nvPr>
        </p:nvSpPr>
        <p:spPr>
          <a:xfrm>
            <a:off x="1244009" y="3414584"/>
            <a:ext cx="7214191" cy="1295400"/>
          </a:xfrm>
        </p:spPr>
        <p:txBody>
          <a:bodyPr/>
          <a:lstStyle/>
          <a:p>
            <a:pPr>
              <a:spcBef>
                <a:spcPts val="0"/>
              </a:spcBef>
            </a:pPr>
            <a:r>
              <a:rPr lang="en-US" altLang="en-US" dirty="0"/>
              <a:t>Brent Ozar, Jeremiah Peschka, and Kendra Little</a:t>
            </a:r>
          </a:p>
          <a:p>
            <a:pPr>
              <a:spcBef>
                <a:spcPts val="0"/>
              </a:spcBef>
            </a:pPr>
            <a:r>
              <a:rPr lang="en-US" altLang="en-US" dirty="0" smtClean="0"/>
              <a:t>Help@BrentOzar.com</a:t>
            </a:r>
            <a:endParaRPr lang="en-US" altLang="en-US" dirty="0" smtClean="0"/>
          </a:p>
        </p:txBody>
      </p:sp>
      <p:pic>
        <p:nvPicPr>
          <p:cNvPr id="4" name="Picture 3"/>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250071" y="4492462"/>
            <a:ext cx="2104614" cy="1245932"/>
          </a:xfrm>
          <a:prstGeom prst="rect">
            <a:avLst/>
          </a:prstGeom>
        </p:spPr>
      </p:pic>
    </p:spTree>
    <p:extLst>
      <p:ext uri="{BB962C8B-B14F-4D97-AF65-F5344CB8AC3E}">
        <p14:creationId xmlns:p14="http://schemas.microsoft.com/office/powerpoint/2010/main" val="66480025"/>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2184233"/>
      </p:ext>
    </p:extLst>
  </p:cSld>
  <p:clrMapOvr>
    <a:masterClrMapping/>
  </p:clrMapOvr>
  <p:transition>
    <p:fade/>
  </p:transition>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Slightly More Complicated</a:t>
            </a:r>
            <a:endParaRPr lang="en-US" dirty="0"/>
          </a:p>
        </p:txBody>
      </p:sp>
      <p:sp>
        <p:nvSpPr>
          <p:cNvPr id="4" name="Text Placeholder 3"/>
          <p:cNvSpPr>
            <a:spLocks noGrp="1"/>
          </p:cNvSpPr>
          <p:nvPr>
            <p:ph type="body" idx="1"/>
          </p:nvPr>
        </p:nvSpPr>
        <p:spPr>
          <a:xfrm>
            <a:off x="228600" y="1515110"/>
            <a:ext cx="2667000" cy="639762"/>
          </a:xfrm>
        </p:spPr>
        <p:txBody>
          <a:bodyPr/>
          <a:lstStyle/>
          <a:p>
            <a:r>
              <a:rPr lang="en-US" sz="2000" dirty="0">
                <a:latin typeface="+mn-lt"/>
              </a:rPr>
              <a:t>Running</a:t>
            </a:r>
          </a:p>
        </p:txBody>
      </p:sp>
      <p:sp>
        <p:nvSpPr>
          <p:cNvPr id="11" name="Content Placeholder 10"/>
          <p:cNvSpPr>
            <a:spLocks noGrp="1"/>
          </p:cNvSpPr>
          <p:nvPr>
            <p:ph sz="half" idx="2"/>
          </p:nvPr>
        </p:nvSpPr>
        <p:spPr>
          <a:xfrm>
            <a:off x="236913" y="2154872"/>
            <a:ext cx="2963488" cy="1330325"/>
          </a:xfrm>
        </p:spPr>
        <p:txBody>
          <a:bodyPr>
            <a:normAutofit/>
          </a:bodyPr>
          <a:lstStyle/>
          <a:p>
            <a:r>
              <a:rPr lang="en-US" sz="2000" dirty="0">
                <a:latin typeface="+mn-lt"/>
              </a:rPr>
              <a:t>SELECT * </a:t>
            </a:r>
            <a:br>
              <a:rPr lang="en-US" sz="2000" dirty="0">
                <a:latin typeface="+mn-lt"/>
              </a:rPr>
            </a:br>
            <a:r>
              <a:rPr lang="en-US" sz="2000" dirty="0">
                <a:latin typeface="+mn-lt"/>
              </a:rPr>
              <a:t>FROM </a:t>
            </a:r>
            <a:r>
              <a:rPr lang="en-US" sz="2000" dirty="0" err="1">
                <a:latin typeface="+mn-lt"/>
              </a:rPr>
              <a:t>dbo.Tattoos</a:t>
            </a:r>
            <a:r>
              <a:rPr lang="en-US" sz="2000" dirty="0">
                <a:latin typeface="+mn-lt"/>
              </a:rPr>
              <a:t/>
            </a:r>
            <a:br>
              <a:rPr lang="en-US" sz="2000" dirty="0">
                <a:latin typeface="+mn-lt"/>
              </a:rPr>
            </a:br>
            <a:r>
              <a:rPr lang="en-US" sz="2000" i="1" dirty="0">
                <a:latin typeface="+mn-lt"/>
              </a:rPr>
              <a:t>(By Jeremiah)</a:t>
            </a:r>
          </a:p>
        </p:txBody>
      </p:sp>
      <p:sp>
        <p:nvSpPr>
          <p:cNvPr id="6" name="Text Placeholder 5"/>
          <p:cNvSpPr>
            <a:spLocks noGrp="1"/>
          </p:cNvSpPr>
          <p:nvPr>
            <p:ph type="body" sz="quarter" idx="3"/>
          </p:nvPr>
        </p:nvSpPr>
        <p:spPr>
          <a:xfrm>
            <a:off x="5788025" y="1515110"/>
            <a:ext cx="2974975" cy="639762"/>
          </a:xfrm>
        </p:spPr>
        <p:txBody>
          <a:bodyPr/>
          <a:lstStyle/>
          <a:p>
            <a:r>
              <a:rPr lang="en-US" sz="2000" dirty="0">
                <a:latin typeface="+mn-lt"/>
              </a:rPr>
              <a:t>Waiting (Queued)</a:t>
            </a:r>
          </a:p>
        </p:txBody>
      </p:sp>
      <p:sp>
        <p:nvSpPr>
          <p:cNvPr id="12" name="Content Placeholder 11"/>
          <p:cNvSpPr>
            <a:spLocks noGrp="1"/>
          </p:cNvSpPr>
          <p:nvPr>
            <p:ph sz="quarter" idx="4"/>
          </p:nvPr>
        </p:nvSpPr>
        <p:spPr>
          <a:xfrm>
            <a:off x="5788026" y="2154872"/>
            <a:ext cx="2974974" cy="3951288"/>
          </a:xfrm>
        </p:spPr>
        <p:txBody>
          <a:bodyPr/>
          <a:lstStyle/>
          <a:p>
            <a:r>
              <a:rPr lang="en-US" sz="2000" dirty="0">
                <a:latin typeface="+mn-lt"/>
              </a:rPr>
              <a:t>SELECT * </a:t>
            </a:r>
            <a:br>
              <a:rPr lang="en-US" sz="2000" dirty="0">
                <a:latin typeface="+mn-lt"/>
              </a:rPr>
            </a:br>
            <a:r>
              <a:rPr lang="en-US" sz="2000" dirty="0">
                <a:latin typeface="+mn-lt"/>
              </a:rPr>
              <a:t>FROM </a:t>
            </a:r>
            <a:r>
              <a:rPr lang="en-US" sz="2000" dirty="0" err="1">
                <a:latin typeface="+mn-lt"/>
              </a:rPr>
              <a:t>dbo.Restaurants</a:t>
            </a:r>
            <a:r>
              <a:rPr lang="en-US" sz="2000" dirty="0">
                <a:latin typeface="+mn-lt"/>
              </a:rPr>
              <a:t/>
            </a:r>
            <a:br>
              <a:rPr lang="en-US" sz="2000" dirty="0">
                <a:latin typeface="+mn-lt"/>
              </a:rPr>
            </a:br>
            <a:r>
              <a:rPr lang="en-US" sz="2000" i="1" dirty="0">
                <a:latin typeface="+mn-lt"/>
              </a:rPr>
              <a:t>(By Brent)</a:t>
            </a:r>
          </a:p>
          <a:p>
            <a:r>
              <a:rPr lang="en-US" sz="2000" dirty="0">
                <a:latin typeface="+mn-lt"/>
              </a:rPr>
              <a:t>SELECT * </a:t>
            </a:r>
            <a:br>
              <a:rPr lang="en-US" sz="2000" dirty="0">
                <a:latin typeface="+mn-lt"/>
              </a:rPr>
            </a:br>
            <a:r>
              <a:rPr lang="en-US" sz="2000" dirty="0">
                <a:latin typeface="+mn-lt"/>
              </a:rPr>
              <a:t>FROM </a:t>
            </a:r>
            <a:r>
              <a:rPr lang="en-US" sz="2000" dirty="0" err="1">
                <a:latin typeface="+mn-lt"/>
              </a:rPr>
              <a:t>dbo.Races</a:t>
            </a:r>
            <a:r>
              <a:rPr lang="en-US" sz="2000" i="1" dirty="0">
                <a:latin typeface="+mn-lt"/>
              </a:rPr>
              <a:t/>
            </a:r>
            <a:br>
              <a:rPr lang="en-US" sz="2000" i="1" dirty="0">
                <a:latin typeface="+mn-lt"/>
              </a:rPr>
            </a:br>
            <a:r>
              <a:rPr lang="en-US" sz="2000" i="1" dirty="0">
                <a:latin typeface="+mn-lt"/>
              </a:rPr>
              <a:t>(By </a:t>
            </a:r>
            <a:r>
              <a:rPr lang="en-US" sz="2000" i="1" dirty="0" err="1">
                <a:latin typeface="+mn-lt"/>
              </a:rPr>
              <a:t>Jes</a:t>
            </a:r>
            <a:r>
              <a:rPr lang="en-US" sz="2000" i="1" dirty="0">
                <a:latin typeface="+mn-lt"/>
              </a:rPr>
              <a:t>)</a:t>
            </a:r>
          </a:p>
        </p:txBody>
      </p:sp>
      <p:sp>
        <p:nvSpPr>
          <p:cNvPr id="10" name="Content Placeholder 10"/>
          <p:cNvSpPr txBox="1">
            <a:spLocks/>
          </p:cNvSpPr>
          <p:nvPr/>
        </p:nvSpPr>
        <p:spPr>
          <a:xfrm>
            <a:off x="2967975" y="2142035"/>
            <a:ext cx="2963488" cy="1330325"/>
          </a:xfrm>
          <a:prstGeom prst="rect">
            <a:avLst/>
          </a:prstGeom>
        </p:spPr>
        <p:txBody>
          <a:bodyPr vert="horz" lIns="91435" tIns="45718" rIns="91435" bIns="45718" rtlCol="0">
            <a:normAutofit/>
          </a:bodyPr>
          <a:lstStyle>
            <a:lvl1pPr marL="0" indent="0" algn="l" defTabSz="914400" rtl="0" eaLnBrk="1" latinLnBrk="0" hangingPunct="1">
              <a:spcBef>
                <a:spcPct val="20000"/>
              </a:spcBef>
              <a:spcAft>
                <a:spcPts val="600"/>
              </a:spcAft>
              <a:buFont typeface="Arial" pitchFamily="34" charset="0"/>
              <a:buNone/>
              <a:defRPr sz="2400" b="1" kern="1200">
                <a:solidFill>
                  <a:schemeClr val="tx1"/>
                </a:solidFill>
                <a:latin typeface="+mn-lt"/>
                <a:ea typeface="+mn-ea"/>
                <a:cs typeface="+mn-cs"/>
              </a:defRPr>
            </a:lvl1pPr>
            <a:lvl2pPr marL="457200" indent="-182880" algn="l" defTabSz="914400" rtl="0" eaLnBrk="1" latinLnBrk="0" hangingPunct="1">
              <a:spcBef>
                <a:spcPct val="20000"/>
              </a:spcBef>
              <a:buClr>
                <a:schemeClr val="tx2"/>
              </a:buClr>
              <a:buFont typeface="Arial"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Clr>
                <a:schemeClr val="tx2"/>
              </a:buClr>
              <a:buFont typeface="Arial" pitchFamily="34" charset="0"/>
              <a:buChar char="•"/>
              <a:defRPr sz="1800" kern="1200">
                <a:solidFill>
                  <a:schemeClr val="tx1"/>
                </a:solidFill>
                <a:latin typeface="+mn-lt"/>
                <a:ea typeface="+mn-ea"/>
                <a:cs typeface="+mn-cs"/>
              </a:defRPr>
            </a:lvl3pPr>
            <a:lvl4pPr marL="16002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4pPr>
            <a:lvl5pPr marL="2057400" indent="-228600" algn="l" defTabSz="914400" rtl="0" eaLnBrk="1" latinLnBrk="0" hangingPunct="1">
              <a:spcBef>
                <a:spcPct val="20000"/>
              </a:spcBef>
              <a:buClr>
                <a:schemeClr val="tx2"/>
              </a:buClr>
              <a:buFont typeface="Arial" pitchFamily="34" charset="0"/>
              <a:buChar char="•"/>
              <a:defRPr sz="1600" kern="1200" baseline="0">
                <a:solidFill>
                  <a:schemeClr val="tx1"/>
                </a:solidFill>
                <a:latin typeface="+mn-lt"/>
                <a:ea typeface="+mn-ea"/>
                <a:cs typeface="+mn-cs"/>
              </a:defRPr>
            </a:lvl5pPr>
            <a:lvl6pPr marL="25146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6pPr>
            <a:lvl7pPr marL="29718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7pPr>
            <a:lvl8pPr marL="34290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8pPr>
            <a:lvl9pPr marL="38862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9pPr>
          </a:lstStyle>
          <a:p>
            <a:r>
              <a:rPr lang="en-US" sz="2000" dirty="0"/>
              <a:t>SELECT * </a:t>
            </a:r>
            <a:br>
              <a:rPr lang="en-US" sz="2000" dirty="0"/>
            </a:br>
            <a:r>
              <a:rPr lang="en-US" sz="2000" dirty="0"/>
              <a:t>FROM </a:t>
            </a:r>
            <a:r>
              <a:rPr lang="en-US" sz="2000" dirty="0" err="1"/>
              <a:t>dbo.Rabbits</a:t>
            </a:r>
            <a:r>
              <a:rPr lang="en-US" sz="2000" dirty="0"/>
              <a:t/>
            </a:r>
            <a:br>
              <a:rPr lang="en-US" sz="2000" dirty="0"/>
            </a:br>
            <a:r>
              <a:rPr lang="en-US" sz="2000" i="1" dirty="0"/>
              <a:t>(By Kendra)</a:t>
            </a:r>
          </a:p>
        </p:txBody>
      </p:sp>
      <p:sp>
        <p:nvSpPr>
          <p:cNvPr id="13" name="Text Placeholder 3"/>
          <p:cNvSpPr txBox="1">
            <a:spLocks/>
          </p:cNvSpPr>
          <p:nvPr/>
        </p:nvSpPr>
        <p:spPr>
          <a:xfrm>
            <a:off x="2967975" y="1526540"/>
            <a:ext cx="2667000" cy="639762"/>
          </a:xfrm>
          <a:prstGeom prst="rect">
            <a:avLst/>
          </a:prstGeom>
        </p:spPr>
        <p:txBody>
          <a:bodyPr vert="horz" lIns="91435" tIns="45718" rIns="91435" bIns="45718" rtlCol="0" anchor="b">
            <a:noAutofit/>
          </a:bodyPr>
          <a:lstStyle>
            <a:lvl1pPr marL="0" indent="0" algn="l" defTabSz="914400" rtl="0" eaLnBrk="1" latinLnBrk="0" hangingPunct="1">
              <a:spcBef>
                <a:spcPct val="20000"/>
              </a:spcBef>
              <a:spcAft>
                <a:spcPts val="600"/>
              </a:spcAft>
              <a:buFont typeface="Arial" pitchFamily="34" charset="0"/>
              <a:buNone/>
              <a:defRPr sz="1800" b="1" kern="1200" cap="none" spc="100" baseline="0">
                <a:solidFill>
                  <a:schemeClr val="tx1"/>
                </a:solidFill>
                <a:latin typeface="SweetSansPro"/>
                <a:ea typeface="+mn-ea"/>
                <a:cs typeface="SweetSansPro"/>
              </a:defRPr>
            </a:lvl1pPr>
            <a:lvl2pPr marL="457200" indent="0" algn="l" defTabSz="914400" rtl="0" eaLnBrk="1" latinLnBrk="0" hangingPunct="1">
              <a:spcBef>
                <a:spcPct val="20000"/>
              </a:spcBef>
              <a:buClr>
                <a:schemeClr val="tx2"/>
              </a:buClr>
              <a:buFont typeface="Arial" pitchFamily="34" charset="0"/>
              <a:buNone/>
              <a:defRPr sz="2000" b="1" kern="1200">
                <a:solidFill>
                  <a:schemeClr val="tx1"/>
                </a:solidFill>
                <a:latin typeface="SweetSansPro"/>
                <a:ea typeface="+mn-ea"/>
                <a:cs typeface="SweetSansPro"/>
              </a:defRPr>
            </a:lvl2pPr>
            <a:lvl3pPr marL="914400" indent="0" algn="l" defTabSz="914400" rtl="0" eaLnBrk="1" latinLnBrk="0" hangingPunct="1">
              <a:spcBef>
                <a:spcPct val="20000"/>
              </a:spcBef>
              <a:buClr>
                <a:schemeClr val="tx2"/>
              </a:buClr>
              <a:buFont typeface="Arial" pitchFamily="34" charset="0"/>
              <a:buNone/>
              <a:defRPr sz="1800" b="1" kern="1200">
                <a:solidFill>
                  <a:schemeClr val="tx1"/>
                </a:solidFill>
                <a:latin typeface="SweetSansPro"/>
                <a:ea typeface="+mn-ea"/>
                <a:cs typeface="SweetSansPro"/>
              </a:defRPr>
            </a:lvl3pPr>
            <a:lvl4pPr marL="1371600" indent="0" algn="l" defTabSz="914400" rtl="0" eaLnBrk="1" latinLnBrk="0" hangingPunct="1">
              <a:spcBef>
                <a:spcPct val="20000"/>
              </a:spcBef>
              <a:buClr>
                <a:schemeClr val="tx2"/>
              </a:buClr>
              <a:buFont typeface="Arial" pitchFamily="34" charset="0"/>
              <a:buNone/>
              <a:defRPr sz="1600" b="1" kern="1200">
                <a:solidFill>
                  <a:schemeClr val="tx1"/>
                </a:solidFill>
                <a:latin typeface="SweetSansPro"/>
                <a:ea typeface="+mn-ea"/>
                <a:cs typeface="SweetSansPro"/>
              </a:defRPr>
            </a:lvl4pPr>
            <a:lvl5pPr marL="1828800" indent="0" algn="l" defTabSz="914400" rtl="0" eaLnBrk="1" latinLnBrk="0" hangingPunct="1">
              <a:spcBef>
                <a:spcPct val="20000"/>
              </a:spcBef>
              <a:buClr>
                <a:schemeClr val="tx2"/>
              </a:buClr>
              <a:buFont typeface="Arial" pitchFamily="34" charset="0"/>
              <a:buNone/>
              <a:defRPr sz="1600" b="1" kern="1200" baseline="0">
                <a:solidFill>
                  <a:schemeClr val="tx1"/>
                </a:solidFill>
                <a:latin typeface="SweetSansPro"/>
                <a:ea typeface="+mn-ea"/>
                <a:cs typeface="SweetSansPro"/>
              </a:defRPr>
            </a:lvl5pPr>
            <a:lvl6pPr marL="2286000" indent="0" algn="l" defTabSz="914400" rtl="0" eaLnBrk="1" latinLnBrk="0" hangingPunct="1">
              <a:spcBef>
                <a:spcPct val="20000"/>
              </a:spcBef>
              <a:buClr>
                <a:schemeClr val="tx2"/>
              </a:buClr>
              <a:buFont typeface="Arial" pitchFamily="34" charset="0"/>
              <a:buNone/>
              <a:defRPr sz="1600" b="1" kern="1200">
                <a:solidFill>
                  <a:schemeClr val="tx1"/>
                </a:solidFill>
                <a:latin typeface="+mn-lt"/>
                <a:ea typeface="+mn-ea"/>
                <a:cs typeface="+mn-cs"/>
              </a:defRPr>
            </a:lvl6pPr>
            <a:lvl7pPr marL="2743200" indent="0" algn="l" defTabSz="914400" rtl="0" eaLnBrk="1" latinLnBrk="0" hangingPunct="1">
              <a:spcBef>
                <a:spcPct val="20000"/>
              </a:spcBef>
              <a:buClr>
                <a:schemeClr val="tx2"/>
              </a:buClr>
              <a:buFont typeface="Arial" pitchFamily="34" charset="0"/>
              <a:buNone/>
              <a:defRPr sz="1600" b="1" kern="1200">
                <a:solidFill>
                  <a:schemeClr val="tx1"/>
                </a:solidFill>
                <a:latin typeface="+mn-lt"/>
                <a:ea typeface="+mn-ea"/>
                <a:cs typeface="+mn-cs"/>
              </a:defRPr>
            </a:lvl7pPr>
            <a:lvl8pPr marL="3200400" indent="0" algn="l" defTabSz="914400" rtl="0" eaLnBrk="1" latinLnBrk="0" hangingPunct="1">
              <a:spcBef>
                <a:spcPct val="20000"/>
              </a:spcBef>
              <a:buClr>
                <a:schemeClr val="tx2"/>
              </a:buClr>
              <a:buFont typeface="Arial" pitchFamily="34" charset="0"/>
              <a:buNone/>
              <a:defRPr sz="1600" b="1" kern="1200">
                <a:solidFill>
                  <a:schemeClr val="tx1"/>
                </a:solidFill>
                <a:latin typeface="+mn-lt"/>
                <a:ea typeface="+mn-ea"/>
                <a:cs typeface="+mn-cs"/>
              </a:defRPr>
            </a:lvl8pPr>
            <a:lvl9pPr marL="3657600" indent="0" algn="l" defTabSz="914400" rtl="0" eaLnBrk="1" latinLnBrk="0" hangingPunct="1">
              <a:spcBef>
                <a:spcPct val="20000"/>
              </a:spcBef>
              <a:buClr>
                <a:schemeClr val="tx2"/>
              </a:buClr>
              <a:buFont typeface="Arial" pitchFamily="34" charset="0"/>
              <a:buNone/>
              <a:defRPr sz="1600" b="1" kern="1200">
                <a:solidFill>
                  <a:schemeClr val="tx1"/>
                </a:solidFill>
                <a:latin typeface="+mn-lt"/>
                <a:ea typeface="+mn-ea"/>
                <a:cs typeface="+mn-cs"/>
              </a:defRPr>
            </a:lvl9pPr>
          </a:lstStyle>
          <a:p>
            <a:r>
              <a:rPr lang="en-US" sz="2000" dirty="0">
                <a:latin typeface="+mn-lt"/>
              </a:rPr>
              <a:t>Runnable</a:t>
            </a:r>
          </a:p>
        </p:txBody>
      </p:sp>
    </p:spTree>
    <p:extLst>
      <p:ext uri="{BB962C8B-B14F-4D97-AF65-F5344CB8AC3E}">
        <p14:creationId xmlns:p14="http://schemas.microsoft.com/office/powerpoint/2010/main" val="316492125"/>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SQL Server Waits For:</a:t>
            </a:r>
            <a:endParaRPr lang="en-US" dirty="0"/>
          </a:p>
        </p:txBody>
      </p:sp>
      <p:sp>
        <p:nvSpPr>
          <p:cNvPr id="3" name="Content Placeholder 2"/>
          <p:cNvSpPr>
            <a:spLocks noGrp="1"/>
          </p:cNvSpPr>
          <p:nvPr>
            <p:ph type="body" idx="1"/>
          </p:nvPr>
        </p:nvSpPr>
        <p:spPr/>
        <p:txBody>
          <a:bodyPr>
            <a:normAutofit/>
          </a:bodyPr>
          <a:lstStyle/>
          <a:p>
            <a:r>
              <a:rPr lang="en-US" dirty="0" smtClean="0"/>
              <a:t>Resources:</a:t>
            </a:r>
            <a:br>
              <a:rPr lang="en-US" dirty="0" smtClean="0"/>
            </a:br>
            <a:r>
              <a:rPr lang="en-US" dirty="0" smtClean="0"/>
              <a:t>CPU, memory, storage, network, latches, locks</a:t>
            </a:r>
            <a:br>
              <a:rPr lang="en-US" dirty="0" smtClean="0"/>
            </a:br>
            <a:r>
              <a:rPr lang="en-US" dirty="0" smtClean="0"/>
              <a:t>(the same stuff we showed in the life of a query!)</a:t>
            </a:r>
          </a:p>
          <a:p>
            <a:pPr lvl="1"/>
            <a:endParaRPr lang="en-US" dirty="0" smtClean="0"/>
          </a:p>
          <a:p>
            <a:r>
              <a:rPr lang="en-US" dirty="0"/>
              <a:t>Stuff Outside SQL Server (Preemptive</a:t>
            </a:r>
            <a:r>
              <a:rPr lang="en-US" dirty="0" smtClean="0"/>
              <a:t>):</a:t>
            </a:r>
            <a:br>
              <a:rPr lang="en-US" dirty="0" smtClean="0"/>
            </a:br>
            <a:r>
              <a:rPr lang="en-US" dirty="0" smtClean="0"/>
              <a:t>COM</a:t>
            </a:r>
            <a:r>
              <a:rPr lang="en-US" dirty="0"/>
              <a:t>, OLEDB, CLR</a:t>
            </a:r>
          </a:p>
          <a:p>
            <a:endParaRPr lang="en-US" dirty="0" smtClean="0"/>
          </a:p>
          <a:p>
            <a:r>
              <a:rPr lang="en-US" dirty="0" smtClean="0"/>
              <a:t>System Tasks:</a:t>
            </a:r>
            <a:br>
              <a:rPr lang="en-US" dirty="0" smtClean="0"/>
            </a:br>
            <a:r>
              <a:rPr lang="en-US" dirty="0" err="1" smtClean="0"/>
              <a:t>Lazywriter</a:t>
            </a:r>
            <a:r>
              <a:rPr lang="en-US" dirty="0" smtClean="0"/>
              <a:t>, trace, full text search</a:t>
            </a:r>
          </a:p>
          <a:p>
            <a:pPr lvl="1"/>
            <a:endParaRPr lang="en-US" dirty="0" smtClean="0"/>
          </a:p>
        </p:txBody>
      </p:sp>
    </p:spTree>
    <p:extLst>
      <p:ext uri="{BB962C8B-B14F-4D97-AF65-F5344CB8AC3E}">
        <p14:creationId xmlns:p14="http://schemas.microsoft.com/office/powerpoint/2010/main" val="3494026935"/>
      </p:ext>
    </p:extLst>
  </p:cSld>
  <p:clrMapOvr>
    <a:masterClrMapping/>
  </p:clrMapOvr>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Tracking the bottleneck</a:t>
            </a:r>
            <a:endParaRPr lang="en-US" dirty="0"/>
          </a:p>
        </p:txBody>
      </p:sp>
      <p:sp>
        <p:nvSpPr>
          <p:cNvPr id="4" name="Content Placeholder 3"/>
          <p:cNvSpPr>
            <a:spLocks noGrp="1"/>
          </p:cNvSpPr>
          <p:nvPr>
            <p:ph idx="1"/>
          </p:nvPr>
        </p:nvSpPr>
        <p:spPr/>
        <p:txBody>
          <a:bodyPr>
            <a:normAutofit/>
          </a:bodyPr>
          <a:lstStyle/>
          <a:p>
            <a:r>
              <a:rPr lang="en-US" dirty="0" smtClean="0"/>
              <a:t>Old way:</a:t>
            </a:r>
          </a:p>
          <a:p>
            <a:pPr marL="342882" indent="-342882">
              <a:buFont typeface="Arial"/>
              <a:buChar char="•"/>
            </a:pPr>
            <a:r>
              <a:rPr lang="en-US" dirty="0" smtClean="0"/>
              <a:t>Measure every choke point (CPU % busy, disk queue lengths, memory usage, </a:t>
            </a:r>
            <a:r>
              <a:rPr lang="en-US" dirty="0" err="1" smtClean="0"/>
              <a:t>etc</a:t>
            </a:r>
            <a:r>
              <a:rPr lang="en-US" dirty="0" smtClean="0"/>
              <a:t>). </a:t>
            </a:r>
          </a:p>
          <a:p>
            <a:pPr marL="342882" indent="-342882">
              <a:buFont typeface="Arial"/>
              <a:buChar char="•"/>
            </a:pPr>
            <a:r>
              <a:rPr lang="en-US" dirty="0" smtClean="0"/>
              <a:t>Compare our metrics against Microsoft’s guidelines</a:t>
            </a:r>
          </a:p>
          <a:p>
            <a:pPr marL="342882" indent="-342882">
              <a:buFont typeface="Arial"/>
              <a:buChar char="•"/>
            </a:pPr>
            <a:r>
              <a:rPr lang="en-US" dirty="0" smtClean="0"/>
              <a:t>Improve anything that seemed to be slow</a:t>
            </a:r>
            <a:br>
              <a:rPr lang="en-US" dirty="0" smtClean="0"/>
            </a:br>
            <a:r>
              <a:rPr lang="en-US" dirty="0" smtClean="0"/>
              <a:t>(and hope queries get faster)</a:t>
            </a:r>
          </a:p>
          <a:p>
            <a:r>
              <a:rPr lang="en-US" dirty="0" smtClean="0"/>
              <a:t>New way:</a:t>
            </a:r>
          </a:p>
          <a:p>
            <a:pPr marL="342882" indent="-342882">
              <a:buFont typeface="Arial"/>
              <a:buChar char="•"/>
            </a:pPr>
            <a:r>
              <a:rPr lang="en-US" dirty="0" smtClean="0"/>
              <a:t>Ask SQL Server, “What have you been waiting on?”</a:t>
            </a:r>
            <a:endParaRPr lang="en-US" dirty="0"/>
          </a:p>
        </p:txBody>
      </p:sp>
    </p:spTree>
    <p:extLst>
      <p:ext uri="{BB962C8B-B14F-4D97-AF65-F5344CB8AC3E}">
        <p14:creationId xmlns:p14="http://schemas.microsoft.com/office/powerpoint/2010/main" val="1394128431"/>
      </p:ext>
    </p:extLst>
  </p:cSld>
  <p:clrMapOvr>
    <a:masterClrMapping/>
  </p:clrMapOvr>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How to check</a:t>
            </a:r>
            <a:br>
              <a:rPr lang="en-US" dirty="0" smtClean="0"/>
            </a:br>
            <a:r>
              <a:rPr lang="en-US" dirty="0" smtClean="0"/>
              <a:t>wait stats</a:t>
            </a:r>
            <a:endParaRPr lang="en-US" dirty="0"/>
          </a:p>
        </p:txBody>
      </p:sp>
      <p:sp>
        <p:nvSpPr>
          <p:cNvPr id="2" name="Text Placeholder 1"/>
          <p:cNvSpPr>
            <a:spLocks noGrp="1"/>
          </p:cNvSpPr>
          <p:nvPr>
            <p:ph type="body" idx="1"/>
          </p:nvPr>
        </p:nvSpPr>
        <p:spPr/>
        <p:txBody>
          <a:bodyPr/>
          <a:lstStyle/>
          <a:p>
            <a:endParaRPr lang="en-US"/>
          </a:p>
        </p:txBody>
      </p:sp>
    </p:spTree>
    <p:extLst>
      <p:ext uri="{BB962C8B-B14F-4D97-AF65-F5344CB8AC3E}">
        <p14:creationId xmlns:p14="http://schemas.microsoft.com/office/powerpoint/2010/main" val="2816554686"/>
      </p:ext>
    </p:extLst>
  </p:cSld>
  <p:clrMapOvr>
    <a:masterClrMapping/>
  </p:clrMapOvr>
  <p:transition>
    <p:fade/>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152718"/>
            <a:ext cx="7204657" cy="1371600"/>
          </a:xfrm>
        </p:spPr>
        <p:txBody>
          <a:bodyPr>
            <a:normAutofit/>
          </a:bodyPr>
          <a:lstStyle/>
          <a:p>
            <a:r>
              <a:rPr lang="en-US" dirty="0" smtClean="0">
                <a:latin typeface="+mj-lt"/>
              </a:rPr>
              <a:t>Option #1: over time</a:t>
            </a:r>
            <a:br>
              <a:rPr lang="en-US" dirty="0" smtClean="0">
                <a:latin typeface="+mj-lt"/>
              </a:rPr>
            </a:br>
            <a:r>
              <a:rPr lang="en-US" dirty="0" smtClean="0">
                <a:latin typeface="+mj-lt"/>
              </a:rPr>
              <a:t>BrentOzar.com/go/</a:t>
            </a:r>
            <a:r>
              <a:rPr lang="en-US" dirty="0" err="1" smtClean="0">
                <a:latin typeface="+mj-lt"/>
              </a:rPr>
              <a:t>waitsnow</a:t>
            </a:r>
            <a:endParaRPr lang="en-US" dirty="0">
              <a:latin typeface="+mj-lt"/>
            </a:endParaRPr>
          </a:p>
        </p:txBody>
      </p:sp>
      <p:pic>
        <p:nvPicPr>
          <p:cNvPr id="5" name="Picture 4" descr="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199" y="1524318"/>
            <a:ext cx="7017276" cy="5234079"/>
          </a:xfrm>
          <a:prstGeom prst="rect">
            <a:avLst/>
          </a:prstGeom>
        </p:spPr>
      </p:pic>
    </p:spTree>
    <p:extLst>
      <p:ext uri="{BB962C8B-B14F-4D97-AF65-F5344CB8AC3E}">
        <p14:creationId xmlns:p14="http://schemas.microsoft.com/office/powerpoint/2010/main" val="1247426727"/>
      </p:ext>
    </p:extLst>
  </p:cSld>
  <p:clrMapOvr>
    <a:masterClrMapping/>
  </p:clrMapOvr>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What the script does</a:t>
            </a:r>
            <a:endParaRPr lang="en-US" dirty="0"/>
          </a:p>
        </p:txBody>
      </p:sp>
      <p:sp>
        <p:nvSpPr>
          <p:cNvPr id="4" name="Text Placeholder 3"/>
          <p:cNvSpPr>
            <a:spLocks noGrp="1"/>
          </p:cNvSpPr>
          <p:nvPr>
            <p:ph type="body" idx="1"/>
          </p:nvPr>
        </p:nvSpPr>
        <p:spPr/>
        <p:txBody>
          <a:bodyPr/>
          <a:lstStyle/>
          <a:p>
            <a:pPr marL="361621" indent="-361621">
              <a:buFont typeface="+mj-lt"/>
              <a:buAutoNum type="arabicPeriod"/>
            </a:pPr>
            <a:r>
              <a:rPr lang="en-US" dirty="0" smtClean="0"/>
              <a:t>Instantly returns one set of results with cumulative updates since the last server restart, or since waits were cleared manually</a:t>
            </a:r>
          </a:p>
          <a:p>
            <a:pPr marL="361621" indent="-361621">
              <a:buFont typeface="+mj-lt"/>
              <a:buAutoNum type="arabicPeriod"/>
            </a:pPr>
            <a:r>
              <a:rPr lang="en-US" dirty="0" smtClean="0"/>
              <a:t>Then:</a:t>
            </a:r>
          </a:p>
          <a:p>
            <a:pPr lvl="1"/>
            <a:r>
              <a:rPr lang="en-US" dirty="0" smtClean="0"/>
              <a:t>Waits 30 seconds (don’t panic)</a:t>
            </a:r>
          </a:p>
          <a:p>
            <a:pPr lvl="1"/>
            <a:r>
              <a:rPr lang="en-US" dirty="0" smtClean="0"/>
              <a:t>Returns another set of results with wait stats over that last 30 seconds</a:t>
            </a:r>
          </a:p>
        </p:txBody>
      </p:sp>
    </p:spTree>
    <p:extLst>
      <p:ext uri="{BB962C8B-B14F-4D97-AF65-F5344CB8AC3E}">
        <p14:creationId xmlns:p14="http://schemas.microsoft.com/office/powerpoint/2010/main" val="2835838421"/>
      </p:ext>
    </p:extLst>
  </p:cSld>
  <p:clrMapOvr>
    <a:masterClrMapping/>
  </p:clrMapOvr>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718"/>
            <a:ext cx="7933367" cy="1371600"/>
          </a:xfrm>
        </p:spPr>
        <p:txBody>
          <a:bodyPr>
            <a:normAutofit/>
          </a:bodyPr>
          <a:lstStyle/>
          <a:p>
            <a:r>
              <a:rPr lang="en-US" dirty="0"/>
              <a:t>The results: two cryptic lists of </a:t>
            </a:r>
            <a:r>
              <a:rPr lang="en-US" dirty="0" smtClean="0"/>
              <a:t>waits</a:t>
            </a:r>
            <a:r>
              <a:rPr lang="en-US" dirty="0"/>
              <a:t/>
            </a:r>
            <a:br>
              <a:rPr lang="en-US" dirty="0"/>
            </a:br>
            <a:endParaRPr lang="en-US" dirty="0"/>
          </a:p>
        </p:txBody>
      </p:sp>
      <p:sp>
        <p:nvSpPr>
          <p:cNvPr id="3" name="Text Placeholder 2"/>
          <p:cNvSpPr>
            <a:spLocks noGrp="1"/>
          </p:cNvSpPr>
          <p:nvPr>
            <p:ph idx="1"/>
          </p:nvPr>
        </p:nvSpPr>
        <p:spPr>
          <a:xfrm>
            <a:off x="134486" y="5240124"/>
            <a:ext cx="7620000" cy="689214"/>
          </a:xfrm>
        </p:spPr>
        <p:txBody>
          <a:bodyPr>
            <a:normAutofit/>
          </a:bodyPr>
          <a:lstStyle/>
          <a:p>
            <a:r>
              <a:rPr lang="en-US" b="0" dirty="0" smtClean="0"/>
              <a:t>Top: over time. Bottom: last 30 seconds.</a:t>
            </a:r>
            <a:endParaRPr lang="en-US" b="0" dirty="0"/>
          </a:p>
        </p:txBody>
      </p:sp>
      <p:pic>
        <p:nvPicPr>
          <p:cNvPr id="4" name="Picture 3"/>
          <p:cNvPicPr>
            <a:picLocks noChangeAspect="1"/>
          </p:cNvPicPr>
          <p:nvPr/>
        </p:nvPicPr>
        <p:blipFill>
          <a:blip r:embed="rId2"/>
          <a:stretch>
            <a:fillRect/>
          </a:stretch>
        </p:blipFill>
        <p:spPr>
          <a:xfrm>
            <a:off x="134486" y="1249276"/>
            <a:ext cx="8665645" cy="3778790"/>
          </a:xfrm>
          <a:prstGeom prst="rect">
            <a:avLst/>
          </a:prstGeom>
          <a:ln w="28575" cmpd="sng">
            <a:solidFill>
              <a:srgbClr val="7F7F7F"/>
            </a:solidFill>
            <a:prstDash val="dash"/>
          </a:ln>
        </p:spPr>
      </p:pic>
    </p:spTree>
    <p:extLst>
      <p:ext uri="{BB962C8B-B14F-4D97-AF65-F5344CB8AC3E}">
        <p14:creationId xmlns:p14="http://schemas.microsoft.com/office/powerpoint/2010/main" val="1542475210"/>
      </p:ext>
    </p:extLst>
  </p:cSld>
  <p:clrMapOvr>
    <a:masterClrMapping/>
  </p:clrMapOvr>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152718"/>
            <a:ext cx="8120749" cy="1371600"/>
          </a:xfrm>
        </p:spPr>
        <p:txBody>
          <a:bodyPr>
            <a:normAutofit/>
          </a:bodyPr>
          <a:lstStyle/>
          <a:p>
            <a:r>
              <a:rPr lang="en-US" dirty="0" smtClean="0">
                <a:latin typeface="+mj-lt"/>
              </a:rPr>
              <a:t>Option #2: now, 5-second sample: BrentOzar.com/</a:t>
            </a:r>
            <a:r>
              <a:rPr lang="en-US" dirty="0" err="1" smtClean="0">
                <a:latin typeface="+mj-lt"/>
              </a:rPr>
              <a:t>askbrent</a:t>
            </a:r>
            <a:endParaRPr lang="en-US" dirty="0">
              <a:latin typeface="+mj-lt"/>
            </a:endParaRPr>
          </a:p>
        </p:txBody>
      </p:sp>
      <p:pic>
        <p:nvPicPr>
          <p:cNvPr id="3" name="Picture 2" descr="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199" y="1524318"/>
            <a:ext cx="6879277" cy="5333682"/>
          </a:xfrm>
          <a:prstGeom prst="rect">
            <a:avLst/>
          </a:prstGeom>
        </p:spPr>
      </p:pic>
    </p:spTree>
    <p:extLst>
      <p:ext uri="{BB962C8B-B14F-4D97-AF65-F5344CB8AC3E}">
        <p14:creationId xmlns:p14="http://schemas.microsoft.com/office/powerpoint/2010/main" val="2185514455"/>
      </p:ext>
    </p:extLst>
  </p:cSld>
  <p:clrMapOvr>
    <a:masterClrMapping/>
  </p:clrMapOvr>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Common wait types</a:t>
            </a:r>
            <a:endParaRPr lang="en-US" dirty="0"/>
          </a:p>
        </p:txBody>
      </p:sp>
      <p:sp>
        <p:nvSpPr>
          <p:cNvPr id="2" name="Text Placeholder 1"/>
          <p:cNvSpPr>
            <a:spLocks noGrp="1"/>
          </p:cNvSpPr>
          <p:nvPr>
            <p:ph type="body" idx="1"/>
          </p:nvPr>
        </p:nvSpPr>
        <p:spPr/>
        <p:txBody>
          <a:bodyPr/>
          <a:lstStyle/>
          <a:p>
            <a:endParaRPr lang="en-US"/>
          </a:p>
        </p:txBody>
      </p:sp>
    </p:spTree>
    <p:extLst>
      <p:ext uri="{BB962C8B-B14F-4D97-AF65-F5344CB8AC3E}">
        <p14:creationId xmlns:p14="http://schemas.microsoft.com/office/powerpoint/2010/main" val="1252034884"/>
      </p:ext>
    </p:extLst>
  </p:cSld>
  <p:clrMapOvr>
    <a:masterClrMapping/>
  </p:clrMapOvr>
  <p:transition>
    <p:fade/>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1"/>
            <a:ext cx="8321040" cy="1205018"/>
          </a:xfrm>
        </p:spPr>
        <p:txBody>
          <a:bodyPr>
            <a:normAutofit/>
          </a:bodyPr>
          <a:lstStyle/>
          <a:p>
            <a:r>
              <a:rPr lang="en-US" dirty="0" smtClean="0"/>
              <a:t>Show me on the chart </a:t>
            </a:r>
            <a:br>
              <a:rPr lang="en-US" dirty="0" smtClean="0"/>
            </a:br>
            <a:r>
              <a:rPr lang="en-US" dirty="0" smtClean="0"/>
              <a:t>where the bad query touched you</a:t>
            </a:r>
            <a:endParaRPr lang="en-US" dirty="0"/>
          </a:p>
        </p:txBody>
      </p:sp>
      <p:sp>
        <p:nvSpPr>
          <p:cNvPr id="10" name="Right Arrow 9"/>
          <p:cNvSpPr/>
          <p:nvPr/>
        </p:nvSpPr>
        <p:spPr>
          <a:xfrm rot="10800000">
            <a:off x="5574952" y="4054046"/>
            <a:ext cx="959198" cy="397658"/>
          </a:xfrm>
          <a:prstGeom prst="rightArrow">
            <a:avLst/>
          </a:prstGeom>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endParaRPr lang="en-US"/>
          </a:p>
        </p:txBody>
      </p:sp>
      <p:sp>
        <p:nvSpPr>
          <p:cNvPr id="11" name="Right Arrow 10"/>
          <p:cNvSpPr/>
          <p:nvPr/>
        </p:nvSpPr>
        <p:spPr>
          <a:xfrm rot="5400000">
            <a:off x="4288365" y="3206784"/>
            <a:ext cx="459587" cy="397658"/>
          </a:xfrm>
          <a:prstGeom prst="rightArrow">
            <a:avLst/>
          </a:prstGeom>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endParaRPr lang="en-US"/>
          </a:p>
        </p:txBody>
      </p:sp>
      <p:sp>
        <p:nvSpPr>
          <p:cNvPr id="12" name="Right Arrow 11"/>
          <p:cNvSpPr/>
          <p:nvPr/>
        </p:nvSpPr>
        <p:spPr>
          <a:xfrm rot="10800000">
            <a:off x="2506146" y="4401926"/>
            <a:ext cx="916504" cy="397658"/>
          </a:xfrm>
          <a:prstGeom prst="rightArrow">
            <a:avLst/>
          </a:prstGeom>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endParaRPr lang="en-US"/>
          </a:p>
        </p:txBody>
      </p:sp>
      <p:sp>
        <p:nvSpPr>
          <p:cNvPr id="13" name="Right Arrow 12"/>
          <p:cNvSpPr/>
          <p:nvPr/>
        </p:nvSpPr>
        <p:spPr>
          <a:xfrm>
            <a:off x="5581303" y="4628280"/>
            <a:ext cx="959198" cy="397658"/>
          </a:xfrm>
          <a:prstGeom prst="rightArrow">
            <a:avLst/>
          </a:prstGeom>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endParaRPr lang="en-US"/>
          </a:p>
        </p:txBody>
      </p:sp>
      <p:sp>
        <p:nvSpPr>
          <p:cNvPr id="14" name="Can 13"/>
          <p:cNvSpPr/>
          <p:nvPr/>
        </p:nvSpPr>
        <p:spPr>
          <a:xfrm>
            <a:off x="6658027" y="3444442"/>
            <a:ext cx="1824792" cy="2256205"/>
          </a:xfrm>
          <a:prstGeom prst="can">
            <a:avLst/>
          </a:prstGeom>
          <a:noFill/>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r>
              <a:rPr lang="en-US" sz="2200" dirty="0">
                <a:solidFill>
                  <a:schemeClr val="tx1"/>
                </a:solidFill>
              </a:rPr>
              <a:t>STORAGE</a:t>
            </a:r>
          </a:p>
        </p:txBody>
      </p:sp>
      <p:sp>
        <p:nvSpPr>
          <p:cNvPr id="15" name="Rectangle 14"/>
          <p:cNvSpPr/>
          <p:nvPr/>
        </p:nvSpPr>
        <p:spPr>
          <a:xfrm>
            <a:off x="3513303" y="3711189"/>
            <a:ext cx="1972749" cy="1874006"/>
          </a:xfrm>
          <a:prstGeom prst="rect">
            <a:avLst/>
          </a:prstGeom>
          <a:noFill/>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r>
              <a:rPr lang="en-US" sz="2200" dirty="0">
                <a:solidFill>
                  <a:schemeClr val="tx1"/>
                </a:solidFill>
              </a:rPr>
              <a:t>CPU</a:t>
            </a:r>
          </a:p>
        </p:txBody>
      </p:sp>
      <p:sp>
        <p:nvSpPr>
          <p:cNvPr id="16" name="Rectangle 15"/>
          <p:cNvSpPr/>
          <p:nvPr/>
        </p:nvSpPr>
        <p:spPr>
          <a:xfrm>
            <a:off x="3513303" y="1205019"/>
            <a:ext cx="1972749" cy="1874006"/>
          </a:xfrm>
          <a:prstGeom prst="rect">
            <a:avLst/>
          </a:prstGeom>
          <a:noFill/>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r>
              <a:rPr lang="en-US" sz="2200" dirty="0">
                <a:solidFill>
                  <a:schemeClr val="tx1"/>
                </a:solidFill>
              </a:rPr>
              <a:t>MEMORY</a:t>
            </a:r>
          </a:p>
        </p:txBody>
      </p:sp>
      <p:sp>
        <p:nvSpPr>
          <p:cNvPr id="17" name="Rectangle 16"/>
          <p:cNvSpPr/>
          <p:nvPr/>
        </p:nvSpPr>
        <p:spPr>
          <a:xfrm>
            <a:off x="457200" y="3711189"/>
            <a:ext cx="1972749" cy="1874006"/>
          </a:xfrm>
          <a:prstGeom prst="rect">
            <a:avLst/>
          </a:prstGeom>
          <a:noFill/>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r>
              <a:rPr lang="en-US" sz="2200" dirty="0">
                <a:solidFill>
                  <a:schemeClr val="tx1"/>
                </a:solidFill>
              </a:rPr>
              <a:t>NETWORK</a:t>
            </a:r>
            <a:br>
              <a:rPr lang="en-US" sz="2200" dirty="0">
                <a:solidFill>
                  <a:schemeClr val="tx1"/>
                </a:solidFill>
              </a:rPr>
            </a:br>
            <a:r>
              <a:rPr lang="en-US" sz="2200" dirty="0">
                <a:solidFill>
                  <a:schemeClr val="tx1"/>
                </a:solidFill>
              </a:rPr>
              <a:t>(End User)</a:t>
            </a:r>
          </a:p>
        </p:txBody>
      </p:sp>
    </p:spTree>
    <p:extLst>
      <p:ext uri="{BB962C8B-B14F-4D97-AF65-F5344CB8AC3E}">
        <p14:creationId xmlns:p14="http://schemas.microsoft.com/office/powerpoint/2010/main" val="3069479957"/>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6004" y="900113"/>
            <a:ext cx="7551442" cy="5957887"/>
          </a:xfrm>
          <a:prstGeom prst="rect">
            <a:avLst/>
          </a:prstGeom>
        </p:spPr>
      </p:pic>
      <p:sp>
        <p:nvSpPr>
          <p:cNvPr id="3" name="Title 2"/>
          <p:cNvSpPr>
            <a:spLocks noGrp="1"/>
          </p:cNvSpPr>
          <p:nvPr>
            <p:ph type="title"/>
          </p:nvPr>
        </p:nvSpPr>
        <p:spPr/>
        <p:txBody>
          <a:bodyPr/>
          <a:lstStyle/>
          <a:p>
            <a:r>
              <a:rPr lang="en-US" dirty="0"/>
              <a:t>http://BrentOzar.com/go/engine</a:t>
            </a:r>
          </a:p>
        </p:txBody>
      </p:sp>
    </p:spTree>
    <p:extLst>
      <p:ext uri="{BB962C8B-B14F-4D97-AF65-F5344CB8AC3E}">
        <p14:creationId xmlns:p14="http://schemas.microsoft.com/office/powerpoint/2010/main" val="1481236462"/>
      </p:ext>
    </p:extLst>
  </p:cSld>
  <p:clrMapOvr>
    <a:masterClrMapping/>
  </p:clrMapOvr>
  <p:transition>
    <p:fade/>
  </p:transition>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1"/>
            <a:ext cx="8321040" cy="1205018"/>
          </a:xfrm>
        </p:spPr>
        <p:txBody>
          <a:bodyPr>
            <a:normAutofit/>
          </a:bodyPr>
          <a:lstStyle/>
          <a:p>
            <a:r>
              <a:rPr lang="en-US" dirty="0" smtClean="0"/>
              <a:t>Let’s start with storage.</a:t>
            </a:r>
            <a:endParaRPr lang="en-US" dirty="0"/>
          </a:p>
        </p:txBody>
      </p:sp>
      <p:sp>
        <p:nvSpPr>
          <p:cNvPr id="10" name="Right Arrow 9"/>
          <p:cNvSpPr/>
          <p:nvPr/>
        </p:nvSpPr>
        <p:spPr>
          <a:xfrm rot="10800000">
            <a:off x="5574952" y="4054046"/>
            <a:ext cx="959198" cy="397658"/>
          </a:xfrm>
          <a:prstGeom prst="rightArrow">
            <a:avLst/>
          </a:prstGeom>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endParaRPr lang="en-US"/>
          </a:p>
        </p:txBody>
      </p:sp>
      <p:sp>
        <p:nvSpPr>
          <p:cNvPr id="11" name="Right Arrow 10"/>
          <p:cNvSpPr/>
          <p:nvPr/>
        </p:nvSpPr>
        <p:spPr>
          <a:xfrm rot="5400000">
            <a:off x="4288365" y="3206784"/>
            <a:ext cx="459587" cy="397658"/>
          </a:xfrm>
          <a:prstGeom prst="rightArrow">
            <a:avLst/>
          </a:prstGeom>
          <a:solidFill>
            <a:schemeClr val="bg1"/>
          </a:solidFill>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endParaRPr lang="en-US"/>
          </a:p>
        </p:txBody>
      </p:sp>
      <p:sp>
        <p:nvSpPr>
          <p:cNvPr id="12" name="Right Arrow 11"/>
          <p:cNvSpPr/>
          <p:nvPr/>
        </p:nvSpPr>
        <p:spPr>
          <a:xfrm rot="10800000">
            <a:off x="2506146" y="4401926"/>
            <a:ext cx="916504" cy="397658"/>
          </a:xfrm>
          <a:prstGeom prst="rightArrow">
            <a:avLst/>
          </a:prstGeom>
          <a:solidFill>
            <a:schemeClr val="bg1"/>
          </a:solidFill>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endParaRPr lang="en-US"/>
          </a:p>
        </p:txBody>
      </p:sp>
      <p:sp>
        <p:nvSpPr>
          <p:cNvPr id="13" name="Right Arrow 12"/>
          <p:cNvSpPr/>
          <p:nvPr/>
        </p:nvSpPr>
        <p:spPr>
          <a:xfrm>
            <a:off x="5581303" y="4628280"/>
            <a:ext cx="959198" cy="397658"/>
          </a:xfrm>
          <a:prstGeom prst="rightArrow">
            <a:avLst/>
          </a:prstGeom>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endParaRPr lang="en-US"/>
          </a:p>
        </p:txBody>
      </p:sp>
      <p:sp>
        <p:nvSpPr>
          <p:cNvPr id="14" name="Can 13"/>
          <p:cNvSpPr/>
          <p:nvPr/>
        </p:nvSpPr>
        <p:spPr>
          <a:xfrm>
            <a:off x="6658027" y="3444442"/>
            <a:ext cx="1824792" cy="2256205"/>
          </a:xfrm>
          <a:prstGeom prst="can">
            <a:avLst/>
          </a:prstGeom>
          <a:noFill/>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r>
              <a:rPr lang="en-US" sz="2200" dirty="0">
                <a:solidFill>
                  <a:schemeClr val="tx1"/>
                </a:solidFill>
              </a:rPr>
              <a:t>STORAGE</a:t>
            </a:r>
          </a:p>
        </p:txBody>
      </p:sp>
      <p:sp>
        <p:nvSpPr>
          <p:cNvPr id="15" name="Rectangle 14"/>
          <p:cNvSpPr/>
          <p:nvPr/>
        </p:nvSpPr>
        <p:spPr>
          <a:xfrm>
            <a:off x="3513303" y="3711189"/>
            <a:ext cx="1972749" cy="1874006"/>
          </a:xfrm>
          <a:prstGeom prst="rect">
            <a:avLst/>
          </a:prstGeom>
          <a:noFill/>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r>
              <a:rPr lang="en-US" sz="2200" dirty="0">
                <a:solidFill>
                  <a:schemeClr val="tx1"/>
                </a:solidFill>
              </a:rPr>
              <a:t>CPU</a:t>
            </a:r>
          </a:p>
        </p:txBody>
      </p:sp>
      <p:sp>
        <p:nvSpPr>
          <p:cNvPr id="16" name="Rectangle 15"/>
          <p:cNvSpPr/>
          <p:nvPr/>
        </p:nvSpPr>
        <p:spPr>
          <a:xfrm>
            <a:off x="3513303" y="1205019"/>
            <a:ext cx="1972749" cy="1874006"/>
          </a:xfrm>
          <a:prstGeom prst="rect">
            <a:avLst/>
          </a:prstGeom>
          <a:noFill/>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r>
              <a:rPr lang="en-US" sz="2200" dirty="0">
                <a:solidFill>
                  <a:schemeClr val="tx1"/>
                </a:solidFill>
              </a:rPr>
              <a:t>MEMORY</a:t>
            </a:r>
          </a:p>
        </p:txBody>
      </p:sp>
      <p:sp>
        <p:nvSpPr>
          <p:cNvPr id="17" name="Rectangle 16"/>
          <p:cNvSpPr/>
          <p:nvPr/>
        </p:nvSpPr>
        <p:spPr>
          <a:xfrm>
            <a:off x="457200" y="3711189"/>
            <a:ext cx="1972749" cy="1874006"/>
          </a:xfrm>
          <a:prstGeom prst="rect">
            <a:avLst/>
          </a:prstGeom>
          <a:noFill/>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r>
              <a:rPr lang="en-US" sz="2200" dirty="0">
                <a:solidFill>
                  <a:schemeClr val="tx1"/>
                </a:solidFill>
              </a:rPr>
              <a:t>NETWORK</a:t>
            </a:r>
            <a:br>
              <a:rPr lang="en-US" sz="2200" dirty="0">
                <a:solidFill>
                  <a:schemeClr val="tx1"/>
                </a:solidFill>
              </a:rPr>
            </a:br>
            <a:r>
              <a:rPr lang="en-US" sz="2200" dirty="0">
                <a:solidFill>
                  <a:schemeClr val="tx1"/>
                </a:solidFill>
              </a:rPr>
              <a:t>(End User)</a:t>
            </a:r>
          </a:p>
        </p:txBody>
      </p:sp>
    </p:spTree>
    <p:extLst>
      <p:ext uri="{BB962C8B-B14F-4D97-AF65-F5344CB8AC3E}">
        <p14:creationId xmlns:p14="http://schemas.microsoft.com/office/powerpoint/2010/main" val="3808017788"/>
      </p:ext>
    </p:extLst>
  </p:cSld>
  <p:clrMapOvr>
    <a:masterClrMapping/>
  </p:clrMapOvr>
  <p:transition/>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an 4"/>
          <p:cNvSpPr/>
          <p:nvPr/>
        </p:nvSpPr>
        <p:spPr>
          <a:xfrm>
            <a:off x="6534150" y="164560"/>
            <a:ext cx="1824792" cy="1283772"/>
          </a:xfrm>
          <a:prstGeom prst="can">
            <a:avLst/>
          </a:prstGeom>
          <a:noFill/>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r>
              <a:rPr lang="en-US" dirty="0">
                <a:solidFill>
                  <a:schemeClr val="tx1"/>
                </a:solidFill>
              </a:rPr>
              <a:t>User Database Data File (MDF)</a:t>
            </a:r>
          </a:p>
        </p:txBody>
      </p:sp>
      <p:sp>
        <p:nvSpPr>
          <p:cNvPr id="6" name="Rectangle 5"/>
          <p:cNvSpPr/>
          <p:nvPr/>
        </p:nvSpPr>
        <p:spPr>
          <a:xfrm>
            <a:off x="350165" y="2151703"/>
            <a:ext cx="1972749" cy="1874006"/>
          </a:xfrm>
          <a:prstGeom prst="rect">
            <a:avLst/>
          </a:prstGeom>
          <a:noFill/>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r>
              <a:rPr lang="en-US" sz="2200" dirty="0">
                <a:solidFill>
                  <a:schemeClr val="tx1"/>
                </a:solidFill>
              </a:rPr>
              <a:t>CPU</a:t>
            </a:r>
          </a:p>
        </p:txBody>
      </p:sp>
      <p:sp>
        <p:nvSpPr>
          <p:cNvPr id="10" name="Right Arrow 9"/>
          <p:cNvSpPr/>
          <p:nvPr/>
        </p:nvSpPr>
        <p:spPr>
          <a:xfrm rot="10800000">
            <a:off x="2622230" y="413627"/>
            <a:ext cx="3591535" cy="397658"/>
          </a:xfrm>
          <a:prstGeom prst="rightArrow">
            <a:avLst/>
          </a:prstGeom>
        </p:spPr>
        <p:style>
          <a:lnRef idx="1">
            <a:schemeClr val="accent5"/>
          </a:lnRef>
          <a:fillRef idx="3">
            <a:schemeClr val="accent5"/>
          </a:fillRef>
          <a:effectRef idx="2">
            <a:schemeClr val="accent5"/>
          </a:effectRef>
          <a:fontRef idx="minor">
            <a:schemeClr val="lt1"/>
          </a:fontRef>
        </p:style>
        <p:txBody>
          <a:bodyPr wrap="square" lIns="91435" tIns="45718" rIns="91435" bIns="45718" rtlCol="0" anchor="ctr">
            <a:scene3d>
              <a:camera prst="orthographicFront">
                <a:rot lat="0" lon="0" rev="10800000"/>
              </a:camera>
              <a:lightRig rig="threePt" dir="t"/>
            </a:scene3d>
          </a:bodyPr>
          <a:lstStyle/>
          <a:p>
            <a:pPr algn="ctr"/>
            <a:r>
              <a:rPr lang="en-US" sz="1400" b="1" dirty="0">
                <a:solidFill>
                  <a:schemeClr val="bg1"/>
                </a:solidFill>
              </a:rPr>
              <a:t>Reads: PAGEIOLATCH*</a:t>
            </a:r>
          </a:p>
        </p:txBody>
      </p:sp>
      <p:sp>
        <p:nvSpPr>
          <p:cNvPr id="13" name="Right Arrow 12"/>
          <p:cNvSpPr/>
          <p:nvPr/>
        </p:nvSpPr>
        <p:spPr>
          <a:xfrm>
            <a:off x="2622230" y="988402"/>
            <a:ext cx="3591536" cy="397658"/>
          </a:xfrm>
          <a:prstGeom prst="rightArrow">
            <a:avLst/>
          </a:prstGeom>
        </p:spPr>
        <p:style>
          <a:lnRef idx="1">
            <a:schemeClr val="accent5"/>
          </a:lnRef>
          <a:fillRef idx="3">
            <a:schemeClr val="accent5"/>
          </a:fillRef>
          <a:effectRef idx="2">
            <a:schemeClr val="accent5"/>
          </a:effectRef>
          <a:fontRef idx="minor">
            <a:schemeClr val="lt1"/>
          </a:fontRef>
        </p:style>
        <p:txBody>
          <a:bodyPr lIns="91435" tIns="45718" rIns="91435" bIns="45718" rtlCol="0" anchor="ctr"/>
          <a:lstStyle/>
          <a:p>
            <a:pPr algn="ctr"/>
            <a:r>
              <a:rPr lang="en-US" sz="1400" dirty="0">
                <a:solidFill>
                  <a:schemeClr val="bg1"/>
                </a:solidFill>
              </a:rPr>
              <a:t>Writes: ASYNC_IO_COMPLETION</a:t>
            </a:r>
          </a:p>
        </p:txBody>
      </p:sp>
      <p:sp>
        <p:nvSpPr>
          <p:cNvPr id="14" name="Can 13"/>
          <p:cNvSpPr/>
          <p:nvPr/>
        </p:nvSpPr>
        <p:spPr>
          <a:xfrm>
            <a:off x="6534148" y="1566143"/>
            <a:ext cx="1824792" cy="1270405"/>
          </a:xfrm>
          <a:prstGeom prst="can">
            <a:avLst/>
          </a:prstGeom>
          <a:noFill/>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r>
              <a:rPr lang="en-US" dirty="0">
                <a:solidFill>
                  <a:schemeClr val="tx1"/>
                </a:solidFill>
              </a:rPr>
              <a:t>User Database </a:t>
            </a:r>
            <a:br>
              <a:rPr lang="en-US" dirty="0">
                <a:solidFill>
                  <a:schemeClr val="tx1"/>
                </a:solidFill>
              </a:rPr>
            </a:br>
            <a:r>
              <a:rPr lang="en-US" dirty="0">
                <a:solidFill>
                  <a:schemeClr val="tx1"/>
                </a:solidFill>
              </a:rPr>
              <a:t>Log File (LDF)</a:t>
            </a:r>
          </a:p>
        </p:txBody>
      </p:sp>
      <p:sp>
        <p:nvSpPr>
          <p:cNvPr id="15" name="Right Arrow 14"/>
          <p:cNvSpPr/>
          <p:nvPr/>
        </p:nvSpPr>
        <p:spPr>
          <a:xfrm>
            <a:off x="2622229" y="1989519"/>
            <a:ext cx="3591536" cy="397658"/>
          </a:xfrm>
          <a:prstGeom prst="rightArrow">
            <a:avLst/>
          </a:prstGeom>
        </p:spPr>
        <p:style>
          <a:lnRef idx="1">
            <a:schemeClr val="accent5"/>
          </a:lnRef>
          <a:fillRef idx="3">
            <a:schemeClr val="accent5"/>
          </a:fillRef>
          <a:effectRef idx="2">
            <a:schemeClr val="accent5"/>
          </a:effectRef>
          <a:fontRef idx="minor">
            <a:schemeClr val="lt1"/>
          </a:fontRef>
        </p:style>
        <p:txBody>
          <a:bodyPr lIns="91435" tIns="45718" rIns="91435" bIns="45718" rtlCol="0" anchor="ctr"/>
          <a:lstStyle/>
          <a:p>
            <a:pPr algn="ctr"/>
            <a:r>
              <a:rPr lang="en-US" sz="1400" dirty="0">
                <a:solidFill>
                  <a:schemeClr val="bg1"/>
                </a:solidFill>
              </a:rPr>
              <a:t>Writes: WRITELOG</a:t>
            </a:r>
          </a:p>
        </p:txBody>
      </p:sp>
      <p:sp>
        <p:nvSpPr>
          <p:cNvPr id="16" name="Can 15"/>
          <p:cNvSpPr/>
          <p:nvPr/>
        </p:nvSpPr>
        <p:spPr>
          <a:xfrm>
            <a:off x="6534148" y="3327817"/>
            <a:ext cx="1824792" cy="1283772"/>
          </a:xfrm>
          <a:prstGeom prst="can">
            <a:avLst/>
          </a:prstGeom>
          <a:noFill/>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r>
              <a:rPr lang="en-US" dirty="0" err="1">
                <a:solidFill>
                  <a:schemeClr val="tx1"/>
                </a:solidFill>
              </a:rPr>
              <a:t>TempDB</a:t>
            </a:r>
            <a:r>
              <a:rPr lang="en-US" dirty="0">
                <a:solidFill>
                  <a:schemeClr val="tx1"/>
                </a:solidFill>
              </a:rPr>
              <a:t> Data File (MDF)</a:t>
            </a:r>
          </a:p>
        </p:txBody>
      </p:sp>
      <p:sp>
        <p:nvSpPr>
          <p:cNvPr id="17" name="Right Arrow 16"/>
          <p:cNvSpPr/>
          <p:nvPr/>
        </p:nvSpPr>
        <p:spPr>
          <a:xfrm rot="10800000">
            <a:off x="2622228" y="3576885"/>
            <a:ext cx="3591535" cy="397658"/>
          </a:xfrm>
          <a:prstGeom prst="rightArrow">
            <a:avLst/>
          </a:prstGeom>
        </p:spPr>
        <p:style>
          <a:lnRef idx="1">
            <a:schemeClr val="accent5"/>
          </a:lnRef>
          <a:fillRef idx="3">
            <a:schemeClr val="accent5"/>
          </a:fillRef>
          <a:effectRef idx="2">
            <a:schemeClr val="accent5"/>
          </a:effectRef>
          <a:fontRef idx="minor">
            <a:schemeClr val="lt1"/>
          </a:fontRef>
        </p:style>
        <p:txBody>
          <a:bodyPr wrap="square" lIns="91435" tIns="45718" rIns="91435" bIns="45718" rtlCol="0" anchor="ctr">
            <a:scene3d>
              <a:camera prst="orthographicFront">
                <a:rot lat="0" lon="0" rev="10800000"/>
              </a:camera>
              <a:lightRig rig="threePt" dir="t"/>
            </a:scene3d>
          </a:bodyPr>
          <a:lstStyle/>
          <a:p>
            <a:pPr algn="ctr"/>
            <a:r>
              <a:rPr lang="en-US" sz="1400" b="1" dirty="0">
                <a:solidFill>
                  <a:schemeClr val="bg1"/>
                </a:solidFill>
              </a:rPr>
              <a:t>Reads: PAGEIOLATCH*</a:t>
            </a:r>
          </a:p>
        </p:txBody>
      </p:sp>
      <p:sp>
        <p:nvSpPr>
          <p:cNvPr id="18" name="Right Arrow 17"/>
          <p:cNvSpPr/>
          <p:nvPr/>
        </p:nvSpPr>
        <p:spPr>
          <a:xfrm>
            <a:off x="2622228" y="4151660"/>
            <a:ext cx="3591536" cy="397658"/>
          </a:xfrm>
          <a:prstGeom prst="rightArrow">
            <a:avLst/>
          </a:prstGeom>
        </p:spPr>
        <p:style>
          <a:lnRef idx="1">
            <a:schemeClr val="accent5"/>
          </a:lnRef>
          <a:fillRef idx="3">
            <a:schemeClr val="accent5"/>
          </a:fillRef>
          <a:effectRef idx="2">
            <a:schemeClr val="accent5"/>
          </a:effectRef>
          <a:fontRef idx="minor">
            <a:schemeClr val="lt1"/>
          </a:fontRef>
        </p:style>
        <p:txBody>
          <a:bodyPr lIns="91435" tIns="45718" rIns="91435" bIns="45718" rtlCol="0" anchor="ctr"/>
          <a:lstStyle/>
          <a:p>
            <a:pPr algn="ctr"/>
            <a:r>
              <a:rPr lang="en-US" sz="1400" dirty="0">
                <a:solidFill>
                  <a:schemeClr val="bg1"/>
                </a:solidFill>
              </a:rPr>
              <a:t>Writes: ASYNC_IO_COMPLETION</a:t>
            </a:r>
          </a:p>
        </p:txBody>
      </p:sp>
      <p:sp>
        <p:nvSpPr>
          <p:cNvPr id="19" name="Can 18"/>
          <p:cNvSpPr/>
          <p:nvPr/>
        </p:nvSpPr>
        <p:spPr>
          <a:xfrm>
            <a:off x="6534146" y="4677688"/>
            <a:ext cx="1824792" cy="1270405"/>
          </a:xfrm>
          <a:prstGeom prst="can">
            <a:avLst/>
          </a:prstGeom>
          <a:noFill/>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r>
              <a:rPr lang="en-US" dirty="0" err="1">
                <a:solidFill>
                  <a:schemeClr val="tx1"/>
                </a:solidFill>
              </a:rPr>
              <a:t>TempDB</a:t>
            </a:r>
            <a:r>
              <a:rPr lang="en-US" dirty="0">
                <a:solidFill>
                  <a:schemeClr val="tx1"/>
                </a:solidFill>
              </a:rPr>
              <a:t> Log File (LDF)</a:t>
            </a:r>
          </a:p>
        </p:txBody>
      </p:sp>
      <p:sp>
        <p:nvSpPr>
          <p:cNvPr id="20" name="Right Arrow 19"/>
          <p:cNvSpPr/>
          <p:nvPr/>
        </p:nvSpPr>
        <p:spPr>
          <a:xfrm>
            <a:off x="2622225" y="5101064"/>
            <a:ext cx="3591536" cy="397658"/>
          </a:xfrm>
          <a:prstGeom prst="rightArrow">
            <a:avLst/>
          </a:prstGeom>
        </p:spPr>
        <p:style>
          <a:lnRef idx="1">
            <a:schemeClr val="accent5"/>
          </a:lnRef>
          <a:fillRef idx="3">
            <a:schemeClr val="accent5"/>
          </a:fillRef>
          <a:effectRef idx="2">
            <a:schemeClr val="accent5"/>
          </a:effectRef>
          <a:fontRef idx="minor">
            <a:schemeClr val="lt1"/>
          </a:fontRef>
        </p:style>
        <p:txBody>
          <a:bodyPr lIns="91435" tIns="45718" rIns="91435" bIns="45718" rtlCol="0" anchor="ctr"/>
          <a:lstStyle/>
          <a:p>
            <a:pPr algn="ctr"/>
            <a:r>
              <a:rPr lang="en-US" sz="1400" dirty="0">
                <a:solidFill>
                  <a:schemeClr val="bg1"/>
                </a:solidFill>
              </a:rPr>
              <a:t>Writes: WRITELOG</a:t>
            </a:r>
          </a:p>
        </p:txBody>
      </p:sp>
    </p:spTree>
    <p:extLst>
      <p:ext uri="{BB962C8B-B14F-4D97-AF65-F5344CB8AC3E}">
        <p14:creationId xmlns:p14="http://schemas.microsoft.com/office/powerpoint/2010/main" val="3142793921"/>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Perfmon</a:t>
            </a:r>
            <a:r>
              <a:rPr lang="en-US" dirty="0" smtClean="0"/>
              <a:t> counters for more info</a:t>
            </a:r>
            <a:endParaRPr lang="en-US" dirty="0"/>
          </a:p>
        </p:txBody>
      </p:sp>
      <p:sp>
        <p:nvSpPr>
          <p:cNvPr id="4" name="Content Placeholder 3"/>
          <p:cNvSpPr>
            <a:spLocks noGrp="1"/>
          </p:cNvSpPr>
          <p:nvPr>
            <p:ph type="body" idx="1"/>
          </p:nvPr>
        </p:nvSpPr>
        <p:spPr>
          <a:xfrm>
            <a:off x="892969" y="1375172"/>
            <a:ext cx="7358063" cy="4643172"/>
          </a:xfrm>
        </p:spPr>
        <p:txBody>
          <a:bodyPr>
            <a:normAutofit/>
          </a:bodyPr>
          <a:lstStyle/>
          <a:p>
            <a:r>
              <a:rPr lang="en-US" dirty="0" smtClean="0"/>
              <a:t>Performance Monitor counters:</a:t>
            </a:r>
          </a:p>
          <a:p>
            <a:pPr marL="342882" indent="-342882">
              <a:buFont typeface="Arial"/>
              <a:buChar char="•"/>
            </a:pPr>
            <a:r>
              <a:rPr lang="en-US" dirty="0" smtClean="0"/>
              <a:t>Physical Disk: </a:t>
            </a:r>
            <a:r>
              <a:rPr lang="en-US" dirty="0" err="1" smtClean="0"/>
              <a:t>Avg</a:t>
            </a:r>
            <a:r>
              <a:rPr lang="en-US" dirty="0" smtClean="0"/>
              <a:t> Sec/Read</a:t>
            </a:r>
          </a:p>
          <a:p>
            <a:pPr marL="342882" indent="-342882">
              <a:buFont typeface="Arial"/>
              <a:buChar char="•"/>
            </a:pPr>
            <a:r>
              <a:rPr lang="en-US" dirty="0" smtClean="0"/>
              <a:t>Physical Disk: </a:t>
            </a:r>
            <a:r>
              <a:rPr lang="en-US" dirty="0" err="1" smtClean="0"/>
              <a:t>Avg</a:t>
            </a:r>
            <a:r>
              <a:rPr lang="en-US" dirty="0" smtClean="0"/>
              <a:t> Sec/Write</a:t>
            </a:r>
          </a:p>
          <a:p>
            <a:r>
              <a:rPr lang="en-US" dirty="0" smtClean="0"/>
              <a:t>Reported in whole seconds – use 3 decimal places for MS</a:t>
            </a:r>
          </a:p>
          <a:p>
            <a:r>
              <a:rPr lang="en-US" dirty="0" smtClean="0"/>
              <a:t>Reported at the whole-drive level</a:t>
            </a:r>
          </a:p>
          <a:p>
            <a:r>
              <a:rPr lang="en-US" dirty="0" smtClean="0"/>
              <a:t>SAN equivalent term: latency</a:t>
            </a:r>
          </a:p>
          <a:p>
            <a:r>
              <a:rPr lang="en-US" dirty="0" smtClean="0"/>
              <a:t>Good for both physical and virtual servers</a:t>
            </a:r>
          </a:p>
          <a:p>
            <a:r>
              <a:rPr lang="en-US" dirty="0" smtClean="0"/>
              <a:t>Related counters: Physical Disk: Reads/sec, Writes/sec</a:t>
            </a:r>
            <a:br>
              <a:rPr lang="en-US" dirty="0" smtClean="0"/>
            </a:br>
            <a:r>
              <a:rPr lang="en-US" dirty="0" smtClean="0"/>
              <a:t>(shows how much we’re asking storage to work)</a:t>
            </a:r>
          </a:p>
          <a:p>
            <a:r>
              <a:rPr lang="en-US" dirty="0" smtClean="0"/>
              <a:t>The more we ask storage to work, the slower it’ll get.</a:t>
            </a:r>
          </a:p>
        </p:txBody>
      </p:sp>
    </p:spTree>
    <p:extLst>
      <p:ext uri="{BB962C8B-B14F-4D97-AF65-F5344CB8AC3E}">
        <p14:creationId xmlns:p14="http://schemas.microsoft.com/office/powerpoint/2010/main" val="3993081057"/>
      </p:ext>
    </p:extLst>
  </p:cSld>
  <p:clrMapOvr>
    <a:masterClrMapping/>
  </p:clrMapOvr>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File-by-file details</a:t>
            </a:r>
            <a:endParaRPr lang="en-US" dirty="0"/>
          </a:p>
        </p:txBody>
      </p:sp>
      <p:sp>
        <p:nvSpPr>
          <p:cNvPr id="4" name="Content Placeholder 3"/>
          <p:cNvSpPr>
            <a:spLocks noGrp="1"/>
          </p:cNvSpPr>
          <p:nvPr>
            <p:ph idx="1"/>
          </p:nvPr>
        </p:nvSpPr>
        <p:spPr/>
        <p:txBody>
          <a:bodyPr/>
          <a:lstStyle/>
          <a:p>
            <a:r>
              <a:rPr lang="en-US" dirty="0" smtClean="0"/>
              <a:t>To get at the database or file level,</a:t>
            </a:r>
            <a:br>
              <a:rPr lang="en-US" dirty="0" smtClean="0"/>
            </a:br>
            <a:r>
              <a:rPr lang="en-US" dirty="0" smtClean="0"/>
              <a:t>query </a:t>
            </a:r>
            <a:r>
              <a:rPr lang="en-US" dirty="0" err="1" smtClean="0"/>
              <a:t>sys.dm_io_virtual_file_stats</a:t>
            </a:r>
            <a:endParaRPr lang="en-US" dirty="0" smtClean="0"/>
          </a:p>
          <a:p>
            <a:r>
              <a:rPr lang="en-US" dirty="0" smtClean="0"/>
              <a:t>Great query: BrentOzar.com/go/</a:t>
            </a:r>
            <a:r>
              <a:rPr lang="en-US" dirty="0" err="1" smtClean="0"/>
              <a:t>dmvs</a:t>
            </a:r>
            <a:endParaRPr lang="en-US" dirty="0" smtClean="0"/>
          </a:p>
          <a:p>
            <a:r>
              <a:rPr lang="en-US" dirty="0" smtClean="0"/>
              <a:t>Easier way: </a:t>
            </a:r>
            <a:r>
              <a:rPr lang="en-US" dirty="0" err="1" smtClean="0"/>
              <a:t>sp_AskBrent</a:t>
            </a:r>
            <a:r>
              <a:rPr lang="en-US" dirty="0" smtClean="0"/>
              <a:t> @</a:t>
            </a:r>
            <a:r>
              <a:rPr lang="en-US" dirty="0" err="1" smtClean="0"/>
              <a:t>ExpertMode</a:t>
            </a:r>
            <a:r>
              <a:rPr lang="en-US" dirty="0" smtClean="0"/>
              <a:t> = 1</a:t>
            </a:r>
            <a:endParaRPr lang="en-US" dirty="0"/>
          </a:p>
        </p:txBody>
      </p:sp>
      <p:pic>
        <p:nvPicPr>
          <p:cNvPr id="5" name="Picture 4" descr="SQL Server 2008 Diagnostic Information Queries (March 2011).sql.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7902" y="2988896"/>
            <a:ext cx="8659698" cy="2502466"/>
          </a:xfrm>
          <a:prstGeom prst="rect">
            <a:avLst/>
          </a:prstGeom>
        </p:spPr>
      </p:pic>
    </p:spTree>
    <p:extLst>
      <p:ext uri="{BB962C8B-B14F-4D97-AF65-F5344CB8AC3E}">
        <p14:creationId xmlns:p14="http://schemas.microsoft.com/office/powerpoint/2010/main" val="779000268"/>
      </p:ext>
    </p:extLst>
  </p:cSld>
  <p:clrMapOvr>
    <a:masterClrMapping/>
  </p:clrMapOvr>
  <p:transition/>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Related memory counters</a:t>
            </a:r>
            <a:endParaRPr lang="en-US" dirty="0"/>
          </a:p>
        </p:txBody>
      </p:sp>
      <p:sp>
        <p:nvSpPr>
          <p:cNvPr id="3" name="Content Placeholder 2"/>
          <p:cNvSpPr>
            <a:spLocks noGrp="1"/>
          </p:cNvSpPr>
          <p:nvPr>
            <p:ph idx="1"/>
          </p:nvPr>
        </p:nvSpPr>
        <p:spPr/>
        <p:txBody>
          <a:bodyPr>
            <a:normAutofit/>
          </a:bodyPr>
          <a:lstStyle/>
          <a:p>
            <a:r>
              <a:rPr lang="en-US" dirty="0" err="1" smtClean="0"/>
              <a:t>Perfmon</a:t>
            </a:r>
            <a:r>
              <a:rPr lang="en-US" dirty="0"/>
              <a:t> </a:t>
            </a:r>
            <a:r>
              <a:rPr lang="en-US" dirty="0" smtClean="0"/>
              <a:t>counter – </a:t>
            </a:r>
            <a:br>
              <a:rPr lang="en-US" dirty="0" smtClean="0"/>
            </a:br>
            <a:r>
              <a:rPr lang="en-US" dirty="0" smtClean="0"/>
              <a:t>SQL Server Buffer Manager: Page Life Expectancy</a:t>
            </a:r>
          </a:p>
          <a:p>
            <a:r>
              <a:rPr lang="en-US" dirty="0" smtClean="0"/>
              <a:t>Number of seconds SQL can keep data cached</a:t>
            </a:r>
            <a:br>
              <a:rPr lang="en-US" dirty="0" smtClean="0"/>
            </a:br>
            <a:r>
              <a:rPr lang="en-US" dirty="0" smtClean="0"/>
              <a:t>after reading it from storage</a:t>
            </a:r>
          </a:p>
          <a:p>
            <a:r>
              <a:rPr lang="en-US" dirty="0" smtClean="0"/>
              <a:t>Longer = better (should be at least 300, aka 5min)</a:t>
            </a:r>
          </a:p>
          <a:p>
            <a:r>
              <a:rPr lang="en-US" dirty="0" smtClean="0"/>
              <a:t>If PLE is low, then storage may be being forced to work too hard.  Better solution – add memory.</a:t>
            </a:r>
          </a:p>
          <a:p>
            <a:endParaRPr lang="en-US" dirty="0" smtClean="0"/>
          </a:p>
        </p:txBody>
      </p:sp>
    </p:spTree>
    <p:extLst>
      <p:ext uri="{BB962C8B-B14F-4D97-AF65-F5344CB8AC3E}">
        <p14:creationId xmlns:p14="http://schemas.microsoft.com/office/powerpoint/2010/main" val="560815982"/>
      </p:ext>
    </p:extLst>
  </p:cSld>
  <p:clrMapOvr>
    <a:masterClrMapping/>
  </p:clrMapOvr>
  <p:transition/>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Fixing PAGEIOLATCH waits</a:t>
            </a:r>
            <a:endParaRPr lang="en-US" dirty="0"/>
          </a:p>
        </p:txBody>
      </p:sp>
      <p:sp>
        <p:nvSpPr>
          <p:cNvPr id="3" name="Content Placeholder 2"/>
          <p:cNvSpPr>
            <a:spLocks noGrp="1"/>
          </p:cNvSpPr>
          <p:nvPr>
            <p:ph idx="1"/>
          </p:nvPr>
        </p:nvSpPr>
        <p:spPr/>
        <p:txBody>
          <a:bodyPr/>
          <a:lstStyle/>
          <a:p>
            <a:r>
              <a:rPr lang="en-US" dirty="0" smtClean="0"/>
              <a:t>Make storage faster</a:t>
            </a:r>
          </a:p>
          <a:p>
            <a:r>
              <a:rPr lang="en-US" dirty="0" smtClean="0"/>
              <a:t>Add more memory</a:t>
            </a:r>
          </a:p>
          <a:p>
            <a:r>
              <a:rPr lang="en-US" dirty="0" smtClean="0"/>
              <a:t>Tune indexes</a:t>
            </a:r>
          </a:p>
          <a:p>
            <a:r>
              <a:rPr lang="en-US" dirty="0" smtClean="0"/>
              <a:t>Tune queries</a:t>
            </a:r>
            <a:endParaRPr lang="en-US" dirty="0"/>
          </a:p>
        </p:txBody>
      </p:sp>
    </p:spTree>
    <p:extLst>
      <p:ext uri="{BB962C8B-B14F-4D97-AF65-F5344CB8AC3E}">
        <p14:creationId xmlns:p14="http://schemas.microsoft.com/office/powerpoint/2010/main" val="1877620448"/>
      </p:ext>
    </p:extLst>
  </p:cSld>
  <p:clrMapOvr>
    <a:masterClrMapping/>
  </p:clrMapOvr>
  <p:transition/>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Fixing WRITELOG waits</a:t>
            </a:r>
            <a:endParaRPr lang="en-US" dirty="0"/>
          </a:p>
        </p:txBody>
      </p:sp>
      <p:sp>
        <p:nvSpPr>
          <p:cNvPr id="3" name="Content Placeholder 2"/>
          <p:cNvSpPr>
            <a:spLocks noGrp="1"/>
          </p:cNvSpPr>
          <p:nvPr>
            <p:ph idx="1"/>
          </p:nvPr>
        </p:nvSpPr>
        <p:spPr/>
        <p:txBody>
          <a:bodyPr/>
          <a:lstStyle/>
          <a:p>
            <a:r>
              <a:rPr lang="en-US" dirty="0" smtClean="0"/>
              <a:t>Write less data:</a:t>
            </a:r>
          </a:p>
          <a:p>
            <a:pPr marL="321457" indent="-321457">
              <a:buFont typeface="Arial"/>
              <a:buChar char="•"/>
            </a:pPr>
            <a:r>
              <a:rPr lang="en-US" dirty="0" smtClean="0"/>
              <a:t>Move processing tables into their own DB</a:t>
            </a:r>
          </a:p>
          <a:p>
            <a:pPr marL="321457" indent="-321457">
              <a:buFont typeface="Arial"/>
              <a:buChar char="•"/>
            </a:pPr>
            <a:r>
              <a:rPr lang="en-US" dirty="0" smtClean="0"/>
              <a:t>Question code that writes data, like triggers</a:t>
            </a:r>
          </a:p>
          <a:p>
            <a:pPr marL="321457" indent="-321457">
              <a:buFont typeface="Arial"/>
              <a:buChar char="•"/>
            </a:pPr>
            <a:r>
              <a:rPr lang="en-US" dirty="0" smtClean="0"/>
              <a:t>Move low-value databases to other servers</a:t>
            </a:r>
            <a:endParaRPr lang="en-US" dirty="0"/>
          </a:p>
          <a:p>
            <a:r>
              <a:rPr lang="en-US" dirty="0" smtClean="0"/>
              <a:t>Make storage faster</a:t>
            </a:r>
          </a:p>
        </p:txBody>
      </p:sp>
    </p:spTree>
    <p:extLst>
      <p:ext uri="{BB962C8B-B14F-4D97-AF65-F5344CB8AC3E}">
        <p14:creationId xmlns:p14="http://schemas.microsoft.com/office/powerpoint/2010/main" val="2307510326"/>
      </p:ext>
    </p:extLst>
  </p:cSld>
  <p:clrMapOvr>
    <a:masterClrMapping/>
  </p:clrMapOvr>
  <p:transition/>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Fixing ASYNC_IO_COMPLETION</a:t>
            </a:r>
            <a:endParaRPr lang="en-US" dirty="0"/>
          </a:p>
        </p:txBody>
      </p:sp>
      <p:sp>
        <p:nvSpPr>
          <p:cNvPr id="3" name="Content Placeholder 2"/>
          <p:cNvSpPr>
            <a:spLocks noGrp="1"/>
          </p:cNvSpPr>
          <p:nvPr>
            <p:ph idx="1"/>
          </p:nvPr>
        </p:nvSpPr>
        <p:spPr/>
        <p:txBody>
          <a:bodyPr/>
          <a:lstStyle/>
          <a:p>
            <a:r>
              <a:rPr lang="en-US" dirty="0" smtClean="0"/>
              <a:t>Make sure your users actually care first.</a:t>
            </a:r>
          </a:p>
          <a:p>
            <a:endParaRPr lang="en-US" dirty="0"/>
          </a:p>
        </p:txBody>
      </p:sp>
    </p:spTree>
    <p:extLst>
      <p:ext uri="{BB962C8B-B14F-4D97-AF65-F5344CB8AC3E}">
        <p14:creationId xmlns:p14="http://schemas.microsoft.com/office/powerpoint/2010/main" val="419119337"/>
      </p:ext>
    </p:extLst>
  </p:cSld>
  <p:clrMapOvr>
    <a:masterClrMapping/>
  </p:clrMapOvr>
  <p:transition/>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1"/>
            <a:ext cx="8321040" cy="1205018"/>
          </a:xfrm>
        </p:spPr>
        <p:txBody>
          <a:bodyPr>
            <a:normAutofit/>
          </a:bodyPr>
          <a:lstStyle/>
          <a:p>
            <a:r>
              <a:rPr lang="en-US" dirty="0" smtClean="0"/>
              <a:t>Next, memory.</a:t>
            </a:r>
            <a:endParaRPr lang="en-US" dirty="0"/>
          </a:p>
        </p:txBody>
      </p:sp>
      <p:sp>
        <p:nvSpPr>
          <p:cNvPr id="10" name="Right Arrow 9"/>
          <p:cNvSpPr/>
          <p:nvPr/>
        </p:nvSpPr>
        <p:spPr>
          <a:xfrm rot="10800000">
            <a:off x="5574952" y="4054046"/>
            <a:ext cx="959198" cy="397658"/>
          </a:xfrm>
          <a:prstGeom prst="rightArrow">
            <a:avLst/>
          </a:prstGeom>
          <a:solidFill>
            <a:srgbClr val="FFFFFF"/>
          </a:solidFill>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endParaRPr lang="en-US"/>
          </a:p>
        </p:txBody>
      </p:sp>
      <p:sp>
        <p:nvSpPr>
          <p:cNvPr id="11" name="Right Arrow 10"/>
          <p:cNvSpPr/>
          <p:nvPr/>
        </p:nvSpPr>
        <p:spPr>
          <a:xfrm rot="5400000">
            <a:off x="4288365" y="3206784"/>
            <a:ext cx="459587" cy="397658"/>
          </a:xfrm>
          <a:prstGeom prst="rightArrow">
            <a:avLst/>
          </a:prstGeom>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endParaRPr lang="en-US"/>
          </a:p>
        </p:txBody>
      </p:sp>
      <p:sp>
        <p:nvSpPr>
          <p:cNvPr id="12" name="Right Arrow 11"/>
          <p:cNvSpPr/>
          <p:nvPr/>
        </p:nvSpPr>
        <p:spPr>
          <a:xfrm rot="10800000">
            <a:off x="2506146" y="4401926"/>
            <a:ext cx="916504" cy="397658"/>
          </a:xfrm>
          <a:prstGeom prst="rightArrow">
            <a:avLst/>
          </a:prstGeom>
          <a:solidFill>
            <a:srgbClr val="FFFFFF"/>
          </a:solidFill>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endParaRPr lang="en-US"/>
          </a:p>
        </p:txBody>
      </p:sp>
      <p:sp>
        <p:nvSpPr>
          <p:cNvPr id="13" name="Right Arrow 12"/>
          <p:cNvSpPr/>
          <p:nvPr/>
        </p:nvSpPr>
        <p:spPr>
          <a:xfrm>
            <a:off x="5581303" y="4628280"/>
            <a:ext cx="959198" cy="397658"/>
          </a:xfrm>
          <a:prstGeom prst="rightArrow">
            <a:avLst/>
          </a:prstGeom>
          <a:solidFill>
            <a:srgbClr val="FFFFFF"/>
          </a:solidFill>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endParaRPr lang="en-US"/>
          </a:p>
        </p:txBody>
      </p:sp>
      <p:sp>
        <p:nvSpPr>
          <p:cNvPr id="14" name="Can 13"/>
          <p:cNvSpPr/>
          <p:nvPr/>
        </p:nvSpPr>
        <p:spPr>
          <a:xfrm>
            <a:off x="6658027" y="3444442"/>
            <a:ext cx="1824792" cy="2256205"/>
          </a:xfrm>
          <a:prstGeom prst="can">
            <a:avLst/>
          </a:prstGeom>
          <a:noFill/>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r>
              <a:rPr lang="en-US" sz="2200" dirty="0">
                <a:solidFill>
                  <a:schemeClr val="tx1"/>
                </a:solidFill>
              </a:rPr>
              <a:t>STORAGE</a:t>
            </a:r>
          </a:p>
        </p:txBody>
      </p:sp>
      <p:sp>
        <p:nvSpPr>
          <p:cNvPr id="15" name="Rectangle 14"/>
          <p:cNvSpPr/>
          <p:nvPr/>
        </p:nvSpPr>
        <p:spPr>
          <a:xfrm>
            <a:off x="3513303" y="3711189"/>
            <a:ext cx="1972749" cy="1874006"/>
          </a:xfrm>
          <a:prstGeom prst="rect">
            <a:avLst/>
          </a:prstGeom>
          <a:noFill/>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r>
              <a:rPr lang="en-US" sz="2200" dirty="0">
                <a:solidFill>
                  <a:schemeClr val="tx1"/>
                </a:solidFill>
              </a:rPr>
              <a:t>CPU</a:t>
            </a:r>
          </a:p>
        </p:txBody>
      </p:sp>
      <p:sp>
        <p:nvSpPr>
          <p:cNvPr id="16" name="Rectangle 15"/>
          <p:cNvSpPr/>
          <p:nvPr/>
        </p:nvSpPr>
        <p:spPr>
          <a:xfrm>
            <a:off x="3513303" y="1205019"/>
            <a:ext cx="1972749" cy="1874006"/>
          </a:xfrm>
          <a:prstGeom prst="rect">
            <a:avLst/>
          </a:prstGeom>
          <a:noFill/>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r>
              <a:rPr lang="en-US" sz="2200" dirty="0">
                <a:solidFill>
                  <a:schemeClr val="tx1"/>
                </a:solidFill>
              </a:rPr>
              <a:t>MEMORY</a:t>
            </a:r>
          </a:p>
        </p:txBody>
      </p:sp>
      <p:sp>
        <p:nvSpPr>
          <p:cNvPr id="17" name="Rectangle 16"/>
          <p:cNvSpPr/>
          <p:nvPr/>
        </p:nvSpPr>
        <p:spPr>
          <a:xfrm>
            <a:off x="457200" y="3711189"/>
            <a:ext cx="1972749" cy="1874006"/>
          </a:xfrm>
          <a:prstGeom prst="rect">
            <a:avLst/>
          </a:prstGeom>
          <a:noFill/>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r>
              <a:rPr lang="en-US" sz="2200" dirty="0">
                <a:solidFill>
                  <a:schemeClr val="tx1"/>
                </a:solidFill>
              </a:rPr>
              <a:t>NETWORK</a:t>
            </a:r>
            <a:br>
              <a:rPr lang="en-US" sz="2200" dirty="0">
                <a:solidFill>
                  <a:schemeClr val="tx1"/>
                </a:solidFill>
              </a:rPr>
            </a:br>
            <a:r>
              <a:rPr lang="en-US" sz="2200" dirty="0">
                <a:solidFill>
                  <a:schemeClr val="tx1"/>
                </a:solidFill>
              </a:rPr>
              <a:t>(End User)</a:t>
            </a:r>
          </a:p>
        </p:txBody>
      </p:sp>
    </p:spTree>
    <p:extLst>
      <p:ext uri="{BB962C8B-B14F-4D97-AF65-F5344CB8AC3E}">
        <p14:creationId xmlns:p14="http://schemas.microsoft.com/office/powerpoint/2010/main" val="4197236715"/>
      </p:ext>
    </p:extLst>
  </p:cSld>
  <p:clrMapOvr>
    <a:masterClrMapping/>
  </p:clrMapOvr>
  <p:transition/>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How memory shows up as a wait</a:t>
            </a:r>
            <a:endParaRPr lang="en-US" dirty="0"/>
          </a:p>
        </p:txBody>
      </p:sp>
      <p:sp>
        <p:nvSpPr>
          <p:cNvPr id="4" name="Text Placeholder 3"/>
          <p:cNvSpPr>
            <a:spLocks noGrp="1"/>
          </p:cNvSpPr>
          <p:nvPr>
            <p:ph type="body" idx="1"/>
          </p:nvPr>
        </p:nvSpPr>
        <p:spPr/>
        <p:txBody>
          <a:bodyPr/>
          <a:lstStyle/>
          <a:p>
            <a:r>
              <a:rPr lang="en-US" dirty="0" smtClean="0"/>
              <a:t>Table: </a:t>
            </a:r>
            <a:r>
              <a:rPr lang="en-US" dirty="0" err="1" smtClean="0"/>
              <a:t>dbo.CustomerConfigValues</a:t>
            </a:r>
            <a:endParaRPr lang="en-US" dirty="0" smtClean="0"/>
          </a:p>
          <a:p>
            <a:pPr marL="321457" indent="-321457">
              <a:buFont typeface="Arial"/>
              <a:buChar char="•"/>
            </a:pPr>
            <a:r>
              <a:rPr lang="en-US" dirty="0" smtClean="0"/>
              <a:t>Has no indexes. None.</a:t>
            </a:r>
          </a:p>
          <a:p>
            <a:pPr marL="321457" indent="-321457">
              <a:buFont typeface="Arial"/>
              <a:buChar char="•"/>
            </a:pPr>
            <a:r>
              <a:rPr lang="en-US" dirty="0" smtClean="0"/>
              <a:t>Has 50,000 rows for configurations for all of our customers</a:t>
            </a:r>
          </a:p>
          <a:p>
            <a:r>
              <a:rPr lang="en-US" dirty="0" smtClean="0"/>
              <a:t>Our app constantly runs this query:</a:t>
            </a:r>
            <a:br>
              <a:rPr lang="en-US" dirty="0" smtClean="0"/>
            </a:br>
            <a:r>
              <a:rPr lang="en-US" dirty="0" smtClean="0">
                <a:latin typeface="Courier"/>
                <a:cs typeface="Courier"/>
              </a:rPr>
              <a:t>SELECT * </a:t>
            </a:r>
            <a:br>
              <a:rPr lang="en-US" dirty="0" smtClean="0">
                <a:latin typeface="Courier"/>
                <a:cs typeface="Courier"/>
              </a:rPr>
            </a:br>
            <a:r>
              <a:rPr lang="en-US" dirty="0" smtClean="0">
                <a:latin typeface="Courier"/>
                <a:cs typeface="Courier"/>
              </a:rPr>
              <a:t>FROM </a:t>
            </a:r>
            <a:r>
              <a:rPr lang="en-US" dirty="0" err="1" smtClean="0">
                <a:latin typeface="Courier"/>
                <a:cs typeface="Courier"/>
              </a:rPr>
              <a:t>dbo.Customers</a:t>
            </a:r>
            <a:r>
              <a:rPr lang="en-US" dirty="0" smtClean="0">
                <a:latin typeface="Courier"/>
                <a:cs typeface="Courier"/>
              </a:rPr>
              <a:t/>
            </a:r>
            <a:br>
              <a:rPr lang="en-US" dirty="0" smtClean="0">
                <a:latin typeface="Courier"/>
                <a:cs typeface="Courier"/>
              </a:rPr>
            </a:br>
            <a:r>
              <a:rPr lang="en-US" dirty="0" smtClean="0">
                <a:latin typeface="Courier"/>
                <a:cs typeface="Courier"/>
              </a:rPr>
              <a:t>WHERE </a:t>
            </a:r>
            <a:r>
              <a:rPr lang="en-US" dirty="0" err="1" smtClean="0">
                <a:latin typeface="Courier"/>
                <a:cs typeface="Courier"/>
              </a:rPr>
              <a:t>CustomerID</a:t>
            </a:r>
            <a:r>
              <a:rPr lang="en-US" dirty="0" smtClean="0">
                <a:latin typeface="Courier"/>
                <a:cs typeface="Courier"/>
              </a:rPr>
              <a:t> = 123 </a:t>
            </a:r>
            <a:br>
              <a:rPr lang="en-US" dirty="0" smtClean="0">
                <a:latin typeface="Courier"/>
                <a:cs typeface="Courier"/>
              </a:rPr>
            </a:br>
            <a:r>
              <a:rPr lang="en-US" dirty="0" smtClean="0">
                <a:latin typeface="Courier"/>
                <a:cs typeface="Courier"/>
              </a:rPr>
              <a:t>AND </a:t>
            </a:r>
            <a:r>
              <a:rPr lang="en-US" dirty="0" err="1" smtClean="0">
                <a:latin typeface="Courier"/>
                <a:cs typeface="Courier"/>
              </a:rPr>
              <a:t>ConfigParameter</a:t>
            </a:r>
            <a:r>
              <a:rPr lang="en-US" dirty="0" smtClean="0">
                <a:latin typeface="Courier"/>
                <a:cs typeface="Courier"/>
              </a:rPr>
              <a:t> = ‘</a:t>
            </a:r>
            <a:r>
              <a:rPr lang="en-US" dirty="0" err="1" smtClean="0">
                <a:latin typeface="Courier"/>
                <a:cs typeface="Courier"/>
              </a:rPr>
              <a:t>LoginTimeout</a:t>
            </a:r>
            <a:r>
              <a:rPr lang="en-US" dirty="0" smtClean="0">
                <a:latin typeface="Courier"/>
                <a:cs typeface="Courier"/>
              </a:rPr>
              <a:t>’</a:t>
            </a:r>
          </a:p>
          <a:p>
            <a:r>
              <a:rPr lang="en-US" dirty="0" smtClean="0"/>
              <a:t>Result: we’re constantly scanning the table.</a:t>
            </a:r>
          </a:p>
          <a:p>
            <a:endParaRPr lang="en-US" dirty="0"/>
          </a:p>
        </p:txBody>
      </p:sp>
    </p:spTree>
    <p:extLst>
      <p:ext uri="{BB962C8B-B14F-4D97-AF65-F5344CB8AC3E}">
        <p14:creationId xmlns:p14="http://schemas.microsoft.com/office/powerpoint/2010/main" val="1217493974"/>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6004" y="900113"/>
            <a:ext cx="7551442" cy="5957887"/>
          </a:xfrm>
          <a:prstGeom prst="rect">
            <a:avLst/>
          </a:prstGeom>
        </p:spPr>
      </p:pic>
      <p:sp>
        <p:nvSpPr>
          <p:cNvPr id="3" name="Title 2"/>
          <p:cNvSpPr>
            <a:spLocks noGrp="1"/>
          </p:cNvSpPr>
          <p:nvPr>
            <p:ph type="title"/>
          </p:nvPr>
        </p:nvSpPr>
        <p:spPr/>
        <p:txBody>
          <a:bodyPr/>
          <a:lstStyle/>
          <a:p>
            <a:r>
              <a:rPr lang="en-US" dirty="0"/>
              <a:t>http://BrentOzar.com/go/engine</a:t>
            </a:r>
          </a:p>
        </p:txBody>
      </p:sp>
    </p:spTree>
    <p:extLst>
      <p:ext uri="{BB962C8B-B14F-4D97-AF65-F5344CB8AC3E}">
        <p14:creationId xmlns:p14="http://schemas.microsoft.com/office/powerpoint/2010/main" val="1481236462"/>
      </p:ext>
    </p:extLst>
  </p:cSld>
  <p:clrMapOvr>
    <a:masterClrMapping/>
  </p:clrMapOvr>
  <p:transition>
    <p:fade/>
  </p:transition>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PAGELATCH* waits</a:t>
            </a:r>
            <a:endParaRPr lang="en-US" dirty="0"/>
          </a:p>
        </p:txBody>
      </p:sp>
      <p:sp>
        <p:nvSpPr>
          <p:cNvPr id="3" name="Text Placeholder 2"/>
          <p:cNvSpPr>
            <a:spLocks noGrp="1"/>
          </p:cNvSpPr>
          <p:nvPr>
            <p:ph type="body" idx="1"/>
          </p:nvPr>
        </p:nvSpPr>
        <p:spPr/>
        <p:txBody>
          <a:bodyPr/>
          <a:lstStyle/>
          <a:p>
            <a:r>
              <a:rPr lang="en-US" dirty="0" smtClean="0"/>
              <a:t>Before SQL Server can read a page,</a:t>
            </a:r>
            <a:r>
              <a:rPr lang="en-US" dirty="0"/>
              <a:t> </a:t>
            </a:r>
            <a:r>
              <a:rPr lang="en-US" dirty="0" smtClean="0"/>
              <a:t>it needs to take a quick look to see if anyone has a lock on that page.</a:t>
            </a:r>
          </a:p>
          <a:p>
            <a:r>
              <a:rPr lang="en-US" dirty="0" smtClean="0"/>
              <a:t>Latch: like a lightweight lock for a quick look.</a:t>
            </a:r>
          </a:p>
          <a:p>
            <a:r>
              <a:rPr lang="en-US" dirty="0" smtClean="0"/>
              <a:t>Normally, latches wouldn’t show up as a significant overall wait.  Each latch is blazing fast.</a:t>
            </a:r>
          </a:p>
          <a:p>
            <a:r>
              <a:rPr lang="en-US" dirty="0" smtClean="0"/>
              <a:t>However, if we’re constantly reading pages, </a:t>
            </a:r>
            <a:br>
              <a:rPr lang="en-US" dirty="0" smtClean="0"/>
            </a:br>
            <a:r>
              <a:rPr lang="en-US" dirty="0" smtClean="0"/>
              <a:t>we end up taking a lot of latches.</a:t>
            </a:r>
          </a:p>
        </p:txBody>
      </p:sp>
    </p:spTree>
    <p:extLst>
      <p:ext uri="{BB962C8B-B14F-4D97-AF65-F5344CB8AC3E}">
        <p14:creationId xmlns:p14="http://schemas.microsoft.com/office/powerpoint/2010/main" val="3371943964"/>
      </p:ext>
    </p:extLst>
  </p:cSld>
  <p:clrMapOvr>
    <a:masterClrMapping/>
  </p:clrMapOvr>
  <p:transition>
    <p:fade/>
  </p:transition>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Fixing PAGELATCH* waits</a:t>
            </a:r>
            <a:endParaRPr lang="en-US" dirty="0"/>
          </a:p>
        </p:txBody>
      </p:sp>
      <p:sp>
        <p:nvSpPr>
          <p:cNvPr id="3" name="Text Placeholder 2"/>
          <p:cNvSpPr>
            <a:spLocks noGrp="1"/>
          </p:cNvSpPr>
          <p:nvPr>
            <p:ph type="body" idx="1"/>
          </p:nvPr>
        </p:nvSpPr>
        <p:spPr/>
        <p:txBody>
          <a:bodyPr/>
          <a:lstStyle/>
          <a:p>
            <a:r>
              <a:rPr lang="en-US" strike="sngStrike" dirty="0" smtClean="0"/>
              <a:t>Make memory faster</a:t>
            </a:r>
            <a:endParaRPr lang="en-US" dirty="0"/>
          </a:p>
          <a:p>
            <a:r>
              <a:rPr lang="en-US" dirty="0" smtClean="0"/>
              <a:t>Find the queries </a:t>
            </a:r>
            <a:r>
              <a:rPr lang="en-US" dirty="0"/>
              <a:t>doing tons of reads, </a:t>
            </a:r>
            <a:br>
              <a:rPr lang="en-US" dirty="0"/>
            </a:br>
            <a:r>
              <a:rPr lang="en-US" dirty="0"/>
              <a:t>and put the right index on it.</a:t>
            </a:r>
          </a:p>
          <a:p>
            <a:endParaRPr lang="en-US" dirty="0"/>
          </a:p>
        </p:txBody>
      </p:sp>
    </p:spTree>
    <p:extLst>
      <p:ext uri="{BB962C8B-B14F-4D97-AF65-F5344CB8AC3E}">
        <p14:creationId xmlns:p14="http://schemas.microsoft.com/office/powerpoint/2010/main" val="2123343101"/>
      </p:ext>
    </p:extLst>
  </p:cSld>
  <p:clrMapOvr>
    <a:masterClrMapping/>
  </p:clrMapOvr>
  <p:transition>
    <p:fade/>
  </p:transition>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1"/>
            <a:ext cx="8321040" cy="1205018"/>
          </a:xfrm>
        </p:spPr>
        <p:txBody>
          <a:bodyPr>
            <a:normAutofit/>
          </a:bodyPr>
          <a:lstStyle/>
          <a:p>
            <a:r>
              <a:rPr lang="en-US" dirty="0" smtClean="0"/>
              <a:t>Next up, network.</a:t>
            </a:r>
            <a:endParaRPr lang="en-US" dirty="0"/>
          </a:p>
        </p:txBody>
      </p:sp>
      <p:sp>
        <p:nvSpPr>
          <p:cNvPr id="10" name="Right Arrow 9"/>
          <p:cNvSpPr/>
          <p:nvPr/>
        </p:nvSpPr>
        <p:spPr>
          <a:xfrm rot="10800000">
            <a:off x="5574952" y="4054046"/>
            <a:ext cx="959198" cy="397658"/>
          </a:xfrm>
          <a:prstGeom prst="rightArrow">
            <a:avLst/>
          </a:prstGeom>
          <a:solidFill>
            <a:srgbClr val="FFFFFF"/>
          </a:solidFill>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endParaRPr lang="en-US"/>
          </a:p>
        </p:txBody>
      </p:sp>
      <p:sp>
        <p:nvSpPr>
          <p:cNvPr id="11" name="Right Arrow 10"/>
          <p:cNvSpPr/>
          <p:nvPr/>
        </p:nvSpPr>
        <p:spPr>
          <a:xfrm rot="5400000">
            <a:off x="4288365" y="3206784"/>
            <a:ext cx="459587" cy="397658"/>
          </a:xfrm>
          <a:prstGeom prst="rightArrow">
            <a:avLst/>
          </a:prstGeom>
          <a:solidFill>
            <a:srgbClr val="FFFFFF"/>
          </a:solidFill>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endParaRPr lang="en-US"/>
          </a:p>
        </p:txBody>
      </p:sp>
      <p:sp>
        <p:nvSpPr>
          <p:cNvPr id="12" name="Right Arrow 11"/>
          <p:cNvSpPr/>
          <p:nvPr/>
        </p:nvSpPr>
        <p:spPr>
          <a:xfrm rot="10800000">
            <a:off x="2506146" y="4401926"/>
            <a:ext cx="916504" cy="397658"/>
          </a:xfrm>
          <a:prstGeom prst="rightArrow">
            <a:avLst/>
          </a:prstGeom>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endParaRPr lang="en-US"/>
          </a:p>
        </p:txBody>
      </p:sp>
      <p:sp>
        <p:nvSpPr>
          <p:cNvPr id="13" name="Right Arrow 12"/>
          <p:cNvSpPr/>
          <p:nvPr/>
        </p:nvSpPr>
        <p:spPr>
          <a:xfrm>
            <a:off x="5581303" y="4628280"/>
            <a:ext cx="959198" cy="397658"/>
          </a:xfrm>
          <a:prstGeom prst="rightArrow">
            <a:avLst/>
          </a:prstGeom>
          <a:solidFill>
            <a:srgbClr val="FFFFFF"/>
          </a:solidFill>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endParaRPr lang="en-US"/>
          </a:p>
        </p:txBody>
      </p:sp>
      <p:sp>
        <p:nvSpPr>
          <p:cNvPr id="14" name="Can 13"/>
          <p:cNvSpPr/>
          <p:nvPr/>
        </p:nvSpPr>
        <p:spPr>
          <a:xfrm>
            <a:off x="6658027" y="3444442"/>
            <a:ext cx="1824792" cy="2256205"/>
          </a:xfrm>
          <a:prstGeom prst="can">
            <a:avLst/>
          </a:prstGeom>
          <a:noFill/>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r>
              <a:rPr lang="en-US" sz="2200" dirty="0">
                <a:solidFill>
                  <a:schemeClr val="tx1"/>
                </a:solidFill>
              </a:rPr>
              <a:t>STORAGE</a:t>
            </a:r>
          </a:p>
        </p:txBody>
      </p:sp>
      <p:sp>
        <p:nvSpPr>
          <p:cNvPr id="15" name="Rectangle 14"/>
          <p:cNvSpPr/>
          <p:nvPr/>
        </p:nvSpPr>
        <p:spPr>
          <a:xfrm>
            <a:off x="3513303" y="3711189"/>
            <a:ext cx="1972749" cy="1874006"/>
          </a:xfrm>
          <a:prstGeom prst="rect">
            <a:avLst/>
          </a:prstGeom>
          <a:noFill/>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r>
              <a:rPr lang="en-US" sz="2200" dirty="0">
                <a:solidFill>
                  <a:schemeClr val="tx1"/>
                </a:solidFill>
              </a:rPr>
              <a:t>CPU</a:t>
            </a:r>
          </a:p>
        </p:txBody>
      </p:sp>
      <p:sp>
        <p:nvSpPr>
          <p:cNvPr id="16" name="Rectangle 15"/>
          <p:cNvSpPr/>
          <p:nvPr/>
        </p:nvSpPr>
        <p:spPr>
          <a:xfrm>
            <a:off x="3513303" y="1205019"/>
            <a:ext cx="1972749" cy="1874006"/>
          </a:xfrm>
          <a:prstGeom prst="rect">
            <a:avLst/>
          </a:prstGeom>
          <a:noFill/>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r>
              <a:rPr lang="en-US" sz="2200" dirty="0">
                <a:solidFill>
                  <a:schemeClr val="tx1"/>
                </a:solidFill>
              </a:rPr>
              <a:t>MEMORY</a:t>
            </a:r>
          </a:p>
        </p:txBody>
      </p:sp>
      <p:sp>
        <p:nvSpPr>
          <p:cNvPr id="17" name="Rectangle 16"/>
          <p:cNvSpPr/>
          <p:nvPr/>
        </p:nvSpPr>
        <p:spPr>
          <a:xfrm>
            <a:off x="457200" y="3711189"/>
            <a:ext cx="1972749" cy="1874006"/>
          </a:xfrm>
          <a:prstGeom prst="rect">
            <a:avLst/>
          </a:prstGeom>
          <a:noFill/>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r>
              <a:rPr lang="en-US" sz="2200" dirty="0">
                <a:solidFill>
                  <a:schemeClr val="tx1"/>
                </a:solidFill>
              </a:rPr>
              <a:t>NETWORK</a:t>
            </a:r>
            <a:br>
              <a:rPr lang="en-US" sz="2200" dirty="0">
                <a:solidFill>
                  <a:schemeClr val="tx1"/>
                </a:solidFill>
              </a:rPr>
            </a:br>
            <a:r>
              <a:rPr lang="en-US" sz="2200" dirty="0">
                <a:solidFill>
                  <a:schemeClr val="tx1"/>
                </a:solidFill>
              </a:rPr>
              <a:t>(End User)</a:t>
            </a:r>
          </a:p>
        </p:txBody>
      </p:sp>
    </p:spTree>
    <p:extLst>
      <p:ext uri="{BB962C8B-B14F-4D97-AF65-F5344CB8AC3E}">
        <p14:creationId xmlns:p14="http://schemas.microsoft.com/office/powerpoint/2010/main" val="3298444194"/>
      </p:ext>
    </p:extLst>
  </p:cSld>
  <p:clrMapOvr>
    <a:masterClrMapping/>
  </p:clrMapOvr>
  <p:transition/>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When does SQL wait on network?</a:t>
            </a:r>
            <a:endParaRPr lang="en-US" dirty="0"/>
          </a:p>
        </p:txBody>
      </p:sp>
      <p:sp>
        <p:nvSpPr>
          <p:cNvPr id="4" name="Content Placeholder 3"/>
          <p:cNvSpPr>
            <a:spLocks noGrp="1"/>
          </p:cNvSpPr>
          <p:nvPr>
            <p:ph idx="1"/>
          </p:nvPr>
        </p:nvSpPr>
        <p:spPr/>
        <p:txBody>
          <a:bodyPr/>
          <a:lstStyle/>
          <a:p>
            <a:r>
              <a:rPr lang="en-US" dirty="0" smtClean="0"/>
              <a:t>Slow networks (WANs)</a:t>
            </a:r>
          </a:p>
          <a:p>
            <a:r>
              <a:rPr lang="en-US" dirty="0" smtClean="0"/>
              <a:t>Small shares of network (25 chatty VMs on one host)</a:t>
            </a:r>
          </a:p>
          <a:p>
            <a:r>
              <a:rPr lang="en-US" dirty="0" smtClean="0"/>
              <a:t>Slow client computers</a:t>
            </a:r>
          </a:p>
          <a:p>
            <a:r>
              <a:rPr lang="en-US" dirty="0" smtClean="0"/>
              <a:t>Slow applications that process data row-by-row</a:t>
            </a:r>
          </a:p>
          <a:p>
            <a:r>
              <a:rPr lang="en-US" dirty="0" smtClean="0"/>
              <a:t>Applications that ask for too much data</a:t>
            </a:r>
          </a:p>
        </p:txBody>
      </p:sp>
    </p:spTree>
    <p:extLst>
      <p:ext uri="{BB962C8B-B14F-4D97-AF65-F5344CB8AC3E}">
        <p14:creationId xmlns:p14="http://schemas.microsoft.com/office/powerpoint/2010/main" val="303157304"/>
      </p:ext>
    </p:extLst>
  </p:cSld>
  <p:clrMapOvr>
    <a:masterClrMapping/>
  </p:clrMapOvr>
  <p:transition/>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When does SQL wait on network?</a:t>
            </a:r>
          </a:p>
        </p:txBody>
      </p:sp>
      <p:sp>
        <p:nvSpPr>
          <p:cNvPr id="4" name="Content Placeholder 3"/>
          <p:cNvSpPr>
            <a:spLocks noGrp="1"/>
          </p:cNvSpPr>
          <p:nvPr>
            <p:ph idx="1"/>
          </p:nvPr>
        </p:nvSpPr>
        <p:spPr/>
        <p:txBody>
          <a:bodyPr>
            <a:normAutofit/>
          </a:bodyPr>
          <a:lstStyle/>
          <a:p>
            <a:r>
              <a:rPr lang="en-US" dirty="0" smtClean="0"/>
              <a:t>Slow networks (WANs)</a:t>
            </a:r>
          </a:p>
          <a:p>
            <a:r>
              <a:rPr lang="en-US" dirty="0"/>
              <a:t>Small shares of network (25 chatty VMs on one host)</a:t>
            </a:r>
          </a:p>
          <a:p>
            <a:r>
              <a:rPr lang="en-US" dirty="0" smtClean="0"/>
              <a:t>Slow client computers</a:t>
            </a:r>
          </a:p>
          <a:p>
            <a:r>
              <a:rPr lang="en-US" dirty="0" smtClean="0"/>
              <a:t>Slow applications that process data row-by-row</a:t>
            </a:r>
          </a:p>
          <a:p>
            <a:r>
              <a:rPr lang="en-US" dirty="0" smtClean="0"/>
              <a:t>Applications that ask for too much data</a:t>
            </a:r>
          </a:p>
          <a:p>
            <a:r>
              <a:rPr lang="en-US" dirty="0" smtClean="0"/>
              <a:t>All of this looks the same to SQL Server:</a:t>
            </a:r>
            <a:br>
              <a:rPr lang="en-US" dirty="0" smtClean="0"/>
            </a:br>
            <a:r>
              <a:rPr lang="en-US" dirty="0" smtClean="0"/>
              <a:t>ASYNC_NETWORK_IO waits show up.</a:t>
            </a:r>
          </a:p>
          <a:p>
            <a:r>
              <a:rPr lang="en-US" dirty="0" smtClean="0"/>
              <a:t>Good news: it’s not our problem!</a:t>
            </a:r>
          </a:p>
        </p:txBody>
      </p:sp>
    </p:spTree>
    <p:extLst>
      <p:ext uri="{BB962C8B-B14F-4D97-AF65-F5344CB8AC3E}">
        <p14:creationId xmlns:p14="http://schemas.microsoft.com/office/powerpoint/2010/main" val="2377359953"/>
      </p:ext>
    </p:extLst>
  </p:cSld>
  <p:clrMapOvr>
    <a:masterClrMapping/>
  </p:clrMapOvr>
  <p:transition/>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1"/>
            <a:ext cx="8321040" cy="1205018"/>
          </a:xfrm>
        </p:spPr>
        <p:txBody>
          <a:bodyPr>
            <a:normAutofit/>
          </a:bodyPr>
          <a:lstStyle/>
          <a:p>
            <a:r>
              <a:rPr lang="en-US" dirty="0" smtClean="0"/>
              <a:t>Finally, CPU itself.</a:t>
            </a:r>
            <a:endParaRPr lang="en-US" dirty="0"/>
          </a:p>
        </p:txBody>
      </p:sp>
      <p:sp>
        <p:nvSpPr>
          <p:cNvPr id="10" name="Right Arrow 9"/>
          <p:cNvSpPr/>
          <p:nvPr/>
        </p:nvSpPr>
        <p:spPr>
          <a:xfrm rot="10800000">
            <a:off x="5574952" y="4054046"/>
            <a:ext cx="959198" cy="397658"/>
          </a:xfrm>
          <a:prstGeom prst="rightArrow">
            <a:avLst/>
          </a:prstGeom>
          <a:solidFill>
            <a:srgbClr val="FFFFFF"/>
          </a:solidFill>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endParaRPr lang="en-US"/>
          </a:p>
        </p:txBody>
      </p:sp>
      <p:sp>
        <p:nvSpPr>
          <p:cNvPr id="11" name="Right Arrow 10"/>
          <p:cNvSpPr/>
          <p:nvPr/>
        </p:nvSpPr>
        <p:spPr>
          <a:xfrm rot="5400000">
            <a:off x="4288365" y="3206784"/>
            <a:ext cx="459587" cy="397658"/>
          </a:xfrm>
          <a:prstGeom prst="rightArrow">
            <a:avLst/>
          </a:prstGeom>
          <a:solidFill>
            <a:srgbClr val="FFFFFF"/>
          </a:solidFill>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endParaRPr lang="en-US"/>
          </a:p>
        </p:txBody>
      </p:sp>
      <p:sp>
        <p:nvSpPr>
          <p:cNvPr id="12" name="Right Arrow 11"/>
          <p:cNvSpPr/>
          <p:nvPr/>
        </p:nvSpPr>
        <p:spPr>
          <a:xfrm rot="10800000">
            <a:off x="2506146" y="4401926"/>
            <a:ext cx="916504" cy="397658"/>
          </a:xfrm>
          <a:prstGeom prst="rightArrow">
            <a:avLst/>
          </a:prstGeom>
          <a:solidFill>
            <a:srgbClr val="FFFFFF"/>
          </a:solidFill>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endParaRPr lang="en-US"/>
          </a:p>
        </p:txBody>
      </p:sp>
      <p:sp>
        <p:nvSpPr>
          <p:cNvPr id="13" name="Right Arrow 12"/>
          <p:cNvSpPr/>
          <p:nvPr/>
        </p:nvSpPr>
        <p:spPr>
          <a:xfrm>
            <a:off x="5581303" y="4628280"/>
            <a:ext cx="959198" cy="397658"/>
          </a:xfrm>
          <a:prstGeom prst="rightArrow">
            <a:avLst/>
          </a:prstGeom>
          <a:solidFill>
            <a:srgbClr val="FFFFFF"/>
          </a:solidFill>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endParaRPr lang="en-US"/>
          </a:p>
        </p:txBody>
      </p:sp>
      <p:sp>
        <p:nvSpPr>
          <p:cNvPr id="14" name="Can 13"/>
          <p:cNvSpPr/>
          <p:nvPr/>
        </p:nvSpPr>
        <p:spPr>
          <a:xfrm>
            <a:off x="6658027" y="3444442"/>
            <a:ext cx="1824792" cy="2256205"/>
          </a:xfrm>
          <a:prstGeom prst="can">
            <a:avLst/>
          </a:prstGeom>
          <a:noFill/>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r>
              <a:rPr lang="en-US" sz="2200" dirty="0">
                <a:solidFill>
                  <a:schemeClr val="tx1"/>
                </a:solidFill>
              </a:rPr>
              <a:t>STORAGE</a:t>
            </a:r>
          </a:p>
        </p:txBody>
      </p:sp>
      <p:sp>
        <p:nvSpPr>
          <p:cNvPr id="15" name="Rectangle 14"/>
          <p:cNvSpPr/>
          <p:nvPr/>
        </p:nvSpPr>
        <p:spPr>
          <a:xfrm>
            <a:off x="3513303" y="3711189"/>
            <a:ext cx="1972749" cy="1874006"/>
          </a:xfrm>
          <a:prstGeom prst="rect">
            <a:avLst/>
          </a:prstGeom>
          <a:noFill/>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r>
              <a:rPr lang="en-US" sz="2200" dirty="0">
                <a:solidFill>
                  <a:schemeClr val="tx1"/>
                </a:solidFill>
              </a:rPr>
              <a:t>CPU</a:t>
            </a:r>
          </a:p>
        </p:txBody>
      </p:sp>
      <p:sp>
        <p:nvSpPr>
          <p:cNvPr id="16" name="Rectangle 15"/>
          <p:cNvSpPr/>
          <p:nvPr/>
        </p:nvSpPr>
        <p:spPr>
          <a:xfrm>
            <a:off x="3513303" y="1205019"/>
            <a:ext cx="1972749" cy="1874006"/>
          </a:xfrm>
          <a:prstGeom prst="rect">
            <a:avLst/>
          </a:prstGeom>
          <a:noFill/>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r>
              <a:rPr lang="en-US" sz="2200" dirty="0">
                <a:solidFill>
                  <a:schemeClr val="tx1"/>
                </a:solidFill>
              </a:rPr>
              <a:t>MEMORY</a:t>
            </a:r>
          </a:p>
        </p:txBody>
      </p:sp>
      <p:sp>
        <p:nvSpPr>
          <p:cNvPr id="17" name="Rectangle 16"/>
          <p:cNvSpPr/>
          <p:nvPr/>
        </p:nvSpPr>
        <p:spPr>
          <a:xfrm>
            <a:off x="457200" y="3711189"/>
            <a:ext cx="1972749" cy="1874006"/>
          </a:xfrm>
          <a:prstGeom prst="rect">
            <a:avLst/>
          </a:prstGeom>
          <a:noFill/>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r>
              <a:rPr lang="en-US" sz="2200" dirty="0">
                <a:solidFill>
                  <a:schemeClr val="tx1"/>
                </a:solidFill>
              </a:rPr>
              <a:t>NETWORK</a:t>
            </a:r>
            <a:br>
              <a:rPr lang="en-US" sz="2200" dirty="0">
                <a:solidFill>
                  <a:schemeClr val="tx1"/>
                </a:solidFill>
              </a:rPr>
            </a:br>
            <a:r>
              <a:rPr lang="en-US" sz="2200" dirty="0">
                <a:solidFill>
                  <a:schemeClr val="tx1"/>
                </a:solidFill>
              </a:rPr>
              <a:t>(End User)</a:t>
            </a:r>
          </a:p>
        </p:txBody>
      </p:sp>
    </p:spTree>
    <p:extLst>
      <p:ext uri="{BB962C8B-B14F-4D97-AF65-F5344CB8AC3E}">
        <p14:creationId xmlns:p14="http://schemas.microsoft.com/office/powerpoint/2010/main" val="3857429821"/>
      </p:ext>
    </p:extLst>
  </p:cSld>
  <p:clrMapOvr>
    <a:masterClrMapping/>
  </p:clrMapOvr>
  <p:transition/>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CPU is different.</a:t>
            </a:r>
            <a:endParaRPr lang="en-US" dirty="0"/>
          </a:p>
        </p:txBody>
      </p:sp>
      <p:sp>
        <p:nvSpPr>
          <p:cNvPr id="4" name="Content Placeholder 3"/>
          <p:cNvSpPr>
            <a:spLocks noGrp="1"/>
          </p:cNvSpPr>
          <p:nvPr>
            <p:ph idx="1"/>
          </p:nvPr>
        </p:nvSpPr>
        <p:spPr/>
        <p:txBody>
          <a:bodyPr/>
          <a:lstStyle/>
          <a:p>
            <a:r>
              <a:rPr lang="en-US" dirty="0" smtClean="0"/>
              <a:t>When queries are runnable, but not running,</a:t>
            </a:r>
            <a:br>
              <a:rPr lang="en-US" dirty="0" smtClean="0"/>
            </a:br>
            <a:r>
              <a:rPr lang="en-US" dirty="0" smtClean="0"/>
              <a:t>that means we’re waiting on CPU.</a:t>
            </a:r>
          </a:p>
          <a:p>
            <a:r>
              <a:rPr lang="en-US" dirty="0" smtClean="0"/>
              <a:t>Surfaces as SIGNAL waits, which are calculated differently and are beyond what we’ll show here.</a:t>
            </a:r>
          </a:p>
          <a:p>
            <a:r>
              <a:rPr lang="en-US" dirty="0" smtClean="0"/>
              <a:t>Instead, </a:t>
            </a:r>
            <a:r>
              <a:rPr lang="en-US" dirty="0" err="1" smtClean="0"/>
              <a:t>Perfmon</a:t>
            </a:r>
            <a:r>
              <a:rPr lang="en-US" dirty="0" smtClean="0"/>
              <a:t> counters are the easy button:</a:t>
            </a:r>
            <a:endParaRPr lang="en-US" dirty="0"/>
          </a:p>
          <a:p>
            <a:pPr marL="321457" indent="-321457">
              <a:buFont typeface="Arial"/>
              <a:buChar char="•"/>
            </a:pPr>
            <a:r>
              <a:rPr lang="en-US" dirty="0" smtClean="0"/>
              <a:t>Processor/ % Used</a:t>
            </a:r>
            <a:br>
              <a:rPr lang="en-US" dirty="0" smtClean="0"/>
            </a:br>
            <a:r>
              <a:rPr lang="en-US" dirty="0" smtClean="0"/>
              <a:t>Measure all cores individually, not just total</a:t>
            </a:r>
          </a:p>
          <a:p>
            <a:pPr marL="321457" indent="-321457">
              <a:buFont typeface="Arial"/>
              <a:buChar char="•"/>
            </a:pPr>
            <a:r>
              <a:rPr lang="en-US" dirty="0" smtClean="0"/>
              <a:t>System/Processor Queue Length</a:t>
            </a:r>
            <a:endParaRPr lang="en-US" dirty="0"/>
          </a:p>
        </p:txBody>
      </p:sp>
    </p:spTree>
    <p:extLst>
      <p:ext uri="{BB962C8B-B14F-4D97-AF65-F5344CB8AC3E}">
        <p14:creationId xmlns:p14="http://schemas.microsoft.com/office/powerpoint/2010/main" val="3298132418"/>
      </p:ext>
    </p:extLst>
  </p:cSld>
  <p:clrMapOvr>
    <a:masterClrMapping/>
  </p:clrMapOvr>
  <p:transition/>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Recap</a:t>
            </a:r>
            <a:endParaRPr lang="en-US" dirty="0"/>
          </a:p>
        </p:txBody>
      </p:sp>
      <p:sp>
        <p:nvSpPr>
          <p:cNvPr id="4" name="Content Placeholder 3"/>
          <p:cNvSpPr>
            <a:spLocks noGrp="1"/>
          </p:cNvSpPr>
          <p:nvPr>
            <p:ph idx="1"/>
          </p:nvPr>
        </p:nvSpPr>
        <p:spPr/>
        <p:txBody>
          <a:bodyPr/>
          <a:lstStyle/>
          <a:p>
            <a:r>
              <a:rPr lang="en-US" dirty="0" smtClean="0"/>
              <a:t>The life of a query: selects and insert/update/delete</a:t>
            </a:r>
          </a:p>
          <a:p>
            <a:r>
              <a:rPr lang="en-US" dirty="0" smtClean="0"/>
              <a:t>Wait stats: SQL Server tracks what we’re waiting on</a:t>
            </a:r>
          </a:p>
          <a:p>
            <a:r>
              <a:rPr lang="en-US" dirty="0" smtClean="0"/>
              <a:t>How to check a server’s wait stats</a:t>
            </a:r>
          </a:p>
          <a:p>
            <a:r>
              <a:rPr lang="en-US" dirty="0" smtClean="0"/>
              <a:t>Defined common wait types</a:t>
            </a:r>
          </a:p>
        </p:txBody>
      </p:sp>
    </p:spTree>
    <p:extLst>
      <p:ext uri="{BB962C8B-B14F-4D97-AF65-F5344CB8AC3E}">
        <p14:creationId xmlns:p14="http://schemas.microsoft.com/office/powerpoint/2010/main" val="1244029799"/>
      </p:ext>
    </p:extLst>
  </p:cSld>
  <p:clrMapOvr>
    <a:masterClrMapping/>
  </p:clrMapOvr>
  <p:transition/>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mtClean="0"/>
              <a:t>SQLintersection</a:t>
            </a:r>
            <a:br>
              <a:rPr lang="en-US" smtClean="0"/>
            </a:br>
            <a:r>
              <a:rPr lang="en-US" smtClean="0"/>
              <a:t>POSTCON01</a:t>
            </a:r>
            <a:br>
              <a:rPr lang="en-US" smtClean="0"/>
            </a:br>
            <a:r>
              <a:rPr lang="en-US" smtClean="0"/>
              <a:t/>
            </a:r>
            <a:br>
              <a:rPr lang="en-US" smtClean="0"/>
            </a:br>
            <a:r>
              <a:rPr lang="en-US" smtClean="0"/>
              <a:t>What’s Happening in my SQL Server?</a:t>
            </a:r>
            <a:endParaRPr lang="en-US" dirty="0"/>
          </a:p>
        </p:txBody>
      </p:sp>
      <p:sp>
        <p:nvSpPr>
          <p:cNvPr id="11267" name="Subtitle 2"/>
          <p:cNvSpPr>
            <a:spLocks noGrp="1"/>
          </p:cNvSpPr>
          <p:nvPr>
            <p:ph type="subTitle" idx="1"/>
          </p:nvPr>
        </p:nvSpPr>
        <p:spPr/>
        <p:txBody>
          <a:bodyPr/>
          <a:lstStyle/>
          <a:p>
            <a:r>
              <a:rPr lang="en-US" altLang="en-US" smtClean="0"/>
              <a:t>Jeremiah Peschka</a:t>
            </a:r>
          </a:p>
          <a:p>
            <a:r>
              <a:rPr lang="en-US" altLang="en-US" smtClean="0"/>
              <a:t>jeremiah@brentozar.com</a:t>
            </a:r>
            <a:endParaRPr lang="en-US" altLang="en-US" dirty="0" smtClean="0"/>
          </a:p>
        </p:txBody>
      </p:sp>
    </p:spTree>
    <p:extLst>
      <p:ext uri="{BB962C8B-B14F-4D97-AF65-F5344CB8AC3E}">
        <p14:creationId xmlns:p14="http://schemas.microsoft.com/office/powerpoint/2010/main" val="3477814989"/>
      </p:ext>
    </p:extLst>
  </p:cSld>
  <p:clrMapOvr>
    <a:masterClrMapping/>
  </p:clrMapOvr>
  <p:transition/>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BrentOzar.com/responder</a:t>
            </a:r>
            <a:endParaRPr lang="en-US" dirty="0"/>
          </a:p>
        </p:txBody>
      </p:sp>
      <p:sp>
        <p:nvSpPr>
          <p:cNvPr id="4" name="Text Placeholder 3"/>
          <p:cNvSpPr>
            <a:spLocks noGrp="1"/>
          </p:cNvSpPr>
          <p:nvPr>
            <p:ph type="body" idx="1"/>
          </p:nvPr>
        </p:nvSpPr>
        <p:spPr/>
        <p:txBody>
          <a:bodyPr/>
          <a:lstStyle/>
          <a:p>
            <a:endParaRPr lang="en-US"/>
          </a:p>
        </p:txBody>
      </p:sp>
      <p:pic>
        <p:nvPicPr>
          <p:cNvPr id="3" name="Picture 2" descr="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2973" y="1228543"/>
            <a:ext cx="7545201" cy="4632616"/>
          </a:xfrm>
          <a:prstGeom prst="rect">
            <a:avLst/>
          </a:prstGeom>
        </p:spPr>
      </p:pic>
    </p:spTree>
    <p:extLst>
      <p:ext uri="{BB962C8B-B14F-4D97-AF65-F5344CB8AC3E}">
        <p14:creationId xmlns:p14="http://schemas.microsoft.com/office/powerpoint/2010/main" val="659560241"/>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6004" y="900113"/>
            <a:ext cx="7551442" cy="5957887"/>
          </a:xfrm>
          <a:prstGeom prst="rect">
            <a:avLst/>
          </a:prstGeom>
        </p:spPr>
      </p:pic>
      <p:sp>
        <p:nvSpPr>
          <p:cNvPr id="3" name="Title 2"/>
          <p:cNvSpPr>
            <a:spLocks noGrp="1"/>
          </p:cNvSpPr>
          <p:nvPr>
            <p:ph type="title"/>
          </p:nvPr>
        </p:nvSpPr>
        <p:spPr/>
        <p:txBody>
          <a:bodyPr/>
          <a:lstStyle/>
          <a:p>
            <a:r>
              <a:rPr lang="en-US" dirty="0"/>
              <a:t>http://BrentOzar.com/go/engine</a:t>
            </a:r>
          </a:p>
        </p:txBody>
      </p:sp>
    </p:spTree>
    <p:extLst>
      <p:ext uri="{BB962C8B-B14F-4D97-AF65-F5344CB8AC3E}">
        <p14:creationId xmlns:p14="http://schemas.microsoft.com/office/powerpoint/2010/main" val="1481236462"/>
      </p:ext>
    </p:extLst>
  </p:cSld>
  <p:clrMapOvr>
    <a:masterClrMapping/>
  </p:clrMapOvr>
  <p:transition>
    <p:fade/>
  </p:transition>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BrentOzar.com/responder</a:t>
            </a:r>
            <a:endParaRPr lang="en-US" dirty="0"/>
          </a:p>
        </p:txBody>
      </p:sp>
      <p:sp>
        <p:nvSpPr>
          <p:cNvPr id="3" name="Text Placeholder 2"/>
          <p:cNvSpPr>
            <a:spLocks noGrp="1"/>
          </p:cNvSpPr>
          <p:nvPr>
            <p:ph type="body" idx="1"/>
          </p:nvPr>
        </p:nvSpPr>
        <p:spPr/>
        <p:txBody>
          <a:bodyPr/>
          <a:lstStyle/>
          <a:p>
            <a:endParaRPr lang="en-US"/>
          </a:p>
        </p:txBody>
      </p:sp>
      <p:pic>
        <p:nvPicPr>
          <p:cNvPr id="4" name="Picture 3" descr="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2971" y="1116214"/>
            <a:ext cx="7377881" cy="4789351"/>
          </a:xfrm>
          <a:prstGeom prst="rect">
            <a:avLst/>
          </a:prstGeom>
        </p:spPr>
      </p:pic>
    </p:spTree>
    <p:extLst>
      <p:ext uri="{BB962C8B-B14F-4D97-AF65-F5344CB8AC3E}">
        <p14:creationId xmlns:p14="http://schemas.microsoft.com/office/powerpoint/2010/main" val="896213938"/>
      </p:ext>
    </p:extLst>
  </p:cSld>
  <p:clrMapOvr>
    <a:masterClrMapping/>
  </p:clrMapOvr>
  <p:transition>
    <p:fade/>
  </p:transition>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SQL Server is helpful</a:t>
            </a:r>
            <a:endParaRPr lang="en-US" dirty="0"/>
          </a:p>
        </p:txBody>
      </p:sp>
      <p:sp>
        <p:nvSpPr>
          <p:cNvPr id="3" name="Content Placeholder 2"/>
          <p:cNvSpPr>
            <a:spLocks noGrp="1"/>
          </p:cNvSpPr>
          <p:nvPr>
            <p:ph idx="1"/>
          </p:nvPr>
        </p:nvSpPr>
        <p:spPr/>
        <p:txBody>
          <a:bodyPr/>
          <a:lstStyle/>
          <a:p>
            <a:r>
              <a:rPr lang="en-US" dirty="0" smtClean="0"/>
              <a:t>Every step of the way, an incredible amount of information is collected.</a:t>
            </a:r>
          </a:p>
          <a:p>
            <a:pPr marL="879127" lvl="1" indent="-321457"/>
            <a:r>
              <a:rPr lang="en-US" dirty="0" smtClean="0"/>
              <a:t>Wait stats.</a:t>
            </a:r>
          </a:p>
          <a:p>
            <a:pPr marL="879127" lvl="1" indent="-321457"/>
            <a:r>
              <a:rPr lang="en-US" dirty="0" smtClean="0"/>
              <a:t>Hardware metrics (as SQL Server sees it).</a:t>
            </a:r>
          </a:p>
          <a:p>
            <a:pPr marL="879127" lvl="1" indent="-321457"/>
            <a:r>
              <a:rPr lang="en-US" dirty="0" smtClean="0"/>
              <a:t>Query execution statistics.</a:t>
            </a:r>
          </a:p>
          <a:p>
            <a:r>
              <a:rPr lang="en-US" dirty="0" smtClean="0"/>
              <a:t>We can use this information to diagnose SQL Server performance problems.</a:t>
            </a:r>
            <a:endParaRPr lang="en-US" dirty="0"/>
          </a:p>
        </p:txBody>
      </p:sp>
    </p:spTree>
    <p:extLst>
      <p:ext uri="{BB962C8B-B14F-4D97-AF65-F5344CB8AC3E}">
        <p14:creationId xmlns:p14="http://schemas.microsoft.com/office/powerpoint/2010/main" val="1369001429"/>
      </p:ext>
    </p:extLst>
  </p:cSld>
  <p:clrMapOvr>
    <a:masterClrMapping/>
  </p:clrMapOvr>
  <p:transition/>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We’re going to cover 4 tools</a:t>
            </a:r>
            <a:endParaRPr lang="en-US" dirty="0"/>
          </a:p>
        </p:txBody>
      </p:sp>
      <p:sp>
        <p:nvSpPr>
          <p:cNvPr id="4" name="Content Placeholder 3"/>
          <p:cNvSpPr>
            <a:spLocks noGrp="1"/>
          </p:cNvSpPr>
          <p:nvPr>
            <p:ph idx="1"/>
          </p:nvPr>
        </p:nvSpPr>
        <p:spPr/>
        <p:txBody>
          <a:bodyPr/>
          <a:lstStyle/>
          <a:p>
            <a:r>
              <a:rPr lang="en-US" dirty="0" smtClean="0"/>
              <a:t>sp_WhoIsActive</a:t>
            </a:r>
          </a:p>
          <a:p>
            <a:r>
              <a:rPr lang="en-US" dirty="0" err="1" smtClean="0"/>
              <a:t>sp_AskBrent</a:t>
            </a:r>
            <a:r>
              <a:rPr lang="en-US" dirty="0" smtClean="0"/>
              <a:t>®</a:t>
            </a:r>
          </a:p>
          <a:p>
            <a:r>
              <a:rPr lang="en-US" dirty="0" err="1" smtClean="0"/>
              <a:t>sp_BlitzCache</a:t>
            </a:r>
            <a:r>
              <a:rPr lang="en-US" dirty="0" smtClean="0"/>
              <a:t>™</a:t>
            </a:r>
          </a:p>
          <a:p>
            <a:r>
              <a:rPr lang="en-US" dirty="0" smtClean="0"/>
              <a:t>SQL Server Extended Events</a:t>
            </a:r>
            <a:endParaRPr lang="en-US" dirty="0"/>
          </a:p>
        </p:txBody>
      </p:sp>
    </p:spTree>
    <p:extLst>
      <p:ext uri="{BB962C8B-B14F-4D97-AF65-F5344CB8AC3E}">
        <p14:creationId xmlns:p14="http://schemas.microsoft.com/office/powerpoint/2010/main" val="1879039364"/>
      </p:ext>
    </p:extLst>
  </p:cSld>
  <p:clrMapOvr>
    <a:masterClrMapping/>
  </p:clrMapOvr>
  <p:transition/>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sp_WhoIsActive</a:t>
            </a:r>
            <a:endParaRPr lang="en-US" dirty="0"/>
          </a:p>
        </p:txBody>
      </p:sp>
      <p:sp>
        <p:nvSpPr>
          <p:cNvPr id="2" name="Text Placeholder 1"/>
          <p:cNvSpPr>
            <a:spLocks noGrp="1"/>
          </p:cNvSpPr>
          <p:nvPr>
            <p:ph type="body" idx="1"/>
          </p:nvPr>
        </p:nvSpPr>
        <p:spPr/>
        <p:txBody>
          <a:bodyPr/>
          <a:lstStyle/>
          <a:p>
            <a:endParaRPr lang="en-US"/>
          </a:p>
        </p:txBody>
      </p:sp>
    </p:spTree>
    <p:extLst>
      <p:ext uri="{BB962C8B-B14F-4D97-AF65-F5344CB8AC3E}">
        <p14:creationId xmlns:p14="http://schemas.microsoft.com/office/powerpoint/2010/main" val="2050386219"/>
      </p:ext>
    </p:extLst>
  </p:cSld>
  <p:clrMapOvr>
    <a:masterClrMapping/>
  </p:clrMapOvr>
  <p:transition>
    <p:fade/>
  </p:transition>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sp_WhoIsActive answers the question: </a:t>
            </a:r>
            <a:br>
              <a:rPr lang="en-US" dirty="0" smtClean="0"/>
            </a:br>
            <a:r>
              <a:rPr lang="en-US" dirty="0" smtClean="0"/>
              <a:t>“</a:t>
            </a:r>
            <a:r>
              <a:rPr lang="en-US" dirty="0"/>
              <a:t>What stinks… </a:t>
            </a:r>
            <a:r>
              <a:rPr lang="en-US" i="1" dirty="0">
                <a:solidFill>
                  <a:srgbClr val="D1282E"/>
                </a:solidFill>
              </a:rPr>
              <a:t>right now</a:t>
            </a:r>
            <a:r>
              <a:rPr lang="en-US" dirty="0" smtClean="0"/>
              <a:t>?”</a:t>
            </a:r>
            <a:endParaRPr lang="en-US" dirty="0"/>
          </a:p>
        </p:txBody>
      </p:sp>
    </p:spTree>
    <p:extLst>
      <p:ext uri="{BB962C8B-B14F-4D97-AF65-F5344CB8AC3E}">
        <p14:creationId xmlns:p14="http://schemas.microsoft.com/office/powerpoint/2010/main" val="328867940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10.0.0.57  2014-04-03 15-45-17 2014-04-03 15-45-26.png"/>
          <p:cNvPicPr>
            <a:picLocks noChangeAspect="1"/>
          </p:cNvPicPr>
          <p:nvPr/>
        </p:nvPicPr>
        <p:blipFill rotWithShape="1">
          <a:blip r:embed="rId2">
            <a:extLst>
              <a:ext uri="{28A0092B-C50C-407E-A947-70E740481C1C}">
                <a14:useLocalDpi xmlns:a14="http://schemas.microsoft.com/office/drawing/2010/main" val="0"/>
              </a:ext>
            </a:extLst>
          </a:blip>
          <a:srcRect t="2042" b="6467"/>
          <a:stretch/>
        </p:blipFill>
        <p:spPr>
          <a:xfrm>
            <a:off x="0" y="0"/>
            <a:ext cx="9172688" cy="6858000"/>
          </a:xfrm>
          <a:prstGeom prst="rect">
            <a:avLst/>
          </a:prstGeom>
        </p:spPr>
      </p:pic>
    </p:spTree>
    <p:extLst>
      <p:ext uri="{BB962C8B-B14F-4D97-AF65-F5344CB8AC3E}">
        <p14:creationId xmlns:p14="http://schemas.microsoft.com/office/powerpoint/2010/main" val="293487111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sp_WhoIsActive has a lot of options</a:t>
            </a:r>
            <a:endParaRPr lang="en-US" dirty="0"/>
          </a:p>
        </p:txBody>
      </p:sp>
      <p:sp>
        <p:nvSpPr>
          <p:cNvPr id="3" name="Content Placeholder 2"/>
          <p:cNvSpPr>
            <a:spLocks noGrp="1"/>
          </p:cNvSpPr>
          <p:nvPr>
            <p:ph idx="1"/>
          </p:nvPr>
        </p:nvSpPr>
        <p:spPr/>
        <p:txBody>
          <a:bodyPr/>
          <a:lstStyle/>
          <a:p>
            <a:r>
              <a:rPr lang="en-US" dirty="0" smtClean="0"/>
              <a:t>My favorites are:</a:t>
            </a:r>
          </a:p>
          <a:p>
            <a:pPr marL="879127" lvl="1" indent="-321457"/>
            <a:r>
              <a:rPr lang="en-US" dirty="0" smtClean="0"/>
              <a:t>@</a:t>
            </a:r>
            <a:r>
              <a:rPr lang="en-US" dirty="0" err="1" smtClean="0"/>
              <a:t>get_task_info</a:t>
            </a:r>
            <a:r>
              <a:rPr lang="en-US" dirty="0" smtClean="0"/>
              <a:t> = 2</a:t>
            </a:r>
            <a:br>
              <a:rPr lang="en-US" dirty="0" smtClean="0"/>
            </a:br>
            <a:r>
              <a:rPr lang="en-US" dirty="0" smtClean="0">
                <a:solidFill>
                  <a:srgbClr val="5A5A5A"/>
                </a:solidFill>
              </a:rPr>
              <a:t>Displays additional wait information. </a:t>
            </a:r>
          </a:p>
          <a:p>
            <a:pPr marL="879127" lvl="1" indent="-321457"/>
            <a:r>
              <a:rPr lang="en-US" dirty="0" smtClean="0"/>
              <a:t>@</a:t>
            </a:r>
            <a:r>
              <a:rPr lang="en-US" dirty="0" err="1" smtClean="0"/>
              <a:t>get_locks</a:t>
            </a:r>
            <a:r>
              <a:rPr lang="en-US" dirty="0" smtClean="0"/>
              <a:t> = 1</a:t>
            </a:r>
            <a:br>
              <a:rPr lang="en-US" dirty="0" smtClean="0"/>
            </a:br>
            <a:r>
              <a:rPr lang="en-US" dirty="0" smtClean="0">
                <a:solidFill>
                  <a:schemeClr val="accent6">
                    <a:lumMod val="50000"/>
                  </a:schemeClr>
                </a:solidFill>
              </a:rPr>
              <a:t>Collects locking information. Really helpful troubleshooting blocking storms.</a:t>
            </a:r>
          </a:p>
          <a:p>
            <a:pPr marL="879127" lvl="1" indent="-321457"/>
            <a:r>
              <a:rPr lang="en-US" dirty="0" smtClean="0"/>
              <a:t>@</a:t>
            </a:r>
            <a:r>
              <a:rPr lang="en-US" dirty="0" err="1" smtClean="0"/>
              <a:t>get_avg_time</a:t>
            </a:r>
            <a:r>
              <a:rPr lang="en-US" dirty="0" smtClean="0"/>
              <a:t> = 1</a:t>
            </a:r>
            <a:br>
              <a:rPr lang="en-US" dirty="0" smtClean="0"/>
            </a:br>
            <a:r>
              <a:rPr lang="en-US" dirty="0" smtClean="0">
                <a:solidFill>
                  <a:schemeClr val="accent6">
                    <a:lumMod val="50000"/>
                  </a:schemeClr>
                </a:solidFill>
              </a:rPr>
              <a:t>Displays average times based on previous runs of the same query.</a:t>
            </a:r>
          </a:p>
          <a:p>
            <a:pPr marL="879127" lvl="1" indent="-321457"/>
            <a:r>
              <a:rPr lang="en-US" dirty="0" smtClean="0"/>
              <a:t>@</a:t>
            </a:r>
            <a:r>
              <a:rPr lang="en-US" dirty="0" err="1" smtClean="0"/>
              <a:t>delta_interval</a:t>
            </a:r>
            <a:r>
              <a:rPr lang="en-US" dirty="0" smtClean="0"/>
              <a:t> = 5</a:t>
            </a:r>
            <a:r>
              <a:rPr lang="en-US" dirty="0" smtClean="0">
                <a:solidFill>
                  <a:schemeClr val="accent6">
                    <a:lumMod val="50000"/>
                  </a:schemeClr>
                </a:solidFill>
              </a:rPr>
              <a:t/>
            </a:r>
            <a:br>
              <a:rPr lang="en-US" dirty="0" smtClean="0">
                <a:solidFill>
                  <a:schemeClr val="accent6">
                    <a:lumMod val="50000"/>
                  </a:schemeClr>
                </a:solidFill>
              </a:rPr>
            </a:br>
            <a:r>
              <a:rPr lang="en-US" dirty="0" smtClean="0">
                <a:solidFill>
                  <a:schemeClr val="accent6">
                    <a:lumMod val="50000"/>
                  </a:schemeClr>
                </a:solidFill>
              </a:rPr>
              <a:t>Record metrics at a regular interval.</a:t>
            </a:r>
          </a:p>
          <a:p>
            <a:pPr marL="879127" lvl="1" indent="-321457"/>
            <a:endParaRPr lang="en-US" dirty="0"/>
          </a:p>
        </p:txBody>
      </p:sp>
    </p:spTree>
    <p:extLst>
      <p:ext uri="{BB962C8B-B14F-4D97-AF65-F5344CB8AC3E}">
        <p14:creationId xmlns:p14="http://schemas.microsoft.com/office/powerpoint/2010/main" val="3392697455"/>
      </p:ext>
    </p:extLst>
  </p:cSld>
  <p:clrMapOvr>
    <a:masterClrMapping/>
  </p:clrMapOvr>
  <p:transition/>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Want to find out more?</a:t>
            </a:r>
            <a:endParaRPr lang="en-US" dirty="0"/>
          </a:p>
        </p:txBody>
      </p:sp>
      <p:sp>
        <p:nvSpPr>
          <p:cNvPr id="3" name="Content Placeholder 2"/>
          <p:cNvSpPr>
            <a:spLocks noGrp="1"/>
          </p:cNvSpPr>
          <p:nvPr>
            <p:ph idx="1"/>
          </p:nvPr>
        </p:nvSpPr>
        <p:spPr/>
        <p:txBody>
          <a:bodyPr/>
          <a:lstStyle/>
          <a:p>
            <a:r>
              <a:rPr lang="en-US" dirty="0" smtClean="0"/>
              <a:t>Check out “What’s Going On in My SQL Server?”:</a:t>
            </a:r>
          </a:p>
          <a:p>
            <a:r>
              <a:rPr lang="en-US" dirty="0">
                <a:hlinkClick r:id="rId2"/>
              </a:rPr>
              <a:t>http://www.brentozar.com/archive/2011/12/whats-going-on-my-sql-server-video</a:t>
            </a:r>
            <a:r>
              <a:rPr lang="en-US" dirty="0" smtClean="0">
                <a:hlinkClick r:id="rId2"/>
              </a:rPr>
              <a:t>/</a:t>
            </a:r>
            <a:r>
              <a:rPr lang="en-US" dirty="0" smtClean="0"/>
              <a:t> </a:t>
            </a:r>
          </a:p>
          <a:p>
            <a:r>
              <a:rPr lang="en-US" dirty="0" smtClean="0"/>
              <a:t>Kendra covers dumping sp_WhoIsActive results to a table for later analysis.</a:t>
            </a:r>
            <a:endParaRPr lang="en-US" dirty="0"/>
          </a:p>
        </p:txBody>
      </p:sp>
    </p:spTree>
    <p:extLst>
      <p:ext uri="{BB962C8B-B14F-4D97-AF65-F5344CB8AC3E}">
        <p14:creationId xmlns:p14="http://schemas.microsoft.com/office/powerpoint/2010/main" val="1681967048"/>
      </p:ext>
    </p:extLst>
  </p:cSld>
  <p:clrMapOvr>
    <a:masterClrMapping/>
  </p:clrMapOvr>
  <p:transition/>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sp_AskBrent</a:t>
            </a:r>
            <a:r>
              <a:rPr lang="en-US" dirty="0"/>
              <a:t>®</a:t>
            </a:r>
          </a:p>
        </p:txBody>
      </p:sp>
      <p:sp>
        <p:nvSpPr>
          <p:cNvPr id="4" name="Text Placeholder 3"/>
          <p:cNvSpPr>
            <a:spLocks noGrp="1"/>
          </p:cNvSpPr>
          <p:nvPr>
            <p:ph type="body" idx="1"/>
          </p:nvPr>
        </p:nvSpPr>
        <p:spPr/>
        <p:txBody>
          <a:bodyPr/>
          <a:lstStyle/>
          <a:p>
            <a:endParaRPr lang="en-US"/>
          </a:p>
        </p:txBody>
      </p:sp>
    </p:spTree>
    <p:extLst>
      <p:ext uri="{BB962C8B-B14F-4D97-AF65-F5344CB8AC3E}">
        <p14:creationId xmlns:p14="http://schemas.microsoft.com/office/powerpoint/2010/main" val="821393019"/>
      </p:ext>
    </p:extLst>
  </p:cSld>
  <p:clrMapOvr>
    <a:masterClrMapping/>
  </p:clrMapOvr>
  <p:transition>
    <p:fade/>
  </p:transition>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sp_AskBrent</a:t>
            </a:r>
            <a:r>
              <a:rPr lang="en-US" dirty="0" smtClean="0"/>
              <a:t>™</a:t>
            </a:r>
            <a:endParaRPr lang="en-US" dirty="0"/>
          </a:p>
        </p:txBody>
      </p:sp>
      <p:sp>
        <p:nvSpPr>
          <p:cNvPr id="3" name="Content Placeholder 2"/>
          <p:cNvSpPr>
            <a:spLocks noGrp="1"/>
          </p:cNvSpPr>
          <p:nvPr>
            <p:ph idx="1"/>
          </p:nvPr>
        </p:nvSpPr>
        <p:spPr/>
        <p:txBody>
          <a:bodyPr/>
          <a:lstStyle/>
          <a:p>
            <a:r>
              <a:rPr lang="en-US" dirty="0" smtClean="0"/>
              <a:t>Hey Brent, which queries are causing problems right now?</a:t>
            </a:r>
          </a:p>
          <a:p>
            <a:r>
              <a:rPr lang="en-US" dirty="0" smtClean="0"/>
              <a:t>And, could you let me know what waits looked like?</a:t>
            </a:r>
            <a:endParaRPr lang="en-US" dirty="0"/>
          </a:p>
          <a:p>
            <a:r>
              <a:rPr lang="en-US" dirty="0" smtClean="0"/>
              <a:t>And maybe give me some guidance about what to do?</a:t>
            </a:r>
            <a:endParaRPr lang="en-US" dirty="0"/>
          </a:p>
        </p:txBody>
      </p:sp>
    </p:spTree>
    <p:extLst>
      <p:ext uri="{BB962C8B-B14F-4D97-AF65-F5344CB8AC3E}">
        <p14:creationId xmlns:p14="http://schemas.microsoft.com/office/powerpoint/2010/main" val="3361603028"/>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6004" y="900113"/>
            <a:ext cx="7551442" cy="5957887"/>
          </a:xfrm>
          <a:prstGeom prst="rect">
            <a:avLst/>
          </a:prstGeom>
        </p:spPr>
      </p:pic>
      <p:sp>
        <p:nvSpPr>
          <p:cNvPr id="3" name="Title 2"/>
          <p:cNvSpPr>
            <a:spLocks noGrp="1"/>
          </p:cNvSpPr>
          <p:nvPr>
            <p:ph type="title"/>
          </p:nvPr>
        </p:nvSpPr>
        <p:spPr/>
        <p:txBody>
          <a:bodyPr/>
          <a:lstStyle/>
          <a:p>
            <a:r>
              <a:rPr lang="en-US" dirty="0"/>
              <a:t>http://BrentOzar.com/go/engine</a:t>
            </a:r>
          </a:p>
        </p:txBody>
      </p:sp>
    </p:spTree>
    <p:extLst>
      <p:ext uri="{BB962C8B-B14F-4D97-AF65-F5344CB8AC3E}">
        <p14:creationId xmlns:p14="http://schemas.microsoft.com/office/powerpoint/2010/main" val="1481236462"/>
      </p:ext>
    </p:extLst>
  </p:cSld>
  <p:clrMapOvr>
    <a:masterClrMapping/>
  </p:clrMapOvr>
  <p:transition>
    <p:fade/>
  </p:transition>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10.0.0.57  2014-04-03 15-46-42 2014-04-03 15-47-28.png"/>
          <p:cNvPicPr>
            <a:picLocks noChangeAspect="1"/>
          </p:cNvPicPr>
          <p:nvPr/>
        </p:nvPicPr>
        <p:blipFill rotWithShape="1">
          <a:blip r:embed="rId2">
            <a:extLst>
              <a:ext uri="{28A0092B-C50C-407E-A947-70E740481C1C}">
                <a14:useLocalDpi xmlns:a14="http://schemas.microsoft.com/office/drawing/2010/main" val="0"/>
              </a:ext>
            </a:extLst>
          </a:blip>
          <a:srcRect t="2039" b="6626"/>
          <a:stretch/>
        </p:blipFill>
        <p:spPr>
          <a:xfrm>
            <a:off x="-1" y="0"/>
            <a:ext cx="9188298" cy="6858000"/>
          </a:xfrm>
          <a:prstGeom prst="rect">
            <a:avLst/>
          </a:prstGeom>
        </p:spPr>
      </p:pic>
    </p:spTree>
    <p:extLst>
      <p:ext uri="{BB962C8B-B14F-4D97-AF65-F5344CB8AC3E}">
        <p14:creationId xmlns:p14="http://schemas.microsoft.com/office/powerpoint/2010/main" val="53774288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descr="Blitz 2014-04-03 09-33-09 2014-04-03 09-33-18.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98286"/>
            <a:ext cx="9144000" cy="7056287"/>
          </a:xfrm>
          <a:prstGeom prst="rect">
            <a:avLst/>
          </a:prstGeom>
        </p:spPr>
      </p:pic>
    </p:spTree>
    <p:extLst>
      <p:ext uri="{BB962C8B-B14F-4D97-AF65-F5344CB8AC3E}">
        <p14:creationId xmlns:p14="http://schemas.microsoft.com/office/powerpoint/2010/main" val="3167999833"/>
      </p:ext>
    </p:extLst>
  </p:cSld>
  <p:clrMapOvr>
    <a:masterClrMapping/>
  </p:clrMapOvr>
  <p:transition/>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sp_AskBrent</a:t>
            </a:r>
            <a:r>
              <a:rPr lang="en-US" dirty="0" smtClean="0"/>
              <a:t>® Parameters</a:t>
            </a:r>
            <a:endParaRPr lang="en-US" dirty="0"/>
          </a:p>
        </p:txBody>
      </p:sp>
      <p:sp>
        <p:nvSpPr>
          <p:cNvPr id="3" name="Content Placeholder 2"/>
          <p:cNvSpPr>
            <a:spLocks noGrp="1"/>
          </p:cNvSpPr>
          <p:nvPr>
            <p:ph idx="1"/>
          </p:nvPr>
        </p:nvSpPr>
        <p:spPr/>
        <p:txBody>
          <a:bodyPr/>
          <a:lstStyle/>
          <a:p>
            <a:r>
              <a:rPr lang="en-US" dirty="0" smtClean="0"/>
              <a:t>@</a:t>
            </a:r>
            <a:r>
              <a:rPr lang="en-US" dirty="0" err="1" smtClean="0"/>
              <a:t>ExpertMode</a:t>
            </a:r>
            <a:r>
              <a:rPr lang="en-US" dirty="0" smtClean="0"/>
              <a:t> = 1</a:t>
            </a:r>
            <a:br>
              <a:rPr lang="en-US" dirty="0" smtClean="0"/>
            </a:br>
            <a:r>
              <a:rPr lang="en-US" dirty="0">
                <a:solidFill>
                  <a:schemeClr val="bg1">
                    <a:lumMod val="65000"/>
                  </a:schemeClr>
                </a:solidFill>
              </a:rPr>
              <a:t>Returns all sampled metrics, not just the problems</a:t>
            </a:r>
            <a:endParaRPr lang="en-US" dirty="0" smtClean="0">
              <a:solidFill>
                <a:schemeClr val="bg1">
                  <a:lumMod val="65000"/>
                </a:schemeClr>
              </a:solidFill>
            </a:endParaRPr>
          </a:p>
          <a:p>
            <a:r>
              <a:rPr lang="en-US" dirty="0" smtClean="0"/>
              <a:t>@</a:t>
            </a:r>
            <a:r>
              <a:rPr lang="en-US" dirty="0" err="1" smtClean="0"/>
              <a:t>OutputDatabaseName</a:t>
            </a:r>
            <a:r>
              <a:rPr lang="en-US" dirty="0" smtClean="0"/>
              <a:t> = ‘</a:t>
            </a:r>
            <a:r>
              <a:rPr lang="en-US" dirty="0" err="1" smtClean="0"/>
              <a:t>mydb</a:t>
            </a:r>
            <a:r>
              <a:rPr lang="en-US" dirty="0" smtClean="0"/>
              <a:t>’,</a:t>
            </a:r>
            <a:br>
              <a:rPr lang="en-US" dirty="0" smtClean="0"/>
            </a:br>
            <a:r>
              <a:rPr lang="en-US" dirty="0" smtClean="0"/>
              <a:t>@</a:t>
            </a:r>
            <a:r>
              <a:rPr lang="en-US" dirty="0" err="1" smtClean="0"/>
              <a:t>OutputSchemaName</a:t>
            </a:r>
            <a:r>
              <a:rPr lang="en-US" dirty="0" smtClean="0"/>
              <a:t> = ‘</a:t>
            </a:r>
            <a:r>
              <a:rPr lang="en-US" dirty="0" err="1" smtClean="0"/>
              <a:t>dbo</a:t>
            </a:r>
            <a:r>
              <a:rPr lang="en-US" dirty="0" smtClean="0"/>
              <a:t>’,</a:t>
            </a:r>
            <a:br>
              <a:rPr lang="en-US" dirty="0" smtClean="0"/>
            </a:br>
            <a:r>
              <a:rPr lang="en-US" dirty="0" smtClean="0"/>
              <a:t>@</a:t>
            </a:r>
            <a:r>
              <a:rPr lang="en-US" dirty="0" err="1" smtClean="0"/>
              <a:t>OutputTableName</a:t>
            </a:r>
            <a:r>
              <a:rPr lang="en-US" dirty="0" smtClean="0"/>
              <a:t> = ‘</a:t>
            </a:r>
            <a:r>
              <a:rPr lang="en-US" dirty="0" err="1" smtClean="0"/>
              <a:t>AskBrentResults</a:t>
            </a:r>
            <a:r>
              <a:rPr lang="en-US" dirty="0" smtClean="0"/>
              <a:t>’</a:t>
            </a:r>
            <a:br>
              <a:rPr lang="en-US" dirty="0" smtClean="0"/>
            </a:br>
            <a:r>
              <a:rPr lang="en-US" dirty="0">
                <a:solidFill>
                  <a:srgbClr val="A6A6A6"/>
                </a:solidFill>
              </a:rPr>
              <a:t>Writes the results to table, but clean it out frequently</a:t>
            </a:r>
          </a:p>
          <a:p>
            <a:r>
              <a:rPr lang="en-US" dirty="0" smtClean="0"/>
              <a:t>@</a:t>
            </a:r>
            <a:r>
              <a:rPr lang="en-US" dirty="0" err="1" smtClean="0"/>
              <a:t>AsOf</a:t>
            </a:r>
            <a:r>
              <a:rPr lang="en-US" dirty="0" smtClean="0"/>
              <a:t> = ‘20140214 14:00’,</a:t>
            </a:r>
            <a:br>
              <a:rPr lang="en-US" dirty="0" smtClean="0"/>
            </a:br>
            <a:r>
              <a:rPr lang="en-US" dirty="0"/>
              <a:t>@</a:t>
            </a:r>
            <a:r>
              <a:rPr lang="en-US" dirty="0" err="1"/>
              <a:t>OutputDatabaseName</a:t>
            </a:r>
            <a:r>
              <a:rPr lang="en-US" dirty="0"/>
              <a:t> = ‘</a:t>
            </a:r>
            <a:r>
              <a:rPr lang="en-US" dirty="0" err="1"/>
              <a:t>mydb</a:t>
            </a:r>
            <a:r>
              <a:rPr lang="en-US" dirty="0"/>
              <a:t>’,</a:t>
            </a:r>
            <a:br>
              <a:rPr lang="en-US" dirty="0"/>
            </a:br>
            <a:r>
              <a:rPr lang="en-US" dirty="0"/>
              <a:t>@</a:t>
            </a:r>
            <a:r>
              <a:rPr lang="en-US" dirty="0" err="1"/>
              <a:t>OutputSchemaName</a:t>
            </a:r>
            <a:r>
              <a:rPr lang="en-US" dirty="0"/>
              <a:t> = ‘</a:t>
            </a:r>
            <a:r>
              <a:rPr lang="en-US" dirty="0" err="1"/>
              <a:t>dbo</a:t>
            </a:r>
            <a:r>
              <a:rPr lang="en-US" dirty="0"/>
              <a:t>’,</a:t>
            </a:r>
            <a:br>
              <a:rPr lang="en-US" dirty="0"/>
            </a:br>
            <a:r>
              <a:rPr lang="en-US" dirty="0"/>
              <a:t>@</a:t>
            </a:r>
            <a:r>
              <a:rPr lang="en-US" dirty="0" err="1"/>
              <a:t>OutputTableName</a:t>
            </a:r>
            <a:r>
              <a:rPr lang="en-US" dirty="0"/>
              <a:t> = ‘</a:t>
            </a:r>
            <a:r>
              <a:rPr lang="en-US" dirty="0" err="1"/>
              <a:t>AskBrentResults</a:t>
            </a:r>
            <a:r>
              <a:rPr lang="en-US" dirty="0"/>
              <a:t>’</a:t>
            </a:r>
            <a:br>
              <a:rPr lang="en-US" dirty="0"/>
            </a:br>
            <a:r>
              <a:rPr lang="en-US" dirty="0">
                <a:solidFill>
                  <a:srgbClr val="A6A6A6"/>
                </a:solidFill>
              </a:rPr>
              <a:t>Shows the results from the log table around that time</a:t>
            </a:r>
          </a:p>
        </p:txBody>
      </p:sp>
    </p:spTree>
    <p:extLst>
      <p:ext uri="{BB962C8B-B14F-4D97-AF65-F5344CB8AC3E}">
        <p14:creationId xmlns:p14="http://schemas.microsoft.com/office/powerpoint/2010/main" val="4217320389"/>
      </p:ext>
    </p:extLst>
  </p:cSld>
  <p:clrMapOvr>
    <a:masterClrMapping/>
  </p:clrMapOvr>
  <p:transition/>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These tools analyze right now.</a:t>
            </a:r>
            <a:br>
              <a:rPr lang="en-US" dirty="0" smtClean="0"/>
            </a:br>
            <a:r>
              <a:rPr lang="en-US" dirty="0" smtClean="0"/>
              <a:t>What if we can’t catch the problem?</a:t>
            </a:r>
            <a:endParaRPr lang="en-US" dirty="0"/>
          </a:p>
        </p:txBody>
      </p:sp>
    </p:spTree>
    <p:extLst>
      <p:ext uri="{BB962C8B-B14F-4D97-AF65-F5344CB8AC3E}">
        <p14:creationId xmlns:p14="http://schemas.microsoft.com/office/powerpoint/2010/main" val="48714081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sp_BlitzCache</a:t>
            </a:r>
            <a:r>
              <a:rPr lang="en-US" dirty="0" smtClean="0"/>
              <a:t>™</a:t>
            </a:r>
            <a:endParaRPr lang="en-US" dirty="0"/>
          </a:p>
        </p:txBody>
      </p:sp>
      <p:sp>
        <p:nvSpPr>
          <p:cNvPr id="5" name="Text Placeholder 4"/>
          <p:cNvSpPr>
            <a:spLocks noGrp="1"/>
          </p:cNvSpPr>
          <p:nvPr>
            <p:ph type="body" idx="1"/>
          </p:nvPr>
        </p:nvSpPr>
        <p:spPr/>
        <p:txBody>
          <a:bodyPr/>
          <a:lstStyle/>
          <a:p>
            <a:endParaRPr lang="en-US"/>
          </a:p>
        </p:txBody>
      </p:sp>
    </p:spTree>
    <p:extLst>
      <p:ext uri="{BB962C8B-B14F-4D97-AF65-F5344CB8AC3E}">
        <p14:creationId xmlns:p14="http://schemas.microsoft.com/office/powerpoint/2010/main" val="3928340912"/>
      </p:ext>
    </p:extLst>
  </p:cSld>
  <p:clrMapOvr>
    <a:masterClrMapping/>
  </p:clrMapOvr>
  <p:transition>
    <p:fade/>
  </p:transition>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err="1" smtClean="0"/>
              <a:t>sp_BlitzCache</a:t>
            </a:r>
            <a:r>
              <a:rPr lang="en-US" dirty="0" smtClean="0"/>
              <a:t>™</a:t>
            </a:r>
            <a:endParaRPr lang="en-US" dirty="0"/>
          </a:p>
        </p:txBody>
      </p:sp>
      <p:sp>
        <p:nvSpPr>
          <p:cNvPr id="5" name="Content Placeholder 4"/>
          <p:cNvSpPr>
            <a:spLocks noGrp="1"/>
          </p:cNvSpPr>
          <p:nvPr>
            <p:ph idx="1"/>
          </p:nvPr>
        </p:nvSpPr>
        <p:spPr/>
        <p:txBody>
          <a:bodyPr/>
          <a:lstStyle/>
          <a:p>
            <a:r>
              <a:rPr lang="en-US" dirty="0" smtClean="0"/>
              <a:t>Analyzes historical SQL Server performance:</a:t>
            </a:r>
          </a:p>
          <a:p>
            <a:pPr marL="879127" lvl="1" indent="-321457"/>
            <a:r>
              <a:rPr lang="en-US" dirty="0" smtClean="0"/>
              <a:t>Finds problem trends.</a:t>
            </a:r>
          </a:p>
          <a:p>
            <a:pPr marL="879127" lvl="1" indent="-321457"/>
            <a:r>
              <a:rPr lang="en-US" dirty="0" smtClean="0"/>
              <a:t>Finds queries with specific problems.</a:t>
            </a:r>
          </a:p>
          <a:p>
            <a:pPr marL="879127" lvl="1" indent="-321457"/>
            <a:r>
              <a:rPr lang="en-US" dirty="0" smtClean="0"/>
              <a:t>Displays a prioritized list of things to investigate.</a:t>
            </a:r>
          </a:p>
          <a:p>
            <a:pPr marL="321457" indent="-321457"/>
            <a:r>
              <a:rPr lang="en-US" dirty="0" smtClean="0"/>
              <a:t>Show worst queries, sorted by reads, writes, CPU, etc.</a:t>
            </a:r>
          </a:p>
          <a:p>
            <a:pPr marL="321457" indent="-321457"/>
            <a:endParaRPr lang="en-US" dirty="0" smtClean="0"/>
          </a:p>
          <a:p>
            <a:pPr marL="321457" indent="-321457"/>
            <a:endParaRPr lang="en-US" dirty="0" smtClean="0"/>
          </a:p>
          <a:p>
            <a:endParaRPr lang="en-US" dirty="0"/>
          </a:p>
        </p:txBody>
      </p:sp>
    </p:spTree>
    <p:extLst>
      <p:ext uri="{BB962C8B-B14F-4D97-AF65-F5344CB8AC3E}">
        <p14:creationId xmlns:p14="http://schemas.microsoft.com/office/powerpoint/2010/main" val="2282467310"/>
      </p:ext>
    </p:extLst>
  </p:cSld>
  <p:clrMapOvr>
    <a:masterClrMapping/>
  </p:clrMapOvr>
  <p:transition/>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analyze the plan cache?</a:t>
            </a:r>
            <a:endParaRPr lang="en-US" dirty="0"/>
          </a:p>
        </p:txBody>
      </p:sp>
      <p:sp>
        <p:nvSpPr>
          <p:cNvPr id="3" name="Content Placeholder 2"/>
          <p:cNvSpPr>
            <a:spLocks noGrp="1"/>
          </p:cNvSpPr>
          <p:nvPr>
            <p:ph idx="1"/>
          </p:nvPr>
        </p:nvSpPr>
        <p:spPr/>
        <p:txBody>
          <a:bodyPr/>
          <a:lstStyle/>
          <a:p>
            <a:r>
              <a:rPr lang="en-US" dirty="0" smtClean="0"/>
              <a:t>Some queries may be too fast to catch any other way.</a:t>
            </a:r>
          </a:p>
          <a:p>
            <a:pPr marL="879127" lvl="1" indent="-321457"/>
            <a:r>
              <a:rPr lang="en-US" dirty="0" smtClean="0"/>
              <a:t>A query that takes 40 microseconds is hard to catch no matter what.</a:t>
            </a:r>
          </a:p>
          <a:p>
            <a:pPr marL="879127" lvl="1" indent="-321457"/>
            <a:r>
              <a:rPr lang="en-US" dirty="0" smtClean="0"/>
              <a:t>A query with large run time variance is also difficult to spot.</a:t>
            </a:r>
          </a:p>
          <a:p>
            <a:r>
              <a:rPr lang="en-US" dirty="0" smtClean="0"/>
              <a:t>Other query problems can be difficult to find without directly investigating plans.</a:t>
            </a:r>
          </a:p>
          <a:p>
            <a:pPr marL="879127" lvl="1" indent="-321457"/>
            <a:r>
              <a:rPr lang="en-US" dirty="0" smtClean="0"/>
              <a:t>Working by hand is too slow.</a:t>
            </a:r>
          </a:p>
          <a:p>
            <a:pPr marL="879127" lvl="1" indent="-321457"/>
            <a:r>
              <a:rPr lang="en-US" dirty="0" smtClean="0"/>
              <a:t>Software solves the problem nicely.</a:t>
            </a:r>
            <a:endParaRPr lang="en-US" dirty="0"/>
          </a:p>
        </p:txBody>
      </p:sp>
    </p:spTree>
    <p:extLst>
      <p:ext uri="{BB962C8B-B14F-4D97-AF65-F5344CB8AC3E}">
        <p14:creationId xmlns:p14="http://schemas.microsoft.com/office/powerpoint/2010/main" val="3247102075"/>
      </p:ext>
    </p:extLst>
  </p:cSld>
  <p:clrMapOvr>
    <a:masterClrMapping/>
  </p:clrMapOvr>
  <p:transition/>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a:t>
            </a:r>
            <a:endParaRPr lang="en-US" dirty="0"/>
          </a:p>
        </p:txBody>
      </p:sp>
    </p:spTree>
    <p:extLst>
      <p:ext uri="{BB962C8B-B14F-4D97-AF65-F5344CB8AC3E}">
        <p14:creationId xmlns:p14="http://schemas.microsoft.com/office/powerpoint/2010/main" val="408268763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There’s one problem…</a:t>
            </a:r>
            <a:endParaRPr lang="en-US" dirty="0"/>
          </a:p>
        </p:txBody>
      </p:sp>
      <p:sp>
        <p:nvSpPr>
          <p:cNvPr id="4" name="Content Placeholder 3"/>
          <p:cNvSpPr>
            <a:spLocks noGrp="1"/>
          </p:cNvSpPr>
          <p:nvPr>
            <p:ph idx="1"/>
          </p:nvPr>
        </p:nvSpPr>
        <p:spPr/>
        <p:txBody>
          <a:bodyPr/>
          <a:lstStyle/>
          <a:p>
            <a:r>
              <a:rPr lang="en-US" dirty="0" smtClean="0"/>
              <a:t>The plan cache holds data since (pick multiple):</a:t>
            </a:r>
          </a:p>
          <a:p>
            <a:pPr marL="879127" lvl="1" indent="-321457"/>
            <a:r>
              <a:rPr lang="en-US" dirty="0" smtClean="0"/>
              <a:t>Last SQL Server restart</a:t>
            </a:r>
          </a:p>
          <a:p>
            <a:pPr marL="879127" lvl="1" indent="-321457"/>
            <a:r>
              <a:rPr lang="en-US" dirty="0" smtClean="0"/>
              <a:t>The last RECONFIGURE WITH OVERRIDE</a:t>
            </a:r>
          </a:p>
          <a:p>
            <a:pPr marL="879127" lvl="1" indent="-321457"/>
            <a:r>
              <a:rPr lang="en-US" dirty="0" smtClean="0"/>
              <a:t>The last recompile of a plan</a:t>
            </a:r>
          </a:p>
          <a:p>
            <a:pPr marL="879127" lvl="1" indent="-321457"/>
            <a:r>
              <a:rPr lang="en-US" dirty="0" smtClean="0"/>
              <a:t>Stats rebuild</a:t>
            </a:r>
            <a:br>
              <a:rPr lang="en-US" dirty="0" smtClean="0"/>
            </a:br>
            <a:r>
              <a:rPr lang="en-US" sz="2000" dirty="0"/>
              <a:t>(which should recompile all plans for a single object)</a:t>
            </a:r>
            <a:endParaRPr lang="en-US" dirty="0" smtClean="0"/>
          </a:p>
          <a:p>
            <a:pPr marL="879127" lvl="1" indent="-321457"/>
            <a:r>
              <a:rPr lang="en-US" dirty="0" smtClean="0"/>
              <a:t>Memory pressure forced plans to expire</a:t>
            </a:r>
          </a:p>
          <a:p>
            <a:pPr marL="879127" lvl="1" indent="-321457"/>
            <a:r>
              <a:rPr lang="en-US" dirty="0" smtClean="0"/>
              <a:t>The last solar flare</a:t>
            </a:r>
          </a:p>
          <a:p>
            <a:pPr marL="321457" indent="-321457"/>
            <a:r>
              <a:rPr lang="en-US" dirty="0" smtClean="0"/>
              <a:t>In other words:</a:t>
            </a:r>
            <a:br>
              <a:rPr lang="en-US" dirty="0" smtClean="0"/>
            </a:br>
            <a:r>
              <a:rPr lang="en-US" dirty="0" smtClean="0"/>
              <a:t>We may not have a record of what happened.</a:t>
            </a:r>
          </a:p>
        </p:txBody>
      </p:sp>
    </p:spTree>
    <p:extLst>
      <p:ext uri="{BB962C8B-B14F-4D97-AF65-F5344CB8AC3E}">
        <p14:creationId xmlns:p14="http://schemas.microsoft.com/office/powerpoint/2010/main" val="2878792236"/>
      </p:ext>
    </p:extLst>
  </p:cSld>
  <p:clrMapOvr>
    <a:masterClrMapping/>
  </p:clrMapOvr>
  <p:transition/>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Extended Events</a:t>
            </a:r>
            <a:endParaRPr lang="en-US" dirty="0"/>
          </a:p>
        </p:txBody>
      </p:sp>
      <p:sp>
        <p:nvSpPr>
          <p:cNvPr id="2" name="Text Placeholder 1"/>
          <p:cNvSpPr>
            <a:spLocks noGrp="1"/>
          </p:cNvSpPr>
          <p:nvPr>
            <p:ph type="body" idx="1"/>
          </p:nvPr>
        </p:nvSpPr>
        <p:spPr/>
        <p:txBody>
          <a:bodyPr/>
          <a:lstStyle/>
          <a:p>
            <a:endParaRPr lang="en-US"/>
          </a:p>
        </p:txBody>
      </p:sp>
    </p:spTree>
    <p:extLst>
      <p:ext uri="{BB962C8B-B14F-4D97-AF65-F5344CB8AC3E}">
        <p14:creationId xmlns:p14="http://schemas.microsoft.com/office/powerpoint/2010/main" val="1090454726"/>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6004" y="900113"/>
            <a:ext cx="7551442" cy="5957887"/>
          </a:xfrm>
          <a:prstGeom prst="rect">
            <a:avLst/>
          </a:prstGeom>
        </p:spPr>
      </p:pic>
      <p:sp>
        <p:nvSpPr>
          <p:cNvPr id="3" name="Title 2"/>
          <p:cNvSpPr>
            <a:spLocks noGrp="1"/>
          </p:cNvSpPr>
          <p:nvPr>
            <p:ph type="title"/>
          </p:nvPr>
        </p:nvSpPr>
        <p:spPr/>
        <p:txBody>
          <a:bodyPr/>
          <a:lstStyle/>
          <a:p>
            <a:r>
              <a:rPr lang="en-US" dirty="0"/>
              <a:t>http://BrentOzar.com/go/engine</a:t>
            </a:r>
          </a:p>
        </p:txBody>
      </p:sp>
    </p:spTree>
    <p:extLst>
      <p:ext uri="{BB962C8B-B14F-4D97-AF65-F5344CB8AC3E}">
        <p14:creationId xmlns:p14="http://schemas.microsoft.com/office/powerpoint/2010/main" val="1481236462"/>
      </p:ext>
    </p:extLst>
  </p:cSld>
  <p:clrMapOvr>
    <a:masterClrMapping/>
  </p:clrMapOvr>
  <p:transition>
    <p:fade/>
  </p:transition>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Extended Events</a:t>
            </a:r>
            <a:endParaRPr lang="en-US" dirty="0"/>
          </a:p>
        </p:txBody>
      </p:sp>
      <p:sp>
        <p:nvSpPr>
          <p:cNvPr id="5" name="Content Placeholder 4"/>
          <p:cNvSpPr>
            <a:spLocks noGrp="1"/>
          </p:cNvSpPr>
          <p:nvPr>
            <p:ph idx="1"/>
          </p:nvPr>
        </p:nvSpPr>
        <p:spPr/>
        <p:txBody>
          <a:bodyPr/>
          <a:lstStyle/>
          <a:p>
            <a:r>
              <a:rPr lang="en-US" dirty="0" smtClean="0"/>
              <a:t>Introduced with SQL Server 2008</a:t>
            </a:r>
          </a:p>
          <a:p>
            <a:r>
              <a:rPr lang="en-US" dirty="0" smtClean="0"/>
              <a:t>Allows lightweight monitoring of SQL Server</a:t>
            </a:r>
          </a:p>
          <a:p>
            <a:pPr marL="879127" lvl="1" indent="-321457"/>
            <a:r>
              <a:rPr lang="en-US" dirty="0" smtClean="0"/>
              <a:t>This can start out lighter weight than Profiler</a:t>
            </a:r>
          </a:p>
          <a:p>
            <a:pPr marL="879127" lvl="1" indent="-321457"/>
            <a:r>
              <a:rPr lang="en-US" dirty="0" smtClean="0"/>
              <a:t>Allows many additional events to be added in.</a:t>
            </a:r>
          </a:p>
          <a:p>
            <a:pPr marL="321457" indent="-321457"/>
            <a:r>
              <a:rPr lang="en-US" dirty="0" smtClean="0"/>
              <a:t>Far more customizable than Profiler</a:t>
            </a:r>
          </a:p>
          <a:p>
            <a:pPr marL="321457" indent="-321457"/>
            <a:r>
              <a:rPr lang="en-US" dirty="0" smtClean="0"/>
              <a:t>More important:</a:t>
            </a:r>
          </a:p>
          <a:p>
            <a:pPr marL="879127" lvl="1" indent="-321457"/>
            <a:r>
              <a:rPr lang="en-US" dirty="0" smtClean="0"/>
              <a:t>Sophisticated filtering</a:t>
            </a:r>
          </a:p>
          <a:p>
            <a:pPr marL="879127" lvl="1" indent="-321457"/>
            <a:r>
              <a:rPr lang="en-US" dirty="0" smtClean="0"/>
              <a:t>Easy to collect </a:t>
            </a:r>
            <a:r>
              <a:rPr lang="en-US" dirty="0"/>
              <a:t>and </a:t>
            </a:r>
            <a:r>
              <a:rPr lang="en-US" dirty="0" smtClean="0"/>
              <a:t>analyze multiple events as one workload.</a:t>
            </a:r>
            <a:endParaRPr lang="en-US" dirty="0"/>
          </a:p>
        </p:txBody>
      </p:sp>
    </p:spTree>
    <p:extLst>
      <p:ext uri="{BB962C8B-B14F-4D97-AF65-F5344CB8AC3E}">
        <p14:creationId xmlns:p14="http://schemas.microsoft.com/office/powerpoint/2010/main" val="2725591107"/>
      </p:ext>
    </p:extLst>
  </p:cSld>
  <p:clrMapOvr>
    <a:masterClrMapping/>
  </p:clrMapOvr>
  <p:transition/>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downside</a:t>
            </a:r>
            <a:endParaRPr lang="en-US" dirty="0"/>
          </a:p>
        </p:txBody>
      </p:sp>
      <p:sp>
        <p:nvSpPr>
          <p:cNvPr id="3" name="Content Placeholder 2"/>
          <p:cNvSpPr>
            <a:spLocks noGrp="1"/>
          </p:cNvSpPr>
          <p:nvPr>
            <p:ph idx="1"/>
          </p:nvPr>
        </p:nvSpPr>
        <p:spPr/>
        <p:txBody>
          <a:bodyPr/>
          <a:lstStyle/>
          <a:p>
            <a:r>
              <a:rPr lang="en-US" dirty="0" smtClean="0"/>
              <a:t>There’s no built-in GUI prior to SQL Server 2012.</a:t>
            </a:r>
          </a:p>
          <a:p>
            <a:pPr marL="879127" lvl="1" indent="-321457"/>
            <a:r>
              <a:rPr lang="en-US" dirty="0" smtClean="0"/>
              <a:t>A plugin exists for SQL Server 2008 &amp; R2.</a:t>
            </a:r>
          </a:p>
          <a:p>
            <a:pPr marL="879127" lvl="1" indent="-321457"/>
            <a:r>
              <a:rPr lang="en-US" dirty="0" smtClean="0"/>
              <a:t>Otherwise, you’re writing the collection on your own.</a:t>
            </a:r>
          </a:p>
          <a:p>
            <a:pPr marL="321457" indent="-321457"/>
            <a:r>
              <a:rPr lang="en-US" dirty="0" smtClean="0"/>
              <a:t>It’s not that hard, seriously.</a:t>
            </a:r>
          </a:p>
          <a:p>
            <a:endParaRPr lang="en-US" dirty="0"/>
          </a:p>
        </p:txBody>
      </p:sp>
    </p:spTree>
    <p:extLst>
      <p:ext uri="{BB962C8B-B14F-4D97-AF65-F5344CB8AC3E}">
        <p14:creationId xmlns:p14="http://schemas.microsoft.com/office/powerpoint/2010/main" val="2074899268"/>
      </p:ext>
    </p:extLst>
  </p:cSld>
  <p:clrMapOvr>
    <a:masterClrMapping/>
  </p:clrMapOvr>
  <p:transition/>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We’ll Set Up</a:t>
            </a:r>
            <a:endParaRPr lang="en-US" dirty="0"/>
          </a:p>
        </p:txBody>
      </p:sp>
      <p:sp>
        <p:nvSpPr>
          <p:cNvPr id="3" name="Content Placeholder 2"/>
          <p:cNvSpPr>
            <a:spLocks noGrp="1"/>
          </p:cNvSpPr>
          <p:nvPr>
            <p:ph idx="1"/>
          </p:nvPr>
        </p:nvSpPr>
        <p:spPr/>
        <p:txBody>
          <a:bodyPr/>
          <a:lstStyle/>
          <a:p>
            <a:r>
              <a:rPr lang="en-US" dirty="0" smtClean="0"/>
              <a:t>An Extended Events trace.</a:t>
            </a:r>
          </a:p>
          <a:p>
            <a:r>
              <a:rPr lang="en-US" dirty="0" smtClean="0"/>
              <a:t>Capture the following events:</a:t>
            </a:r>
          </a:p>
          <a:p>
            <a:pPr marL="879127" lvl="1" indent="-321457"/>
            <a:r>
              <a:rPr lang="en-US" dirty="0" err="1" smtClean="0"/>
              <a:t>sp_statement_completed</a:t>
            </a:r>
            <a:endParaRPr lang="en-US" dirty="0" smtClean="0"/>
          </a:p>
          <a:p>
            <a:pPr marL="879127" lvl="1" indent="-321457"/>
            <a:r>
              <a:rPr lang="en-US" dirty="0" err="1" smtClean="0"/>
              <a:t>sql_statement_completed</a:t>
            </a:r>
            <a:endParaRPr lang="en-US" dirty="0" smtClean="0"/>
          </a:p>
          <a:p>
            <a:pPr marL="879127" lvl="1" indent="-321457"/>
            <a:r>
              <a:rPr lang="en-US" dirty="0" err="1" smtClean="0"/>
              <a:t>wait_info</a:t>
            </a:r>
            <a:endParaRPr lang="en-US" dirty="0" smtClean="0"/>
          </a:p>
          <a:p>
            <a:pPr marL="321457" indent="-321457"/>
            <a:r>
              <a:rPr lang="en-US" dirty="0" smtClean="0"/>
              <a:t>And some extra info:</a:t>
            </a:r>
          </a:p>
          <a:p>
            <a:pPr marL="879127" lvl="1" indent="-321457"/>
            <a:r>
              <a:rPr lang="en-US" dirty="0" smtClean="0"/>
              <a:t>Client app name</a:t>
            </a:r>
          </a:p>
          <a:p>
            <a:pPr marL="879127" lvl="1" indent="-321457"/>
            <a:r>
              <a:rPr lang="en-US" dirty="0" smtClean="0"/>
              <a:t>Client host name</a:t>
            </a:r>
          </a:p>
          <a:p>
            <a:pPr marL="879127" lvl="1" indent="-321457"/>
            <a:r>
              <a:rPr lang="en-US" dirty="0" smtClean="0"/>
              <a:t>Database name</a:t>
            </a:r>
          </a:p>
          <a:p>
            <a:pPr marL="879127" lvl="1" indent="-321457"/>
            <a:r>
              <a:rPr lang="en-US" dirty="0" smtClean="0"/>
              <a:t>Plan and query information</a:t>
            </a:r>
          </a:p>
        </p:txBody>
      </p:sp>
    </p:spTree>
    <p:extLst>
      <p:ext uri="{BB962C8B-B14F-4D97-AF65-F5344CB8AC3E}">
        <p14:creationId xmlns:p14="http://schemas.microsoft.com/office/powerpoint/2010/main" val="3775306961"/>
      </p:ext>
    </p:extLst>
  </p:cSld>
  <p:clrMapOvr>
    <a:masterClrMapping/>
  </p:clrMapOvr>
  <p:transition/>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Tree>
    <p:extLst>
      <p:ext uri="{BB962C8B-B14F-4D97-AF65-F5344CB8AC3E}">
        <p14:creationId xmlns:p14="http://schemas.microsoft.com/office/powerpoint/2010/main" val="158837006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600" dirty="0">
                <a:hlinkClick r:id="rId2"/>
              </a:rPr>
              <a:t>http://www.brentozar.com/go</a:t>
            </a:r>
            <a:r>
              <a:rPr lang="en-US" sz="4600" dirty="0">
                <a:hlinkClick r:id="rId2"/>
              </a:rPr>
              <a:t>/</a:t>
            </a:r>
            <a:br>
              <a:rPr lang="en-US" sz="4600" dirty="0">
                <a:hlinkClick r:id="rId2"/>
              </a:rPr>
            </a:br>
            <a:r>
              <a:rPr lang="en-US" sz="4600" dirty="0">
                <a:hlinkClick r:id="rId2"/>
              </a:rPr>
              <a:t>collect-</a:t>
            </a:r>
            <a:r>
              <a:rPr lang="en-US" sz="4600" dirty="0" err="1">
                <a:hlinkClick r:id="rId2"/>
              </a:rPr>
              <a:t>xevents</a:t>
            </a:r>
            <a:r>
              <a:rPr lang="en-US" sz="4600" dirty="0">
                <a:hlinkClick r:id="rId2"/>
              </a:rPr>
              <a:t>/</a:t>
            </a:r>
            <a:r>
              <a:rPr lang="en-US" sz="4600" dirty="0"/>
              <a:t> </a:t>
            </a:r>
            <a:endParaRPr lang="en-US" sz="4600" dirty="0"/>
          </a:p>
        </p:txBody>
      </p:sp>
    </p:spTree>
    <p:extLst>
      <p:ext uri="{BB962C8B-B14F-4D97-AF65-F5344CB8AC3E}">
        <p14:creationId xmlns:p14="http://schemas.microsoft.com/office/powerpoint/2010/main" val="85562453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Just in case…</a:t>
            </a:r>
            <a:endParaRPr lang="en-US" dirty="0"/>
          </a:p>
        </p:txBody>
      </p:sp>
      <p:sp>
        <p:nvSpPr>
          <p:cNvPr id="4" name="Content Placeholder 3"/>
          <p:cNvSpPr>
            <a:spLocks noGrp="1"/>
          </p:cNvSpPr>
          <p:nvPr>
            <p:ph idx="1"/>
          </p:nvPr>
        </p:nvSpPr>
        <p:spPr/>
        <p:txBody>
          <a:bodyPr/>
          <a:lstStyle/>
          <a:p>
            <a:r>
              <a:rPr lang="en-US" dirty="0" smtClean="0"/>
              <a:t>You can do something similar with </a:t>
            </a:r>
            <a:r>
              <a:rPr lang="en-US" dirty="0" err="1" smtClean="0"/>
              <a:t>ClearTrace</a:t>
            </a:r>
            <a:r>
              <a:rPr lang="en-US" dirty="0" smtClean="0"/>
              <a:t>.</a:t>
            </a:r>
          </a:p>
          <a:p>
            <a:r>
              <a:rPr lang="en-US" dirty="0" err="1" smtClean="0"/>
              <a:t>ClearTrace</a:t>
            </a:r>
            <a:r>
              <a:rPr lang="en-US" dirty="0" smtClean="0"/>
              <a:t> works with server side traces</a:t>
            </a:r>
          </a:p>
          <a:p>
            <a:pPr marL="879127" lvl="1" indent="-321457"/>
            <a:r>
              <a:rPr lang="en-US" dirty="0" smtClean="0"/>
              <a:t>Set up a specific trace.</a:t>
            </a:r>
          </a:p>
          <a:p>
            <a:pPr marL="879127" lvl="1" indent="-321457"/>
            <a:r>
              <a:rPr lang="en-US" dirty="0" smtClean="0"/>
              <a:t>Process the trace when you’re done.</a:t>
            </a:r>
          </a:p>
          <a:p>
            <a:pPr marL="879127" lvl="1" indent="-321457"/>
            <a:r>
              <a:rPr lang="en-US" dirty="0" smtClean="0"/>
              <a:t>Review results in the UI</a:t>
            </a:r>
          </a:p>
          <a:p>
            <a:pPr marL="879127" lvl="1" indent="-321457"/>
            <a:endParaRPr lang="en-US" dirty="0" smtClean="0"/>
          </a:p>
          <a:p>
            <a:pPr marL="879127" lvl="1" indent="-321457"/>
            <a:endParaRPr lang="en-US" dirty="0" smtClean="0"/>
          </a:p>
          <a:p>
            <a:endParaRPr lang="en-US" dirty="0"/>
          </a:p>
        </p:txBody>
      </p:sp>
    </p:spTree>
    <p:extLst>
      <p:ext uri="{BB962C8B-B14F-4D97-AF65-F5344CB8AC3E}">
        <p14:creationId xmlns:p14="http://schemas.microsoft.com/office/powerpoint/2010/main" val="2080644412"/>
      </p:ext>
    </p:extLst>
  </p:cSld>
  <p:clrMapOvr>
    <a:masterClrMapping/>
  </p:clrMapOvr>
  <p:transition/>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use one over the other?</a:t>
            </a:r>
            <a:endParaRPr lang="en-US" dirty="0"/>
          </a:p>
        </p:txBody>
      </p:sp>
      <p:sp>
        <p:nvSpPr>
          <p:cNvPr id="3" name="Content Placeholder 2"/>
          <p:cNvSpPr>
            <a:spLocks noGrp="1"/>
          </p:cNvSpPr>
          <p:nvPr>
            <p:ph idx="1"/>
          </p:nvPr>
        </p:nvSpPr>
        <p:spPr/>
        <p:txBody>
          <a:bodyPr/>
          <a:lstStyle/>
          <a:p>
            <a:r>
              <a:rPr lang="en-US" dirty="0" smtClean="0"/>
              <a:t>Profiler</a:t>
            </a:r>
          </a:p>
          <a:p>
            <a:pPr marL="879127" lvl="1" indent="-321457"/>
            <a:r>
              <a:rPr lang="en-US" dirty="0" smtClean="0"/>
              <a:t>Works anywhere</a:t>
            </a:r>
          </a:p>
          <a:p>
            <a:pPr marL="879127" lvl="1" indent="-321457"/>
            <a:r>
              <a:rPr lang="en-US" dirty="0" smtClean="0"/>
              <a:t>Allows limited data collection</a:t>
            </a:r>
          </a:p>
          <a:p>
            <a:pPr marL="879127" lvl="1" indent="-321457"/>
            <a:r>
              <a:rPr lang="en-US" dirty="0" smtClean="0"/>
              <a:t>Deprecated in 2012</a:t>
            </a:r>
          </a:p>
          <a:p>
            <a:r>
              <a:rPr lang="en-US" dirty="0" smtClean="0"/>
              <a:t>Extended Events</a:t>
            </a:r>
          </a:p>
          <a:p>
            <a:pPr marL="879127" lvl="1" indent="-321457"/>
            <a:r>
              <a:rPr lang="en-US" dirty="0" smtClean="0"/>
              <a:t>Can correlate many server side events</a:t>
            </a:r>
          </a:p>
          <a:p>
            <a:pPr marL="879127" lvl="1" indent="-321457"/>
            <a:r>
              <a:rPr lang="en-US" dirty="0" smtClean="0"/>
              <a:t>Allows sampling</a:t>
            </a:r>
          </a:p>
          <a:p>
            <a:pPr marL="879127" lvl="1" indent="-321457"/>
            <a:r>
              <a:rPr lang="en-US" dirty="0" smtClean="0"/>
              <a:t>Works </a:t>
            </a:r>
            <a:r>
              <a:rPr lang="en-US" dirty="0"/>
              <a:t>on 2008 and newer</a:t>
            </a:r>
          </a:p>
          <a:p>
            <a:pPr marL="879127" lvl="1" indent="-321457"/>
            <a:endParaRPr lang="en-US" dirty="0"/>
          </a:p>
        </p:txBody>
      </p:sp>
    </p:spTree>
    <p:extLst>
      <p:ext uri="{BB962C8B-B14F-4D97-AF65-F5344CB8AC3E}">
        <p14:creationId xmlns:p14="http://schemas.microsoft.com/office/powerpoint/2010/main" val="3937409371"/>
      </p:ext>
    </p:extLst>
  </p:cSld>
  <p:clrMapOvr>
    <a:masterClrMapping/>
  </p:clrMapOvr>
  <p:transition/>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we covered</a:t>
            </a:r>
            <a:endParaRPr lang="en-US" dirty="0"/>
          </a:p>
        </p:txBody>
      </p:sp>
      <p:sp>
        <p:nvSpPr>
          <p:cNvPr id="4" name="Text Placeholder 3"/>
          <p:cNvSpPr>
            <a:spLocks noGrp="1"/>
          </p:cNvSpPr>
          <p:nvPr>
            <p:ph type="body" idx="1"/>
          </p:nvPr>
        </p:nvSpPr>
        <p:spPr/>
        <p:txBody>
          <a:bodyPr/>
          <a:lstStyle/>
          <a:p>
            <a:endParaRPr lang="en-US"/>
          </a:p>
        </p:txBody>
      </p:sp>
    </p:spTree>
    <p:extLst>
      <p:ext uri="{BB962C8B-B14F-4D97-AF65-F5344CB8AC3E}">
        <p14:creationId xmlns:p14="http://schemas.microsoft.com/office/powerpoint/2010/main" val="1161380312"/>
      </p:ext>
    </p:extLst>
  </p:cSld>
  <p:clrMapOvr>
    <a:masterClrMapping/>
  </p:clrMapOvr>
  <p:transition>
    <p:fade/>
  </p:transition>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Four Ways to Find Problem Queries</a:t>
            </a:r>
            <a:endParaRPr lang="en-US" dirty="0"/>
          </a:p>
        </p:txBody>
      </p:sp>
      <p:sp>
        <p:nvSpPr>
          <p:cNvPr id="5" name="Content Placeholder 4"/>
          <p:cNvSpPr>
            <a:spLocks noGrp="1"/>
          </p:cNvSpPr>
          <p:nvPr>
            <p:ph idx="1"/>
          </p:nvPr>
        </p:nvSpPr>
        <p:spPr/>
        <p:txBody>
          <a:bodyPr/>
          <a:lstStyle/>
          <a:p>
            <a:r>
              <a:rPr lang="en-US" dirty="0" smtClean="0"/>
              <a:t>Right now:</a:t>
            </a:r>
          </a:p>
          <a:p>
            <a:pPr marL="879127" lvl="1" indent="-321457"/>
            <a:r>
              <a:rPr lang="en-US" dirty="0" smtClean="0"/>
              <a:t>sp_WhoIsActive</a:t>
            </a:r>
          </a:p>
          <a:p>
            <a:pPr marL="879127" lvl="1" indent="-321457"/>
            <a:r>
              <a:rPr lang="en-US" dirty="0" err="1" smtClean="0"/>
              <a:t>sp_AskBrent</a:t>
            </a:r>
            <a:r>
              <a:rPr lang="en-US" dirty="0" smtClean="0"/>
              <a:t>®</a:t>
            </a:r>
          </a:p>
          <a:p>
            <a:pPr marL="321457" indent="-321457"/>
            <a:r>
              <a:rPr lang="en-US" dirty="0" smtClean="0"/>
              <a:t>Over all time:</a:t>
            </a:r>
          </a:p>
          <a:p>
            <a:pPr marL="879127" lvl="1" indent="-321457"/>
            <a:r>
              <a:rPr lang="en-US" dirty="0" err="1" smtClean="0"/>
              <a:t>sp_BlitzCache</a:t>
            </a:r>
            <a:r>
              <a:rPr lang="en-US" dirty="0" smtClean="0"/>
              <a:t>™</a:t>
            </a:r>
          </a:p>
          <a:p>
            <a:pPr marL="321457" indent="-321457"/>
            <a:r>
              <a:rPr lang="en-US" dirty="0" smtClean="0"/>
              <a:t>On a specific workload:</a:t>
            </a:r>
          </a:p>
          <a:p>
            <a:pPr marL="879127" lvl="1" indent="-321457"/>
            <a:r>
              <a:rPr lang="en-US" dirty="0" smtClean="0"/>
              <a:t>SQL Server Extended Events</a:t>
            </a:r>
          </a:p>
          <a:p>
            <a:pPr marL="321457" indent="-321457"/>
            <a:r>
              <a:rPr lang="en-US" dirty="0" smtClean="0"/>
              <a:t>Collect them all at </a:t>
            </a:r>
            <a:r>
              <a:rPr lang="en-US" dirty="0" smtClean="0">
                <a:hlinkClick r:id="rId2"/>
              </a:rPr>
              <a:t>http://brentozar.com/responder</a:t>
            </a:r>
            <a:r>
              <a:rPr lang="en-US" dirty="0" smtClean="0"/>
              <a:t> </a:t>
            </a:r>
            <a:endParaRPr lang="en-US" dirty="0"/>
          </a:p>
        </p:txBody>
      </p:sp>
    </p:spTree>
    <p:extLst>
      <p:ext uri="{BB962C8B-B14F-4D97-AF65-F5344CB8AC3E}">
        <p14:creationId xmlns:p14="http://schemas.microsoft.com/office/powerpoint/2010/main" val="320815097"/>
      </p:ext>
    </p:extLst>
  </p:cSld>
  <p:clrMapOvr>
    <a:masterClrMapping/>
  </p:clrMapOvr>
  <p:transition/>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mtClean="0"/>
              <a:t>SQLintersection</a:t>
            </a:r>
            <a:br>
              <a:rPr lang="en-US" smtClean="0"/>
            </a:br>
            <a:r>
              <a:rPr lang="en-US" smtClean="0"/>
              <a:t>Session POSTCON01</a:t>
            </a:r>
            <a:br>
              <a:rPr lang="en-US" smtClean="0"/>
            </a:br>
            <a:r>
              <a:rPr lang="en-US" smtClean="0"/>
              <a:t/>
            </a:r>
            <a:br>
              <a:rPr lang="en-US" smtClean="0"/>
            </a:br>
            <a:r>
              <a:rPr lang="en-US" smtClean="0"/>
              <a:t>Fix Your Worst Index Problems</a:t>
            </a:r>
            <a:endParaRPr lang="en-US" dirty="0"/>
          </a:p>
        </p:txBody>
      </p:sp>
      <p:sp>
        <p:nvSpPr>
          <p:cNvPr id="11267" name="Subtitle 2"/>
          <p:cNvSpPr>
            <a:spLocks noGrp="1"/>
          </p:cNvSpPr>
          <p:nvPr>
            <p:ph type="subTitle" idx="1"/>
          </p:nvPr>
        </p:nvSpPr>
        <p:spPr/>
        <p:txBody>
          <a:bodyPr/>
          <a:lstStyle/>
          <a:p>
            <a:r>
              <a:rPr lang="en-US" altLang="en-US" smtClean="0"/>
              <a:t>Kendra Little</a:t>
            </a:r>
          </a:p>
          <a:p>
            <a:r>
              <a:rPr lang="en-US" altLang="en-US" smtClean="0"/>
              <a:t>Kendra@BrentOzar.com</a:t>
            </a:r>
            <a:endParaRPr lang="en-US" altLang="en-US" dirty="0" smtClean="0"/>
          </a:p>
        </p:txBody>
      </p:sp>
    </p:spTree>
    <p:extLst>
      <p:ext uri="{BB962C8B-B14F-4D97-AF65-F5344CB8AC3E}">
        <p14:creationId xmlns:p14="http://schemas.microsoft.com/office/powerpoint/2010/main" val="967596986"/>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6004" y="900113"/>
            <a:ext cx="7551442" cy="5957887"/>
          </a:xfrm>
          <a:prstGeom prst="rect">
            <a:avLst/>
          </a:prstGeom>
        </p:spPr>
      </p:pic>
      <p:sp>
        <p:nvSpPr>
          <p:cNvPr id="3" name="Title 2"/>
          <p:cNvSpPr>
            <a:spLocks noGrp="1"/>
          </p:cNvSpPr>
          <p:nvPr>
            <p:ph type="title"/>
          </p:nvPr>
        </p:nvSpPr>
        <p:spPr/>
        <p:txBody>
          <a:bodyPr/>
          <a:lstStyle/>
          <a:p>
            <a:r>
              <a:rPr lang="en-US" dirty="0"/>
              <a:t>http://BrentOzar.com/go/engine</a:t>
            </a:r>
          </a:p>
        </p:txBody>
      </p:sp>
    </p:spTree>
    <p:extLst>
      <p:ext uri="{BB962C8B-B14F-4D97-AF65-F5344CB8AC3E}">
        <p14:creationId xmlns:p14="http://schemas.microsoft.com/office/powerpoint/2010/main" val="1481236462"/>
      </p:ext>
    </p:extLst>
  </p:cSld>
  <p:clrMapOvr>
    <a:masterClrMapping/>
  </p:clrMapOvr>
  <p:transition>
    <p:fade/>
  </p:transition>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icycl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12965" y="4356565"/>
            <a:ext cx="2728768" cy="1819179"/>
          </a:xfrm>
          <a:prstGeom prst="rect">
            <a:avLst/>
          </a:prstGeom>
        </p:spPr>
      </p:pic>
      <p:pic>
        <p:nvPicPr>
          <p:cNvPr id="3" name="Picture 2" descr="stanley-senior-developer-comb-shutterstock_160519877-[Converted].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89194" y="1866846"/>
            <a:ext cx="1882255" cy="4350882"/>
          </a:xfrm>
          <a:prstGeom prst="rect">
            <a:avLst/>
          </a:prstGeom>
        </p:spPr>
      </p:pic>
      <p:sp>
        <p:nvSpPr>
          <p:cNvPr id="2" name="Title 1"/>
          <p:cNvSpPr>
            <a:spLocks noGrp="1"/>
          </p:cNvSpPr>
          <p:nvPr>
            <p:ph type="title"/>
          </p:nvPr>
        </p:nvSpPr>
        <p:spPr/>
        <p:txBody>
          <a:bodyPr/>
          <a:lstStyle/>
          <a:p>
            <a:r>
              <a:rPr lang="en-US" dirty="0" smtClean="0"/>
              <a:t>Meet Stanley</a:t>
            </a:r>
            <a:endParaRPr lang="en-US" dirty="0"/>
          </a:p>
        </p:txBody>
      </p:sp>
      <p:sp>
        <p:nvSpPr>
          <p:cNvPr id="5" name="Text Placeholder 4"/>
          <p:cNvSpPr>
            <a:spLocks noGrp="1"/>
          </p:cNvSpPr>
          <p:nvPr>
            <p:ph type="body" idx="1"/>
          </p:nvPr>
        </p:nvSpPr>
        <p:spPr/>
        <p:txBody>
          <a:bodyPr/>
          <a:lstStyle/>
          <a:p>
            <a:pPr marL="0" indent="0">
              <a:buNone/>
            </a:pPr>
            <a:r>
              <a:rPr lang="en-US" dirty="0" smtClean="0"/>
              <a:t>Stanley is a Senior Software Developer at Adventure Works, a bicycle dealer.</a:t>
            </a:r>
            <a:endParaRPr lang="en-US" dirty="0"/>
          </a:p>
        </p:txBody>
      </p:sp>
    </p:spTree>
    <p:extLst>
      <p:ext uri="{BB962C8B-B14F-4D97-AF65-F5344CB8AC3E}">
        <p14:creationId xmlns:p14="http://schemas.microsoft.com/office/powerpoint/2010/main" val="1079494040"/>
      </p:ext>
    </p:extLst>
  </p:cSld>
  <p:clrMapOvr>
    <a:masterClrMapping/>
  </p:clrMapOvr>
  <p:transition>
    <p:fade/>
  </p:transition>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800" dirty="0" smtClean="0"/>
              <a:t>Stanley hasn’t been tuning indexes regularly</a:t>
            </a:r>
            <a:endParaRPr lang="en-US" sz="4800" dirty="0"/>
          </a:p>
        </p:txBody>
      </p:sp>
    </p:spTree>
    <p:extLst>
      <p:ext uri="{BB962C8B-B14F-4D97-AF65-F5344CB8AC3E}">
        <p14:creationId xmlns:p14="http://schemas.microsoft.com/office/powerpoint/2010/main" val="881109399"/>
      </p:ext>
    </p:extLst>
  </p:cSld>
  <p:clrMapOvr>
    <a:masterClrMapping/>
  </p:clrMapOvr>
  <p:transition/>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Callout 3"/>
          <p:cNvSpPr/>
          <p:nvPr/>
        </p:nvSpPr>
        <p:spPr>
          <a:xfrm>
            <a:off x="4638907" y="2032033"/>
            <a:ext cx="3662848" cy="1687889"/>
          </a:xfrm>
          <a:prstGeom prst="wedgeEllipseCallout">
            <a:avLst>
              <a:gd name="adj1" fmla="val -64959"/>
              <a:gd name="adj2" fmla="val 21161"/>
            </a:avLst>
          </a:prstGeom>
        </p:spPr>
        <p:style>
          <a:lnRef idx="2">
            <a:schemeClr val="accent1"/>
          </a:lnRef>
          <a:fillRef idx="1">
            <a:schemeClr val="lt1"/>
          </a:fillRef>
          <a:effectRef idx="0">
            <a:schemeClr val="accent1"/>
          </a:effectRef>
          <a:fontRef idx="minor">
            <a:schemeClr val="dk1"/>
          </a:fontRef>
        </p:style>
        <p:txBody>
          <a:bodyPr rtlCol="0" anchor="ctr">
            <a:spAutoFit/>
          </a:bodyPr>
          <a:lstStyle/>
          <a:p>
            <a:pPr algn="ctr"/>
            <a:r>
              <a:rPr lang="en-US" sz="2400" dirty="0" smtClean="0">
                <a:latin typeface="Calibri"/>
                <a:cs typeface="Calibri"/>
              </a:rPr>
              <a:t>I heard SQL Server’s indexes were self-tuning?</a:t>
            </a:r>
            <a:endParaRPr lang="en-US" sz="2400" dirty="0">
              <a:latin typeface="Calibri"/>
              <a:cs typeface="Calibri"/>
            </a:endParaRPr>
          </a:p>
        </p:txBody>
      </p:sp>
      <p:pic>
        <p:nvPicPr>
          <p:cNvPr id="5" name="Picture 4" descr="Bicycl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9032" y="4326588"/>
            <a:ext cx="2728768" cy="1819179"/>
          </a:xfrm>
          <a:prstGeom prst="rect">
            <a:avLst/>
          </a:prstGeom>
        </p:spPr>
      </p:pic>
      <p:pic>
        <p:nvPicPr>
          <p:cNvPr id="6" name="Picture 5" descr="stanley-senior-developer-comb-shutterstock_160519877-[Converted].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15261" y="1836869"/>
            <a:ext cx="1882255" cy="4350882"/>
          </a:xfrm>
          <a:prstGeom prst="rect">
            <a:avLst/>
          </a:prstGeom>
        </p:spPr>
      </p:pic>
    </p:spTree>
    <p:extLst>
      <p:ext uri="{BB962C8B-B14F-4D97-AF65-F5344CB8AC3E}">
        <p14:creationId xmlns:p14="http://schemas.microsoft.com/office/powerpoint/2010/main" val="805493613"/>
      </p:ext>
    </p:extLst>
  </p:cSld>
  <p:clrMapOvr>
    <a:masterClrMapping/>
  </p:clrMapOvr>
  <p:transition/>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Not so much</a:t>
            </a:r>
            <a:endParaRPr lang="en-US" dirty="0"/>
          </a:p>
        </p:txBody>
      </p:sp>
      <p:sp>
        <p:nvSpPr>
          <p:cNvPr id="4" name="Content Placeholder 3"/>
          <p:cNvSpPr>
            <a:spLocks noGrp="1"/>
          </p:cNvSpPr>
          <p:nvPr>
            <p:ph idx="1"/>
          </p:nvPr>
        </p:nvSpPr>
        <p:spPr/>
        <p:txBody>
          <a:bodyPr/>
          <a:lstStyle/>
          <a:p>
            <a:r>
              <a:rPr lang="en-US" dirty="0" smtClean="0"/>
              <a:t>Stanley probably has some index problems</a:t>
            </a:r>
          </a:p>
          <a:p>
            <a:r>
              <a:rPr lang="en-US" dirty="0" smtClean="0"/>
              <a:t>But how can he find them?</a:t>
            </a:r>
          </a:p>
          <a:p>
            <a:r>
              <a:rPr lang="en-US" dirty="0" smtClean="0"/>
              <a:t>We’ll show him!</a:t>
            </a:r>
          </a:p>
          <a:p>
            <a:r>
              <a:rPr lang="en-US" dirty="0" smtClean="0"/>
              <a:t>You’ll learn:</a:t>
            </a:r>
          </a:p>
          <a:p>
            <a:pPr lvl="1"/>
            <a:r>
              <a:rPr lang="en-US" dirty="0" smtClean="0"/>
              <a:t>Free tools to make things easier</a:t>
            </a:r>
          </a:p>
          <a:p>
            <a:pPr lvl="1"/>
            <a:r>
              <a:rPr lang="en-US" dirty="0" smtClean="0"/>
              <a:t>Top 3 index problems to fix first</a:t>
            </a:r>
          </a:p>
          <a:p>
            <a:pPr lvl="1"/>
            <a:r>
              <a:rPr lang="en-US" dirty="0" smtClean="0"/>
              <a:t>Gotchas to look out for</a:t>
            </a:r>
          </a:p>
        </p:txBody>
      </p:sp>
    </p:spTree>
    <p:extLst>
      <p:ext uri="{BB962C8B-B14F-4D97-AF65-F5344CB8AC3E}">
        <p14:creationId xmlns:p14="http://schemas.microsoft.com/office/powerpoint/2010/main" val="4134222431"/>
      </p:ext>
    </p:extLst>
  </p:cSld>
  <p:clrMapOvr>
    <a:masterClrMapping/>
  </p:clrMapOvr>
  <p:transition/>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85800" y="2906713"/>
            <a:ext cx="5464426" cy="1500187"/>
          </a:xfrm>
        </p:spPr>
        <p:txBody>
          <a:bodyPr/>
          <a:lstStyle/>
          <a:p>
            <a:r>
              <a:rPr lang="en-US" dirty="0" smtClean="0"/>
              <a:t>A refresher from what you learned in “How to Think Like the Engine”</a:t>
            </a:r>
            <a:endParaRPr lang="en-US" dirty="0"/>
          </a:p>
        </p:txBody>
      </p:sp>
      <p:sp>
        <p:nvSpPr>
          <p:cNvPr id="2" name="Title 1"/>
          <p:cNvSpPr>
            <a:spLocks noGrp="1"/>
          </p:cNvSpPr>
          <p:nvPr>
            <p:ph type="title"/>
          </p:nvPr>
        </p:nvSpPr>
        <p:spPr/>
        <p:txBody>
          <a:bodyPr/>
          <a:lstStyle/>
          <a:p>
            <a:r>
              <a:rPr lang="en-US" sz="6600" dirty="0" smtClean="0"/>
              <a:t>Quick recap</a:t>
            </a:r>
            <a:endParaRPr lang="en-US" sz="6600" dirty="0"/>
          </a:p>
        </p:txBody>
      </p:sp>
      <p:pic>
        <p:nvPicPr>
          <p:cNvPr id="4" name="Picture 3" descr="Bicycl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41501" y="4356565"/>
            <a:ext cx="2728768" cy="1819179"/>
          </a:xfrm>
          <a:prstGeom prst="rect">
            <a:avLst/>
          </a:prstGeom>
        </p:spPr>
      </p:pic>
      <p:pic>
        <p:nvPicPr>
          <p:cNvPr id="5" name="Picture 4" descr="stanley-senior-developer-comb-shutterstock_160519877-[Converted].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17730" y="1866846"/>
            <a:ext cx="1882255" cy="4350882"/>
          </a:xfrm>
          <a:prstGeom prst="rect">
            <a:avLst/>
          </a:prstGeom>
        </p:spPr>
      </p:pic>
    </p:spTree>
    <p:extLst>
      <p:ext uri="{BB962C8B-B14F-4D97-AF65-F5344CB8AC3E}">
        <p14:creationId xmlns:p14="http://schemas.microsoft.com/office/powerpoint/2010/main" val="1319823499"/>
      </p:ext>
    </p:extLst>
  </p:cSld>
  <p:clrMapOvr>
    <a:masterClrMapping/>
  </p:clrMapOvr>
  <p:transition>
    <p:fade/>
  </p:transition>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274592" y="1312380"/>
            <a:ext cx="3003308" cy="557334"/>
          </a:xfrm>
          <a:prstGeom prst="rect">
            <a:avLst/>
          </a:prstGeom>
          <a:noFill/>
        </p:spPr>
        <p:txBody>
          <a:bodyPr wrap="square" lIns="64291" tIns="32146" rIns="64291" bIns="32146" rtlCol="0">
            <a:spAutoFit/>
          </a:bodyPr>
          <a:lstStyle/>
          <a:p>
            <a:pPr algn="r"/>
            <a:r>
              <a:rPr lang="en-US" sz="3200" dirty="0">
                <a:latin typeface="+mj-lt"/>
              </a:rPr>
              <a:t>Page Header</a:t>
            </a:r>
          </a:p>
        </p:txBody>
      </p:sp>
      <p:sp>
        <p:nvSpPr>
          <p:cNvPr id="8" name="TextBox 7"/>
          <p:cNvSpPr txBox="1"/>
          <p:nvPr/>
        </p:nvSpPr>
        <p:spPr>
          <a:xfrm>
            <a:off x="5790039" y="2521929"/>
            <a:ext cx="2522779" cy="1049747"/>
          </a:xfrm>
          <a:prstGeom prst="rect">
            <a:avLst/>
          </a:prstGeom>
          <a:noFill/>
        </p:spPr>
        <p:txBody>
          <a:bodyPr wrap="square" lIns="64291" tIns="32146" rIns="64291" bIns="32146" rtlCol="0">
            <a:spAutoFit/>
          </a:bodyPr>
          <a:lstStyle/>
          <a:p>
            <a:r>
              <a:rPr lang="en-US" sz="3200" dirty="0">
                <a:latin typeface="+mj-lt"/>
              </a:rPr>
              <a:t>Index </a:t>
            </a:r>
            <a:r>
              <a:rPr lang="en-US" sz="3200" i="1" dirty="0">
                <a:solidFill>
                  <a:srgbClr val="FF0000"/>
                </a:solidFill>
                <a:latin typeface="+mj-lt"/>
              </a:rPr>
              <a:t>OR</a:t>
            </a:r>
            <a:r>
              <a:rPr lang="en-US" sz="3200" dirty="0">
                <a:latin typeface="+mj-lt"/>
              </a:rPr>
              <a:t> Data Rows</a:t>
            </a:r>
          </a:p>
        </p:txBody>
      </p:sp>
      <p:sp>
        <p:nvSpPr>
          <p:cNvPr id="9" name="TextBox 8"/>
          <p:cNvSpPr txBox="1"/>
          <p:nvPr/>
        </p:nvSpPr>
        <p:spPr>
          <a:xfrm>
            <a:off x="755122" y="4461031"/>
            <a:ext cx="2522779" cy="557334"/>
          </a:xfrm>
          <a:prstGeom prst="rect">
            <a:avLst/>
          </a:prstGeom>
          <a:noFill/>
        </p:spPr>
        <p:txBody>
          <a:bodyPr wrap="square" lIns="64291" tIns="32146" rIns="64291" bIns="32146" rtlCol="0">
            <a:spAutoFit/>
          </a:bodyPr>
          <a:lstStyle/>
          <a:p>
            <a:pPr algn="r"/>
            <a:r>
              <a:rPr lang="en-US" sz="3200" dirty="0">
                <a:latin typeface="+mj-lt"/>
              </a:rPr>
              <a:t>Slot Array</a:t>
            </a:r>
          </a:p>
        </p:txBody>
      </p:sp>
      <p:grpSp>
        <p:nvGrpSpPr>
          <p:cNvPr id="12" name="Group 11"/>
          <p:cNvGrpSpPr/>
          <p:nvPr/>
        </p:nvGrpSpPr>
        <p:grpSpPr>
          <a:xfrm>
            <a:off x="3325601" y="1293920"/>
            <a:ext cx="2344481" cy="3761969"/>
            <a:chOff x="3325600" y="1293920"/>
            <a:chExt cx="2344481" cy="3761969"/>
          </a:xfrm>
        </p:grpSpPr>
        <p:sp>
          <p:nvSpPr>
            <p:cNvPr id="13" name="Snip Single Corner Rectangle 12"/>
            <p:cNvSpPr/>
            <p:nvPr/>
          </p:nvSpPr>
          <p:spPr>
            <a:xfrm>
              <a:off x="3325600" y="1293920"/>
              <a:ext cx="2344481" cy="3761969"/>
            </a:xfrm>
            <a:prstGeom prst="snip1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6000" dirty="0"/>
            </a:p>
          </p:txBody>
        </p:sp>
        <p:sp>
          <p:nvSpPr>
            <p:cNvPr id="14" name="Snip Single Corner Rectangle 13"/>
            <p:cNvSpPr/>
            <p:nvPr/>
          </p:nvSpPr>
          <p:spPr>
            <a:xfrm>
              <a:off x="3435096" y="1399927"/>
              <a:ext cx="2090990" cy="584776"/>
            </a:xfrm>
            <a:prstGeom prst="snip1Rect">
              <a:avLst>
                <a:gd name="adj" fmla="val 44547"/>
              </a:avLst>
            </a:prstGeom>
            <a:solidFill>
              <a:schemeClr val="tx2">
                <a:lumMod val="20000"/>
                <a:lumOff val="8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6000" dirty="0"/>
            </a:p>
          </p:txBody>
        </p:sp>
        <p:sp>
          <p:nvSpPr>
            <p:cNvPr id="15" name="Rectangle 14"/>
            <p:cNvSpPr/>
            <p:nvPr/>
          </p:nvSpPr>
          <p:spPr>
            <a:xfrm>
              <a:off x="3435096" y="2067910"/>
              <a:ext cx="2090990" cy="2428294"/>
            </a:xfrm>
            <a:prstGeom prst="rect">
              <a:avLst/>
            </a:prstGeom>
            <a:solidFill>
              <a:srgbClr val="BAC5D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4200" dirty="0"/>
            </a:p>
          </p:txBody>
        </p:sp>
        <p:sp>
          <p:nvSpPr>
            <p:cNvPr id="16" name="Rectangle 15"/>
            <p:cNvSpPr/>
            <p:nvPr/>
          </p:nvSpPr>
          <p:spPr>
            <a:xfrm>
              <a:off x="5029244" y="4658939"/>
              <a:ext cx="132660" cy="340809"/>
            </a:xfrm>
            <a:prstGeom prst="rect">
              <a:avLst/>
            </a:prstGeom>
            <a:solidFill>
              <a:srgbClr val="008000">
                <a:alpha val="43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4200" dirty="0"/>
            </a:p>
          </p:txBody>
        </p:sp>
        <p:sp>
          <p:nvSpPr>
            <p:cNvPr id="17" name="Rectangle 16"/>
            <p:cNvSpPr/>
            <p:nvPr/>
          </p:nvSpPr>
          <p:spPr>
            <a:xfrm>
              <a:off x="5219916" y="4658939"/>
              <a:ext cx="132660" cy="340809"/>
            </a:xfrm>
            <a:prstGeom prst="rect">
              <a:avLst/>
            </a:prstGeom>
            <a:solidFill>
              <a:srgbClr val="008000">
                <a:alpha val="43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4200" dirty="0"/>
            </a:p>
          </p:txBody>
        </p:sp>
        <p:sp>
          <p:nvSpPr>
            <p:cNvPr id="18" name="Rectangle 17"/>
            <p:cNvSpPr/>
            <p:nvPr/>
          </p:nvSpPr>
          <p:spPr>
            <a:xfrm>
              <a:off x="5393426" y="4658939"/>
              <a:ext cx="132660" cy="340809"/>
            </a:xfrm>
            <a:prstGeom prst="rect">
              <a:avLst/>
            </a:prstGeom>
            <a:solidFill>
              <a:srgbClr val="008000">
                <a:alpha val="43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4200" dirty="0"/>
            </a:p>
          </p:txBody>
        </p:sp>
        <p:sp>
          <p:nvSpPr>
            <p:cNvPr id="19" name="Rectangle 18"/>
            <p:cNvSpPr/>
            <p:nvPr/>
          </p:nvSpPr>
          <p:spPr>
            <a:xfrm>
              <a:off x="3435096" y="2067909"/>
              <a:ext cx="2090990" cy="2085073"/>
            </a:xfrm>
            <a:prstGeom prst="rect">
              <a:avLst/>
            </a:prstGeom>
            <a:solidFill>
              <a:schemeClr val="accent1">
                <a:lumMod val="75000"/>
                <a:alpha val="36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4200" dirty="0"/>
            </a:p>
          </p:txBody>
        </p:sp>
      </p:grpSp>
      <p:sp>
        <p:nvSpPr>
          <p:cNvPr id="6" name="Rectangle 5"/>
          <p:cNvSpPr/>
          <p:nvPr/>
        </p:nvSpPr>
        <p:spPr>
          <a:xfrm>
            <a:off x="3654556" y="2598873"/>
            <a:ext cx="1686571" cy="895917"/>
          </a:xfrm>
          <a:prstGeom prst="rect">
            <a:avLst/>
          </a:prstGeom>
        </p:spPr>
        <p:txBody>
          <a:bodyPr wrap="none" lIns="64291" tIns="32146" rIns="64291" bIns="32146">
            <a:spAutoFit/>
          </a:bodyPr>
          <a:lstStyle/>
          <a:p>
            <a:pPr algn="ctr"/>
            <a:r>
              <a:rPr lang="en-US" sz="5400" dirty="0">
                <a:latin typeface="SweetSansPro"/>
                <a:cs typeface="SweetSansPro"/>
              </a:rPr>
              <a:t>8KB</a:t>
            </a:r>
          </a:p>
        </p:txBody>
      </p:sp>
      <p:sp>
        <p:nvSpPr>
          <p:cNvPr id="2" name="Title 1"/>
          <p:cNvSpPr>
            <a:spLocks noGrp="1"/>
          </p:cNvSpPr>
          <p:nvPr>
            <p:ph type="title"/>
          </p:nvPr>
        </p:nvSpPr>
        <p:spPr/>
        <p:txBody>
          <a:bodyPr/>
          <a:lstStyle/>
          <a:p>
            <a:endParaRPr lang="en-US"/>
          </a:p>
        </p:txBody>
      </p:sp>
    </p:spTree>
    <p:extLst>
      <p:ext uri="{BB962C8B-B14F-4D97-AF65-F5344CB8AC3E}">
        <p14:creationId xmlns:p14="http://schemas.microsoft.com/office/powerpoint/2010/main" val="3190201743"/>
      </p:ext>
    </p:extLst>
  </p:cSld>
  <p:clrMapOvr>
    <a:masterClrMapping/>
  </p:clrMapOvr>
  <p:transition/>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4" name="Group 123"/>
          <p:cNvGrpSpPr/>
          <p:nvPr/>
        </p:nvGrpSpPr>
        <p:grpSpPr>
          <a:xfrm>
            <a:off x="345323" y="1658072"/>
            <a:ext cx="548014" cy="915597"/>
            <a:chOff x="402131" y="1242299"/>
            <a:chExt cx="563901" cy="966450"/>
          </a:xfrm>
        </p:grpSpPr>
        <p:sp>
          <p:nvSpPr>
            <p:cNvPr id="234" name="Snip Single Corner Rectangle 233"/>
            <p:cNvSpPr/>
            <p:nvPr/>
          </p:nvSpPr>
          <p:spPr>
            <a:xfrm>
              <a:off x="402131" y="1242299"/>
              <a:ext cx="563901" cy="966450"/>
            </a:xfrm>
            <a:prstGeom prst="snip1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200" dirty="0"/>
            </a:p>
          </p:txBody>
        </p:sp>
        <p:sp>
          <p:nvSpPr>
            <p:cNvPr id="235" name="Snip Single Corner Rectangle 234"/>
            <p:cNvSpPr/>
            <p:nvPr/>
          </p:nvSpPr>
          <p:spPr>
            <a:xfrm>
              <a:off x="465959" y="1299391"/>
              <a:ext cx="435802" cy="121878"/>
            </a:xfrm>
            <a:prstGeom prst="snip1Rect">
              <a:avLst>
                <a:gd name="adj" fmla="val 44547"/>
              </a:avLst>
            </a:prstGeom>
            <a:solidFill>
              <a:schemeClr val="tx2">
                <a:lumMod val="20000"/>
                <a:lumOff val="8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6000" dirty="0"/>
            </a:p>
          </p:txBody>
        </p:sp>
        <p:sp>
          <p:nvSpPr>
            <p:cNvPr id="236" name="Rectangle 235"/>
            <p:cNvSpPr/>
            <p:nvPr/>
          </p:nvSpPr>
          <p:spPr>
            <a:xfrm>
              <a:off x="465958" y="1481550"/>
              <a:ext cx="435803" cy="506104"/>
            </a:xfrm>
            <a:prstGeom prst="rect">
              <a:avLst/>
            </a:prstGeom>
            <a:solidFill>
              <a:srgbClr val="BAC5D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4200" dirty="0"/>
            </a:p>
          </p:txBody>
        </p:sp>
        <p:sp>
          <p:nvSpPr>
            <p:cNvPr id="237" name="Rectangle 236"/>
            <p:cNvSpPr/>
            <p:nvPr/>
          </p:nvSpPr>
          <p:spPr>
            <a:xfrm>
              <a:off x="679388" y="2015960"/>
              <a:ext cx="45719" cy="117454"/>
            </a:xfrm>
            <a:prstGeom prst="rect">
              <a:avLst/>
            </a:prstGeom>
            <a:solidFill>
              <a:srgbClr val="008000">
                <a:alpha val="43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4200" dirty="0"/>
            </a:p>
          </p:txBody>
        </p:sp>
        <p:sp>
          <p:nvSpPr>
            <p:cNvPr id="238" name="Rectangle 237"/>
            <p:cNvSpPr/>
            <p:nvPr/>
          </p:nvSpPr>
          <p:spPr>
            <a:xfrm>
              <a:off x="767772" y="2015960"/>
              <a:ext cx="45719" cy="117454"/>
            </a:xfrm>
            <a:prstGeom prst="rect">
              <a:avLst/>
            </a:prstGeom>
            <a:solidFill>
              <a:srgbClr val="008000">
                <a:alpha val="43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4200" dirty="0"/>
            </a:p>
          </p:txBody>
        </p:sp>
        <p:sp>
          <p:nvSpPr>
            <p:cNvPr id="239" name="Rectangle 238"/>
            <p:cNvSpPr/>
            <p:nvPr/>
          </p:nvSpPr>
          <p:spPr>
            <a:xfrm>
              <a:off x="856042" y="2015960"/>
              <a:ext cx="45719" cy="117454"/>
            </a:xfrm>
            <a:prstGeom prst="rect">
              <a:avLst/>
            </a:prstGeom>
            <a:solidFill>
              <a:srgbClr val="008000">
                <a:alpha val="43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4200" dirty="0"/>
            </a:p>
          </p:txBody>
        </p:sp>
        <p:sp>
          <p:nvSpPr>
            <p:cNvPr id="240" name="Rectangle 239"/>
            <p:cNvSpPr/>
            <p:nvPr/>
          </p:nvSpPr>
          <p:spPr>
            <a:xfrm>
              <a:off x="465958" y="1481550"/>
              <a:ext cx="435803" cy="434570"/>
            </a:xfrm>
            <a:prstGeom prst="rect">
              <a:avLst/>
            </a:prstGeom>
            <a:solidFill>
              <a:srgbClr val="376092">
                <a:alpha val="36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4200" dirty="0"/>
            </a:p>
          </p:txBody>
        </p:sp>
      </p:grpSp>
      <p:sp>
        <p:nvSpPr>
          <p:cNvPr id="138" name="Right Brace 137"/>
          <p:cNvSpPr/>
          <p:nvPr/>
        </p:nvSpPr>
        <p:spPr>
          <a:xfrm rot="16200000">
            <a:off x="4115126" y="-2645921"/>
            <a:ext cx="577185" cy="8258884"/>
          </a:xfrm>
          <a:prstGeom prst="rightBrace">
            <a:avLst/>
          </a:prstGeom>
          <a:effectLst/>
        </p:spPr>
        <p:style>
          <a:lnRef idx="2">
            <a:schemeClr val="accent1"/>
          </a:lnRef>
          <a:fillRef idx="0">
            <a:schemeClr val="accent1"/>
          </a:fillRef>
          <a:effectRef idx="1">
            <a:schemeClr val="accent1"/>
          </a:effectRef>
          <a:fontRef idx="minor">
            <a:schemeClr val="tx1"/>
          </a:fontRef>
        </p:style>
        <p:txBody>
          <a:bodyPr lIns="64291" tIns="32146" rIns="64291" bIns="32146" rtlCol="0" anchor="ctr"/>
          <a:lstStyle/>
          <a:p>
            <a:pPr algn="ctr"/>
            <a:endParaRPr lang="en-US" sz="4200" dirty="0"/>
          </a:p>
        </p:txBody>
      </p:sp>
      <p:sp>
        <p:nvSpPr>
          <p:cNvPr id="139" name="TextBox 138"/>
          <p:cNvSpPr txBox="1"/>
          <p:nvPr/>
        </p:nvSpPr>
        <p:spPr>
          <a:xfrm>
            <a:off x="2111205" y="640922"/>
            <a:ext cx="4822717" cy="557334"/>
          </a:xfrm>
          <a:prstGeom prst="rect">
            <a:avLst/>
          </a:prstGeom>
          <a:noFill/>
        </p:spPr>
        <p:txBody>
          <a:bodyPr wrap="square" lIns="64291" tIns="32146" rIns="64291" bIns="32146" rtlCol="0">
            <a:spAutoFit/>
          </a:bodyPr>
          <a:lstStyle/>
          <a:p>
            <a:pPr algn="ctr"/>
            <a:r>
              <a:rPr lang="en-US" sz="3200" dirty="0">
                <a:latin typeface="+mj-lt"/>
              </a:rPr>
              <a:t>Leaf Pages</a:t>
            </a:r>
          </a:p>
        </p:txBody>
      </p:sp>
      <p:sp>
        <p:nvSpPr>
          <p:cNvPr id="140" name="Right Brace 139"/>
          <p:cNvSpPr/>
          <p:nvPr/>
        </p:nvSpPr>
        <p:spPr>
          <a:xfrm>
            <a:off x="5981538" y="2851740"/>
            <a:ext cx="592077" cy="3064651"/>
          </a:xfrm>
          <a:prstGeom prst="rightBrace">
            <a:avLst/>
          </a:prstGeom>
          <a:effectLst/>
        </p:spPr>
        <p:style>
          <a:lnRef idx="2">
            <a:schemeClr val="accent1"/>
          </a:lnRef>
          <a:fillRef idx="0">
            <a:schemeClr val="accent1"/>
          </a:fillRef>
          <a:effectRef idx="1">
            <a:schemeClr val="accent1"/>
          </a:effectRef>
          <a:fontRef idx="minor">
            <a:schemeClr val="tx1"/>
          </a:fontRef>
        </p:style>
        <p:txBody>
          <a:bodyPr lIns="64291" tIns="32146" rIns="64291" bIns="32146" rtlCol="0" anchor="ctr"/>
          <a:lstStyle/>
          <a:p>
            <a:pPr algn="ctr"/>
            <a:endParaRPr lang="en-US" sz="4200" dirty="0"/>
          </a:p>
        </p:txBody>
      </p:sp>
      <p:sp>
        <p:nvSpPr>
          <p:cNvPr id="141" name="TextBox 140"/>
          <p:cNvSpPr txBox="1"/>
          <p:nvPr/>
        </p:nvSpPr>
        <p:spPr>
          <a:xfrm>
            <a:off x="6631547" y="3876954"/>
            <a:ext cx="1096248" cy="1049805"/>
          </a:xfrm>
          <a:prstGeom prst="rect">
            <a:avLst/>
          </a:prstGeom>
          <a:noFill/>
        </p:spPr>
        <p:txBody>
          <a:bodyPr wrap="none" lIns="64291" tIns="32146" rIns="64291" bIns="32146" rtlCol="0">
            <a:spAutoFit/>
          </a:bodyPr>
          <a:lstStyle/>
          <a:p>
            <a:r>
              <a:rPr lang="en-US" sz="3200" dirty="0">
                <a:latin typeface="+mj-lt"/>
              </a:rPr>
              <a:t>Index</a:t>
            </a:r>
          </a:p>
          <a:p>
            <a:r>
              <a:rPr lang="en-US" sz="3200" dirty="0">
                <a:latin typeface="+mj-lt"/>
              </a:rPr>
              <a:t>Pages</a:t>
            </a:r>
          </a:p>
        </p:txBody>
      </p:sp>
      <p:pic>
        <p:nvPicPr>
          <p:cNvPr id="2" name="Picture 1"/>
          <p:cNvPicPr>
            <a:picLocks noChangeAspect="1"/>
          </p:cNvPicPr>
          <p:nvPr/>
        </p:nvPicPr>
        <p:blipFill>
          <a:blip r:embed="rId2"/>
          <a:stretch>
            <a:fillRect/>
          </a:stretch>
        </p:blipFill>
        <p:spPr>
          <a:xfrm>
            <a:off x="989194" y="1658072"/>
            <a:ext cx="584200" cy="952500"/>
          </a:xfrm>
          <a:prstGeom prst="rect">
            <a:avLst/>
          </a:prstGeom>
        </p:spPr>
      </p:pic>
      <p:pic>
        <p:nvPicPr>
          <p:cNvPr id="119" name="Picture 118"/>
          <p:cNvPicPr>
            <a:picLocks noChangeAspect="1"/>
          </p:cNvPicPr>
          <p:nvPr/>
        </p:nvPicPr>
        <p:blipFill>
          <a:blip r:embed="rId2"/>
          <a:stretch>
            <a:fillRect/>
          </a:stretch>
        </p:blipFill>
        <p:spPr>
          <a:xfrm>
            <a:off x="1669251" y="1658072"/>
            <a:ext cx="584200" cy="952500"/>
          </a:xfrm>
          <a:prstGeom prst="rect">
            <a:avLst/>
          </a:prstGeom>
        </p:spPr>
      </p:pic>
      <p:pic>
        <p:nvPicPr>
          <p:cNvPr id="120" name="Picture 119"/>
          <p:cNvPicPr>
            <a:picLocks noChangeAspect="1"/>
          </p:cNvPicPr>
          <p:nvPr/>
        </p:nvPicPr>
        <p:blipFill>
          <a:blip r:embed="rId2"/>
          <a:stretch>
            <a:fillRect/>
          </a:stretch>
        </p:blipFill>
        <p:spPr>
          <a:xfrm>
            <a:off x="2349308" y="1658072"/>
            <a:ext cx="584200" cy="952500"/>
          </a:xfrm>
          <a:prstGeom prst="rect">
            <a:avLst/>
          </a:prstGeom>
        </p:spPr>
      </p:pic>
      <p:pic>
        <p:nvPicPr>
          <p:cNvPr id="121" name="Picture 120"/>
          <p:cNvPicPr>
            <a:picLocks noChangeAspect="1"/>
          </p:cNvPicPr>
          <p:nvPr/>
        </p:nvPicPr>
        <p:blipFill>
          <a:blip r:embed="rId2"/>
          <a:stretch>
            <a:fillRect/>
          </a:stretch>
        </p:blipFill>
        <p:spPr>
          <a:xfrm>
            <a:off x="3029365" y="1658072"/>
            <a:ext cx="584200" cy="952500"/>
          </a:xfrm>
          <a:prstGeom prst="rect">
            <a:avLst/>
          </a:prstGeom>
        </p:spPr>
      </p:pic>
      <p:pic>
        <p:nvPicPr>
          <p:cNvPr id="122" name="Picture 121"/>
          <p:cNvPicPr>
            <a:picLocks noChangeAspect="1"/>
          </p:cNvPicPr>
          <p:nvPr/>
        </p:nvPicPr>
        <p:blipFill>
          <a:blip r:embed="rId2"/>
          <a:stretch>
            <a:fillRect/>
          </a:stretch>
        </p:blipFill>
        <p:spPr>
          <a:xfrm>
            <a:off x="3709422" y="1658072"/>
            <a:ext cx="584200" cy="952500"/>
          </a:xfrm>
          <a:prstGeom prst="rect">
            <a:avLst/>
          </a:prstGeom>
        </p:spPr>
      </p:pic>
      <p:pic>
        <p:nvPicPr>
          <p:cNvPr id="123" name="Picture 122"/>
          <p:cNvPicPr>
            <a:picLocks noChangeAspect="1"/>
          </p:cNvPicPr>
          <p:nvPr/>
        </p:nvPicPr>
        <p:blipFill>
          <a:blip r:embed="rId2"/>
          <a:stretch>
            <a:fillRect/>
          </a:stretch>
        </p:blipFill>
        <p:spPr>
          <a:xfrm>
            <a:off x="4389479" y="1658072"/>
            <a:ext cx="584200" cy="952500"/>
          </a:xfrm>
          <a:prstGeom prst="rect">
            <a:avLst/>
          </a:prstGeom>
        </p:spPr>
      </p:pic>
      <p:pic>
        <p:nvPicPr>
          <p:cNvPr id="142" name="Picture 141"/>
          <p:cNvPicPr>
            <a:picLocks noChangeAspect="1"/>
          </p:cNvPicPr>
          <p:nvPr/>
        </p:nvPicPr>
        <p:blipFill>
          <a:blip r:embed="rId2"/>
          <a:stretch>
            <a:fillRect/>
          </a:stretch>
        </p:blipFill>
        <p:spPr>
          <a:xfrm>
            <a:off x="5069536" y="1658072"/>
            <a:ext cx="584200" cy="952500"/>
          </a:xfrm>
          <a:prstGeom prst="rect">
            <a:avLst/>
          </a:prstGeom>
        </p:spPr>
      </p:pic>
      <p:pic>
        <p:nvPicPr>
          <p:cNvPr id="241" name="Picture 240"/>
          <p:cNvPicPr>
            <a:picLocks noChangeAspect="1"/>
          </p:cNvPicPr>
          <p:nvPr/>
        </p:nvPicPr>
        <p:blipFill>
          <a:blip r:embed="rId2"/>
          <a:stretch>
            <a:fillRect/>
          </a:stretch>
        </p:blipFill>
        <p:spPr>
          <a:xfrm>
            <a:off x="5749593" y="1658072"/>
            <a:ext cx="584200" cy="952500"/>
          </a:xfrm>
          <a:prstGeom prst="rect">
            <a:avLst/>
          </a:prstGeom>
        </p:spPr>
      </p:pic>
      <p:pic>
        <p:nvPicPr>
          <p:cNvPr id="242" name="Picture 241"/>
          <p:cNvPicPr>
            <a:picLocks noChangeAspect="1"/>
          </p:cNvPicPr>
          <p:nvPr/>
        </p:nvPicPr>
        <p:blipFill>
          <a:blip r:embed="rId2"/>
          <a:stretch>
            <a:fillRect/>
          </a:stretch>
        </p:blipFill>
        <p:spPr>
          <a:xfrm>
            <a:off x="6429650" y="1658072"/>
            <a:ext cx="584200" cy="952500"/>
          </a:xfrm>
          <a:prstGeom prst="rect">
            <a:avLst/>
          </a:prstGeom>
        </p:spPr>
      </p:pic>
      <p:pic>
        <p:nvPicPr>
          <p:cNvPr id="243" name="Picture 242"/>
          <p:cNvPicPr>
            <a:picLocks noChangeAspect="1"/>
          </p:cNvPicPr>
          <p:nvPr/>
        </p:nvPicPr>
        <p:blipFill>
          <a:blip r:embed="rId2"/>
          <a:stretch>
            <a:fillRect/>
          </a:stretch>
        </p:blipFill>
        <p:spPr>
          <a:xfrm>
            <a:off x="7109707" y="1658072"/>
            <a:ext cx="584200" cy="952500"/>
          </a:xfrm>
          <a:prstGeom prst="rect">
            <a:avLst/>
          </a:prstGeom>
        </p:spPr>
      </p:pic>
      <p:pic>
        <p:nvPicPr>
          <p:cNvPr id="244" name="Picture 243"/>
          <p:cNvPicPr>
            <a:picLocks noChangeAspect="1"/>
          </p:cNvPicPr>
          <p:nvPr/>
        </p:nvPicPr>
        <p:blipFill>
          <a:blip r:embed="rId2"/>
          <a:stretch>
            <a:fillRect/>
          </a:stretch>
        </p:blipFill>
        <p:spPr>
          <a:xfrm>
            <a:off x="7789766" y="1658072"/>
            <a:ext cx="584200" cy="952500"/>
          </a:xfrm>
          <a:prstGeom prst="rect">
            <a:avLst/>
          </a:prstGeom>
        </p:spPr>
      </p:pic>
      <p:pic>
        <p:nvPicPr>
          <p:cNvPr id="245" name="Picture 244"/>
          <p:cNvPicPr>
            <a:picLocks noChangeAspect="1"/>
          </p:cNvPicPr>
          <p:nvPr/>
        </p:nvPicPr>
        <p:blipFill>
          <a:blip r:embed="rId2"/>
          <a:stretch>
            <a:fillRect/>
          </a:stretch>
        </p:blipFill>
        <p:spPr>
          <a:xfrm>
            <a:off x="3203354" y="3219250"/>
            <a:ext cx="584200" cy="952500"/>
          </a:xfrm>
          <a:prstGeom prst="rect">
            <a:avLst/>
          </a:prstGeom>
        </p:spPr>
      </p:pic>
      <p:pic>
        <p:nvPicPr>
          <p:cNvPr id="246" name="Picture 245"/>
          <p:cNvPicPr>
            <a:picLocks noChangeAspect="1"/>
          </p:cNvPicPr>
          <p:nvPr/>
        </p:nvPicPr>
        <p:blipFill>
          <a:blip r:embed="rId2"/>
          <a:stretch>
            <a:fillRect/>
          </a:stretch>
        </p:blipFill>
        <p:spPr>
          <a:xfrm>
            <a:off x="4777436" y="3219250"/>
            <a:ext cx="584200" cy="952500"/>
          </a:xfrm>
          <a:prstGeom prst="rect">
            <a:avLst/>
          </a:prstGeom>
        </p:spPr>
      </p:pic>
      <p:pic>
        <p:nvPicPr>
          <p:cNvPr id="247" name="Picture 246"/>
          <p:cNvPicPr>
            <a:picLocks noChangeAspect="1"/>
          </p:cNvPicPr>
          <p:nvPr/>
        </p:nvPicPr>
        <p:blipFill>
          <a:blip r:embed="rId2"/>
          <a:stretch>
            <a:fillRect/>
          </a:stretch>
        </p:blipFill>
        <p:spPr>
          <a:xfrm>
            <a:off x="4001522" y="4450509"/>
            <a:ext cx="584200" cy="952500"/>
          </a:xfrm>
          <a:prstGeom prst="rect">
            <a:avLst/>
          </a:prstGeom>
        </p:spPr>
      </p:pic>
    </p:spTree>
    <p:extLst>
      <p:ext uri="{BB962C8B-B14F-4D97-AF65-F5344CB8AC3E}">
        <p14:creationId xmlns:p14="http://schemas.microsoft.com/office/powerpoint/2010/main" val="539587378"/>
      </p:ext>
    </p:extLst>
  </p:cSld>
  <p:clrMapOvr>
    <a:masterClrMapping/>
  </p:clrMapOvr>
  <p:transition/>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Basic indexes</a:t>
            </a:r>
            <a:endParaRPr lang="en-US" dirty="0"/>
          </a:p>
        </p:txBody>
      </p:sp>
      <p:sp>
        <p:nvSpPr>
          <p:cNvPr id="5" name="Content Placeholder 4"/>
          <p:cNvSpPr>
            <a:spLocks noGrp="1"/>
          </p:cNvSpPr>
          <p:nvPr>
            <p:ph type="body" idx="1"/>
          </p:nvPr>
        </p:nvSpPr>
        <p:spPr/>
        <p:txBody>
          <a:bodyPr>
            <a:normAutofit/>
          </a:bodyPr>
          <a:lstStyle/>
          <a:p>
            <a:r>
              <a:rPr lang="en-US" sz="2800" dirty="0"/>
              <a:t>Clustered </a:t>
            </a:r>
            <a:endParaRPr lang="en-US" sz="2800" dirty="0" smtClean="0"/>
          </a:p>
          <a:p>
            <a:pPr marL="778634" lvl="1" indent="-321457"/>
            <a:r>
              <a:rPr lang="en-US" sz="2400" dirty="0" smtClean="0"/>
              <a:t>One per table</a:t>
            </a:r>
          </a:p>
          <a:p>
            <a:pPr marL="778634" lvl="1" indent="-321457"/>
            <a:r>
              <a:rPr lang="en-US" sz="2400" dirty="0" smtClean="0"/>
              <a:t>This </a:t>
            </a:r>
            <a:r>
              <a:rPr lang="en-US" sz="2400" dirty="0"/>
              <a:t>is the data </a:t>
            </a:r>
            <a:r>
              <a:rPr lang="en-US" sz="2400" dirty="0" smtClean="0"/>
              <a:t>itself (this IS the table)</a:t>
            </a:r>
          </a:p>
          <a:p>
            <a:pPr marL="1178664" lvl="2" indent="-321457"/>
            <a:r>
              <a:rPr lang="en-US" sz="2000" dirty="0" smtClean="0"/>
              <a:t>Is ordered by the defined key</a:t>
            </a:r>
          </a:p>
          <a:p>
            <a:pPr marL="1178664" lvl="2" indent="-321457"/>
            <a:r>
              <a:rPr lang="en-US" sz="2000" dirty="0" smtClean="0"/>
              <a:t>Also contains </a:t>
            </a:r>
            <a:r>
              <a:rPr lang="en-US" sz="2000" b="1" dirty="0" smtClean="0"/>
              <a:t>all columns in the table</a:t>
            </a:r>
            <a:endParaRPr lang="en-US" sz="2000" dirty="0" smtClean="0"/>
          </a:p>
          <a:p>
            <a:r>
              <a:rPr lang="en-US" sz="2800" dirty="0" smtClean="0"/>
              <a:t>NonClustered </a:t>
            </a:r>
            <a:endParaRPr lang="en-US" sz="2800" dirty="0"/>
          </a:p>
          <a:p>
            <a:pPr marL="835781" lvl="1" indent="-321457"/>
            <a:r>
              <a:rPr lang="en-US" sz="2400" dirty="0"/>
              <a:t>Many per </a:t>
            </a:r>
            <a:r>
              <a:rPr lang="en-US" sz="2400" dirty="0" smtClean="0"/>
              <a:t>table</a:t>
            </a:r>
          </a:p>
          <a:p>
            <a:pPr marL="835781" lvl="1" indent="-321457"/>
            <a:r>
              <a:rPr lang="en-US" sz="2400" dirty="0" smtClean="0"/>
              <a:t>“</a:t>
            </a:r>
            <a:r>
              <a:rPr lang="en-US" sz="2400" dirty="0"/>
              <a:t>H</a:t>
            </a:r>
            <a:r>
              <a:rPr lang="en-US" sz="2400" dirty="0" smtClean="0"/>
              <a:t>elper</a:t>
            </a:r>
            <a:r>
              <a:rPr lang="en-US" sz="2400" dirty="0"/>
              <a:t>” </a:t>
            </a:r>
            <a:r>
              <a:rPr lang="en-US" sz="2400" dirty="0" smtClean="0"/>
              <a:t>copies </a:t>
            </a:r>
            <a:r>
              <a:rPr lang="en-US" sz="2400" dirty="0"/>
              <a:t>of </a:t>
            </a:r>
            <a:r>
              <a:rPr lang="en-US" sz="2400" dirty="0" smtClean="0"/>
              <a:t>PART of the table</a:t>
            </a:r>
            <a:endParaRPr lang="en-US" sz="2400" dirty="0"/>
          </a:p>
          <a:p>
            <a:pPr marL="835781" lvl="1" indent="-321457"/>
            <a:r>
              <a:rPr lang="en-US" sz="2400" dirty="0" smtClean="0"/>
              <a:t>Could be a “covering” index or could be used for lookups</a:t>
            </a:r>
          </a:p>
        </p:txBody>
      </p:sp>
    </p:spTree>
    <p:extLst>
      <p:ext uri="{BB962C8B-B14F-4D97-AF65-F5344CB8AC3E}">
        <p14:creationId xmlns:p14="http://schemas.microsoft.com/office/powerpoint/2010/main" val="2253534005"/>
      </p:ext>
    </p:extLst>
  </p:cSld>
  <p:clrMapOvr>
    <a:masterClrMapping/>
  </p:clrMapOvr>
  <p:transition>
    <p:fade/>
  </p:transition>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85799" y="4495800"/>
            <a:ext cx="5642845" cy="762000"/>
          </a:xfrm>
        </p:spPr>
        <p:txBody>
          <a:bodyPr/>
          <a:lstStyle/>
          <a:p>
            <a:r>
              <a:rPr lang="en-US" sz="6000" dirty="0" smtClean="0"/>
              <a:t>Meet the DMVs</a:t>
            </a:r>
            <a:endParaRPr lang="en-US" sz="6000" dirty="0"/>
          </a:p>
        </p:txBody>
      </p:sp>
      <p:pic>
        <p:nvPicPr>
          <p:cNvPr id="6" name="Picture 5" descr="Bicycl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41501" y="4356565"/>
            <a:ext cx="2728768" cy="1819179"/>
          </a:xfrm>
          <a:prstGeom prst="rect">
            <a:avLst/>
          </a:prstGeom>
        </p:spPr>
      </p:pic>
      <p:pic>
        <p:nvPicPr>
          <p:cNvPr id="7" name="Picture 6" descr="stanley-senior-developer-comb-shutterstock_160519877-[Converted].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17730" y="1866846"/>
            <a:ext cx="1882255" cy="4350882"/>
          </a:xfrm>
          <a:prstGeom prst="rect">
            <a:avLst/>
          </a:prstGeom>
        </p:spPr>
      </p:pic>
      <p:sp>
        <p:nvSpPr>
          <p:cNvPr id="8" name="Oval Callout 7"/>
          <p:cNvSpPr/>
          <p:nvPr/>
        </p:nvSpPr>
        <p:spPr>
          <a:xfrm>
            <a:off x="3636610" y="1495273"/>
            <a:ext cx="3662848" cy="1168539"/>
          </a:xfrm>
          <a:prstGeom prst="wedgeEllipseCallout">
            <a:avLst>
              <a:gd name="adj1" fmla="val 45643"/>
              <a:gd name="adj2" fmla="val 82347"/>
            </a:avLst>
          </a:prstGeom>
        </p:spPr>
        <p:style>
          <a:lnRef idx="2">
            <a:schemeClr val="accent1"/>
          </a:lnRef>
          <a:fillRef idx="1">
            <a:schemeClr val="lt1"/>
          </a:fillRef>
          <a:effectRef idx="0">
            <a:schemeClr val="accent1"/>
          </a:effectRef>
          <a:fontRef idx="minor">
            <a:schemeClr val="dk1"/>
          </a:fontRef>
        </p:style>
        <p:txBody>
          <a:bodyPr rtlCol="0" anchor="ctr">
            <a:spAutoFit/>
          </a:bodyPr>
          <a:lstStyle/>
          <a:p>
            <a:pPr algn="ctr"/>
            <a:r>
              <a:rPr lang="en-US" sz="2400" dirty="0" smtClean="0">
                <a:latin typeface="Calibri"/>
                <a:cs typeface="Calibri"/>
              </a:rPr>
              <a:t> I don’t drive, I just bicycle.</a:t>
            </a:r>
            <a:endParaRPr lang="en-US" sz="2400" dirty="0">
              <a:latin typeface="Calibri"/>
              <a:cs typeface="Calibri"/>
            </a:endParaRPr>
          </a:p>
        </p:txBody>
      </p:sp>
    </p:spTree>
    <p:extLst>
      <p:ext uri="{BB962C8B-B14F-4D97-AF65-F5344CB8AC3E}">
        <p14:creationId xmlns:p14="http://schemas.microsoft.com/office/powerpoint/2010/main" val="3707076541"/>
      </p:ext>
    </p:extLst>
  </p:cSld>
  <p:clrMapOvr>
    <a:masterClrMapping/>
  </p:clrMapOvr>
  <p:transition>
    <p:fade/>
  </p:transition>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Index DMV reference</a:t>
            </a:r>
            <a:endParaRPr lang="en-US" dirty="0"/>
          </a:p>
        </p:txBody>
      </p:sp>
      <p:sp>
        <p:nvSpPr>
          <p:cNvPr id="3" name="Content Placeholder 2"/>
          <p:cNvSpPr>
            <a:spLocks noGrp="1"/>
          </p:cNvSpPr>
          <p:nvPr>
            <p:ph idx="1"/>
          </p:nvPr>
        </p:nvSpPr>
        <p:spPr>
          <a:xfrm>
            <a:off x="227013" y="1384300"/>
            <a:ext cx="8455025" cy="4556588"/>
          </a:xfrm>
        </p:spPr>
        <p:txBody>
          <a:bodyPr>
            <a:normAutofit/>
          </a:bodyPr>
          <a:lstStyle/>
          <a:p>
            <a:pPr indent="-164567"/>
            <a:r>
              <a:rPr lang="en-US" dirty="0" smtClean="0"/>
              <a:t>“What are the index properties?” (Name, ID, </a:t>
            </a:r>
            <a:r>
              <a:rPr lang="en-US" dirty="0" err="1" smtClean="0"/>
              <a:t>Fillfactor</a:t>
            </a:r>
            <a:r>
              <a:rPr lang="en-US" dirty="0" smtClean="0"/>
              <a:t>, Hypothetical, disabled, filters)</a:t>
            </a:r>
          </a:p>
          <a:p>
            <a:pPr lvl="1"/>
            <a:r>
              <a:rPr lang="en-US" dirty="0" err="1" smtClean="0"/>
              <a:t>sys.indexes</a:t>
            </a:r>
          </a:p>
          <a:p>
            <a:pPr indent="-164567"/>
            <a:r>
              <a:rPr lang="en-US" dirty="0" smtClean="0"/>
              <a:t>“What’s the index definition?” (key and included columns)</a:t>
            </a:r>
          </a:p>
          <a:p>
            <a:pPr lvl="1"/>
            <a:r>
              <a:rPr lang="en-US" dirty="0" err="1" smtClean="0"/>
              <a:t>sys.index_columns</a:t>
            </a:r>
            <a:endParaRPr lang="en-US" dirty="0" smtClean="0"/>
          </a:p>
          <a:p>
            <a:pPr lvl="1"/>
            <a:r>
              <a:rPr lang="en-US" dirty="0" err="1" smtClean="0"/>
              <a:t>sys.columns</a:t>
            </a:r>
            <a:endParaRPr lang="en-US" dirty="0" smtClean="0"/>
          </a:p>
          <a:p>
            <a:r>
              <a:rPr lang="en-US" dirty="0" smtClean="0"/>
              <a:t>“How often is </a:t>
            </a:r>
            <a:r>
              <a:rPr lang="en-US" dirty="0"/>
              <a:t>the index </a:t>
            </a:r>
            <a:r>
              <a:rPr lang="en-US" dirty="0" smtClean="0"/>
              <a:t>used, and in what ways?”</a:t>
            </a:r>
            <a:endParaRPr lang="en-US" dirty="0"/>
          </a:p>
          <a:p>
            <a:pPr lvl="1"/>
            <a:r>
              <a:rPr lang="en-US" dirty="0" err="1"/>
              <a:t>sys.dm_db_index_usage_stats</a:t>
            </a:r>
            <a:endParaRPr lang="en-US" dirty="0"/>
          </a:p>
          <a:p>
            <a:pPr lvl="1"/>
            <a:r>
              <a:rPr lang="en-US" dirty="0" err="1"/>
              <a:t>sys.dm_db_index_operational_stats</a:t>
            </a:r>
            <a:endParaRPr lang="en-US" dirty="0"/>
          </a:p>
          <a:p>
            <a:pPr indent="-164567"/>
            <a:r>
              <a:rPr lang="en-US" dirty="0" smtClean="0"/>
              <a:t>“How </a:t>
            </a:r>
            <a:r>
              <a:rPr lang="en-US" dirty="0"/>
              <a:t>big is the </a:t>
            </a:r>
            <a:r>
              <a:rPr lang="en-US" dirty="0" smtClean="0"/>
              <a:t>index?” </a:t>
            </a:r>
            <a:r>
              <a:rPr lang="en-US" dirty="0"/>
              <a:t>(Rows, </a:t>
            </a:r>
            <a:r>
              <a:rPr lang="en-US" dirty="0" smtClean="0"/>
              <a:t>size, compression)</a:t>
            </a:r>
          </a:p>
          <a:p>
            <a:pPr lvl="1"/>
            <a:r>
              <a:rPr lang="en-US" dirty="0" err="1" smtClean="0"/>
              <a:t>sys.partitions</a:t>
            </a:r>
            <a:endParaRPr lang="en-US" dirty="0" smtClean="0"/>
          </a:p>
          <a:p>
            <a:pPr lvl="1"/>
            <a:r>
              <a:rPr lang="en-US" dirty="0" err="1" smtClean="0"/>
              <a:t>sys.dm_db_partition_stats</a:t>
            </a:r>
            <a:endParaRPr lang="en-US" dirty="0"/>
          </a:p>
          <a:p>
            <a:pPr indent="-164567"/>
            <a:endParaRPr lang="en-US" dirty="0"/>
          </a:p>
          <a:p>
            <a:pPr indent="-164567"/>
            <a:endParaRPr lang="en-US" dirty="0"/>
          </a:p>
        </p:txBody>
      </p:sp>
    </p:spTree>
    <p:extLst>
      <p:ext uri="{BB962C8B-B14F-4D97-AF65-F5344CB8AC3E}">
        <p14:creationId xmlns:p14="http://schemas.microsoft.com/office/powerpoint/2010/main" val="3059585341"/>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6004" y="900113"/>
            <a:ext cx="7551442" cy="5957887"/>
          </a:xfrm>
          <a:prstGeom prst="rect">
            <a:avLst/>
          </a:prstGeom>
        </p:spPr>
      </p:pic>
      <p:sp>
        <p:nvSpPr>
          <p:cNvPr id="3" name="Title 2"/>
          <p:cNvSpPr>
            <a:spLocks noGrp="1"/>
          </p:cNvSpPr>
          <p:nvPr>
            <p:ph type="title"/>
          </p:nvPr>
        </p:nvSpPr>
        <p:spPr/>
        <p:txBody>
          <a:bodyPr/>
          <a:lstStyle/>
          <a:p>
            <a:r>
              <a:rPr lang="en-US" dirty="0"/>
              <a:t>http://BrentOzar.com/go/engine</a:t>
            </a:r>
          </a:p>
        </p:txBody>
      </p:sp>
    </p:spTree>
    <p:extLst>
      <p:ext uri="{BB962C8B-B14F-4D97-AF65-F5344CB8AC3E}">
        <p14:creationId xmlns:p14="http://schemas.microsoft.com/office/powerpoint/2010/main" val="1481236462"/>
      </p:ext>
    </p:extLst>
  </p:cSld>
  <p:clrMapOvr>
    <a:masterClrMapping/>
  </p:clrMapOvr>
  <p:transition>
    <p:fade/>
  </p:transition>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“Usage Stats”</a:t>
            </a:r>
            <a:endParaRPr lang="en-US" dirty="0"/>
          </a:p>
        </p:txBody>
      </p:sp>
      <p:sp>
        <p:nvSpPr>
          <p:cNvPr id="3" name="Content Placeholder 2"/>
          <p:cNvSpPr>
            <a:spLocks noGrp="1"/>
          </p:cNvSpPr>
          <p:nvPr>
            <p:ph idx="1"/>
          </p:nvPr>
        </p:nvSpPr>
        <p:spPr>
          <a:xfrm>
            <a:off x="227013" y="1384300"/>
            <a:ext cx="8455025" cy="4514603"/>
          </a:xfrm>
        </p:spPr>
        <p:txBody>
          <a:bodyPr>
            <a:normAutofit/>
          </a:bodyPr>
          <a:lstStyle/>
          <a:p>
            <a:r>
              <a:rPr lang="en-US" dirty="0" err="1" smtClean="0"/>
              <a:t>sys.dm_db_index_usage_stats</a:t>
            </a:r>
            <a:endParaRPr lang="en-US" dirty="0" smtClean="0"/>
          </a:p>
          <a:p>
            <a:pPr indent="-164567"/>
            <a:r>
              <a:rPr lang="en-US" dirty="0"/>
              <a:t>Shows </a:t>
            </a:r>
            <a:r>
              <a:rPr lang="en-US" dirty="0" smtClean="0"/>
              <a:t>the </a:t>
            </a:r>
            <a:r>
              <a:rPr lang="en-US" dirty="0"/>
              <a:t>number of </a:t>
            </a:r>
            <a:r>
              <a:rPr lang="en-US" dirty="0" smtClean="0"/>
              <a:t>executions where a plan included </a:t>
            </a:r>
            <a:r>
              <a:rPr lang="en-US" dirty="0"/>
              <a:t>an operator</a:t>
            </a:r>
          </a:p>
          <a:p>
            <a:pPr lvl="1"/>
            <a:r>
              <a:rPr lang="en-US" dirty="0"/>
              <a:t>Does NOT show if the operator was used (or how </a:t>
            </a:r>
            <a:r>
              <a:rPr lang="en-US" dirty="0" smtClean="0"/>
              <a:t>often it was accessed)</a:t>
            </a:r>
            <a:endParaRPr lang="en-US" dirty="0"/>
          </a:p>
          <a:p>
            <a:pPr indent="-164567"/>
            <a:r>
              <a:rPr lang="en-US" dirty="0"/>
              <a:t>Number and last date of reads</a:t>
            </a:r>
          </a:p>
          <a:p>
            <a:pPr lvl="1"/>
            <a:r>
              <a:rPr lang="en-US" dirty="0"/>
              <a:t>Seeks</a:t>
            </a:r>
          </a:p>
          <a:p>
            <a:pPr lvl="1"/>
            <a:r>
              <a:rPr lang="en-US" dirty="0"/>
              <a:t>Scans</a:t>
            </a:r>
          </a:p>
          <a:p>
            <a:pPr lvl="1"/>
            <a:r>
              <a:rPr lang="en-US" dirty="0"/>
              <a:t>Lookups</a:t>
            </a:r>
          </a:p>
          <a:p>
            <a:pPr indent="-164567"/>
            <a:r>
              <a:rPr lang="en-US" dirty="0"/>
              <a:t>Number and last date of last write</a:t>
            </a:r>
          </a:p>
          <a:p>
            <a:pPr lvl="1"/>
            <a:r>
              <a:rPr lang="en-US" dirty="0"/>
              <a:t>Insert/update/deletes all called “updates</a:t>
            </a:r>
            <a:r>
              <a:rPr lang="en-US" dirty="0" smtClean="0"/>
              <a:t>”</a:t>
            </a:r>
          </a:p>
          <a:p>
            <a:pPr indent="-164567"/>
            <a:r>
              <a:rPr lang="en-US" dirty="0" smtClean="0"/>
              <a:t>Data is since startup OR since the last time the index was modified</a:t>
            </a:r>
            <a:endParaRPr lang="en-US" dirty="0"/>
          </a:p>
          <a:p>
            <a:endParaRPr lang="en-US" dirty="0"/>
          </a:p>
        </p:txBody>
      </p:sp>
    </p:spTree>
    <p:extLst>
      <p:ext uri="{BB962C8B-B14F-4D97-AF65-F5344CB8AC3E}">
        <p14:creationId xmlns:p14="http://schemas.microsoft.com/office/powerpoint/2010/main" val="617522733"/>
      </p:ext>
    </p:extLst>
  </p:cSld>
  <p:clrMapOvr>
    <a:masterClrMapping/>
  </p:clrMapOvr>
  <p:transition/>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“Operational Stats”</a:t>
            </a:r>
            <a:endParaRPr lang="en-US" dirty="0"/>
          </a:p>
        </p:txBody>
      </p:sp>
      <p:sp>
        <p:nvSpPr>
          <p:cNvPr id="3" name="Content Placeholder 2"/>
          <p:cNvSpPr>
            <a:spLocks noGrp="1"/>
          </p:cNvSpPr>
          <p:nvPr>
            <p:ph idx="1"/>
          </p:nvPr>
        </p:nvSpPr>
        <p:spPr/>
        <p:txBody>
          <a:bodyPr>
            <a:normAutofit/>
          </a:bodyPr>
          <a:lstStyle/>
          <a:p>
            <a:pPr indent="-164567"/>
            <a:r>
              <a:rPr lang="en-US" dirty="0" err="1" smtClean="0"/>
              <a:t>sys.dm_db_index_operational_stats</a:t>
            </a:r>
            <a:endParaRPr lang="en-US" dirty="0" smtClean="0"/>
          </a:p>
          <a:p>
            <a:pPr indent="-164567"/>
            <a:r>
              <a:rPr lang="en-US" dirty="0" smtClean="0"/>
              <a:t>Lower level, more transitory</a:t>
            </a:r>
          </a:p>
          <a:p>
            <a:pPr indent="-164567"/>
            <a:r>
              <a:rPr lang="en-US" dirty="0" smtClean="0"/>
              <a:t>Lock waits</a:t>
            </a:r>
          </a:p>
          <a:p>
            <a:pPr lvl="1"/>
            <a:r>
              <a:rPr lang="en-US" dirty="0" smtClean="0"/>
              <a:t>Page and row</a:t>
            </a:r>
          </a:p>
          <a:p>
            <a:pPr indent="-164567"/>
            <a:r>
              <a:rPr lang="en-US" dirty="0" smtClean="0"/>
              <a:t>Access counts</a:t>
            </a:r>
          </a:p>
          <a:p>
            <a:pPr lvl="1"/>
            <a:r>
              <a:rPr lang="en-US" dirty="0" smtClean="0"/>
              <a:t>Doesn’t distinguish between full scans/range scans, or even range scans and seeks</a:t>
            </a:r>
          </a:p>
          <a:p>
            <a:pPr indent="-164567"/>
            <a:r>
              <a:rPr lang="en-US" dirty="0" smtClean="0"/>
              <a:t>Data is only persisted while an object’s metadata is in memory</a:t>
            </a:r>
          </a:p>
          <a:p>
            <a:pPr indent="-164567"/>
            <a:r>
              <a:rPr lang="en-US" dirty="0" smtClean="0"/>
              <a:t>No good way when to tell it was last cleared</a:t>
            </a:r>
          </a:p>
        </p:txBody>
      </p:sp>
    </p:spTree>
    <p:extLst>
      <p:ext uri="{BB962C8B-B14F-4D97-AF65-F5344CB8AC3E}">
        <p14:creationId xmlns:p14="http://schemas.microsoft.com/office/powerpoint/2010/main" val="392283041"/>
      </p:ext>
    </p:extLst>
  </p:cSld>
  <p:clrMapOvr>
    <a:masterClrMapping/>
  </p:clrMapOvr>
  <p:transition/>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“Missing index” DMVs </a:t>
            </a:r>
            <a:endParaRPr lang="en-US" dirty="0"/>
          </a:p>
        </p:txBody>
      </p:sp>
      <p:sp>
        <p:nvSpPr>
          <p:cNvPr id="4" name="Content Placeholder 3"/>
          <p:cNvSpPr>
            <a:spLocks noGrp="1"/>
          </p:cNvSpPr>
          <p:nvPr>
            <p:ph idx="1"/>
          </p:nvPr>
        </p:nvSpPr>
        <p:spPr/>
        <p:txBody>
          <a:bodyPr>
            <a:normAutofit/>
          </a:bodyPr>
          <a:lstStyle/>
          <a:p>
            <a:pPr>
              <a:lnSpc>
                <a:spcPct val="110000"/>
              </a:lnSpc>
              <a:spcBef>
                <a:spcPts val="211"/>
              </a:spcBef>
            </a:pPr>
            <a:r>
              <a:rPr lang="en-US" sz="1800" dirty="0" err="1"/>
              <a:t>sys.dm_db_missing_index_details</a:t>
            </a:r>
            <a:endParaRPr lang="en-US" sz="1800" dirty="0"/>
          </a:p>
          <a:p>
            <a:pPr>
              <a:lnSpc>
                <a:spcPct val="110000"/>
              </a:lnSpc>
              <a:spcBef>
                <a:spcPts val="211"/>
              </a:spcBef>
            </a:pPr>
            <a:r>
              <a:rPr lang="en-US" sz="1800" dirty="0" err="1"/>
              <a:t>sys.dm_db_missing_index_columns</a:t>
            </a:r>
            <a:endParaRPr lang="en-US" sz="1800" dirty="0"/>
          </a:p>
          <a:p>
            <a:pPr>
              <a:lnSpc>
                <a:spcPct val="110000"/>
              </a:lnSpc>
              <a:spcBef>
                <a:spcPts val="211"/>
              </a:spcBef>
            </a:pPr>
            <a:r>
              <a:rPr lang="en-US" sz="1800" dirty="0" err="1"/>
              <a:t>sys.dm_db_missing_index_groups</a:t>
            </a:r>
            <a:endParaRPr lang="en-US" sz="1800" dirty="0"/>
          </a:p>
          <a:p>
            <a:pPr>
              <a:lnSpc>
                <a:spcPct val="110000"/>
              </a:lnSpc>
              <a:spcBef>
                <a:spcPts val="211"/>
              </a:spcBef>
            </a:pPr>
            <a:r>
              <a:rPr lang="en-US" sz="1800" dirty="0" err="1"/>
              <a:t>sys.dm_db_missing_index_group_stats</a:t>
            </a:r>
            <a:endParaRPr lang="en-US" sz="1800" dirty="0"/>
          </a:p>
          <a:p>
            <a:pPr marL="0" indent="0">
              <a:buNone/>
            </a:pPr>
            <a:r>
              <a:rPr lang="en-US" dirty="0" smtClean="0"/>
              <a:t>They tell you:</a:t>
            </a:r>
          </a:p>
          <a:p>
            <a:pPr marL="879184" lvl="1" indent="-321457">
              <a:buFontTx/>
              <a:buChar char="•"/>
            </a:pPr>
            <a:r>
              <a:rPr lang="en-US" dirty="0" smtClean="0"/>
              <a:t>How many time an index would have been used</a:t>
            </a:r>
          </a:p>
          <a:p>
            <a:pPr marL="879184" lvl="1" indent="-321457">
              <a:buFontTx/>
              <a:buChar char="•"/>
            </a:pPr>
            <a:r>
              <a:rPr lang="en-US" dirty="0" smtClean="0"/>
              <a:t>Estimated improvement the index would give</a:t>
            </a:r>
          </a:p>
          <a:p>
            <a:pPr marL="879184" lvl="1" indent="-321457">
              <a:buFontTx/>
              <a:buChar char="•"/>
            </a:pPr>
            <a:r>
              <a:rPr lang="en-US" dirty="0" smtClean="0"/>
              <a:t>Estimated cost of queries that wanted it</a:t>
            </a:r>
            <a:endParaRPr lang="en-US" dirty="0"/>
          </a:p>
          <a:p>
            <a:pPr marL="0" indent="0">
              <a:buNone/>
            </a:pPr>
            <a:r>
              <a:rPr lang="en-US" dirty="0" smtClean="0"/>
              <a:t>This is incredibly useful information…</a:t>
            </a:r>
          </a:p>
          <a:p>
            <a:pPr marL="0" indent="0">
              <a:buNone/>
            </a:pPr>
            <a:r>
              <a:rPr lang="en-US" dirty="0" smtClean="0"/>
              <a:t>But it’s just</a:t>
            </a:r>
            <a:r>
              <a:rPr lang="en-US" dirty="0" smtClean="0">
                <a:solidFill>
                  <a:srgbClr val="ED1C24"/>
                </a:solidFill>
              </a:rPr>
              <a:t> raw information</a:t>
            </a:r>
          </a:p>
        </p:txBody>
      </p:sp>
    </p:spTree>
    <p:extLst>
      <p:ext uri="{BB962C8B-B14F-4D97-AF65-F5344CB8AC3E}">
        <p14:creationId xmlns:p14="http://schemas.microsoft.com/office/powerpoint/2010/main" val="3880924827"/>
      </p:ext>
    </p:extLst>
  </p:cSld>
  <p:clrMapOvr>
    <a:masterClrMapping/>
  </p:clrMapOvr>
  <p:transition/>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Advice is complicated</a:t>
            </a:r>
            <a:endParaRPr lang="en-US" dirty="0"/>
          </a:p>
        </p:txBody>
      </p:sp>
      <p:sp>
        <p:nvSpPr>
          <p:cNvPr id="3" name="Text Placeholder 2"/>
          <p:cNvSpPr>
            <a:spLocks noGrp="1"/>
          </p:cNvSpPr>
          <p:nvPr>
            <p:ph type="body" idx="1"/>
          </p:nvPr>
        </p:nvSpPr>
        <p:spPr/>
        <p:txBody>
          <a:bodyPr/>
          <a:lstStyle/>
          <a:p>
            <a:r>
              <a:rPr lang="en-US" smtClean="0"/>
              <a:t>Missing index DMV “requests”</a:t>
            </a:r>
          </a:p>
          <a:p>
            <a:pPr lvl="1"/>
            <a:r>
              <a:rPr lang="en-US" smtClean="0"/>
              <a:t>Recommend super wide indexes</a:t>
            </a:r>
          </a:p>
          <a:p>
            <a:pPr lvl="1"/>
            <a:r>
              <a:rPr lang="en-US" smtClean="0"/>
              <a:t>Don’t de-duplicate requests</a:t>
            </a:r>
          </a:p>
          <a:p>
            <a:pPr lvl="1"/>
            <a:r>
              <a:rPr lang="en-US" smtClean="0"/>
              <a:t>Don’t get thrown for all types of queries</a:t>
            </a:r>
          </a:p>
          <a:p>
            <a:pPr lvl="1"/>
            <a:r>
              <a:rPr lang="en-US" smtClean="0"/>
              <a:t>Get cleared at tricky times</a:t>
            </a:r>
          </a:p>
          <a:p>
            <a:r>
              <a:rPr lang="en-US" smtClean="0"/>
              <a:t>Database Tuning Advisor</a:t>
            </a:r>
          </a:p>
          <a:p>
            <a:pPr lvl="1"/>
            <a:r>
              <a:rPr lang="en-US" smtClean="0"/>
              <a:t>Needs a firm hand</a:t>
            </a:r>
          </a:p>
          <a:p>
            <a:pPr lvl="1"/>
            <a:r>
              <a:rPr lang="en-US" smtClean="0"/>
              <a:t>Shouldn’t be run against production</a:t>
            </a:r>
          </a:p>
          <a:p>
            <a:pPr lvl="1"/>
            <a:r>
              <a:rPr lang="en-US" smtClean="0"/>
              <a:t>Can recommend truly kooky things (including for clustered indexes)</a:t>
            </a:r>
            <a:endParaRPr lang="en-US" dirty="0"/>
          </a:p>
        </p:txBody>
      </p:sp>
    </p:spTree>
    <p:extLst>
      <p:ext uri="{BB962C8B-B14F-4D97-AF65-F5344CB8AC3E}">
        <p14:creationId xmlns:p14="http://schemas.microsoft.com/office/powerpoint/2010/main" val="1650671700"/>
      </p:ext>
    </p:extLst>
  </p:cSld>
  <p:clrMapOvr>
    <a:masterClrMapping/>
  </p:clrMapOvr>
  <p:transition>
    <p:fade/>
  </p:transition>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4600" dirty="0" smtClean="0">
                <a:solidFill>
                  <a:srgbClr val="ED1C24"/>
                </a:solidFill>
              </a:rPr>
              <a:t>sp_BlitzIndex</a:t>
            </a:r>
            <a:r>
              <a:rPr lang="en-US" sz="4600" dirty="0"/>
              <a:t>®</a:t>
            </a:r>
            <a:r>
              <a:rPr lang="en-US" sz="4600" dirty="0" smtClean="0"/>
              <a:t> shows lots of </a:t>
            </a:r>
            <a:r>
              <a:rPr lang="en-US" sz="4600" dirty="0"/>
              <a:t>information </a:t>
            </a:r>
            <a:r>
              <a:rPr lang="en-US" sz="4600" dirty="0" smtClean="0"/>
              <a:t>in </a:t>
            </a:r>
            <a:r>
              <a:rPr lang="en-US" sz="4600" u="sng" dirty="0" smtClean="0">
                <a:solidFill>
                  <a:srgbClr val="ED1C24"/>
                </a:solidFill>
              </a:rPr>
              <a:t>one </a:t>
            </a:r>
            <a:r>
              <a:rPr lang="en-US" sz="4600" u="sng" dirty="0">
                <a:solidFill>
                  <a:srgbClr val="ED1C24"/>
                </a:solidFill>
              </a:rPr>
              <a:t>place</a:t>
            </a:r>
          </a:p>
        </p:txBody>
      </p:sp>
    </p:spTree>
    <p:extLst>
      <p:ext uri="{BB962C8B-B14F-4D97-AF65-F5344CB8AC3E}">
        <p14:creationId xmlns:p14="http://schemas.microsoft.com/office/powerpoint/2010/main" val="2879652709"/>
      </p:ext>
    </p:extLst>
  </p:cSld>
  <p:clrMapOvr>
    <a:masterClrMapping/>
  </p:clrMapOvr>
  <p:transition>
    <p:fade/>
  </p:transition>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z="2800" dirty="0">
                <a:cs typeface="Calibri"/>
              </a:rPr>
              <a:t>BrentOzar.com/BlitzIndex</a:t>
            </a:r>
            <a:endParaRPr lang="en-US" sz="2800" dirty="0"/>
          </a:p>
        </p:txBody>
      </p:sp>
      <p:pic>
        <p:nvPicPr>
          <p:cNvPr id="4" name="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434731" y="1066800"/>
            <a:ext cx="6815554" cy="4748111"/>
          </a:xfrm>
          <a:prstGeom prst="rect">
            <a:avLst/>
          </a:prstGeom>
        </p:spPr>
      </p:pic>
    </p:spTree>
    <p:extLst>
      <p:ext uri="{BB962C8B-B14F-4D97-AF65-F5344CB8AC3E}">
        <p14:creationId xmlns:p14="http://schemas.microsoft.com/office/powerpoint/2010/main" val="841035900"/>
      </p:ext>
    </p:extLst>
  </p:cSld>
  <p:clrMapOvr>
    <a:masterClrMapping/>
  </p:clrMapOvr>
  <p:transition/>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Get details on a table</a:t>
            </a:r>
            <a:endParaRPr lang="en-US" dirty="0"/>
          </a:p>
        </p:txBody>
      </p:sp>
      <p:sp>
        <p:nvSpPr>
          <p:cNvPr id="3" name="Text Placeholder 2"/>
          <p:cNvSpPr>
            <a:spLocks noGrp="1"/>
          </p:cNvSpPr>
          <p:nvPr>
            <p:ph type="body" idx="1"/>
          </p:nvPr>
        </p:nvSpPr>
        <p:spPr/>
        <p:txBody>
          <a:bodyPr>
            <a:normAutofit/>
          </a:bodyPr>
          <a:lstStyle/>
          <a:p>
            <a:pPr lvl="0"/>
            <a:r>
              <a:rPr lang="en-US" dirty="0" smtClean="0"/>
              <a:t>Examine individual tables with commands from the ‘More Info’ column:</a:t>
            </a:r>
          </a:p>
          <a:p>
            <a:pPr marL="399547" lvl="1" indent="0">
              <a:buNone/>
            </a:pPr>
            <a:r>
              <a:rPr lang="en-US" dirty="0"/>
              <a:t>EXEC dbo.sp_BlitzIndex </a:t>
            </a:r>
            <a:r>
              <a:rPr lang="en-US" dirty="0" smtClean="0"/>
              <a:t>	@</a:t>
            </a:r>
            <a:r>
              <a:rPr lang="en-US" dirty="0" err="1" smtClean="0"/>
              <a:t>DatabaseName</a:t>
            </a:r>
            <a:r>
              <a:rPr lang="en-US" dirty="0" smtClean="0"/>
              <a:t>='AdventureWorks',</a:t>
            </a:r>
            <a:br>
              <a:rPr lang="en-US" dirty="0" smtClean="0"/>
            </a:br>
            <a:r>
              <a:rPr lang="en-US" dirty="0" smtClean="0"/>
              <a:t>	@</a:t>
            </a:r>
            <a:r>
              <a:rPr lang="en-US" dirty="0" err="1" smtClean="0"/>
              <a:t>SchemaName</a:t>
            </a:r>
            <a:r>
              <a:rPr lang="en-US" dirty="0" smtClean="0"/>
              <a:t>='Person',</a:t>
            </a:r>
            <a:br>
              <a:rPr lang="en-US" dirty="0" smtClean="0"/>
            </a:br>
            <a:r>
              <a:rPr lang="en-US" dirty="0" smtClean="0"/>
              <a:t>	@</a:t>
            </a:r>
            <a:r>
              <a:rPr lang="en-US" dirty="0" err="1" smtClean="0"/>
              <a:t>TableName</a:t>
            </a:r>
            <a:r>
              <a:rPr lang="en-US" dirty="0" smtClean="0"/>
              <a:t>='Person';</a:t>
            </a:r>
          </a:p>
          <a:p>
            <a:r>
              <a:rPr lang="en-US" dirty="0" smtClean="0"/>
              <a:t>This gives you:</a:t>
            </a:r>
          </a:p>
          <a:p>
            <a:pPr lvl="1"/>
            <a:r>
              <a:rPr lang="en-US" dirty="0" smtClean="0"/>
              <a:t>Index size, use, recent locking info</a:t>
            </a:r>
          </a:p>
          <a:p>
            <a:pPr lvl="1"/>
            <a:r>
              <a:rPr lang="en-US" dirty="0" smtClean="0"/>
              <a:t>Missing index requests</a:t>
            </a:r>
          </a:p>
          <a:p>
            <a:pPr lvl="1"/>
            <a:r>
              <a:rPr lang="en-US" dirty="0" smtClean="0"/>
              <a:t>Foreign key info</a:t>
            </a:r>
          </a:p>
          <a:p>
            <a:pPr lvl="1"/>
            <a:r>
              <a:rPr lang="en-US" dirty="0"/>
              <a:t>Column </a:t>
            </a:r>
            <a:r>
              <a:rPr lang="en-US" dirty="0" smtClean="0"/>
              <a:t>list</a:t>
            </a:r>
            <a:r>
              <a:rPr lang="en-US" dirty="0"/>
              <a:t> </a:t>
            </a:r>
            <a:r>
              <a:rPr lang="en-US" dirty="0" smtClean="0"/>
              <a:t>(and data types)</a:t>
            </a:r>
            <a:endParaRPr lang="en-US" dirty="0"/>
          </a:p>
        </p:txBody>
      </p:sp>
    </p:spTree>
    <p:extLst>
      <p:ext uri="{BB962C8B-B14F-4D97-AF65-F5344CB8AC3E}">
        <p14:creationId xmlns:p14="http://schemas.microsoft.com/office/powerpoint/2010/main" val="74070485"/>
      </p:ext>
    </p:extLst>
  </p:cSld>
  <p:clrMapOvr>
    <a:masterClrMapping/>
  </p:clrMapOvr>
  <p:transition>
    <p:fade/>
  </p:transition>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 1:</a:t>
            </a:r>
            <a:br>
              <a:rPr lang="en-US" dirty="0" smtClean="0"/>
            </a:br>
            <a:r>
              <a:rPr lang="en-US" dirty="0" smtClean="0"/>
              <a:t>Meet the Index DMVs</a:t>
            </a:r>
            <a:endParaRPr lang="en-US" dirty="0"/>
          </a:p>
        </p:txBody>
      </p:sp>
    </p:spTree>
    <p:extLst>
      <p:ext uri="{BB962C8B-B14F-4D97-AF65-F5344CB8AC3E}">
        <p14:creationId xmlns:p14="http://schemas.microsoft.com/office/powerpoint/2010/main" val="2789876957"/>
      </p:ext>
    </p:extLst>
  </p:cSld>
  <p:clrMapOvr>
    <a:masterClrMapping/>
  </p:clrMapOvr>
  <p:transition/>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Index DMVs</a:t>
            </a:r>
            <a:endParaRPr lang="en-US" dirty="0"/>
          </a:p>
        </p:txBody>
      </p:sp>
      <p:sp>
        <p:nvSpPr>
          <p:cNvPr id="4" name="Text Placeholder 3"/>
          <p:cNvSpPr>
            <a:spLocks noGrp="1"/>
          </p:cNvSpPr>
          <p:nvPr>
            <p:ph type="body" idx="1"/>
          </p:nvPr>
        </p:nvSpPr>
        <p:spPr/>
        <p:txBody>
          <a:bodyPr/>
          <a:lstStyle/>
          <a:p>
            <a:r>
              <a:rPr lang="en-US" dirty="0"/>
              <a:t>This data is useful, just don't jump to conclusions about seeks and scans</a:t>
            </a:r>
          </a:p>
          <a:p>
            <a:r>
              <a:rPr lang="en-US" dirty="0" smtClean="0"/>
              <a:t>Remember</a:t>
            </a:r>
            <a:r>
              <a:rPr lang="en-US" dirty="0"/>
              <a:t>:</a:t>
            </a:r>
          </a:p>
          <a:p>
            <a:pPr lvl="1"/>
            <a:r>
              <a:rPr lang="en-US" dirty="0" smtClean="0"/>
              <a:t>Scans </a:t>
            </a:r>
            <a:r>
              <a:rPr lang="en-US" dirty="0"/>
              <a:t>aren't always </a:t>
            </a:r>
            <a:r>
              <a:rPr lang="en-US" dirty="0" smtClean="0"/>
              <a:t>bad</a:t>
            </a:r>
            <a:endParaRPr lang="en-US" dirty="0"/>
          </a:p>
          <a:p>
            <a:pPr lvl="1"/>
            <a:r>
              <a:rPr lang="en-US" dirty="0" smtClean="0"/>
              <a:t>Index usage stats stays around longer– but is less granular/precise</a:t>
            </a:r>
          </a:p>
          <a:p>
            <a:pPr lvl="1"/>
            <a:r>
              <a:rPr lang="en-US" dirty="0" smtClean="0"/>
              <a:t>Operational stats aren’t perfect either. </a:t>
            </a:r>
            <a:r>
              <a:rPr lang="en-US" dirty="0"/>
              <a:t>A</a:t>
            </a:r>
            <a:r>
              <a:rPr lang="en-US" dirty="0" smtClean="0"/>
              <a:t>nd …</a:t>
            </a:r>
            <a:endParaRPr lang="en-US" dirty="0"/>
          </a:p>
          <a:p>
            <a:r>
              <a:rPr lang="en-US" dirty="0" smtClean="0"/>
              <a:t>Look </a:t>
            </a:r>
            <a:r>
              <a:rPr lang="en-US" dirty="0"/>
              <a:t>at the big picture!</a:t>
            </a:r>
          </a:p>
          <a:p>
            <a:endParaRPr lang="en-US" dirty="0"/>
          </a:p>
        </p:txBody>
      </p:sp>
    </p:spTree>
    <p:extLst>
      <p:ext uri="{BB962C8B-B14F-4D97-AF65-F5344CB8AC3E}">
        <p14:creationId xmlns:p14="http://schemas.microsoft.com/office/powerpoint/2010/main" val="591418456"/>
      </p:ext>
    </p:extLst>
  </p:cSld>
  <p:clrMapOvr>
    <a:masterClrMapping/>
  </p:clrMapOvr>
  <p:transition>
    <p:fade/>
  </p:transition>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85800" y="3684191"/>
            <a:ext cx="7772400" cy="1573609"/>
          </a:xfrm>
        </p:spPr>
        <p:txBody>
          <a:bodyPr/>
          <a:lstStyle/>
          <a:p>
            <a:r>
              <a:rPr lang="en-US" sz="6600" dirty="0" smtClean="0"/>
              <a:t>Let’s find out what’s </a:t>
            </a:r>
            <a:r>
              <a:rPr lang="en-US" sz="6600" u="sng" dirty="0" smtClean="0">
                <a:solidFill>
                  <a:srgbClr val="ED1C24"/>
                </a:solidFill>
              </a:rPr>
              <a:t>wrong</a:t>
            </a:r>
            <a:r>
              <a:rPr lang="en-US" sz="6600" dirty="0" smtClean="0"/>
              <a:t>.</a:t>
            </a:r>
            <a:endParaRPr lang="en-US" sz="6600" dirty="0"/>
          </a:p>
        </p:txBody>
      </p:sp>
    </p:spTree>
    <p:extLst>
      <p:ext uri="{BB962C8B-B14F-4D97-AF65-F5344CB8AC3E}">
        <p14:creationId xmlns:p14="http://schemas.microsoft.com/office/powerpoint/2010/main" val="502727708"/>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6004" y="900113"/>
            <a:ext cx="7551442" cy="5957887"/>
          </a:xfrm>
          <a:prstGeom prst="rect">
            <a:avLst/>
          </a:prstGeom>
        </p:spPr>
      </p:pic>
      <p:sp>
        <p:nvSpPr>
          <p:cNvPr id="3" name="Title 2"/>
          <p:cNvSpPr>
            <a:spLocks noGrp="1"/>
          </p:cNvSpPr>
          <p:nvPr>
            <p:ph type="title"/>
          </p:nvPr>
        </p:nvSpPr>
        <p:spPr/>
        <p:txBody>
          <a:bodyPr/>
          <a:lstStyle/>
          <a:p>
            <a:r>
              <a:rPr lang="en-US" dirty="0"/>
              <a:t>http://BrentOzar.com/go/engine</a:t>
            </a:r>
          </a:p>
        </p:txBody>
      </p:sp>
    </p:spTree>
    <p:extLst>
      <p:ext uri="{BB962C8B-B14F-4D97-AF65-F5344CB8AC3E}">
        <p14:creationId xmlns:p14="http://schemas.microsoft.com/office/powerpoint/2010/main" val="1481236462"/>
      </p:ext>
    </p:extLst>
  </p:cSld>
  <p:clrMapOvr>
    <a:masterClrMapping/>
  </p:clrMapOvr>
  <p:transition>
    <p:fade/>
  </p:transition>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a:t>
            </a:r>
            <a:r>
              <a:rPr lang="en-US" dirty="0" smtClean="0"/>
              <a:t>we diagnose</a:t>
            </a:r>
            <a:endParaRPr lang="en-US" dirty="0"/>
          </a:p>
        </p:txBody>
      </p:sp>
      <p:sp>
        <p:nvSpPr>
          <p:cNvPr id="3" name="Text Placeholder 2"/>
          <p:cNvSpPr>
            <a:spLocks noGrp="1"/>
          </p:cNvSpPr>
          <p:nvPr>
            <p:ph type="body" idx="1"/>
          </p:nvPr>
        </p:nvSpPr>
        <p:spPr/>
        <p:txBody>
          <a:bodyPr>
            <a:normAutofit/>
          </a:bodyPr>
          <a:lstStyle/>
          <a:p>
            <a:pPr lvl="0"/>
            <a:r>
              <a:rPr lang="en-US" dirty="0" smtClean="0"/>
              <a:t>sp_BlitzIndex (reads those DMVs!)</a:t>
            </a:r>
          </a:p>
          <a:p>
            <a:pPr marL="399568" lvl="1" indent="0">
              <a:buNone/>
            </a:pPr>
            <a:r>
              <a:rPr lang="en-US" dirty="0" smtClean="0">
                <a:hlinkClick r:id="rId2"/>
              </a:rPr>
              <a:t>http</a:t>
            </a:r>
            <a:r>
              <a:rPr lang="en-US" dirty="0">
                <a:hlinkClick r:id="rId2"/>
              </a:rPr>
              <a:t>://</a:t>
            </a:r>
            <a:r>
              <a:rPr lang="en-US" dirty="0" smtClean="0">
                <a:hlinkClick r:id="rId2"/>
              </a:rPr>
              <a:t>www.brentozar.com/blitzindex</a:t>
            </a:r>
            <a:r>
              <a:rPr lang="en-US" dirty="0" smtClean="0"/>
              <a:t> </a:t>
            </a:r>
            <a:endParaRPr lang="en-US" dirty="0"/>
          </a:p>
          <a:p>
            <a:pPr lvl="0"/>
            <a:r>
              <a:rPr lang="en-US" dirty="0" smtClean="0"/>
              <a:t>Syntax to run in “diagnose” mode</a:t>
            </a:r>
            <a:endParaRPr lang="en-US" dirty="0"/>
          </a:p>
          <a:p>
            <a:pPr marL="399568" lvl="1" indent="0">
              <a:buNone/>
            </a:pPr>
            <a:r>
              <a:rPr lang="en-US" dirty="0" smtClean="0"/>
              <a:t>EXEC </a:t>
            </a:r>
            <a:r>
              <a:rPr lang="en-US" dirty="0"/>
              <a:t>dbo.sp_BlitzIndex </a:t>
            </a:r>
            <a:r>
              <a:rPr lang="en-US" dirty="0" smtClean="0"/>
              <a:t>	@</a:t>
            </a:r>
            <a:r>
              <a:rPr lang="en-US" dirty="0" err="1" smtClean="0"/>
              <a:t>DatabaseName</a:t>
            </a:r>
            <a:r>
              <a:rPr lang="en-US" dirty="0"/>
              <a:t>='AdventureWorks';</a:t>
            </a:r>
          </a:p>
          <a:p>
            <a:endParaRPr lang="en-US" dirty="0"/>
          </a:p>
          <a:p>
            <a:pPr lvl="0"/>
            <a:endParaRPr lang="en-US" dirty="0"/>
          </a:p>
        </p:txBody>
      </p:sp>
    </p:spTree>
    <p:extLst>
      <p:ext uri="{BB962C8B-B14F-4D97-AF65-F5344CB8AC3E}">
        <p14:creationId xmlns:p14="http://schemas.microsoft.com/office/powerpoint/2010/main" val="1592500705"/>
      </p:ext>
    </p:extLst>
  </p:cSld>
  <p:clrMapOvr>
    <a:masterClrMapping/>
  </p:clrMapOvr>
  <p:transition>
    <p:fade/>
  </p:transition>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alipers_black_shutterstock_169690244.png"/>
          <p:cNvPicPr>
            <a:picLocks noChangeAspect="1"/>
          </p:cNvPicPr>
          <p:nvPr/>
        </p:nvPicPr>
        <p:blipFill>
          <a:blip r:embed="rId2">
            <a:extLst>
              <a:ext uri="{28A0092B-C50C-407E-A947-70E740481C1C}">
                <a14:useLocalDpi xmlns:a14="http://schemas.microsoft.com/office/drawing/2010/main"/>
              </a:ext>
            </a:extLst>
          </a:blip>
          <a:stretch>
            <a:fillRect/>
          </a:stretch>
        </p:blipFill>
        <p:spPr>
          <a:xfrm rot="17241858">
            <a:off x="6029972" y="4549838"/>
            <a:ext cx="1586634" cy="1586634"/>
          </a:xfrm>
          <a:prstGeom prst="rect">
            <a:avLst/>
          </a:prstGeom>
        </p:spPr>
      </p:pic>
      <p:sp>
        <p:nvSpPr>
          <p:cNvPr id="3" name="Title 2"/>
          <p:cNvSpPr>
            <a:spLocks noGrp="1"/>
          </p:cNvSpPr>
          <p:nvPr>
            <p:ph type="title"/>
          </p:nvPr>
        </p:nvSpPr>
        <p:spPr>
          <a:xfrm>
            <a:off x="430306" y="3033422"/>
            <a:ext cx="7820096" cy="2435134"/>
          </a:xfrm>
        </p:spPr>
        <p:txBody>
          <a:bodyPr/>
          <a:lstStyle/>
          <a:p>
            <a:pPr algn="l"/>
            <a:r>
              <a:rPr lang="en-US" dirty="0" smtClean="0"/>
              <a:t>DEMO 2:</a:t>
            </a:r>
            <a:br>
              <a:rPr lang="en-US" dirty="0" smtClean="0"/>
            </a:br>
            <a:r>
              <a:rPr lang="en-US" dirty="0" smtClean="0"/>
              <a:t>Diagnose!</a:t>
            </a:r>
            <a:endParaRPr lang="en-US" dirty="0"/>
          </a:p>
        </p:txBody>
      </p:sp>
      <p:pic>
        <p:nvPicPr>
          <p:cNvPr id="4" name="Picture 3" descr="stanley-senior-developer-comb-shutterstock_160519877-[Converted].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23273" y="1866846"/>
            <a:ext cx="1882255" cy="4350882"/>
          </a:xfrm>
          <a:prstGeom prst="rect">
            <a:avLst/>
          </a:prstGeom>
        </p:spPr>
      </p:pic>
      <p:sp>
        <p:nvSpPr>
          <p:cNvPr id="5" name="Oval Callout 4"/>
          <p:cNvSpPr/>
          <p:nvPr/>
        </p:nvSpPr>
        <p:spPr>
          <a:xfrm>
            <a:off x="3636610" y="1235598"/>
            <a:ext cx="3662848" cy="1687889"/>
          </a:xfrm>
          <a:prstGeom prst="wedgeEllipseCallout">
            <a:avLst>
              <a:gd name="adj1" fmla="val 45643"/>
              <a:gd name="adj2" fmla="val 82347"/>
            </a:avLst>
          </a:prstGeom>
        </p:spPr>
        <p:style>
          <a:lnRef idx="2">
            <a:schemeClr val="accent1"/>
          </a:lnRef>
          <a:fillRef idx="1">
            <a:schemeClr val="lt1"/>
          </a:fillRef>
          <a:effectRef idx="0">
            <a:schemeClr val="accent1"/>
          </a:effectRef>
          <a:fontRef idx="minor">
            <a:schemeClr val="dk1"/>
          </a:fontRef>
        </p:style>
        <p:txBody>
          <a:bodyPr rtlCol="0" anchor="ctr">
            <a:spAutoFit/>
          </a:bodyPr>
          <a:lstStyle/>
          <a:p>
            <a:pPr algn="ctr"/>
            <a:r>
              <a:rPr lang="en-US" sz="2400" dirty="0" smtClean="0">
                <a:latin typeface="Calibri"/>
                <a:cs typeface="Calibri"/>
              </a:rPr>
              <a:t>Use the worksheet on the next slide as we go</a:t>
            </a:r>
            <a:endParaRPr lang="en-US" sz="2400" dirty="0">
              <a:latin typeface="Calibri"/>
              <a:cs typeface="Calibri"/>
            </a:endParaRPr>
          </a:p>
        </p:txBody>
      </p:sp>
    </p:spTree>
    <p:extLst>
      <p:ext uri="{BB962C8B-B14F-4D97-AF65-F5344CB8AC3E}">
        <p14:creationId xmlns:p14="http://schemas.microsoft.com/office/powerpoint/2010/main" val="3728443684"/>
      </p:ext>
    </p:extLst>
  </p:cSld>
  <p:clrMapOvr>
    <a:masterClrMapping/>
  </p:clrMapOvr>
  <p:transition/>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4294967295"/>
            <p:extLst>
              <p:ext uri="{D42A27DB-BD31-4B8C-83A1-F6EECF244321}">
                <p14:modId xmlns:p14="http://schemas.microsoft.com/office/powerpoint/2010/main" val="3924773183"/>
              </p:ext>
            </p:extLst>
          </p:nvPr>
        </p:nvGraphicFramePr>
        <p:xfrm>
          <a:off x="598835" y="602300"/>
          <a:ext cx="8000325" cy="5022964"/>
        </p:xfrm>
        <a:graphic>
          <a:graphicData uri="http://schemas.openxmlformats.org/drawingml/2006/table">
            <a:tbl>
              <a:tblPr firstRow="1" bandRow="1">
                <a:tableStyleId>{1FECB4D8-DB02-4DC6-A0A2-4F2EBAE1DC90}</a:tableStyleId>
              </a:tblPr>
              <a:tblGrid>
                <a:gridCol w="1658244"/>
                <a:gridCol w="1685305"/>
                <a:gridCol w="4656776"/>
              </a:tblGrid>
              <a:tr h="707101">
                <a:tc>
                  <a:txBody>
                    <a:bodyPr/>
                    <a:lstStyle/>
                    <a:p>
                      <a:r>
                        <a:rPr lang="en-US" sz="2000" dirty="0" smtClean="0"/>
                        <a:t>Category</a:t>
                      </a:r>
                      <a:endParaRPr lang="en-US" sz="2000" dirty="0"/>
                    </a:p>
                  </a:txBody>
                  <a:tcPr/>
                </a:tc>
                <a:tc>
                  <a:txBody>
                    <a:bodyPr/>
                    <a:lstStyle/>
                    <a:p>
                      <a:r>
                        <a:rPr lang="en-US" sz="2000" dirty="0" smtClean="0"/>
                        <a:t>Basic description</a:t>
                      </a:r>
                      <a:endParaRPr lang="en-US" sz="2000" dirty="0"/>
                    </a:p>
                  </a:txBody>
                  <a:tcPr/>
                </a:tc>
                <a:tc>
                  <a:txBody>
                    <a:bodyPr/>
                    <a:lstStyle/>
                    <a:p>
                      <a:r>
                        <a:rPr lang="en-US" sz="2000" dirty="0" smtClean="0"/>
                        <a:t>Your notes as</a:t>
                      </a:r>
                      <a:r>
                        <a:rPr lang="en-US" sz="2000" baseline="0" dirty="0" smtClean="0"/>
                        <a:t> we work through the demo</a:t>
                      </a:r>
                      <a:endParaRPr lang="en-US" sz="2000" dirty="0"/>
                    </a:p>
                  </a:txBody>
                  <a:tcPr/>
                </a:tc>
              </a:tr>
              <a:tr h="707101">
                <a:tc>
                  <a:txBody>
                    <a:bodyPr/>
                    <a:lstStyle/>
                    <a:p>
                      <a:r>
                        <a:rPr lang="en-US" sz="1800" dirty="0" smtClean="0"/>
                        <a:t>Duplicates</a:t>
                      </a:r>
                      <a:endParaRPr lang="en-US" sz="1800" dirty="0"/>
                    </a:p>
                  </a:txBody>
                  <a:tcPr/>
                </a:tc>
                <a:tc>
                  <a:txBody>
                    <a:bodyPr/>
                    <a:lstStyle/>
                    <a:p>
                      <a:r>
                        <a:rPr lang="en-US" sz="1400" dirty="0" smtClean="0"/>
                        <a:t>Waste memory, extra IO, extra storage</a:t>
                      </a:r>
                      <a:endParaRPr lang="en-US" sz="1400" dirty="0"/>
                    </a:p>
                  </a:txBody>
                  <a:tcPr/>
                </a:tc>
                <a:tc>
                  <a:txBody>
                    <a:bodyPr/>
                    <a:lstStyle/>
                    <a:p>
                      <a:endParaRPr lang="en-US" sz="2000" dirty="0"/>
                    </a:p>
                  </a:txBody>
                  <a:tcPr/>
                </a:tc>
              </a:tr>
              <a:tr h="707101">
                <a:tc>
                  <a:txBody>
                    <a:bodyPr/>
                    <a:lstStyle/>
                    <a:p>
                      <a:r>
                        <a:rPr lang="en-US" sz="1800" dirty="0" smtClean="0"/>
                        <a:t>Fill Factor</a:t>
                      </a:r>
                      <a:endParaRPr lang="en-US" sz="1800" dirty="0"/>
                    </a:p>
                  </a:txBody>
                  <a:tcPr/>
                </a:tc>
                <a:tc>
                  <a:txBody>
                    <a:bodyPr/>
                    <a:lstStyle/>
                    <a:p>
                      <a:r>
                        <a:rPr lang="en-US" sz="1400" dirty="0" smtClean="0"/>
                        <a:t>Waste</a:t>
                      </a:r>
                      <a:r>
                        <a:rPr lang="en-US" sz="1400" baseline="0" dirty="0" smtClean="0"/>
                        <a:t> memory, extra IO, extra storage</a:t>
                      </a:r>
                      <a:endParaRPr lang="en-US" sz="1400" dirty="0"/>
                    </a:p>
                  </a:txBody>
                  <a:tcPr/>
                </a:tc>
                <a:tc>
                  <a:txBody>
                    <a:bodyPr/>
                    <a:lstStyle/>
                    <a:p>
                      <a:endParaRPr lang="en-US" sz="2000" dirty="0"/>
                    </a:p>
                  </a:txBody>
                  <a:tcPr/>
                </a:tc>
              </a:tr>
              <a:tr h="707101">
                <a:tc>
                  <a:txBody>
                    <a:bodyPr/>
                    <a:lstStyle/>
                    <a:p>
                      <a:r>
                        <a:rPr lang="en-US" sz="1800" dirty="0" smtClean="0"/>
                        <a:t>Unread Indexes</a:t>
                      </a:r>
                      <a:endParaRPr lang="en-US" sz="1800" dirty="0"/>
                    </a:p>
                  </a:txBody>
                  <a:tcPr/>
                </a:tc>
                <a:tc>
                  <a:txBody>
                    <a:bodyPr/>
                    <a:lstStyle/>
                    <a:p>
                      <a:r>
                        <a:rPr lang="en-US" sz="1400" dirty="0" smtClean="0"/>
                        <a:t>Slower</a:t>
                      </a:r>
                      <a:r>
                        <a:rPr lang="en-US" sz="1400" baseline="0" dirty="0" smtClean="0"/>
                        <a:t> writes, storage</a:t>
                      </a:r>
                      <a:endParaRPr lang="en-US" sz="1400" dirty="0"/>
                    </a:p>
                  </a:txBody>
                  <a:tcPr/>
                </a:tc>
                <a:tc>
                  <a:txBody>
                    <a:bodyPr/>
                    <a:lstStyle/>
                    <a:p>
                      <a:endParaRPr lang="en-US" sz="2000" dirty="0"/>
                    </a:p>
                  </a:txBody>
                  <a:tcPr/>
                </a:tc>
              </a:tr>
              <a:tr h="707101">
                <a:tc>
                  <a:txBody>
                    <a:bodyPr/>
                    <a:lstStyle/>
                    <a:p>
                      <a:r>
                        <a:rPr lang="en-US" sz="1800" dirty="0" smtClean="0"/>
                        <a:t>Active Heap</a:t>
                      </a:r>
                      <a:endParaRPr lang="en-US" sz="1800" dirty="0"/>
                    </a:p>
                  </a:txBody>
                  <a:tcPr/>
                </a:tc>
                <a:tc>
                  <a:txBody>
                    <a:bodyPr/>
                    <a:lstStyle/>
                    <a:p>
                      <a:r>
                        <a:rPr lang="en-US" sz="1400" dirty="0" smtClean="0"/>
                        <a:t>Extra random</a:t>
                      </a:r>
                      <a:r>
                        <a:rPr lang="en-US" sz="1400" baseline="0" dirty="0" smtClean="0"/>
                        <a:t> IO, weird bloat, not seek-able</a:t>
                      </a:r>
                      <a:endParaRPr lang="en-US" sz="1400" dirty="0"/>
                    </a:p>
                  </a:txBody>
                  <a:tcPr/>
                </a:tc>
                <a:tc>
                  <a:txBody>
                    <a:bodyPr/>
                    <a:lstStyle/>
                    <a:p>
                      <a:endParaRPr lang="en-US" sz="2000" dirty="0"/>
                    </a:p>
                  </a:txBody>
                  <a:tcPr/>
                </a:tc>
              </a:tr>
              <a:tr h="707101">
                <a:tc>
                  <a:txBody>
                    <a:bodyPr/>
                    <a:lstStyle/>
                    <a:p>
                      <a:pPr marL="0" marR="0" indent="0" algn="l" defTabSz="642816" rtl="0" eaLnBrk="1" fontAlgn="auto" latinLnBrk="0" hangingPunct="1">
                        <a:lnSpc>
                          <a:spcPct val="100000"/>
                        </a:lnSpc>
                        <a:spcBef>
                          <a:spcPts val="0"/>
                        </a:spcBef>
                        <a:spcAft>
                          <a:spcPts val="0"/>
                        </a:spcAft>
                        <a:buClrTx/>
                        <a:buSzTx/>
                        <a:buFontTx/>
                        <a:buNone/>
                        <a:tabLst/>
                        <a:defRPr/>
                      </a:pPr>
                      <a:r>
                        <a:rPr lang="en-US" sz="1800" dirty="0" smtClean="0"/>
                        <a:t>Missing</a:t>
                      </a:r>
                      <a:r>
                        <a:rPr lang="en-US" sz="1800" baseline="0" dirty="0" smtClean="0"/>
                        <a:t> Indexes</a:t>
                      </a:r>
                      <a:endParaRPr lang="en-US" sz="1800" dirty="0" smtClean="0"/>
                    </a:p>
                  </a:txBody>
                  <a:tcPr/>
                </a:tc>
                <a:tc>
                  <a:txBody>
                    <a:bodyPr/>
                    <a:lstStyle/>
                    <a:p>
                      <a:pPr marL="0" marR="0" indent="0" algn="l" defTabSz="642816" rtl="0" eaLnBrk="1" fontAlgn="auto" latinLnBrk="0" hangingPunct="1">
                        <a:lnSpc>
                          <a:spcPct val="100000"/>
                        </a:lnSpc>
                        <a:spcBef>
                          <a:spcPts val="0"/>
                        </a:spcBef>
                        <a:spcAft>
                          <a:spcPts val="0"/>
                        </a:spcAft>
                        <a:buClrTx/>
                        <a:buSzTx/>
                        <a:buFontTx/>
                        <a:buNone/>
                        <a:tabLst/>
                        <a:defRPr/>
                      </a:pPr>
                      <a:r>
                        <a:rPr lang="en-US" sz="1400" dirty="0" smtClean="0"/>
                        <a:t>Extra IO</a:t>
                      </a:r>
                    </a:p>
                  </a:txBody>
                  <a:tcPr/>
                </a:tc>
                <a:tc>
                  <a:txBody>
                    <a:bodyPr/>
                    <a:lstStyle/>
                    <a:p>
                      <a:endParaRPr lang="en-US" sz="2000" dirty="0"/>
                    </a:p>
                  </a:txBody>
                  <a:tcPr/>
                </a:tc>
              </a:tr>
              <a:tr h="707101">
                <a:tc>
                  <a:txBody>
                    <a:bodyPr/>
                    <a:lstStyle/>
                    <a:p>
                      <a:pPr marL="0" marR="0" indent="0" algn="l" defTabSz="642816" rtl="0" eaLnBrk="1" fontAlgn="auto" latinLnBrk="0" hangingPunct="1">
                        <a:lnSpc>
                          <a:spcPct val="100000"/>
                        </a:lnSpc>
                        <a:spcBef>
                          <a:spcPts val="0"/>
                        </a:spcBef>
                        <a:spcAft>
                          <a:spcPts val="0"/>
                        </a:spcAft>
                        <a:buClrTx/>
                        <a:buSzTx/>
                        <a:buFontTx/>
                        <a:buNone/>
                        <a:tabLst/>
                        <a:defRPr/>
                      </a:pPr>
                      <a:r>
                        <a:rPr lang="en-US" sz="1800" dirty="0" smtClean="0"/>
                        <a:t>Workaholics</a:t>
                      </a:r>
                    </a:p>
                  </a:txBody>
                  <a:tcPr/>
                </a:tc>
                <a:tc>
                  <a:txBody>
                    <a:bodyPr/>
                    <a:lstStyle/>
                    <a:p>
                      <a:pPr marL="0" marR="0" indent="0" algn="l" defTabSz="642816" rtl="0" eaLnBrk="1" fontAlgn="auto" latinLnBrk="0" hangingPunct="1">
                        <a:lnSpc>
                          <a:spcPct val="100000"/>
                        </a:lnSpc>
                        <a:spcBef>
                          <a:spcPts val="0"/>
                        </a:spcBef>
                        <a:spcAft>
                          <a:spcPts val="0"/>
                        </a:spcAft>
                        <a:buClrTx/>
                        <a:buSzTx/>
                        <a:buFontTx/>
                        <a:buNone/>
                        <a:tabLst/>
                        <a:defRPr/>
                      </a:pPr>
                      <a:r>
                        <a:rPr lang="en-US" sz="1400" dirty="0" smtClean="0"/>
                        <a:t>Pointer to where the action</a:t>
                      </a:r>
                      <a:r>
                        <a:rPr lang="en-US" sz="1400" baseline="0" dirty="0" smtClean="0"/>
                        <a:t> is</a:t>
                      </a:r>
                      <a:endParaRPr lang="en-US" sz="1400" dirty="0" smtClean="0"/>
                    </a:p>
                  </a:txBody>
                  <a:tcPr/>
                </a:tc>
                <a:tc>
                  <a:txBody>
                    <a:bodyPr/>
                    <a:lstStyle/>
                    <a:p>
                      <a:endParaRPr lang="en-US" sz="2000" dirty="0"/>
                    </a:p>
                  </a:txBody>
                  <a:tcPr/>
                </a:tc>
              </a:tr>
            </a:tbl>
          </a:graphicData>
        </a:graphic>
      </p:graphicFrame>
    </p:spTree>
    <p:extLst>
      <p:ext uri="{BB962C8B-B14F-4D97-AF65-F5344CB8AC3E}">
        <p14:creationId xmlns:p14="http://schemas.microsoft.com/office/powerpoint/2010/main" val="2719681927"/>
      </p:ext>
    </p:extLst>
  </p:cSld>
  <p:clrMapOvr>
    <a:masterClrMapping/>
  </p:clrMapOvr>
  <p:transition>
    <p:fade/>
  </p:transition>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Can indexes make things faster?</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917433084"/>
              </p:ext>
            </p:extLst>
          </p:nvPr>
        </p:nvGraphicFramePr>
        <p:xfrm>
          <a:off x="457200" y="1280546"/>
          <a:ext cx="8229601" cy="4345456"/>
        </p:xfrm>
        <a:graphic>
          <a:graphicData uri="http://schemas.openxmlformats.org/drawingml/2006/table">
            <a:tbl>
              <a:tblPr firstRow="1" bandRow="1">
                <a:tableStyleId>{10A1B5D5-9B99-4C35-A422-299274C87663}</a:tableStyleId>
              </a:tblPr>
              <a:tblGrid>
                <a:gridCol w="2607173"/>
                <a:gridCol w="4284833"/>
                <a:gridCol w="1337595"/>
              </a:tblGrid>
              <a:tr h="1086364">
                <a:tc>
                  <a:txBody>
                    <a:bodyPr/>
                    <a:lstStyle/>
                    <a:p>
                      <a:pPr algn="l"/>
                      <a:r>
                        <a:rPr lang="en-US" sz="1800" dirty="0" smtClean="0"/>
                        <a:t>Workload</a:t>
                      </a:r>
                      <a:endParaRPr lang="en-US" sz="1800" dirty="0"/>
                    </a:p>
                  </a:txBody>
                  <a:tcPr anchor="ctr"/>
                </a:tc>
                <a:tc>
                  <a:txBody>
                    <a:bodyPr/>
                    <a:lstStyle/>
                    <a:p>
                      <a:pPr algn="l"/>
                      <a:r>
                        <a:rPr lang="en-US" sz="1800" dirty="0" smtClean="0"/>
                        <a:t>Top 3 Waits </a:t>
                      </a:r>
                      <a:br>
                        <a:rPr lang="en-US" sz="1800" dirty="0" smtClean="0"/>
                      </a:br>
                      <a:r>
                        <a:rPr lang="en-US" sz="1800" dirty="0" smtClean="0"/>
                        <a:t>(30</a:t>
                      </a:r>
                      <a:r>
                        <a:rPr lang="en-US" sz="1800" baseline="0" dirty="0" smtClean="0"/>
                        <a:t> second </a:t>
                      </a:r>
                      <a:r>
                        <a:rPr lang="en-US" sz="1800" baseline="0" dirty="0" err="1" smtClean="0"/>
                        <a:t>AskBrent</a:t>
                      </a:r>
                      <a:r>
                        <a:rPr lang="en-US" sz="1800" baseline="0" dirty="0" smtClean="0"/>
                        <a:t>® sample in Expert Mode)</a:t>
                      </a:r>
                      <a:endParaRPr lang="en-US" sz="1800" dirty="0">
                        <a:solidFill>
                          <a:schemeClr val="bg1"/>
                        </a:solidFill>
                      </a:endParaRPr>
                    </a:p>
                  </a:txBody>
                  <a:tcPr anchor="ctr"/>
                </a:tc>
                <a:tc>
                  <a:txBody>
                    <a:bodyPr/>
                    <a:lstStyle/>
                    <a:p>
                      <a:pPr algn="l"/>
                      <a:r>
                        <a:rPr lang="en-US" sz="1800" smtClean="0"/>
                        <a:t>Trans </a:t>
                      </a:r>
                      <a:r>
                        <a:rPr lang="en-US" sz="1800" dirty="0" smtClean="0"/>
                        <a:t>Per Minute</a:t>
                      </a:r>
                      <a:endParaRPr lang="en-US" sz="1800" dirty="0"/>
                    </a:p>
                  </a:txBody>
                  <a:tcPr anchor="ctr"/>
                </a:tc>
              </a:tr>
              <a:tr h="1086364">
                <a:tc>
                  <a:txBody>
                    <a:bodyPr/>
                    <a:lstStyle/>
                    <a:p>
                      <a:r>
                        <a:rPr lang="en-US" sz="1600" dirty="0" smtClean="0"/>
                        <a:t>Original Workload</a:t>
                      </a:r>
                      <a:endParaRPr lang="en-US" sz="1600" dirty="0"/>
                    </a:p>
                  </a:txBody>
                  <a:tcPr anchor="ctr"/>
                </a:tc>
                <a:tc>
                  <a:txBody>
                    <a:bodyPr/>
                    <a:lstStyle/>
                    <a:p>
                      <a:r>
                        <a:rPr lang="en-US" sz="1600" dirty="0" smtClean="0"/>
                        <a:t>CXPACKET		161.2</a:t>
                      </a:r>
                    </a:p>
                    <a:p>
                      <a:r>
                        <a:rPr lang="en-US" sz="1600" dirty="0" smtClean="0"/>
                        <a:t>SOS_SCHEDULER_YIELD	29.6</a:t>
                      </a:r>
                    </a:p>
                    <a:p>
                      <a:r>
                        <a:rPr lang="en-US" sz="1600" dirty="0" smtClean="0"/>
                        <a:t>LATCH_EX		2.2</a:t>
                      </a:r>
                      <a:endParaRPr lang="en-US" sz="1600" dirty="0"/>
                    </a:p>
                  </a:txBody>
                  <a:tcPr anchor="ctr"/>
                </a:tc>
                <a:tc>
                  <a:txBody>
                    <a:bodyPr/>
                    <a:lstStyle/>
                    <a:p>
                      <a:pPr algn="ctr"/>
                      <a:r>
                        <a:rPr lang="en-US" sz="1600" dirty="0" smtClean="0"/>
                        <a:t>16,865</a:t>
                      </a:r>
                      <a:endParaRPr lang="en-US" sz="1600" dirty="0"/>
                    </a:p>
                  </a:txBody>
                  <a:tcPr anchor="ctr"/>
                </a:tc>
              </a:tr>
              <a:tr h="1086364">
                <a:tc>
                  <a:txBody>
                    <a:bodyPr/>
                    <a:lstStyle/>
                    <a:p>
                      <a:r>
                        <a:rPr lang="en-US" sz="1600" dirty="0" smtClean="0"/>
                        <a:t>+ Unique CX on </a:t>
                      </a:r>
                      <a:r>
                        <a:rPr lang="en-US" sz="1600" dirty="0" err="1" smtClean="0"/>
                        <a:t>TransactionHistory</a:t>
                      </a:r>
                      <a:endParaRPr lang="en-US" sz="1600" dirty="0"/>
                    </a:p>
                  </a:txBody>
                  <a:tcPr anchor="ctr"/>
                </a:tc>
                <a:tc>
                  <a:txBody>
                    <a:bodyPr/>
                    <a:lstStyle/>
                    <a:p>
                      <a:r>
                        <a:rPr lang="en-US" sz="1600" dirty="0" smtClean="0"/>
                        <a:t>CXPACKET		143.9</a:t>
                      </a:r>
                    </a:p>
                    <a:p>
                      <a:r>
                        <a:rPr lang="en-US" sz="1600" dirty="0" smtClean="0"/>
                        <a:t>SOS_SCHEDULER_YIELD	24.1</a:t>
                      </a:r>
                    </a:p>
                    <a:p>
                      <a:r>
                        <a:rPr lang="en-US" sz="1600" dirty="0" smtClean="0"/>
                        <a:t>LATCH_EX		2.8</a:t>
                      </a:r>
                      <a:endParaRPr lang="en-US" sz="1600" dirty="0"/>
                    </a:p>
                  </a:txBody>
                  <a:tcPr anchor="ctr"/>
                </a:tc>
                <a:tc>
                  <a:txBody>
                    <a:bodyPr/>
                    <a:lstStyle/>
                    <a:p>
                      <a:pPr algn="ctr"/>
                      <a:r>
                        <a:rPr lang="en-US" sz="1600" dirty="0" smtClean="0"/>
                        <a:t>17,790</a:t>
                      </a:r>
                      <a:endParaRPr lang="en-US" sz="1600" dirty="0"/>
                    </a:p>
                  </a:txBody>
                  <a:tcPr anchor="ctr"/>
                </a:tc>
              </a:tr>
              <a:tr h="1086364">
                <a:tc>
                  <a:txBody>
                    <a:bodyPr/>
                    <a:lstStyle/>
                    <a:p>
                      <a:r>
                        <a:rPr lang="en-US" sz="1600" dirty="0" smtClean="0"/>
                        <a:t>+ Covering NC on </a:t>
                      </a:r>
                      <a:r>
                        <a:rPr lang="en-US" sz="1600" dirty="0" err="1" smtClean="0"/>
                        <a:t>TransactionHistory</a:t>
                      </a:r>
                      <a:endParaRPr lang="en-US" sz="1600" dirty="0"/>
                    </a:p>
                  </a:txBody>
                  <a:tcPr anchor="ctr"/>
                </a:tc>
                <a:tc>
                  <a:txBody>
                    <a:bodyPr/>
                    <a:lstStyle/>
                    <a:p>
                      <a:r>
                        <a:rPr lang="en-US" sz="1600" dirty="0" smtClean="0"/>
                        <a:t>SOS_SCHEDULER_YIELD	3.3</a:t>
                      </a:r>
                    </a:p>
                    <a:p>
                      <a:r>
                        <a:rPr lang="en-US" sz="1600" dirty="0" smtClean="0"/>
                        <a:t>WRITELOG		0.7</a:t>
                      </a:r>
                    </a:p>
                    <a:p>
                      <a:r>
                        <a:rPr lang="en-US" sz="1600" dirty="0" smtClean="0"/>
                        <a:t>PAGELATCH_EX		0.0</a:t>
                      </a:r>
                      <a:endParaRPr lang="en-US" sz="1600" dirty="0"/>
                    </a:p>
                  </a:txBody>
                  <a:tcPr anchor="ctr"/>
                </a:tc>
                <a:tc>
                  <a:txBody>
                    <a:bodyPr/>
                    <a:lstStyle/>
                    <a:p>
                      <a:pPr algn="ctr"/>
                      <a:r>
                        <a:rPr lang="en-US" sz="1600" dirty="0" smtClean="0"/>
                        <a:t>29,900</a:t>
                      </a:r>
                      <a:endParaRPr lang="en-US" sz="1600" dirty="0"/>
                    </a:p>
                  </a:txBody>
                  <a:tcPr anchor="ctr"/>
                </a:tc>
              </a:tr>
            </a:tbl>
          </a:graphicData>
        </a:graphic>
      </p:graphicFrame>
    </p:spTree>
    <p:extLst>
      <p:ext uri="{BB962C8B-B14F-4D97-AF65-F5344CB8AC3E}">
        <p14:creationId xmlns:p14="http://schemas.microsoft.com/office/powerpoint/2010/main" val="2769136185"/>
      </p:ext>
    </p:extLst>
  </p:cSld>
  <p:clrMapOvr>
    <a:masterClrMapping/>
  </p:clrMapOvr>
  <p:transition/>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Another view</a:t>
            </a:r>
            <a:endParaRPr lang="en-US" dirty="0"/>
          </a:p>
        </p:txBody>
      </p:sp>
      <p:pic>
        <p:nvPicPr>
          <p:cNvPr id="5" name="Picture 4"/>
          <p:cNvPicPr>
            <a:picLocks noChangeAspect="1"/>
          </p:cNvPicPr>
          <p:nvPr/>
        </p:nvPicPr>
        <p:blipFill>
          <a:blip r:embed="rId2"/>
          <a:stretch>
            <a:fillRect/>
          </a:stretch>
        </p:blipFill>
        <p:spPr>
          <a:xfrm>
            <a:off x="1427355" y="1238279"/>
            <a:ext cx="6303957" cy="4723602"/>
          </a:xfrm>
          <a:prstGeom prst="rect">
            <a:avLst/>
          </a:prstGeom>
        </p:spPr>
      </p:pic>
    </p:spTree>
    <p:extLst>
      <p:ext uri="{BB962C8B-B14F-4D97-AF65-F5344CB8AC3E}">
        <p14:creationId xmlns:p14="http://schemas.microsoft.com/office/powerpoint/2010/main" val="2879184786"/>
      </p:ext>
    </p:extLst>
  </p:cSld>
  <p:clrMapOvr>
    <a:masterClrMapping/>
  </p:clrMapOvr>
  <p:transition/>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1447803"/>
            <a:ext cx="5682530" cy="3964753"/>
          </a:xfrm>
        </p:spPr>
        <p:txBody>
          <a:bodyPr/>
          <a:lstStyle/>
          <a:p>
            <a:r>
              <a:rPr lang="en-US" sz="6600" dirty="0" smtClean="0"/>
              <a:t>Indexing Gotchas</a:t>
            </a:r>
            <a:endParaRPr lang="en-US" sz="6600" dirty="0"/>
          </a:p>
        </p:txBody>
      </p:sp>
      <p:pic>
        <p:nvPicPr>
          <p:cNvPr id="6" name="Picture 5" descr="Bicycl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41501" y="4356565"/>
            <a:ext cx="2728768" cy="1819179"/>
          </a:xfrm>
          <a:prstGeom prst="rect">
            <a:avLst/>
          </a:prstGeom>
        </p:spPr>
      </p:pic>
      <p:pic>
        <p:nvPicPr>
          <p:cNvPr id="7" name="Picture 6" descr="stanley-senior-developer-comb-shutterstock_160519877-[Converted].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17730" y="1866846"/>
            <a:ext cx="1882255" cy="4350882"/>
          </a:xfrm>
          <a:prstGeom prst="rect">
            <a:avLst/>
          </a:prstGeom>
        </p:spPr>
      </p:pic>
      <p:sp>
        <p:nvSpPr>
          <p:cNvPr id="8" name="Oval Callout 7"/>
          <p:cNvSpPr/>
          <p:nvPr/>
        </p:nvSpPr>
        <p:spPr>
          <a:xfrm>
            <a:off x="3636610" y="1495273"/>
            <a:ext cx="3662848" cy="1168539"/>
          </a:xfrm>
          <a:prstGeom prst="wedgeEllipseCallout">
            <a:avLst>
              <a:gd name="adj1" fmla="val 46216"/>
              <a:gd name="adj2" fmla="val 76128"/>
            </a:avLst>
          </a:prstGeom>
        </p:spPr>
        <p:style>
          <a:lnRef idx="2">
            <a:schemeClr val="accent1"/>
          </a:lnRef>
          <a:fillRef idx="1">
            <a:schemeClr val="lt1"/>
          </a:fillRef>
          <a:effectRef idx="0">
            <a:schemeClr val="accent1"/>
          </a:effectRef>
          <a:fontRef idx="minor">
            <a:schemeClr val="dk1"/>
          </a:fontRef>
        </p:style>
        <p:txBody>
          <a:bodyPr rtlCol="0" anchor="ctr">
            <a:spAutoFit/>
          </a:bodyPr>
          <a:lstStyle/>
          <a:p>
            <a:pPr algn="ctr"/>
            <a:r>
              <a:rPr lang="en-US" sz="2400" dirty="0" smtClean="0">
                <a:latin typeface="Calibri"/>
                <a:cs typeface="Calibri"/>
              </a:rPr>
              <a:t>Wait, it gets more complicated?</a:t>
            </a:r>
            <a:endParaRPr lang="en-US" sz="2400" dirty="0">
              <a:latin typeface="Calibri"/>
              <a:cs typeface="Calibri"/>
            </a:endParaRPr>
          </a:p>
        </p:txBody>
      </p:sp>
    </p:spTree>
    <p:extLst>
      <p:ext uri="{BB962C8B-B14F-4D97-AF65-F5344CB8AC3E}">
        <p14:creationId xmlns:p14="http://schemas.microsoft.com/office/powerpoint/2010/main" val="152946882"/>
      </p:ext>
    </p:extLst>
  </p:cSld>
  <p:clrMapOvr>
    <a:masterClrMapping/>
  </p:clrMapOvr>
  <p:transition>
    <p:fade/>
  </p:transition>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Missing index requests </a:t>
            </a:r>
            <a:r>
              <a:rPr lang="en-US" dirty="0" err="1" smtClean="0"/>
              <a:t>ain’t</a:t>
            </a:r>
            <a:r>
              <a:rPr lang="en-US" dirty="0" smtClean="0"/>
              <a:t> always there</a:t>
            </a:r>
            <a:endParaRPr lang="en-US" dirty="0"/>
          </a:p>
        </p:txBody>
      </p:sp>
      <p:sp>
        <p:nvSpPr>
          <p:cNvPr id="6" name="Content Placeholder 5"/>
          <p:cNvSpPr>
            <a:spLocks noGrp="1"/>
          </p:cNvSpPr>
          <p:nvPr>
            <p:ph idx="1"/>
          </p:nvPr>
        </p:nvSpPr>
        <p:spPr/>
        <p:txBody>
          <a:bodyPr>
            <a:normAutofit/>
          </a:bodyPr>
          <a:lstStyle/>
          <a:p>
            <a:r>
              <a:rPr lang="en-US" dirty="0"/>
              <a:t>Not every query generates a missing index request</a:t>
            </a:r>
          </a:p>
          <a:p>
            <a:pPr lvl="1"/>
            <a:r>
              <a:rPr lang="en-US" dirty="0" smtClean="0"/>
              <a:t>“Trivial” execution plans don’t generate requests</a:t>
            </a:r>
          </a:p>
          <a:p>
            <a:pPr lvl="1"/>
            <a:r>
              <a:rPr lang="en-US" dirty="0" smtClean="0"/>
              <a:t>Some “FULL” optimizations don’t either</a:t>
            </a:r>
          </a:p>
          <a:p>
            <a:r>
              <a:rPr lang="en-US" dirty="0" smtClean="0"/>
              <a:t>If they are run very frequently, an index may be worthwhile</a:t>
            </a:r>
          </a:p>
          <a:p>
            <a:pPr lvl="1"/>
            <a:r>
              <a:rPr lang="en-US" dirty="0" smtClean="0"/>
              <a:t>You won’t see this in missing index recommendations!</a:t>
            </a:r>
          </a:p>
          <a:p>
            <a:pPr indent="-164575"/>
            <a:r>
              <a:rPr lang="en-US" dirty="0" smtClean="0"/>
              <a:t>To find these:</a:t>
            </a:r>
          </a:p>
          <a:p>
            <a:pPr lvl="1"/>
            <a:r>
              <a:rPr lang="en-US" dirty="0" smtClean="0"/>
              <a:t>Use the execution plan cache</a:t>
            </a:r>
          </a:p>
          <a:p>
            <a:pPr lvl="2"/>
            <a:r>
              <a:rPr lang="en-US" dirty="0" smtClean="0"/>
              <a:t>Not perfect– memory pressure and RECOMPILE hints impact what you will see</a:t>
            </a:r>
          </a:p>
          <a:p>
            <a:pPr lvl="1"/>
            <a:r>
              <a:rPr lang="en-US" dirty="0" smtClean="0"/>
              <a:t>Run traces for frequently run queries</a:t>
            </a:r>
          </a:p>
        </p:txBody>
      </p:sp>
    </p:spTree>
    <p:extLst>
      <p:ext uri="{BB962C8B-B14F-4D97-AF65-F5344CB8AC3E}">
        <p14:creationId xmlns:p14="http://schemas.microsoft.com/office/powerpoint/2010/main" val="970482358"/>
      </p:ext>
    </p:extLst>
  </p:cSld>
  <p:clrMapOvr>
    <a:masterClrMapping/>
  </p:clrMapOvr>
  <p:transition/>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Missing </a:t>
            </a:r>
            <a:r>
              <a:rPr lang="en-US" dirty="0"/>
              <a:t>Index Data Disappears Sometimes</a:t>
            </a:r>
          </a:p>
        </p:txBody>
      </p:sp>
      <p:sp>
        <p:nvSpPr>
          <p:cNvPr id="3" name="Text Placeholder 2"/>
          <p:cNvSpPr>
            <a:spLocks noGrp="1"/>
          </p:cNvSpPr>
          <p:nvPr>
            <p:ph type="body" idx="1"/>
          </p:nvPr>
        </p:nvSpPr>
        <p:spPr/>
        <p:txBody>
          <a:bodyPr/>
          <a:lstStyle/>
          <a:p>
            <a:pPr lvl="0"/>
            <a:r>
              <a:rPr lang="en-US" dirty="0"/>
              <a:t>You can't clear this manually (no command for it)</a:t>
            </a:r>
          </a:p>
          <a:p>
            <a:pPr lvl="0"/>
            <a:r>
              <a:rPr lang="en-US" dirty="0"/>
              <a:t>Like usage data, this clears at SQL Server restart</a:t>
            </a:r>
          </a:p>
          <a:p>
            <a:pPr lvl="0"/>
            <a:r>
              <a:rPr lang="en-US" dirty="0"/>
              <a:t>Also cleared for an individual table when you make index changes, such as:</a:t>
            </a:r>
          </a:p>
          <a:p>
            <a:pPr lvl="1"/>
            <a:r>
              <a:rPr lang="en-US" dirty="0"/>
              <a:t>Creating a NC index</a:t>
            </a:r>
          </a:p>
          <a:p>
            <a:pPr lvl="1"/>
            <a:r>
              <a:rPr lang="en-US" dirty="0"/>
              <a:t>Dropping a NC index</a:t>
            </a:r>
          </a:p>
          <a:p>
            <a:pPr lvl="0"/>
            <a:r>
              <a:rPr lang="en-US" dirty="0"/>
              <a:t>Always capture usage and missing index info BEFORE each change!</a:t>
            </a:r>
          </a:p>
        </p:txBody>
      </p:sp>
    </p:spTree>
    <p:extLst>
      <p:ext uri="{BB962C8B-B14F-4D97-AF65-F5344CB8AC3E}">
        <p14:creationId xmlns:p14="http://schemas.microsoft.com/office/powerpoint/2010/main" val="3109295263"/>
      </p:ext>
    </p:extLst>
  </p:cSld>
  <p:clrMapOvr>
    <a:masterClrMapping/>
  </p:clrMapOvr>
  <p:transition>
    <p:fade/>
  </p:transition>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Indexing Gotchas in SQL Server </a:t>
            </a:r>
            <a:r>
              <a:rPr lang="en-US" dirty="0" smtClean="0"/>
              <a:t>2012+</a:t>
            </a:r>
            <a:endParaRPr lang="en-US" dirty="0"/>
          </a:p>
        </p:txBody>
      </p:sp>
      <p:sp>
        <p:nvSpPr>
          <p:cNvPr id="3" name="Text Placeholder 2"/>
          <p:cNvSpPr>
            <a:spLocks noGrp="1"/>
          </p:cNvSpPr>
          <p:nvPr>
            <p:ph type="body" idx="1"/>
          </p:nvPr>
        </p:nvSpPr>
        <p:spPr/>
        <p:txBody>
          <a:bodyPr>
            <a:normAutofit/>
          </a:bodyPr>
          <a:lstStyle/>
          <a:p>
            <a:pPr lvl="0"/>
            <a:r>
              <a:rPr lang="en-US" dirty="0"/>
              <a:t>Index usage is really important, but make sure you understand when it was last cleared</a:t>
            </a:r>
          </a:p>
          <a:p>
            <a:pPr lvl="1"/>
            <a:r>
              <a:rPr lang="en-US" dirty="0"/>
              <a:t>In SQL Server 2012, this is currently cleared by any ALTER INDEX REBUILD commands</a:t>
            </a:r>
          </a:p>
          <a:p>
            <a:pPr lvl="1"/>
            <a:r>
              <a:rPr lang="en-US" dirty="0"/>
              <a:t>This was not fixed in SP1</a:t>
            </a:r>
          </a:p>
          <a:p>
            <a:pPr lvl="1"/>
            <a:r>
              <a:rPr lang="en-US" dirty="0"/>
              <a:t>There's no good way to tell when the usage was last cleared from DMVs, you can just see</a:t>
            </a:r>
          </a:p>
          <a:p>
            <a:pPr lvl="2"/>
            <a:r>
              <a:rPr lang="en-US" dirty="0"/>
              <a:t>When any metadata on the object was changed (</a:t>
            </a:r>
            <a:r>
              <a:rPr lang="en-US" dirty="0" err="1"/>
              <a:t>sys.objects</a:t>
            </a:r>
            <a:r>
              <a:rPr lang="en-US" dirty="0"/>
              <a:t>)</a:t>
            </a:r>
          </a:p>
          <a:p>
            <a:pPr lvl="2"/>
            <a:r>
              <a:rPr lang="en-US" dirty="0"/>
              <a:t>When SQL Server was </a:t>
            </a:r>
            <a:r>
              <a:rPr lang="en-US" dirty="0" smtClean="0"/>
              <a:t>restarted</a:t>
            </a:r>
            <a:endParaRPr lang="en-US" dirty="0"/>
          </a:p>
        </p:txBody>
      </p:sp>
    </p:spTree>
    <p:extLst>
      <p:ext uri="{BB962C8B-B14F-4D97-AF65-F5344CB8AC3E}">
        <p14:creationId xmlns:p14="http://schemas.microsoft.com/office/powerpoint/2010/main" val="3272700649"/>
      </p:ext>
    </p:extLst>
  </p:cSld>
  <p:clrMapOvr>
    <a:masterClrMapping/>
  </p:clrMapOvr>
  <p:transition>
    <p:fade/>
  </p:transition>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2012+ gotchas continued</a:t>
            </a:r>
            <a:endParaRPr lang="en-US" dirty="0"/>
          </a:p>
        </p:txBody>
      </p:sp>
      <p:sp>
        <p:nvSpPr>
          <p:cNvPr id="3" name="Text Placeholder 2"/>
          <p:cNvSpPr>
            <a:spLocks noGrp="1"/>
          </p:cNvSpPr>
          <p:nvPr>
            <p:ph type="body" idx="1"/>
          </p:nvPr>
        </p:nvSpPr>
        <p:spPr/>
        <p:txBody>
          <a:bodyPr>
            <a:normAutofit/>
          </a:bodyPr>
          <a:lstStyle/>
          <a:p>
            <a:pPr lvl="0"/>
            <a:r>
              <a:rPr lang="en-US" dirty="0" smtClean="0"/>
              <a:t>Readable </a:t>
            </a:r>
            <a:r>
              <a:rPr lang="en-US" dirty="0" err="1"/>
              <a:t>secondaries</a:t>
            </a:r>
            <a:r>
              <a:rPr lang="en-US" dirty="0"/>
              <a:t> in Availability Groups make indexes tricky to manage</a:t>
            </a:r>
          </a:p>
          <a:p>
            <a:pPr lvl="1"/>
            <a:r>
              <a:rPr lang="en-US" dirty="0"/>
              <a:t>Reads are tracked on each instance</a:t>
            </a:r>
          </a:p>
          <a:p>
            <a:pPr lvl="1"/>
            <a:r>
              <a:rPr lang="en-US" dirty="0"/>
              <a:t>Not aggregated centrally</a:t>
            </a:r>
          </a:p>
          <a:p>
            <a:pPr lvl="0"/>
            <a:r>
              <a:rPr lang="en-US" dirty="0"/>
              <a:t>Example problem: Is that index </a:t>
            </a:r>
            <a:r>
              <a:rPr lang="en-US" i="1" dirty="0" smtClean="0"/>
              <a:t>really</a:t>
            </a:r>
            <a:r>
              <a:rPr lang="en-US" dirty="0" smtClean="0"/>
              <a:t> </a:t>
            </a:r>
            <a:r>
              <a:rPr lang="en-US" dirty="0"/>
              <a:t>unused?</a:t>
            </a:r>
          </a:p>
        </p:txBody>
      </p:sp>
    </p:spTree>
    <p:extLst>
      <p:ext uri="{BB962C8B-B14F-4D97-AF65-F5344CB8AC3E}">
        <p14:creationId xmlns:p14="http://schemas.microsoft.com/office/powerpoint/2010/main" val="245236084"/>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6004" y="900113"/>
            <a:ext cx="7551442" cy="5957887"/>
          </a:xfrm>
          <a:prstGeom prst="rect">
            <a:avLst/>
          </a:prstGeom>
        </p:spPr>
      </p:pic>
      <p:sp>
        <p:nvSpPr>
          <p:cNvPr id="3" name="Title 2"/>
          <p:cNvSpPr>
            <a:spLocks noGrp="1"/>
          </p:cNvSpPr>
          <p:nvPr>
            <p:ph type="title"/>
          </p:nvPr>
        </p:nvSpPr>
        <p:spPr/>
        <p:txBody>
          <a:bodyPr/>
          <a:lstStyle/>
          <a:p>
            <a:r>
              <a:rPr lang="en-US" dirty="0"/>
              <a:t>http://BrentOzar.com/go/engine</a:t>
            </a:r>
          </a:p>
        </p:txBody>
      </p:sp>
    </p:spTree>
    <p:extLst>
      <p:ext uri="{BB962C8B-B14F-4D97-AF65-F5344CB8AC3E}">
        <p14:creationId xmlns:p14="http://schemas.microsoft.com/office/powerpoint/2010/main" val="1481236462"/>
      </p:ext>
    </p:extLst>
  </p:cSld>
  <p:clrMapOvr>
    <a:masterClrMapping/>
  </p:clrMapOvr>
  <p:transition>
    <p:fade/>
  </p:transition>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Reducing change impact</a:t>
            </a:r>
            <a:endParaRPr lang="en-US" dirty="0"/>
          </a:p>
        </p:txBody>
      </p:sp>
      <p:sp>
        <p:nvSpPr>
          <p:cNvPr id="3" name="Text Placeholder 2"/>
          <p:cNvSpPr>
            <a:spLocks noGrp="1"/>
          </p:cNvSpPr>
          <p:nvPr>
            <p:ph type="body" idx="1"/>
          </p:nvPr>
        </p:nvSpPr>
        <p:spPr/>
        <p:txBody>
          <a:bodyPr/>
          <a:lstStyle/>
          <a:p>
            <a:pPr lvl="0"/>
            <a:r>
              <a:rPr lang="en-US" dirty="0" smtClean="0"/>
              <a:t>If </a:t>
            </a:r>
            <a:r>
              <a:rPr lang="en-US" dirty="0"/>
              <a:t>you have Enterprise Edition</a:t>
            </a:r>
          </a:p>
          <a:p>
            <a:pPr lvl="1"/>
            <a:r>
              <a:rPr lang="en-US" dirty="0"/>
              <a:t>Use </a:t>
            </a:r>
            <a:r>
              <a:rPr lang="en-US" dirty="0" smtClean="0"/>
              <a:t>ONLINE </a:t>
            </a:r>
            <a:r>
              <a:rPr lang="en-US" dirty="0"/>
              <a:t>keyword when creating nonclustered </a:t>
            </a:r>
            <a:r>
              <a:rPr lang="en-US" dirty="0" smtClean="0"/>
              <a:t>indexes (unless </a:t>
            </a:r>
            <a:r>
              <a:rPr lang="en-US" dirty="0"/>
              <a:t>you want to cause blocking</a:t>
            </a:r>
            <a:r>
              <a:rPr lang="en-US" dirty="0" smtClean="0"/>
              <a:t>)</a:t>
            </a:r>
          </a:p>
          <a:p>
            <a:pPr lvl="1"/>
            <a:r>
              <a:rPr lang="en-US" dirty="0" smtClean="0"/>
              <a:t>Dropping indexes still involves blocking locks</a:t>
            </a:r>
          </a:p>
          <a:p>
            <a:pPr indent="-161829"/>
            <a:r>
              <a:rPr lang="en-US" dirty="0" smtClean="0"/>
              <a:t>Also plan how you will handle the rollback if needed</a:t>
            </a:r>
          </a:p>
          <a:p>
            <a:pPr lvl="1"/>
            <a:r>
              <a:rPr lang="en-US" dirty="0" smtClean="0"/>
              <a:t>Talk about this as part of the change process</a:t>
            </a:r>
            <a:endParaRPr lang="en-US" dirty="0"/>
          </a:p>
        </p:txBody>
      </p:sp>
    </p:spTree>
    <p:extLst>
      <p:ext uri="{BB962C8B-B14F-4D97-AF65-F5344CB8AC3E}">
        <p14:creationId xmlns:p14="http://schemas.microsoft.com/office/powerpoint/2010/main" val="3949110762"/>
      </p:ext>
    </p:extLst>
  </p:cSld>
  <p:clrMapOvr>
    <a:masterClrMapping/>
  </p:clrMapOvr>
  <p:transition>
    <p:fade/>
  </p:transition>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85800" y="3117393"/>
            <a:ext cx="7772400" cy="2140408"/>
          </a:xfrm>
        </p:spPr>
        <p:txBody>
          <a:bodyPr/>
          <a:lstStyle/>
          <a:p>
            <a:r>
              <a:rPr lang="en-US" sz="6600" dirty="0" smtClean="0"/>
              <a:t>Fix the top 3 problems first</a:t>
            </a:r>
            <a:endParaRPr lang="en-US" sz="6600" dirty="0"/>
          </a:p>
        </p:txBody>
      </p:sp>
    </p:spTree>
    <p:extLst>
      <p:ext uri="{BB962C8B-B14F-4D97-AF65-F5344CB8AC3E}">
        <p14:creationId xmlns:p14="http://schemas.microsoft.com/office/powerpoint/2010/main" val="2408647757"/>
      </p:ext>
    </p:extLst>
  </p:cSld>
  <p:clrMapOvr>
    <a:masterClrMapping/>
  </p:clrMapOvr>
  <p:transition>
    <p:fade/>
  </p:transition>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13065" y="2526318"/>
            <a:ext cx="1078309" cy="1862048"/>
          </a:xfrm>
          <a:prstGeom prst="rect">
            <a:avLst/>
          </a:prstGeom>
          <a:noFill/>
        </p:spPr>
        <p:txBody>
          <a:bodyPr wrap="none" lIns="91440" tIns="45720" rIns="91440" bIns="45720">
            <a:spAutoFit/>
            <a:scene3d>
              <a:camera prst="orthographicFront"/>
              <a:lightRig rig="flat" dir="tl">
                <a:rot lat="0" lon="0" rev="6600000"/>
              </a:lightRig>
            </a:scene3d>
            <a:sp3d extrusionH="25400" contourW="8890">
              <a:contourClr>
                <a:schemeClr val="accent2">
                  <a:shade val="75000"/>
                </a:schemeClr>
              </a:contourClr>
            </a:sp3d>
          </a:bodyPr>
          <a:lstStyle/>
          <a:p>
            <a:pPr algn="ctr"/>
            <a:r>
              <a:rPr lang="en-US" sz="11500" b="1" dirty="0" smtClean="0">
                <a:ln w="11430">
                  <a:noFill/>
                </a:ln>
                <a:solidFill>
                  <a:srgbClr val="ED1C24"/>
                </a:solidFill>
                <a:latin typeface="+mj-lt"/>
              </a:rPr>
              <a:t>A</a:t>
            </a:r>
            <a:endParaRPr lang="en-US" sz="11500" b="1" dirty="0">
              <a:ln w="11430">
                <a:noFill/>
              </a:ln>
              <a:solidFill>
                <a:srgbClr val="ED1C24"/>
              </a:solidFill>
              <a:latin typeface="+mj-lt"/>
            </a:endParaRPr>
          </a:p>
        </p:txBody>
      </p:sp>
      <p:sp>
        <p:nvSpPr>
          <p:cNvPr id="6" name="Rectangle 5"/>
          <p:cNvSpPr/>
          <p:nvPr/>
        </p:nvSpPr>
        <p:spPr>
          <a:xfrm>
            <a:off x="7261382" y="1423931"/>
            <a:ext cx="1011340" cy="1862048"/>
          </a:xfrm>
          <a:prstGeom prst="rect">
            <a:avLst/>
          </a:prstGeom>
          <a:noFill/>
        </p:spPr>
        <p:txBody>
          <a:bodyPr wrap="none" lIns="91440" tIns="45720" rIns="91440" bIns="45720">
            <a:spAutoFit/>
            <a:scene3d>
              <a:camera prst="orthographicFront"/>
              <a:lightRig rig="flat" dir="tl">
                <a:rot lat="0" lon="0" rev="6600000"/>
              </a:lightRig>
            </a:scene3d>
            <a:sp3d extrusionH="25400" contourW="8890">
              <a:contourClr>
                <a:schemeClr val="accent2">
                  <a:shade val="75000"/>
                </a:schemeClr>
              </a:contourClr>
            </a:sp3d>
          </a:bodyPr>
          <a:lstStyle/>
          <a:p>
            <a:pPr algn="ctr"/>
            <a:r>
              <a:rPr lang="en-US" sz="11500" b="1" dirty="0" smtClean="0">
                <a:ln w="11430">
                  <a:noFill/>
                </a:ln>
                <a:solidFill>
                  <a:srgbClr val="ED1C24"/>
                </a:solidFill>
                <a:latin typeface="+mj-lt"/>
              </a:rPr>
              <a:t>B</a:t>
            </a:r>
            <a:endParaRPr lang="en-US" sz="11500" b="1" dirty="0">
              <a:ln w="11430">
                <a:noFill/>
              </a:ln>
              <a:solidFill>
                <a:srgbClr val="ED1C24"/>
              </a:solidFill>
              <a:latin typeface="+mj-lt"/>
            </a:endParaRPr>
          </a:p>
        </p:txBody>
      </p:sp>
      <p:sp>
        <p:nvSpPr>
          <p:cNvPr id="11" name="Rectangle 10"/>
          <p:cNvSpPr/>
          <p:nvPr/>
        </p:nvSpPr>
        <p:spPr>
          <a:xfrm>
            <a:off x="2985937" y="3838256"/>
            <a:ext cx="1078309" cy="1862048"/>
          </a:xfrm>
          <a:prstGeom prst="rect">
            <a:avLst/>
          </a:prstGeom>
          <a:noFill/>
        </p:spPr>
        <p:txBody>
          <a:bodyPr wrap="none" lIns="91440" tIns="45720" rIns="91440" bIns="45720">
            <a:spAutoFit/>
            <a:scene3d>
              <a:camera prst="orthographicFront"/>
              <a:lightRig rig="flat" dir="tl">
                <a:rot lat="0" lon="0" rev="6600000"/>
              </a:lightRig>
            </a:scene3d>
            <a:sp3d extrusionH="25400" contourW="8890">
              <a:contourClr>
                <a:schemeClr val="accent2">
                  <a:shade val="75000"/>
                </a:schemeClr>
              </a:contourClr>
            </a:sp3d>
          </a:bodyPr>
          <a:lstStyle/>
          <a:p>
            <a:pPr algn="ctr"/>
            <a:r>
              <a:rPr lang="en-US" sz="11500" b="1" dirty="0" smtClean="0">
                <a:ln w="11430">
                  <a:noFill/>
                </a:ln>
                <a:solidFill>
                  <a:srgbClr val="ED1C24"/>
                </a:solidFill>
                <a:latin typeface="+mj-lt"/>
              </a:rPr>
              <a:t>A</a:t>
            </a:r>
            <a:endParaRPr lang="en-US" sz="11500" b="1" dirty="0">
              <a:ln w="11430">
                <a:noFill/>
              </a:ln>
              <a:solidFill>
                <a:srgbClr val="ED1C24"/>
              </a:solidFill>
              <a:latin typeface="+mj-lt"/>
            </a:endParaRPr>
          </a:p>
        </p:txBody>
      </p:sp>
      <p:sp>
        <p:nvSpPr>
          <p:cNvPr id="12" name="Rectangle 11"/>
          <p:cNvSpPr/>
          <p:nvPr/>
        </p:nvSpPr>
        <p:spPr>
          <a:xfrm>
            <a:off x="4908278" y="3838256"/>
            <a:ext cx="1011340" cy="1862048"/>
          </a:xfrm>
          <a:prstGeom prst="rect">
            <a:avLst/>
          </a:prstGeom>
          <a:noFill/>
        </p:spPr>
        <p:txBody>
          <a:bodyPr wrap="none" lIns="91440" tIns="45720" rIns="91440" bIns="45720">
            <a:spAutoFit/>
            <a:scene3d>
              <a:camera prst="orthographicFront"/>
              <a:lightRig rig="flat" dir="tl">
                <a:rot lat="0" lon="0" rev="6600000"/>
              </a:lightRig>
            </a:scene3d>
            <a:sp3d extrusionH="25400" contourW="8890">
              <a:contourClr>
                <a:schemeClr val="accent2">
                  <a:shade val="75000"/>
                </a:schemeClr>
              </a:contourClr>
            </a:sp3d>
          </a:bodyPr>
          <a:lstStyle/>
          <a:p>
            <a:pPr algn="ctr"/>
            <a:r>
              <a:rPr lang="en-US" sz="11500" b="1" dirty="0" smtClean="0">
                <a:ln w="11430">
                  <a:noFill/>
                </a:ln>
                <a:solidFill>
                  <a:srgbClr val="ED1C24"/>
                </a:solidFill>
                <a:latin typeface="+mj-lt"/>
              </a:rPr>
              <a:t>B</a:t>
            </a:r>
            <a:endParaRPr lang="en-US" sz="11500" b="1" dirty="0">
              <a:ln w="11430">
                <a:noFill/>
              </a:ln>
              <a:solidFill>
                <a:srgbClr val="ED1C24"/>
              </a:solidFill>
              <a:latin typeface="+mj-lt"/>
            </a:endParaRPr>
          </a:p>
        </p:txBody>
      </p:sp>
      <p:cxnSp>
        <p:nvCxnSpPr>
          <p:cNvPr id="14" name="Straight Arrow Connector 13"/>
          <p:cNvCxnSpPr/>
          <p:nvPr/>
        </p:nvCxnSpPr>
        <p:spPr bwMode="auto">
          <a:xfrm>
            <a:off x="3950245" y="4898880"/>
            <a:ext cx="941723" cy="0"/>
          </a:xfrm>
          <a:prstGeom prst="straightConnector1">
            <a:avLst/>
          </a:prstGeom>
          <a:blipFill dpi="0" rotWithShape="0">
            <a:blip r:embed="rId2"/>
            <a:srcRect/>
            <a:tile tx="0" ty="0" sx="100000" sy="100000" flip="none" algn="tl"/>
          </a:blipFill>
          <a:ln w="25400" cap="flat" cmpd="sng" algn="ctr">
            <a:solidFill>
              <a:srgbClr val="00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7" name="Freeform 26"/>
          <p:cNvSpPr/>
          <p:nvPr/>
        </p:nvSpPr>
        <p:spPr>
          <a:xfrm>
            <a:off x="1546499" y="1788480"/>
            <a:ext cx="5667617" cy="1909440"/>
          </a:xfrm>
          <a:custGeom>
            <a:avLst/>
            <a:gdLst>
              <a:gd name="connsiteX0" fmla="*/ 0 w 4587659"/>
              <a:gd name="connsiteY0" fmla="*/ 1684800 h 1702080"/>
              <a:gd name="connsiteX1" fmla="*/ 561578 w 4587659"/>
              <a:gd name="connsiteY1" fmla="*/ 1702080 h 1702080"/>
              <a:gd name="connsiteX2" fmla="*/ 492460 w 4587659"/>
              <a:gd name="connsiteY2" fmla="*/ 1105920 h 1702080"/>
              <a:gd name="connsiteX3" fmla="*/ 1270030 w 4587659"/>
              <a:gd name="connsiteY3" fmla="*/ 993600 h 1702080"/>
              <a:gd name="connsiteX4" fmla="*/ 1244111 w 4587659"/>
              <a:gd name="connsiteY4" fmla="*/ 1278720 h 1702080"/>
              <a:gd name="connsiteX5" fmla="*/ 915804 w 4587659"/>
              <a:gd name="connsiteY5" fmla="*/ 1278720 h 1702080"/>
              <a:gd name="connsiteX6" fmla="*/ 1010840 w 4587659"/>
              <a:gd name="connsiteY6" fmla="*/ 1658880 h 1702080"/>
              <a:gd name="connsiteX7" fmla="*/ 2393185 w 4587659"/>
              <a:gd name="connsiteY7" fmla="*/ 1555200 h 1702080"/>
              <a:gd name="connsiteX8" fmla="*/ 2220392 w 4587659"/>
              <a:gd name="connsiteY8" fmla="*/ 509760 h 1702080"/>
              <a:gd name="connsiteX9" fmla="*/ 1278669 w 4587659"/>
              <a:gd name="connsiteY9" fmla="*/ 492480 h 1702080"/>
              <a:gd name="connsiteX10" fmla="*/ 1278669 w 4587659"/>
              <a:gd name="connsiteY10" fmla="*/ 0 h 1702080"/>
              <a:gd name="connsiteX11" fmla="*/ 3412665 w 4587659"/>
              <a:gd name="connsiteY11" fmla="*/ 138240 h 1702080"/>
              <a:gd name="connsiteX12" fmla="*/ 3412665 w 4587659"/>
              <a:gd name="connsiteY12" fmla="*/ 501120 h 1702080"/>
              <a:gd name="connsiteX13" fmla="*/ 2842448 w 4587659"/>
              <a:gd name="connsiteY13" fmla="*/ 466560 h 1702080"/>
              <a:gd name="connsiteX14" fmla="*/ 2894286 w 4587659"/>
              <a:gd name="connsiteY14" fmla="*/ 1235520 h 1702080"/>
              <a:gd name="connsiteX15" fmla="*/ 3818729 w 4587659"/>
              <a:gd name="connsiteY15" fmla="*/ 1339200 h 1702080"/>
              <a:gd name="connsiteX16" fmla="*/ 3628657 w 4587659"/>
              <a:gd name="connsiteY16" fmla="*/ 717120 h 1702080"/>
              <a:gd name="connsiteX17" fmla="*/ 4587659 w 4587659"/>
              <a:gd name="connsiteY17" fmla="*/ 682560 h 1702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587659" h="1702080">
                <a:moveTo>
                  <a:pt x="0" y="1684800"/>
                </a:moveTo>
                <a:lnTo>
                  <a:pt x="561578" y="1702080"/>
                </a:lnTo>
                <a:lnTo>
                  <a:pt x="492460" y="1105920"/>
                </a:lnTo>
                <a:lnTo>
                  <a:pt x="1270030" y="993600"/>
                </a:lnTo>
                <a:lnTo>
                  <a:pt x="1244111" y="1278720"/>
                </a:lnTo>
                <a:lnTo>
                  <a:pt x="915804" y="1278720"/>
                </a:lnTo>
                <a:lnTo>
                  <a:pt x="1010840" y="1658880"/>
                </a:lnTo>
                <a:lnTo>
                  <a:pt x="2393185" y="1555200"/>
                </a:lnTo>
                <a:lnTo>
                  <a:pt x="2220392" y="509760"/>
                </a:lnTo>
                <a:lnTo>
                  <a:pt x="1278669" y="492480"/>
                </a:lnTo>
                <a:lnTo>
                  <a:pt x="1278669" y="0"/>
                </a:lnTo>
                <a:lnTo>
                  <a:pt x="3412665" y="138240"/>
                </a:lnTo>
                <a:lnTo>
                  <a:pt x="3412665" y="501120"/>
                </a:lnTo>
                <a:lnTo>
                  <a:pt x="2842448" y="466560"/>
                </a:lnTo>
                <a:lnTo>
                  <a:pt x="2894286" y="1235520"/>
                </a:lnTo>
                <a:lnTo>
                  <a:pt x="3818729" y="1339200"/>
                </a:lnTo>
                <a:lnTo>
                  <a:pt x="3628657" y="717120"/>
                </a:lnTo>
                <a:lnTo>
                  <a:pt x="4587659" y="682560"/>
                </a:lnTo>
              </a:path>
            </a:pathLst>
          </a:custGeom>
          <a:ln w="38100" cmpd="sng">
            <a:solidFill>
              <a:srgbClr val="191919"/>
            </a:solidFill>
            <a:headEnd type="none"/>
            <a:tailEnd type="triangle"/>
          </a:ln>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4200" b="0" i="0" u="none" strike="noStrike" cap="none" normalizeH="0" baseline="0" smtClean="0">
              <a:ln>
                <a:noFill/>
              </a:ln>
              <a:solidFill>
                <a:srgbClr val="000000"/>
              </a:solidFill>
              <a:effectLst/>
              <a:latin typeface="GillSans" charset="0"/>
              <a:ea typeface="ヒラギノ角ゴ ProN W3" charset="0"/>
              <a:cs typeface="ヒラギノ角ゴ ProN W3" charset="0"/>
              <a:sym typeface="GillSans" charset="0"/>
            </a:endParaRPr>
          </a:p>
        </p:txBody>
      </p:sp>
      <p:pic>
        <p:nvPicPr>
          <p:cNvPr id="9" name="Picture 8" descr="Bicycl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3992225" y="4398862"/>
            <a:ext cx="677305" cy="531506"/>
          </a:xfrm>
          <a:prstGeom prst="rect">
            <a:avLst/>
          </a:prstGeom>
        </p:spPr>
      </p:pic>
      <p:pic>
        <p:nvPicPr>
          <p:cNvPr id="10" name="Picture 9" descr="Bicycl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5635534" flipH="1">
            <a:off x="3870181" y="2711733"/>
            <a:ext cx="677305" cy="531506"/>
          </a:xfrm>
          <a:prstGeom prst="rect">
            <a:avLst/>
          </a:prstGeom>
        </p:spPr>
      </p:pic>
      <p:sp>
        <p:nvSpPr>
          <p:cNvPr id="3" name="Title 2"/>
          <p:cNvSpPr>
            <a:spLocks noGrp="1"/>
          </p:cNvSpPr>
          <p:nvPr>
            <p:ph type="title"/>
          </p:nvPr>
        </p:nvSpPr>
        <p:spPr/>
        <p:txBody>
          <a:bodyPr/>
          <a:lstStyle/>
          <a:p>
            <a:r>
              <a:rPr lang="en-US" smtClean="0"/>
              <a:t>Missing indexes &gt; 1 million</a:t>
            </a:r>
            <a:endParaRPr lang="en-US" dirty="0"/>
          </a:p>
        </p:txBody>
      </p:sp>
      <p:sp>
        <p:nvSpPr>
          <p:cNvPr id="8" name="Text Placeholder 7"/>
          <p:cNvSpPr>
            <a:spLocks noGrp="1"/>
          </p:cNvSpPr>
          <p:nvPr>
            <p:ph type="body" idx="1"/>
          </p:nvPr>
        </p:nvSpPr>
        <p:spPr/>
        <p:txBody>
          <a:bodyPr/>
          <a:lstStyle/>
          <a:p>
            <a:endParaRPr lang="en-US"/>
          </a:p>
        </p:txBody>
      </p:sp>
    </p:spTree>
    <p:extLst>
      <p:ext uri="{BB962C8B-B14F-4D97-AF65-F5344CB8AC3E}">
        <p14:creationId xmlns:p14="http://schemas.microsoft.com/office/powerpoint/2010/main" val="127443109"/>
      </p:ext>
    </p:extLst>
  </p:cSld>
  <p:clrMapOvr>
    <a:masterClrMapping/>
  </p:clrMapOvr>
  <p:transition>
    <p:fade/>
  </p:transition>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Bicycl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8698" y="4305726"/>
            <a:ext cx="2710563" cy="1807042"/>
          </a:xfrm>
          <a:prstGeom prst="rect">
            <a:avLst/>
          </a:prstGeom>
        </p:spPr>
      </p:pic>
      <p:pic>
        <p:nvPicPr>
          <p:cNvPr id="16" name="Picture 15" descr="stanley-senior-developer-comb-shutterstock_160519877-[Converted].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17730" y="1866846"/>
            <a:ext cx="1882255" cy="4350882"/>
          </a:xfrm>
          <a:prstGeom prst="rect">
            <a:avLst/>
          </a:prstGeom>
        </p:spPr>
      </p:pic>
      <p:sp>
        <p:nvSpPr>
          <p:cNvPr id="17" name="Oval Callout 16"/>
          <p:cNvSpPr/>
          <p:nvPr/>
        </p:nvSpPr>
        <p:spPr>
          <a:xfrm>
            <a:off x="3636610" y="1532286"/>
            <a:ext cx="3662848" cy="1168539"/>
          </a:xfrm>
          <a:prstGeom prst="wedgeEllipseCallout">
            <a:avLst>
              <a:gd name="adj1" fmla="val 46503"/>
              <a:gd name="adj2" fmla="val 75507"/>
            </a:avLst>
          </a:prstGeom>
        </p:spPr>
        <p:style>
          <a:lnRef idx="2">
            <a:schemeClr val="accent1"/>
          </a:lnRef>
          <a:fillRef idx="1">
            <a:schemeClr val="lt1"/>
          </a:fillRef>
          <a:effectRef idx="0">
            <a:schemeClr val="accent1"/>
          </a:effectRef>
          <a:fontRef idx="minor">
            <a:schemeClr val="dk1"/>
          </a:fontRef>
        </p:style>
        <p:txBody>
          <a:bodyPr rtlCol="0" anchor="ctr">
            <a:spAutoFit/>
          </a:bodyPr>
          <a:lstStyle/>
          <a:p>
            <a:pPr algn="ctr"/>
            <a:r>
              <a:rPr lang="en-US" sz="2400" dirty="0" smtClean="0">
                <a:latin typeface="+mj-lt"/>
                <a:cs typeface="SweetSansPro"/>
              </a:rPr>
              <a:t>I shouldn’t keep a spare index handy?</a:t>
            </a:r>
            <a:endParaRPr lang="en-US" sz="2400" dirty="0">
              <a:latin typeface="+mj-lt"/>
              <a:cs typeface="SweetSansPro"/>
            </a:endParaRPr>
          </a:p>
        </p:txBody>
      </p:sp>
      <p:pic>
        <p:nvPicPr>
          <p:cNvPr id="18" name="Picture 17" descr="Bicycl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8469" y="4305726"/>
            <a:ext cx="2647088" cy="1764726"/>
          </a:xfrm>
          <a:prstGeom prst="rect">
            <a:avLst/>
          </a:prstGeom>
        </p:spPr>
      </p:pic>
      <p:sp>
        <p:nvSpPr>
          <p:cNvPr id="5" name="Title 4"/>
          <p:cNvSpPr>
            <a:spLocks noGrp="1"/>
          </p:cNvSpPr>
          <p:nvPr>
            <p:ph type="title"/>
          </p:nvPr>
        </p:nvSpPr>
        <p:spPr/>
        <p:txBody>
          <a:bodyPr/>
          <a:lstStyle/>
          <a:p>
            <a:r>
              <a:rPr lang="en-US" dirty="0"/>
              <a:t>Duplicate indexes &gt; 500MB with </a:t>
            </a:r>
            <a:r>
              <a:rPr lang="en-US" dirty="0" smtClean="0"/>
              <a:t>reads</a:t>
            </a:r>
            <a:endParaRPr lang="en-US" dirty="0"/>
          </a:p>
        </p:txBody>
      </p:sp>
    </p:spTree>
    <p:extLst>
      <p:ext uri="{BB962C8B-B14F-4D97-AF65-F5344CB8AC3E}">
        <p14:creationId xmlns:p14="http://schemas.microsoft.com/office/powerpoint/2010/main" val="3086598577"/>
      </p:ext>
    </p:extLst>
  </p:cSld>
  <p:clrMapOvr>
    <a:masterClrMapping/>
  </p:clrMapOvr>
  <p:transition/>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tanley-senior-developer-comb-shutterstock_160519877-[Converte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17730" y="1866846"/>
            <a:ext cx="1882255" cy="4350882"/>
          </a:xfrm>
          <a:prstGeom prst="rect">
            <a:avLst/>
          </a:prstGeom>
        </p:spPr>
      </p:pic>
      <p:sp>
        <p:nvSpPr>
          <p:cNvPr id="7" name="Freeform 6"/>
          <p:cNvSpPr/>
          <p:nvPr/>
        </p:nvSpPr>
        <p:spPr>
          <a:xfrm rot="4746952">
            <a:off x="1342778" y="2396967"/>
            <a:ext cx="3473110" cy="4493615"/>
          </a:xfrm>
          <a:custGeom>
            <a:avLst/>
            <a:gdLst>
              <a:gd name="connsiteX0" fmla="*/ 1143984 w 1500823"/>
              <a:gd name="connsiteY0" fmla="*/ 1941810 h 1941810"/>
              <a:gd name="connsiteX1" fmla="*/ 1143984 w 1500823"/>
              <a:gd name="connsiteY1" fmla="*/ 1941810 h 1941810"/>
              <a:gd name="connsiteX2" fmla="*/ 1018041 w 1500823"/>
              <a:gd name="connsiteY2" fmla="*/ 1910321 h 1941810"/>
              <a:gd name="connsiteX3" fmla="*/ 944574 w 1500823"/>
              <a:gd name="connsiteY3" fmla="*/ 1868336 h 1941810"/>
              <a:gd name="connsiteX4" fmla="*/ 776650 w 1500823"/>
              <a:gd name="connsiteY4" fmla="*/ 1784366 h 1941810"/>
              <a:gd name="connsiteX5" fmla="*/ 587735 w 1500823"/>
              <a:gd name="connsiteY5" fmla="*/ 1742381 h 1941810"/>
              <a:gd name="connsiteX6" fmla="*/ 503773 w 1500823"/>
              <a:gd name="connsiteY6" fmla="*/ 1721388 h 1941810"/>
              <a:gd name="connsiteX7" fmla="*/ 398820 w 1500823"/>
              <a:gd name="connsiteY7" fmla="*/ 1710892 h 1941810"/>
              <a:gd name="connsiteX8" fmla="*/ 188915 w 1500823"/>
              <a:gd name="connsiteY8" fmla="*/ 1689899 h 1941810"/>
              <a:gd name="connsiteX9" fmla="*/ 94457 w 1500823"/>
              <a:gd name="connsiteY9" fmla="*/ 1668907 h 1941810"/>
              <a:gd name="connsiteX10" fmla="*/ 41981 w 1500823"/>
              <a:gd name="connsiteY10" fmla="*/ 1595433 h 1941810"/>
              <a:gd name="connsiteX11" fmla="*/ 20990 w 1500823"/>
              <a:gd name="connsiteY11" fmla="*/ 1542951 h 1941810"/>
              <a:gd name="connsiteX12" fmla="*/ 0 w 1500823"/>
              <a:gd name="connsiteY12" fmla="*/ 1448485 h 1941810"/>
              <a:gd name="connsiteX13" fmla="*/ 10495 w 1500823"/>
              <a:gd name="connsiteY13" fmla="*/ 1291041 h 1941810"/>
              <a:gd name="connsiteX14" fmla="*/ 31486 w 1500823"/>
              <a:gd name="connsiteY14" fmla="*/ 1217567 h 1941810"/>
              <a:gd name="connsiteX15" fmla="*/ 83962 w 1500823"/>
              <a:gd name="connsiteY15" fmla="*/ 1060123 h 1941810"/>
              <a:gd name="connsiteX16" fmla="*/ 104953 w 1500823"/>
              <a:gd name="connsiteY16" fmla="*/ 986649 h 1941810"/>
              <a:gd name="connsiteX17" fmla="*/ 115448 w 1500823"/>
              <a:gd name="connsiteY17" fmla="*/ 944664 h 1941810"/>
              <a:gd name="connsiteX18" fmla="*/ 136438 w 1500823"/>
              <a:gd name="connsiteY18" fmla="*/ 913175 h 1941810"/>
              <a:gd name="connsiteX19" fmla="*/ 157429 w 1500823"/>
              <a:gd name="connsiteY19" fmla="*/ 934168 h 1941810"/>
              <a:gd name="connsiteX20" fmla="*/ 251886 w 1500823"/>
              <a:gd name="connsiteY20" fmla="*/ 734739 h 1941810"/>
              <a:gd name="connsiteX21" fmla="*/ 314858 w 1500823"/>
              <a:gd name="connsiteY21" fmla="*/ 524813 h 1941810"/>
              <a:gd name="connsiteX22" fmla="*/ 440801 w 1500823"/>
              <a:gd name="connsiteY22" fmla="*/ 230918 h 1941810"/>
              <a:gd name="connsiteX23" fmla="*/ 503773 w 1500823"/>
              <a:gd name="connsiteY23" fmla="*/ 115459 h 1941810"/>
              <a:gd name="connsiteX24" fmla="*/ 556249 w 1500823"/>
              <a:gd name="connsiteY24" fmla="*/ 83970 h 1941810"/>
              <a:gd name="connsiteX25" fmla="*/ 619221 w 1500823"/>
              <a:gd name="connsiteY25" fmla="*/ 31489 h 1941810"/>
              <a:gd name="connsiteX26" fmla="*/ 682192 w 1500823"/>
              <a:gd name="connsiteY26" fmla="*/ 10496 h 1941810"/>
              <a:gd name="connsiteX27" fmla="*/ 713678 w 1500823"/>
              <a:gd name="connsiteY27" fmla="*/ 0 h 1941810"/>
              <a:gd name="connsiteX28" fmla="*/ 860612 w 1500823"/>
              <a:gd name="connsiteY28" fmla="*/ 20992 h 1941810"/>
              <a:gd name="connsiteX29" fmla="*/ 902593 w 1500823"/>
              <a:gd name="connsiteY29" fmla="*/ 31489 h 1941810"/>
              <a:gd name="connsiteX30" fmla="*/ 965564 w 1500823"/>
              <a:gd name="connsiteY30" fmla="*/ 62977 h 1941810"/>
              <a:gd name="connsiteX31" fmla="*/ 1196460 w 1500823"/>
              <a:gd name="connsiteY31" fmla="*/ 41985 h 1941810"/>
              <a:gd name="connsiteX32" fmla="*/ 1196460 w 1500823"/>
              <a:gd name="connsiteY32" fmla="*/ 41985 h 1941810"/>
              <a:gd name="connsiteX33" fmla="*/ 1322403 w 1500823"/>
              <a:gd name="connsiteY33" fmla="*/ 41985 h 1941810"/>
              <a:gd name="connsiteX34" fmla="*/ 1500823 w 1500823"/>
              <a:gd name="connsiteY34" fmla="*/ 94466 h 1941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500823" h="1941810">
                <a:moveTo>
                  <a:pt x="1143984" y="1941810"/>
                </a:moveTo>
                <a:lnTo>
                  <a:pt x="1143984" y="1941810"/>
                </a:lnTo>
                <a:cubicBezTo>
                  <a:pt x="1102003" y="1931314"/>
                  <a:pt x="1058646" y="1925282"/>
                  <a:pt x="1018041" y="1910321"/>
                </a:cubicBezTo>
                <a:cubicBezTo>
                  <a:pt x="991575" y="1900569"/>
                  <a:pt x="969580" y="1881384"/>
                  <a:pt x="944574" y="1868336"/>
                </a:cubicBezTo>
                <a:cubicBezTo>
                  <a:pt x="889090" y="1839385"/>
                  <a:pt x="836021" y="1804158"/>
                  <a:pt x="776650" y="1784366"/>
                </a:cubicBezTo>
                <a:cubicBezTo>
                  <a:pt x="652139" y="1742858"/>
                  <a:pt x="715178" y="1756542"/>
                  <a:pt x="587735" y="1742381"/>
                </a:cubicBezTo>
                <a:cubicBezTo>
                  <a:pt x="559748" y="1735383"/>
                  <a:pt x="532229" y="1726131"/>
                  <a:pt x="503773" y="1721388"/>
                </a:cubicBezTo>
                <a:cubicBezTo>
                  <a:pt x="469093" y="1715607"/>
                  <a:pt x="433764" y="1714775"/>
                  <a:pt x="398820" y="1710892"/>
                </a:cubicBezTo>
                <a:cubicBezTo>
                  <a:pt x="210155" y="1689927"/>
                  <a:pt x="436914" y="1710567"/>
                  <a:pt x="188915" y="1689899"/>
                </a:cubicBezTo>
                <a:cubicBezTo>
                  <a:pt x="185745" y="1689265"/>
                  <a:pt x="102438" y="1673468"/>
                  <a:pt x="94457" y="1668907"/>
                </a:cubicBezTo>
                <a:cubicBezTo>
                  <a:pt x="66677" y="1653031"/>
                  <a:pt x="54042" y="1622572"/>
                  <a:pt x="41981" y="1595433"/>
                </a:cubicBezTo>
                <a:cubicBezTo>
                  <a:pt x="34329" y="1578215"/>
                  <a:pt x="26948" y="1560826"/>
                  <a:pt x="20990" y="1542951"/>
                </a:cubicBezTo>
                <a:cubicBezTo>
                  <a:pt x="13580" y="1520718"/>
                  <a:pt x="4159" y="1469281"/>
                  <a:pt x="0" y="1448485"/>
                </a:cubicBezTo>
                <a:cubicBezTo>
                  <a:pt x="3498" y="1396004"/>
                  <a:pt x="3389" y="1343157"/>
                  <a:pt x="10495" y="1291041"/>
                </a:cubicBezTo>
                <a:cubicBezTo>
                  <a:pt x="13936" y="1265803"/>
                  <a:pt x="23764" y="1241839"/>
                  <a:pt x="31486" y="1217567"/>
                </a:cubicBezTo>
                <a:cubicBezTo>
                  <a:pt x="48258" y="1164851"/>
                  <a:pt x="68766" y="1113314"/>
                  <a:pt x="83962" y="1060123"/>
                </a:cubicBezTo>
                <a:cubicBezTo>
                  <a:pt x="90959" y="1035632"/>
                  <a:pt x="98252" y="1011223"/>
                  <a:pt x="104953" y="986649"/>
                </a:cubicBezTo>
                <a:cubicBezTo>
                  <a:pt x="108748" y="972732"/>
                  <a:pt x="111485" y="958535"/>
                  <a:pt x="115448" y="944664"/>
                </a:cubicBezTo>
                <a:cubicBezTo>
                  <a:pt x="125392" y="909856"/>
                  <a:pt x="115403" y="913175"/>
                  <a:pt x="136438" y="913175"/>
                </a:cubicBezTo>
                <a:lnTo>
                  <a:pt x="157429" y="934168"/>
                </a:lnTo>
                <a:cubicBezTo>
                  <a:pt x="206154" y="846454"/>
                  <a:pt x="219595" y="831622"/>
                  <a:pt x="251886" y="734739"/>
                </a:cubicBezTo>
                <a:cubicBezTo>
                  <a:pt x="274986" y="665432"/>
                  <a:pt x="289209" y="593218"/>
                  <a:pt x="314858" y="524813"/>
                </a:cubicBezTo>
                <a:cubicBezTo>
                  <a:pt x="352278" y="425017"/>
                  <a:pt x="393140" y="326249"/>
                  <a:pt x="440801" y="230918"/>
                </a:cubicBezTo>
                <a:cubicBezTo>
                  <a:pt x="448001" y="216517"/>
                  <a:pt x="489252" y="129981"/>
                  <a:pt x="503773" y="115459"/>
                </a:cubicBezTo>
                <a:cubicBezTo>
                  <a:pt x="518197" y="101034"/>
                  <a:pt x="539752" y="95969"/>
                  <a:pt x="556249" y="83970"/>
                </a:cubicBezTo>
                <a:cubicBezTo>
                  <a:pt x="578347" y="67897"/>
                  <a:pt x="595619" y="45258"/>
                  <a:pt x="619221" y="31489"/>
                </a:cubicBezTo>
                <a:cubicBezTo>
                  <a:pt x="638333" y="20340"/>
                  <a:pt x="661202" y="17494"/>
                  <a:pt x="682192" y="10496"/>
                </a:cubicBezTo>
                <a:lnTo>
                  <a:pt x="713678" y="0"/>
                </a:lnTo>
                <a:cubicBezTo>
                  <a:pt x="762656" y="6997"/>
                  <a:pt x="811810" y="12858"/>
                  <a:pt x="860612" y="20992"/>
                </a:cubicBezTo>
                <a:cubicBezTo>
                  <a:pt x="874840" y="23364"/>
                  <a:pt x="889200" y="26131"/>
                  <a:pt x="902593" y="31489"/>
                </a:cubicBezTo>
                <a:cubicBezTo>
                  <a:pt x="924382" y="40206"/>
                  <a:pt x="944574" y="52481"/>
                  <a:pt x="965564" y="62977"/>
                </a:cubicBezTo>
                <a:cubicBezTo>
                  <a:pt x="1175412" y="40886"/>
                  <a:pt x="1098137" y="41985"/>
                  <a:pt x="1196460" y="41985"/>
                </a:cubicBezTo>
                <a:lnTo>
                  <a:pt x="1196460" y="41985"/>
                </a:lnTo>
                <a:lnTo>
                  <a:pt x="1322403" y="41985"/>
                </a:lnTo>
                <a:lnTo>
                  <a:pt x="1500823" y="94466"/>
                </a:lnTo>
              </a:path>
            </a:pathLst>
          </a:custGeom>
          <a:solidFill>
            <a:srgbClr val="C0504D"/>
          </a:solidFill>
          <a:ln w="57150" cmpd="sng">
            <a:solidFill>
              <a:schemeClr val="tx1">
                <a:lumMod val="65000"/>
                <a:lumOff val="35000"/>
              </a:schemeClr>
            </a:solidFill>
          </a:ln>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4200" b="0" i="0" u="none" strike="noStrike" cap="none" normalizeH="0" baseline="0" dirty="0" smtClean="0">
                <a:ln>
                  <a:noFill/>
                </a:ln>
                <a:solidFill>
                  <a:srgbClr val="000000"/>
                </a:solidFill>
                <a:effectLst/>
                <a:latin typeface="SweetSansPro"/>
                <a:ea typeface="ヒラギノ角ゴ ProN W3" charset="0"/>
                <a:cs typeface="SweetSansPro"/>
                <a:sym typeface="GillSans" charset="0"/>
              </a:rPr>
              <a:t>HEAP</a:t>
            </a:r>
          </a:p>
        </p:txBody>
      </p:sp>
      <p:sp>
        <p:nvSpPr>
          <p:cNvPr id="2" name="Title 1"/>
          <p:cNvSpPr>
            <a:spLocks noGrp="1"/>
          </p:cNvSpPr>
          <p:nvPr>
            <p:ph type="title"/>
          </p:nvPr>
        </p:nvSpPr>
        <p:spPr/>
        <p:txBody>
          <a:bodyPr/>
          <a:lstStyle/>
          <a:p>
            <a:r>
              <a:rPr lang="en-US" dirty="0"/>
              <a:t>Heaps &gt; 500MB </a:t>
            </a:r>
            <a:r>
              <a:rPr lang="en-US" dirty="0" smtClean="0"/>
              <a:t>that are being written to</a:t>
            </a:r>
            <a:endParaRPr lang="en-US" dirty="0"/>
          </a:p>
        </p:txBody>
      </p:sp>
      <p:sp>
        <p:nvSpPr>
          <p:cNvPr id="5" name="Text Placeholder 4"/>
          <p:cNvSpPr>
            <a:spLocks noGrp="1"/>
          </p:cNvSpPr>
          <p:nvPr>
            <p:ph type="body" idx="1"/>
          </p:nvPr>
        </p:nvSpPr>
        <p:spPr/>
        <p:txBody>
          <a:bodyPr/>
          <a:lstStyle/>
          <a:p>
            <a:endParaRPr lang="en-US"/>
          </a:p>
        </p:txBody>
      </p:sp>
    </p:spTree>
    <p:extLst>
      <p:ext uri="{BB962C8B-B14F-4D97-AF65-F5344CB8AC3E}">
        <p14:creationId xmlns:p14="http://schemas.microsoft.com/office/powerpoint/2010/main" val="2548418924"/>
      </p:ext>
    </p:extLst>
  </p:cSld>
  <p:clrMapOvr>
    <a:masterClrMapping/>
  </p:clrMapOvr>
  <p:transition>
    <p:fade/>
  </p:transition>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Top 3</a:t>
            </a:r>
            <a:endParaRPr lang="en-US" dirty="0"/>
          </a:p>
        </p:txBody>
      </p:sp>
      <p:sp>
        <p:nvSpPr>
          <p:cNvPr id="3" name="Text Placeholder 2"/>
          <p:cNvSpPr>
            <a:spLocks noGrp="1"/>
          </p:cNvSpPr>
          <p:nvPr>
            <p:ph type="body" idx="1"/>
          </p:nvPr>
        </p:nvSpPr>
        <p:spPr/>
        <p:txBody>
          <a:bodyPr>
            <a:normAutofit/>
          </a:bodyPr>
          <a:lstStyle/>
          <a:p>
            <a:pPr marL="361639" indent="-361639">
              <a:buFont typeface="+mj-lt"/>
              <a:buAutoNum type="arabicPeriod"/>
            </a:pPr>
            <a:r>
              <a:rPr lang="en-US" sz="2800" dirty="0" smtClean="0"/>
              <a:t>Missing indexes &gt; 1 million (“magic number”)</a:t>
            </a:r>
          </a:p>
          <a:p>
            <a:pPr marL="361639" indent="-361639">
              <a:buFont typeface="+mj-lt"/>
              <a:buAutoNum type="arabicPeriod"/>
            </a:pPr>
            <a:r>
              <a:rPr lang="en-US" sz="2800" dirty="0" smtClean="0"/>
              <a:t>Large duplicate indexes (“multiple personality”)</a:t>
            </a:r>
          </a:p>
          <a:p>
            <a:pPr marL="361639" indent="-361639">
              <a:buFont typeface="+mj-lt"/>
              <a:buAutoNum type="arabicPeriod"/>
            </a:pPr>
            <a:r>
              <a:rPr lang="en-US" sz="2800" dirty="0" smtClean="0"/>
              <a:t>Large, active heaps</a:t>
            </a:r>
          </a:p>
        </p:txBody>
      </p:sp>
      <p:pic>
        <p:nvPicPr>
          <p:cNvPr id="4" name="Picture 3" descr="stanley-senior-developer-comb-shutterstock_160519877-[Converte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17730" y="2727540"/>
            <a:ext cx="1882255" cy="4350882"/>
          </a:xfrm>
          <a:prstGeom prst="rect">
            <a:avLst/>
          </a:prstGeom>
        </p:spPr>
      </p:pic>
      <p:sp>
        <p:nvSpPr>
          <p:cNvPr id="5" name="Oval Callout 4"/>
          <p:cNvSpPr/>
          <p:nvPr/>
        </p:nvSpPr>
        <p:spPr>
          <a:xfrm>
            <a:off x="4617916" y="4811089"/>
            <a:ext cx="2252879" cy="649188"/>
          </a:xfrm>
          <a:prstGeom prst="wedgeEllipseCallout">
            <a:avLst>
              <a:gd name="adj1" fmla="val 55672"/>
              <a:gd name="adj2" fmla="val -39537"/>
            </a:avLst>
          </a:prstGeom>
        </p:spPr>
        <p:style>
          <a:lnRef idx="2">
            <a:schemeClr val="accent1"/>
          </a:lnRef>
          <a:fillRef idx="1">
            <a:schemeClr val="lt1"/>
          </a:fillRef>
          <a:effectRef idx="0">
            <a:schemeClr val="accent1"/>
          </a:effectRef>
          <a:fontRef idx="minor">
            <a:schemeClr val="dk1"/>
          </a:fontRef>
        </p:style>
        <p:txBody>
          <a:bodyPr wrap="square" rtlCol="0" anchor="ctr">
            <a:spAutoFit/>
          </a:bodyPr>
          <a:lstStyle/>
          <a:p>
            <a:pPr algn="ctr"/>
            <a:r>
              <a:rPr lang="en-US" sz="2400" dirty="0" smtClean="0">
                <a:latin typeface="+mj-lt"/>
                <a:cs typeface="SweetSansPro"/>
              </a:rPr>
              <a:t>I’m on it!</a:t>
            </a:r>
            <a:endParaRPr lang="en-US" sz="2400" dirty="0">
              <a:latin typeface="+mj-lt"/>
              <a:cs typeface="SweetSansPro"/>
            </a:endParaRPr>
          </a:p>
        </p:txBody>
      </p:sp>
    </p:spTree>
    <p:extLst>
      <p:ext uri="{BB962C8B-B14F-4D97-AF65-F5344CB8AC3E}">
        <p14:creationId xmlns:p14="http://schemas.microsoft.com/office/powerpoint/2010/main" val="2766837553"/>
      </p:ext>
    </p:extLst>
  </p:cSld>
  <p:clrMapOvr>
    <a:masterClrMapping/>
  </p:clrMapOvr>
  <p:transition>
    <p:fade/>
  </p:transition>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Keep an eye out for weird patterns</a:t>
            </a:r>
          </a:p>
        </p:txBody>
      </p:sp>
      <p:sp>
        <p:nvSpPr>
          <p:cNvPr id="3" name="Text Placeholder 2"/>
          <p:cNvSpPr>
            <a:spLocks noGrp="1"/>
          </p:cNvSpPr>
          <p:nvPr>
            <p:ph type="body" idx="1"/>
          </p:nvPr>
        </p:nvSpPr>
        <p:spPr/>
        <p:txBody>
          <a:bodyPr>
            <a:normAutofit/>
          </a:bodyPr>
          <a:lstStyle/>
          <a:p>
            <a:pPr marL="457200" indent="-457200">
              <a:buFont typeface="+mj-lt"/>
              <a:buAutoNum type="arabicPeriod"/>
            </a:pPr>
            <a:r>
              <a:rPr lang="en-US" sz="2800" dirty="0" smtClean="0"/>
              <a:t>Super low </a:t>
            </a:r>
            <a:r>
              <a:rPr lang="en-US" sz="2800" dirty="0" err="1" smtClean="0"/>
              <a:t>fillfactor</a:t>
            </a:r>
            <a:r>
              <a:rPr lang="en-US" sz="2800" dirty="0" smtClean="0"/>
              <a:t> (“self loathing”)</a:t>
            </a:r>
          </a:p>
          <a:p>
            <a:pPr marL="457200" indent="-457200">
              <a:buFont typeface="+mj-lt"/>
              <a:buAutoNum type="arabicPeriod"/>
            </a:pPr>
            <a:r>
              <a:rPr lang="en-US" sz="2800" dirty="0" smtClean="0"/>
              <a:t>Wide clustering keys with lots of </a:t>
            </a:r>
            <a:r>
              <a:rPr lang="en-US" sz="2800" dirty="0" err="1" smtClean="0"/>
              <a:t>nonclustered</a:t>
            </a:r>
            <a:r>
              <a:rPr lang="en-US" sz="2800" dirty="0" smtClean="0"/>
              <a:t> indexes (“self loathing”)</a:t>
            </a:r>
          </a:p>
          <a:p>
            <a:pPr marL="457200" indent="-457200">
              <a:buFont typeface="+mj-lt"/>
              <a:buAutoNum type="arabicPeriod"/>
            </a:pPr>
            <a:r>
              <a:rPr lang="en-US" sz="2800" dirty="0" smtClean="0"/>
              <a:t>Identity keys that may run out of integers (“Abnormal Psychology”)</a:t>
            </a:r>
          </a:p>
          <a:p>
            <a:r>
              <a:rPr lang="en-US" sz="2800" dirty="0" smtClean="0"/>
              <a:t>These are also performance killers.</a:t>
            </a:r>
            <a:endParaRPr lang="en-US" dirty="0"/>
          </a:p>
        </p:txBody>
      </p:sp>
    </p:spTree>
    <p:extLst>
      <p:ext uri="{BB962C8B-B14F-4D97-AF65-F5344CB8AC3E}">
        <p14:creationId xmlns:p14="http://schemas.microsoft.com/office/powerpoint/2010/main" val="3072926391"/>
      </p:ext>
    </p:extLst>
  </p:cSld>
  <p:clrMapOvr>
    <a:masterClrMapping/>
  </p:clrMapOvr>
  <p:transition>
    <p:fade/>
  </p:transition>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tanley-senior-developer-comb-shutterstock_160519877-[Converted].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24219" y="1866846"/>
            <a:ext cx="1882255" cy="4350882"/>
          </a:xfrm>
          <a:prstGeom prst="rect">
            <a:avLst/>
          </a:prstGeom>
        </p:spPr>
      </p:pic>
      <p:sp>
        <p:nvSpPr>
          <p:cNvPr id="5" name="Oval Callout 4"/>
          <p:cNvSpPr/>
          <p:nvPr/>
        </p:nvSpPr>
        <p:spPr>
          <a:xfrm>
            <a:off x="1443099" y="1272611"/>
            <a:ext cx="3662848" cy="1687889"/>
          </a:xfrm>
          <a:prstGeom prst="wedgeEllipseCallout">
            <a:avLst>
              <a:gd name="adj1" fmla="val 46503"/>
              <a:gd name="adj2" fmla="val 75507"/>
            </a:avLst>
          </a:prstGeom>
        </p:spPr>
        <p:style>
          <a:lnRef idx="2">
            <a:schemeClr val="accent1"/>
          </a:lnRef>
          <a:fillRef idx="1">
            <a:schemeClr val="lt1"/>
          </a:fillRef>
          <a:effectRef idx="0">
            <a:schemeClr val="accent1"/>
          </a:effectRef>
          <a:fontRef idx="minor">
            <a:schemeClr val="dk1"/>
          </a:fontRef>
        </p:style>
        <p:txBody>
          <a:bodyPr rtlCol="0" anchor="ctr">
            <a:spAutoFit/>
          </a:bodyPr>
          <a:lstStyle/>
          <a:p>
            <a:pPr algn="ctr"/>
            <a:r>
              <a:rPr lang="en-US" sz="2400" dirty="0" smtClean="0">
                <a:latin typeface="+mj-lt"/>
                <a:cs typeface="SweetSansPro"/>
              </a:rPr>
              <a:t>Index tuning is a lot like riding a bike.</a:t>
            </a:r>
            <a:endParaRPr lang="en-US" sz="2400" dirty="0">
              <a:latin typeface="+mj-lt"/>
              <a:cs typeface="SweetSansPro"/>
            </a:endParaRPr>
          </a:p>
        </p:txBody>
      </p:sp>
      <p:pic>
        <p:nvPicPr>
          <p:cNvPr id="6" name="Picture 5" descr="Bicycl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68469" y="4432010"/>
            <a:ext cx="2647088" cy="1764726"/>
          </a:xfrm>
          <a:prstGeom prst="rect">
            <a:avLst/>
          </a:prstGeom>
        </p:spPr>
      </p:pic>
    </p:spTree>
    <p:extLst>
      <p:ext uri="{BB962C8B-B14F-4D97-AF65-F5344CB8AC3E}">
        <p14:creationId xmlns:p14="http://schemas.microsoft.com/office/powerpoint/2010/main" val="1018144850"/>
      </p:ext>
    </p:extLst>
  </p:cSld>
  <p:clrMapOvr>
    <a:masterClrMapping/>
  </p:clrMapOvr>
  <p:transition>
    <p:fade/>
  </p:transition>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533399"/>
            <a:ext cx="7772400" cy="2990151"/>
          </a:xfrm>
        </p:spPr>
        <p:txBody>
          <a:bodyPr/>
          <a:lstStyle/>
          <a:p>
            <a:r>
              <a:rPr lang="en-US" dirty="0" err="1" smtClean="0"/>
              <a:t>SQLintersection</a:t>
            </a:r>
            <a:r>
              <a:rPr lang="en-US" dirty="0" smtClean="0"/>
              <a:t/>
            </a:r>
            <a:br>
              <a:rPr lang="en-US" dirty="0" smtClean="0"/>
            </a:br>
            <a:r>
              <a:rPr lang="en-US" dirty="0" smtClean="0"/>
              <a:t>Session POSTCON01</a:t>
            </a:r>
            <a:br>
              <a:rPr lang="en-US" dirty="0" smtClean="0"/>
            </a:br>
            <a:r>
              <a:rPr lang="en-US" dirty="0" smtClean="0"/>
              <a:t/>
            </a:r>
            <a:br>
              <a:rPr lang="en-US" dirty="0" smtClean="0"/>
            </a:br>
            <a:r>
              <a:rPr lang="en-US" dirty="0" smtClean="0"/>
              <a:t>Artisanal Indexes: Filters, Views, and Computed Columns</a:t>
            </a:r>
            <a:endParaRPr lang="en-US" dirty="0"/>
          </a:p>
        </p:txBody>
      </p:sp>
      <p:sp>
        <p:nvSpPr>
          <p:cNvPr id="11267" name="Subtitle 2"/>
          <p:cNvSpPr>
            <a:spLocks noGrp="1"/>
          </p:cNvSpPr>
          <p:nvPr>
            <p:ph type="subTitle" idx="1"/>
          </p:nvPr>
        </p:nvSpPr>
        <p:spPr>
          <a:xfrm>
            <a:off x="2057400" y="3609556"/>
            <a:ext cx="6400800" cy="1295400"/>
          </a:xfrm>
        </p:spPr>
        <p:txBody>
          <a:bodyPr/>
          <a:lstStyle/>
          <a:p>
            <a:r>
              <a:rPr lang="en-US" altLang="en-US" dirty="0" smtClean="0"/>
              <a:t>Kendra Little</a:t>
            </a:r>
          </a:p>
          <a:p>
            <a:r>
              <a:rPr lang="en-US" altLang="en-US" dirty="0" smtClean="0"/>
              <a:t>Kendra@BrentOzar.com</a:t>
            </a:r>
          </a:p>
        </p:txBody>
      </p:sp>
    </p:spTree>
    <p:extLst>
      <p:ext uri="{BB962C8B-B14F-4D97-AF65-F5344CB8AC3E}">
        <p14:creationId xmlns:p14="http://schemas.microsoft.com/office/powerpoint/2010/main" val="3626090729"/>
      </p:ext>
    </p:extLst>
  </p:cSld>
  <p:clrMapOvr>
    <a:masterClrMapping/>
  </p:clrMapOvr>
  <p:transition/>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I’m from Portland, OR</a:t>
            </a:r>
            <a:endParaRPr lang="en-US" dirty="0"/>
          </a:p>
        </p:txBody>
      </p:sp>
      <p:sp>
        <p:nvSpPr>
          <p:cNvPr id="4" name="Text Placeholder 3"/>
          <p:cNvSpPr>
            <a:spLocks noGrp="1"/>
          </p:cNvSpPr>
          <p:nvPr>
            <p:ph type="body" idx="1"/>
          </p:nvPr>
        </p:nvSpPr>
        <p:spPr/>
        <p:txBody>
          <a:bodyPr/>
          <a:lstStyle/>
          <a:p>
            <a:r>
              <a:rPr lang="en-US" dirty="0" smtClean="0"/>
              <a:t>We love things that are handcrafted</a:t>
            </a:r>
          </a:p>
          <a:p>
            <a:r>
              <a:rPr lang="en-US" dirty="0" smtClean="0"/>
              <a:t>One-of-a-kind</a:t>
            </a:r>
          </a:p>
          <a:p>
            <a:r>
              <a:rPr lang="en-US" dirty="0" smtClean="0"/>
              <a:t>Made by a highly trained artisan</a:t>
            </a:r>
          </a:p>
        </p:txBody>
      </p:sp>
      <p:pic>
        <p:nvPicPr>
          <p:cNvPr id="5" name="Picture 4" descr="Single-Macaron.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714808" y="3237481"/>
            <a:ext cx="3609720" cy="2343229"/>
          </a:xfrm>
          <a:prstGeom prst="rect">
            <a:avLst/>
          </a:prstGeom>
        </p:spPr>
      </p:pic>
    </p:spTree>
    <p:extLst>
      <p:ext uri="{BB962C8B-B14F-4D97-AF65-F5344CB8AC3E}">
        <p14:creationId xmlns:p14="http://schemas.microsoft.com/office/powerpoint/2010/main" val="3029828143"/>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UN HEADERfinal.pdf"/>
          <p:cNvPicPr>
            <a:picLocks noChangeAspect="1"/>
          </p:cNvPicPr>
          <p:nvPr/>
        </p:nvPicPr>
        <p:blipFill rotWithShape="1">
          <a:blip r:embed="rId2" cstate="print">
            <a:extLst>
              <a:ext uri="{28A0092B-C50C-407E-A947-70E740481C1C}">
                <a14:useLocalDpi xmlns:a14="http://schemas.microsoft.com/office/drawing/2010/main"/>
              </a:ext>
            </a:extLst>
          </a:blip>
          <a:srcRect l="7828" t="8975" r="10603" b="25290"/>
          <a:stretch/>
        </p:blipFill>
        <p:spPr>
          <a:xfrm>
            <a:off x="91253" y="925639"/>
            <a:ext cx="8725548" cy="3683298"/>
          </a:xfrm>
          <a:prstGeom prst="rect">
            <a:avLst/>
          </a:prstGeom>
        </p:spPr>
      </p:pic>
      <p:sp>
        <p:nvSpPr>
          <p:cNvPr id="35" name="Title 1"/>
          <p:cNvSpPr txBox="1">
            <a:spLocks/>
          </p:cNvSpPr>
          <p:nvPr/>
        </p:nvSpPr>
        <p:spPr>
          <a:xfrm>
            <a:off x="3413701" y="548775"/>
            <a:ext cx="1647751" cy="303678"/>
          </a:xfrm>
          <a:prstGeom prst="rect">
            <a:avLst/>
          </a:prstGeom>
        </p:spPr>
        <p:txBody>
          <a:bodyPr lIns="64261" tIns="32131" rIns="64261" bIns="32131"/>
          <a:lstStyle>
            <a:lvl1pPr algn="l" defTabSz="914400" rtl="0" eaLnBrk="1" latinLnBrk="0" hangingPunct="1">
              <a:spcBef>
                <a:spcPct val="0"/>
              </a:spcBef>
              <a:buNone/>
              <a:defRPr sz="3600" kern="1200" cap="all" spc="-60" baseline="0">
                <a:solidFill>
                  <a:schemeClr val="tx2"/>
                </a:solidFill>
                <a:latin typeface="+mj-lt"/>
                <a:ea typeface="+mj-ea"/>
                <a:cs typeface="+mj-cs"/>
              </a:defRPr>
            </a:lvl1pPr>
          </a:lstStyle>
          <a:p>
            <a:pPr algn="ctr"/>
            <a:r>
              <a:rPr lang="en-US" sz="1400" b="1" dirty="0">
                <a:solidFill>
                  <a:schemeClr val="tx1"/>
                </a:solidFill>
                <a:latin typeface="Sweet Sans Pro Medium" panose="02000000000000000000" pitchFamily="50" charset="0"/>
              </a:rPr>
              <a:t>JeS Borland </a:t>
            </a:r>
          </a:p>
        </p:txBody>
      </p:sp>
      <p:sp>
        <p:nvSpPr>
          <p:cNvPr id="36" name="Title 1"/>
          <p:cNvSpPr txBox="1">
            <a:spLocks/>
          </p:cNvSpPr>
          <p:nvPr/>
        </p:nvSpPr>
        <p:spPr>
          <a:xfrm>
            <a:off x="5123276" y="548775"/>
            <a:ext cx="1684407" cy="338465"/>
          </a:xfrm>
          <a:prstGeom prst="rect">
            <a:avLst/>
          </a:prstGeom>
        </p:spPr>
        <p:txBody>
          <a:bodyPr lIns="64261" tIns="32131" rIns="64261" bIns="32131"/>
          <a:lstStyle>
            <a:defPPr>
              <a:defRPr lang="en-US"/>
            </a:defPPr>
            <a:lvl1pPr defTabSz="914400">
              <a:spcBef>
                <a:spcPct val="0"/>
              </a:spcBef>
              <a:buNone/>
              <a:defRPr sz="2400" b="1" cap="all" spc="-60" baseline="0">
                <a:solidFill>
                  <a:schemeClr val="tx2"/>
                </a:solidFill>
                <a:latin typeface="+mj-lt"/>
                <a:ea typeface="+mj-ea"/>
                <a:cs typeface="+mj-cs"/>
              </a:defRPr>
            </a:lvl1pPr>
          </a:lstStyle>
          <a:p>
            <a:pPr algn="ctr"/>
            <a:r>
              <a:rPr lang="en-US" sz="1400" dirty="0">
                <a:solidFill>
                  <a:schemeClr val="tx1"/>
                </a:solidFill>
                <a:latin typeface="Sweet Sans Pro Medium" panose="02000000000000000000" pitchFamily="50" charset="0"/>
              </a:rPr>
              <a:t>Kendra Little</a:t>
            </a:r>
          </a:p>
        </p:txBody>
      </p:sp>
      <p:sp>
        <p:nvSpPr>
          <p:cNvPr id="37" name="Title 1"/>
          <p:cNvSpPr txBox="1">
            <a:spLocks/>
          </p:cNvSpPr>
          <p:nvPr/>
        </p:nvSpPr>
        <p:spPr>
          <a:xfrm>
            <a:off x="6869508" y="548775"/>
            <a:ext cx="2152510" cy="313552"/>
          </a:xfrm>
          <a:prstGeom prst="rect">
            <a:avLst/>
          </a:prstGeom>
        </p:spPr>
        <p:txBody>
          <a:bodyPr lIns="64261" tIns="32131" rIns="64261" bIns="32131"/>
          <a:lstStyle>
            <a:defPPr>
              <a:defRPr lang="en-US"/>
            </a:defPPr>
            <a:lvl1pPr defTabSz="914400">
              <a:spcBef>
                <a:spcPct val="0"/>
              </a:spcBef>
              <a:buNone/>
              <a:defRPr sz="2400" b="1" cap="all" spc="-60" baseline="0">
                <a:solidFill>
                  <a:schemeClr val="tx2"/>
                </a:solidFill>
                <a:latin typeface="+mj-lt"/>
                <a:ea typeface="+mj-ea"/>
                <a:cs typeface="+mj-cs"/>
              </a:defRPr>
            </a:lvl1pPr>
          </a:lstStyle>
          <a:p>
            <a:pPr algn="ctr"/>
            <a:r>
              <a:rPr lang="en-US" sz="1400" dirty="0">
                <a:solidFill>
                  <a:srgbClr val="000000"/>
                </a:solidFill>
                <a:latin typeface="Sweet Sans Pro Medium" panose="02000000000000000000" pitchFamily="50" charset="0"/>
              </a:rPr>
              <a:t>Jeremiah Peschka</a:t>
            </a:r>
          </a:p>
        </p:txBody>
      </p:sp>
      <p:sp>
        <p:nvSpPr>
          <p:cNvPr id="41" name="Title 1"/>
          <p:cNvSpPr txBox="1">
            <a:spLocks/>
          </p:cNvSpPr>
          <p:nvPr/>
        </p:nvSpPr>
        <p:spPr>
          <a:xfrm>
            <a:off x="295537" y="548775"/>
            <a:ext cx="1612472" cy="313552"/>
          </a:xfrm>
          <a:prstGeom prst="rect">
            <a:avLst/>
          </a:prstGeom>
        </p:spPr>
        <p:txBody>
          <a:bodyPr lIns="64261" tIns="32131" rIns="64261" bIns="32131"/>
          <a:lstStyle>
            <a:defPPr>
              <a:defRPr lang="en-US"/>
            </a:defPPr>
            <a:lvl1pPr defTabSz="914400">
              <a:spcBef>
                <a:spcPct val="0"/>
              </a:spcBef>
              <a:buNone/>
              <a:defRPr sz="2400" b="1" cap="all" spc="-60" baseline="0">
                <a:solidFill>
                  <a:schemeClr val="tx2"/>
                </a:solidFill>
                <a:latin typeface="+mj-lt"/>
                <a:ea typeface="+mj-ea"/>
                <a:cs typeface="+mj-cs"/>
              </a:defRPr>
            </a:lvl1pPr>
          </a:lstStyle>
          <a:p>
            <a:pPr algn="ctr"/>
            <a:r>
              <a:rPr lang="en-US" sz="1400" dirty="0">
                <a:latin typeface="Sweet Sans Pro Medium" panose="02000000000000000000" pitchFamily="50" charset="0"/>
              </a:rPr>
              <a:t>Brent Ozar</a:t>
            </a:r>
          </a:p>
        </p:txBody>
      </p:sp>
      <p:sp>
        <p:nvSpPr>
          <p:cNvPr id="42" name="Title 1"/>
          <p:cNvSpPr txBox="1">
            <a:spLocks/>
          </p:cNvSpPr>
          <p:nvPr/>
        </p:nvSpPr>
        <p:spPr>
          <a:xfrm>
            <a:off x="1969833" y="548775"/>
            <a:ext cx="1382044" cy="376864"/>
          </a:xfrm>
          <a:prstGeom prst="rect">
            <a:avLst/>
          </a:prstGeom>
        </p:spPr>
        <p:txBody>
          <a:bodyPr lIns="64261" tIns="32131" rIns="64261" bIns="32131"/>
          <a:lstStyle>
            <a:lvl1pPr algn="l" defTabSz="914400" rtl="0" eaLnBrk="1" latinLnBrk="0" hangingPunct="1">
              <a:spcBef>
                <a:spcPct val="0"/>
              </a:spcBef>
              <a:buNone/>
              <a:defRPr sz="3600" kern="1200" cap="all" spc="-60" baseline="0">
                <a:solidFill>
                  <a:schemeClr val="tx2"/>
                </a:solidFill>
                <a:latin typeface="+mj-lt"/>
                <a:ea typeface="+mj-ea"/>
                <a:cs typeface="+mj-cs"/>
              </a:defRPr>
            </a:lvl1pPr>
          </a:lstStyle>
          <a:p>
            <a:pPr algn="ctr"/>
            <a:r>
              <a:rPr lang="en-US" sz="1400" b="1" dirty="0">
                <a:solidFill>
                  <a:schemeClr val="tx1"/>
                </a:solidFill>
                <a:latin typeface="Sweet Sans Pro Medium" panose="02000000000000000000" pitchFamily="50" charset="0"/>
              </a:rPr>
              <a:t>Doug Lane</a:t>
            </a:r>
          </a:p>
        </p:txBody>
      </p:sp>
      <p:pic>
        <p:nvPicPr>
          <p:cNvPr id="13" name="Picture 12" descr="logo_microsoft_mast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5316" y="4713689"/>
            <a:ext cx="1491258" cy="491133"/>
          </a:xfrm>
          <a:prstGeom prst="rect">
            <a:avLst/>
          </a:prstGeom>
        </p:spPr>
      </p:pic>
      <p:pic>
        <p:nvPicPr>
          <p:cNvPr id="47" name="Picture 46" descr="logo_microsoft_mast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73982" y="4713689"/>
            <a:ext cx="1491258" cy="491133"/>
          </a:xfrm>
          <a:prstGeom prst="rect">
            <a:avLst/>
          </a:prstGeom>
        </p:spPr>
      </p:pic>
      <p:pic>
        <p:nvPicPr>
          <p:cNvPr id="18" name="Picture 17" descr="logo_microsoft_itprofessional_databas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52003" y="4713689"/>
            <a:ext cx="1664798" cy="444485"/>
          </a:xfrm>
          <a:prstGeom prst="rect">
            <a:avLst/>
          </a:prstGeom>
        </p:spPr>
      </p:pic>
      <p:pic>
        <p:nvPicPr>
          <p:cNvPr id="24" name="Picture 23" descr="logo_microsoft_professional.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38659" y="4713689"/>
            <a:ext cx="848561" cy="444485"/>
          </a:xfrm>
          <a:prstGeom prst="rect">
            <a:avLst/>
          </a:prstGeom>
        </p:spPr>
      </p:pic>
      <p:pic>
        <p:nvPicPr>
          <p:cNvPr id="48" name="Picture 47" descr="logo_microsoft_professional.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03336" y="4713689"/>
            <a:ext cx="848561" cy="444485"/>
          </a:xfrm>
          <a:prstGeom prst="rect">
            <a:avLst/>
          </a:prstGeom>
        </p:spPr>
      </p:pic>
      <p:grpSp>
        <p:nvGrpSpPr>
          <p:cNvPr id="4" name="Group 3"/>
          <p:cNvGrpSpPr/>
          <p:nvPr/>
        </p:nvGrpSpPr>
        <p:grpSpPr>
          <a:xfrm>
            <a:off x="1056288" y="5237072"/>
            <a:ext cx="7406224" cy="644564"/>
            <a:chOff x="1056288" y="5152838"/>
            <a:chExt cx="7406224" cy="644564"/>
          </a:xfrm>
        </p:grpSpPr>
        <p:pic>
          <p:nvPicPr>
            <p:cNvPr id="7" name="Picture 6" descr="Microsoft_Silver_Partner_1825x513.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430440" y="5152838"/>
              <a:ext cx="2293039" cy="644564"/>
            </a:xfrm>
            <a:prstGeom prst="rect">
              <a:avLst/>
            </a:prstGeom>
          </p:spPr>
        </p:pic>
        <p:pic>
          <p:nvPicPr>
            <p:cNvPr id="9" name="Picture 8"/>
            <p:cNvPicPr>
              <a:picLocks noChangeAspect="1"/>
            </p:cNvPicPr>
            <p:nvPr/>
          </p:nvPicPr>
          <p:blipFill>
            <a:blip r:embed="rId7"/>
            <a:stretch>
              <a:fillRect/>
            </a:stretch>
          </p:blipFill>
          <p:spPr>
            <a:xfrm>
              <a:off x="6188432" y="5152838"/>
              <a:ext cx="2274080" cy="644564"/>
            </a:xfrm>
            <a:prstGeom prst="rect">
              <a:avLst/>
            </a:prstGeom>
          </p:spPr>
        </p:pic>
        <p:pic>
          <p:nvPicPr>
            <p:cNvPr id="46" name="Picture 45" descr="logo_microsoft_mvp.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56288" y="5219096"/>
              <a:ext cx="1187648" cy="473273"/>
            </a:xfrm>
            <a:prstGeom prst="rect">
              <a:avLst/>
            </a:prstGeom>
          </p:spPr>
        </p:pic>
        <p:sp>
          <p:nvSpPr>
            <p:cNvPr id="2" name="TextBox 1"/>
            <p:cNvSpPr txBox="1"/>
            <p:nvPr/>
          </p:nvSpPr>
          <p:spPr>
            <a:xfrm>
              <a:off x="2197724" y="5170814"/>
              <a:ext cx="923411" cy="523220"/>
            </a:xfrm>
            <a:prstGeom prst="rect">
              <a:avLst/>
            </a:prstGeom>
            <a:noFill/>
          </p:spPr>
          <p:txBody>
            <a:bodyPr wrap="square" rtlCol="0">
              <a:spAutoFit/>
            </a:bodyPr>
            <a:lstStyle/>
            <a:p>
              <a:r>
                <a:rPr lang="en-US" sz="2800" dirty="0"/>
                <a:t>x</a:t>
              </a:r>
              <a:r>
                <a:rPr lang="en-US" sz="2800" dirty="0" smtClean="0"/>
                <a:t> 4</a:t>
              </a:r>
              <a:endParaRPr lang="en-US" sz="2800" dirty="0"/>
            </a:p>
          </p:txBody>
        </p:sp>
      </p:grpSp>
    </p:spTree>
    <p:extLst>
      <p:ext uri="{BB962C8B-B14F-4D97-AF65-F5344CB8AC3E}">
        <p14:creationId xmlns:p14="http://schemas.microsoft.com/office/powerpoint/2010/main" val="311535212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6004" y="900113"/>
            <a:ext cx="7551442" cy="5957887"/>
          </a:xfrm>
          <a:prstGeom prst="rect">
            <a:avLst/>
          </a:prstGeom>
        </p:spPr>
      </p:pic>
      <p:sp>
        <p:nvSpPr>
          <p:cNvPr id="3" name="Title 2"/>
          <p:cNvSpPr>
            <a:spLocks noGrp="1"/>
          </p:cNvSpPr>
          <p:nvPr>
            <p:ph type="title"/>
          </p:nvPr>
        </p:nvSpPr>
        <p:spPr/>
        <p:txBody>
          <a:bodyPr/>
          <a:lstStyle/>
          <a:p>
            <a:r>
              <a:rPr lang="en-US" dirty="0"/>
              <a:t>http://BrentOzar.com/go/engine</a:t>
            </a:r>
          </a:p>
        </p:txBody>
      </p:sp>
    </p:spTree>
    <p:extLst>
      <p:ext uri="{BB962C8B-B14F-4D97-AF65-F5344CB8AC3E}">
        <p14:creationId xmlns:p14="http://schemas.microsoft.com/office/powerpoint/2010/main" val="1481236462"/>
      </p:ext>
    </p:extLst>
  </p:cSld>
  <p:clrMapOvr>
    <a:masterClrMapping/>
  </p:clrMapOvr>
  <p:transition>
    <p:fade/>
  </p:transition>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Indexes can benefit from hand-crafting, too</a:t>
            </a:r>
            <a:endParaRPr lang="en-US" dirty="0"/>
          </a:p>
        </p:txBody>
      </p:sp>
      <p:sp>
        <p:nvSpPr>
          <p:cNvPr id="4" name="Content Placeholder 3"/>
          <p:cNvSpPr>
            <a:spLocks noGrp="1"/>
          </p:cNvSpPr>
          <p:nvPr>
            <p:ph idx="1"/>
          </p:nvPr>
        </p:nvSpPr>
        <p:spPr/>
        <p:txBody>
          <a:bodyPr/>
          <a:lstStyle/>
          <a:p>
            <a:pPr marL="0" indent="0">
              <a:buNone/>
            </a:pPr>
            <a:r>
              <a:rPr lang="en-US" dirty="0" smtClean="0"/>
              <a:t>Here’s the top three scenarios:</a:t>
            </a:r>
          </a:p>
          <a:p>
            <a:r>
              <a:rPr lang="en-US" dirty="0" smtClean="0"/>
              <a:t>Application frequently queries a small subset of values in a column in a large table</a:t>
            </a:r>
          </a:p>
          <a:p>
            <a:r>
              <a:rPr lang="en-US" dirty="0" smtClean="0"/>
              <a:t>Application frequently queries aggregations</a:t>
            </a:r>
          </a:p>
          <a:p>
            <a:r>
              <a:rPr lang="en-US" dirty="0" smtClean="0"/>
              <a:t>Application frequently queries computations (and you can’t make the application just write the computed value in the first place)</a:t>
            </a:r>
          </a:p>
        </p:txBody>
      </p:sp>
    </p:spTree>
    <p:extLst>
      <p:ext uri="{BB962C8B-B14F-4D97-AF65-F5344CB8AC3E}">
        <p14:creationId xmlns:p14="http://schemas.microsoft.com/office/powerpoint/2010/main" val="3047723915"/>
      </p:ext>
    </p:extLst>
  </p:cSld>
  <p:clrMapOvr>
    <a:masterClrMapping/>
  </p:clrMapOvr>
  <p:transition/>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big gotcha</a:t>
            </a:r>
            <a:endParaRPr lang="en-US" dirty="0"/>
          </a:p>
        </p:txBody>
      </p:sp>
      <p:sp>
        <p:nvSpPr>
          <p:cNvPr id="3" name="Content Placeholder 2"/>
          <p:cNvSpPr>
            <a:spLocks noGrp="1"/>
          </p:cNvSpPr>
          <p:nvPr>
            <p:ph idx="1"/>
          </p:nvPr>
        </p:nvSpPr>
        <p:spPr/>
        <p:txBody>
          <a:bodyPr/>
          <a:lstStyle/>
          <a:p>
            <a:r>
              <a:rPr lang="en-US" dirty="0" smtClean="0"/>
              <a:t>All three of these “special indexes” features share a requirement</a:t>
            </a:r>
          </a:p>
          <a:p>
            <a:r>
              <a:rPr lang="en-US" dirty="0" smtClean="0"/>
              <a:t>They won’t work with clients who are using different “SET” options in their connect string</a:t>
            </a:r>
          </a:p>
          <a:p>
            <a:pPr lvl="1"/>
            <a:r>
              <a:rPr lang="en-US" dirty="0" smtClean="0"/>
              <a:t>Can’t use it for reads</a:t>
            </a:r>
          </a:p>
          <a:p>
            <a:pPr lvl="1"/>
            <a:r>
              <a:rPr lang="en-US" dirty="0" smtClean="0"/>
              <a:t>Writes will fail</a:t>
            </a:r>
            <a:endParaRPr lang="en-US" dirty="0"/>
          </a:p>
          <a:p>
            <a:pPr indent="-164575"/>
            <a:r>
              <a:rPr lang="en-US" dirty="0" smtClean="0"/>
              <a:t>This can break your application</a:t>
            </a:r>
          </a:p>
        </p:txBody>
      </p:sp>
      <p:pic>
        <p:nvPicPr>
          <p:cNvPr id="4" name="Picture 3" descr="SQL2012VM02 - Parallels Desktop 2013-05-27 11-50-23.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98436" y="4580461"/>
            <a:ext cx="8562865" cy="552263"/>
          </a:xfrm>
          <a:prstGeom prst="rect">
            <a:avLst/>
          </a:prstGeom>
          <a:ln w="19050" cmpd="sng">
            <a:solidFill>
              <a:schemeClr val="tx1"/>
            </a:solidFill>
            <a:prstDash val="dash"/>
          </a:ln>
        </p:spPr>
      </p:pic>
    </p:spTree>
    <p:extLst>
      <p:ext uri="{BB962C8B-B14F-4D97-AF65-F5344CB8AC3E}">
        <p14:creationId xmlns:p14="http://schemas.microsoft.com/office/powerpoint/2010/main" val="2393449311"/>
      </p:ext>
    </p:extLst>
  </p:cSld>
  <p:clrMapOvr>
    <a:masterClrMapping/>
  </p:clrMapOvr>
  <p:transition/>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Settings that impact filtered indexes</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277089717"/>
              </p:ext>
            </p:extLst>
          </p:nvPr>
        </p:nvGraphicFramePr>
        <p:xfrm>
          <a:off x="1234633" y="1426443"/>
          <a:ext cx="6514894" cy="3890484"/>
        </p:xfrm>
        <a:graphic>
          <a:graphicData uri="http://schemas.openxmlformats.org/drawingml/2006/table">
            <a:tbl>
              <a:tblPr firstRow="1" firstCol="1" bandRow="1">
                <a:tableStyleId>{BC89EF96-8CEA-46FF-86C4-4CE0E7609802}</a:tableStyleId>
              </a:tblPr>
              <a:tblGrid>
                <a:gridCol w="3576805"/>
                <a:gridCol w="2938089"/>
              </a:tblGrid>
              <a:tr h="476269">
                <a:tc>
                  <a:txBody>
                    <a:bodyPr/>
                    <a:lstStyle/>
                    <a:p>
                      <a:pPr algn="l" fontAlgn="b"/>
                      <a:r>
                        <a:rPr lang="en-US" sz="2500" u="none" strike="noStrike" dirty="0">
                          <a:effectLst/>
                        </a:rPr>
                        <a:t>SET options</a:t>
                      </a:r>
                      <a:endParaRPr lang="en-US" sz="2500" b="1" i="0" u="none" strike="noStrike" dirty="0">
                        <a:solidFill>
                          <a:srgbClr val="2A2A2A"/>
                        </a:solidFill>
                        <a:effectLst/>
                        <a:latin typeface="Sweet Sans Pro" panose="02000000000000000000" pitchFamily="50" charset="0"/>
                        <a:cs typeface="Sweet Sans Pro" panose="02000000000000000000" pitchFamily="50" charset="0"/>
                      </a:endParaRPr>
                    </a:p>
                  </a:txBody>
                  <a:tcPr marL="11019" marR="11019" marT="11019" marB="0" anchor="b"/>
                </a:tc>
                <a:tc>
                  <a:txBody>
                    <a:bodyPr/>
                    <a:lstStyle/>
                    <a:p>
                      <a:pPr algn="ctr" fontAlgn="b"/>
                      <a:r>
                        <a:rPr lang="en-US" sz="2500" u="none" strike="noStrike" dirty="0">
                          <a:effectLst/>
                        </a:rPr>
                        <a:t>Required value</a:t>
                      </a:r>
                      <a:endParaRPr lang="en-US" sz="2500" b="1" i="0" u="none" strike="noStrike" dirty="0">
                        <a:solidFill>
                          <a:srgbClr val="2A2A2A"/>
                        </a:solidFill>
                        <a:effectLst/>
                        <a:latin typeface="Sweet Sans Pro" panose="02000000000000000000" pitchFamily="50" charset="0"/>
                        <a:cs typeface="Sweet Sans Pro" panose="02000000000000000000" pitchFamily="50" charset="0"/>
                      </a:endParaRPr>
                    </a:p>
                  </a:txBody>
                  <a:tcPr marL="11019" marR="11019" marT="11019" marB="0" anchor="b"/>
                </a:tc>
              </a:tr>
              <a:tr h="487745">
                <a:tc>
                  <a:txBody>
                    <a:bodyPr/>
                    <a:lstStyle/>
                    <a:p>
                      <a:pPr algn="l" fontAlgn="b"/>
                      <a:r>
                        <a:rPr lang="en-US" sz="2000" u="none" strike="noStrike" dirty="0">
                          <a:effectLst/>
                        </a:rPr>
                        <a:t>ANSI_NULLS</a:t>
                      </a:r>
                      <a:endParaRPr lang="en-US" sz="2000" b="0" i="0" u="none" strike="noStrike" dirty="0">
                        <a:solidFill>
                          <a:srgbClr val="2A2A2A"/>
                        </a:solidFill>
                        <a:effectLst/>
                        <a:latin typeface="Sweet Sans Pro" panose="02000000000000000000" pitchFamily="50" charset="0"/>
                        <a:cs typeface="Sweet Sans Pro" panose="02000000000000000000" pitchFamily="50" charset="0"/>
                      </a:endParaRPr>
                    </a:p>
                  </a:txBody>
                  <a:tcPr marL="11019" marR="11019" marT="11019" marB="0" anchor="b"/>
                </a:tc>
                <a:tc>
                  <a:txBody>
                    <a:bodyPr/>
                    <a:lstStyle/>
                    <a:p>
                      <a:pPr algn="ctr" fontAlgn="b"/>
                      <a:r>
                        <a:rPr lang="en-US" sz="2000" u="none" strike="noStrike" dirty="0">
                          <a:effectLst/>
                        </a:rPr>
                        <a:t>ON</a:t>
                      </a:r>
                      <a:endParaRPr lang="en-US" sz="2000" b="0" i="0" u="none" strike="noStrike" dirty="0">
                        <a:solidFill>
                          <a:srgbClr val="2A2A2A"/>
                        </a:solidFill>
                        <a:effectLst/>
                        <a:latin typeface="Sweet Sans Pro" panose="02000000000000000000" pitchFamily="50" charset="0"/>
                        <a:cs typeface="Sweet Sans Pro" panose="02000000000000000000" pitchFamily="50" charset="0"/>
                      </a:endParaRPr>
                    </a:p>
                  </a:txBody>
                  <a:tcPr marL="11019" marR="11019" marT="11019" marB="0" anchor="b"/>
                </a:tc>
              </a:tr>
              <a:tr h="487745">
                <a:tc>
                  <a:txBody>
                    <a:bodyPr/>
                    <a:lstStyle/>
                    <a:p>
                      <a:pPr algn="l" fontAlgn="b"/>
                      <a:r>
                        <a:rPr lang="en-US" sz="2000" u="none" strike="noStrike" dirty="0">
                          <a:effectLst/>
                        </a:rPr>
                        <a:t>ANSI_PADDING</a:t>
                      </a:r>
                      <a:endParaRPr lang="en-US" sz="2000" b="0" i="0" u="none" strike="noStrike" dirty="0">
                        <a:solidFill>
                          <a:srgbClr val="2A2A2A"/>
                        </a:solidFill>
                        <a:effectLst/>
                        <a:latin typeface="Sweet Sans Pro" panose="02000000000000000000" pitchFamily="50" charset="0"/>
                        <a:cs typeface="Sweet Sans Pro" panose="02000000000000000000" pitchFamily="50" charset="0"/>
                      </a:endParaRPr>
                    </a:p>
                  </a:txBody>
                  <a:tcPr marL="11019" marR="11019" marT="11019" marB="0" anchor="b"/>
                </a:tc>
                <a:tc>
                  <a:txBody>
                    <a:bodyPr/>
                    <a:lstStyle/>
                    <a:p>
                      <a:pPr algn="ctr" fontAlgn="b"/>
                      <a:r>
                        <a:rPr lang="en-US" sz="2000" u="none" strike="noStrike" dirty="0">
                          <a:effectLst/>
                        </a:rPr>
                        <a:t>ON</a:t>
                      </a:r>
                      <a:endParaRPr lang="en-US" sz="2000" b="0" i="0" u="none" strike="noStrike" dirty="0">
                        <a:solidFill>
                          <a:srgbClr val="2A2A2A"/>
                        </a:solidFill>
                        <a:effectLst/>
                        <a:latin typeface="Sweet Sans Pro" panose="02000000000000000000" pitchFamily="50" charset="0"/>
                        <a:cs typeface="Sweet Sans Pro" panose="02000000000000000000" pitchFamily="50" charset="0"/>
                      </a:endParaRPr>
                    </a:p>
                  </a:txBody>
                  <a:tcPr marL="11019" marR="11019" marT="11019" marB="0" anchor="b"/>
                </a:tc>
              </a:tr>
              <a:tr h="487745">
                <a:tc>
                  <a:txBody>
                    <a:bodyPr/>
                    <a:lstStyle/>
                    <a:p>
                      <a:pPr algn="l" fontAlgn="b"/>
                      <a:r>
                        <a:rPr lang="en-US" sz="2000" u="none" strike="noStrike" dirty="0">
                          <a:effectLst/>
                        </a:rPr>
                        <a:t>ANSI_WARNINGS</a:t>
                      </a:r>
                      <a:endParaRPr lang="en-US" sz="2000" b="0" i="0" u="none" strike="noStrike" dirty="0">
                        <a:solidFill>
                          <a:srgbClr val="2A2A2A"/>
                        </a:solidFill>
                        <a:effectLst/>
                        <a:latin typeface="Sweet Sans Pro" panose="02000000000000000000" pitchFamily="50" charset="0"/>
                        <a:cs typeface="Sweet Sans Pro" panose="02000000000000000000" pitchFamily="50" charset="0"/>
                      </a:endParaRPr>
                    </a:p>
                  </a:txBody>
                  <a:tcPr marL="11019" marR="11019" marT="11019" marB="0" anchor="b"/>
                </a:tc>
                <a:tc>
                  <a:txBody>
                    <a:bodyPr/>
                    <a:lstStyle/>
                    <a:p>
                      <a:pPr algn="ctr" fontAlgn="b"/>
                      <a:r>
                        <a:rPr lang="en-US" sz="2000" u="none" strike="noStrike" dirty="0">
                          <a:effectLst/>
                        </a:rPr>
                        <a:t>ON</a:t>
                      </a:r>
                      <a:endParaRPr lang="en-US" sz="2000" b="0" i="0" u="none" strike="noStrike" dirty="0">
                        <a:solidFill>
                          <a:srgbClr val="2A2A2A"/>
                        </a:solidFill>
                        <a:effectLst/>
                        <a:latin typeface="Sweet Sans Pro" panose="02000000000000000000" pitchFamily="50" charset="0"/>
                        <a:cs typeface="Sweet Sans Pro" panose="02000000000000000000" pitchFamily="50" charset="0"/>
                      </a:endParaRPr>
                    </a:p>
                  </a:txBody>
                  <a:tcPr marL="11019" marR="11019" marT="11019" marB="0" anchor="b"/>
                </a:tc>
              </a:tr>
              <a:tr h="487745">
                <a:tc>
                  <a:txBody>
                    <a:bodyPr/>
                    <a:lstStyle/>
                    <a:p>
                      <a:pPr algn="l" fontAlgn="b"/>
                      <a:r>
                        <a:rPr lang="en-US" sz="2000" u="none" strike="noStrike" dirty="0">
                          <a:effectLst/>
                        </a:rPr>
                        <a:t>ARITHABORT</a:t>
                      </a:r>
                      <a:endParaRPr lang="en-US" sz="2000" b="0" i="0" u="none" strike="noStrike" dirty="0">
                        <a:solidFill>
                          <a:srgbClr val="2A2A2A"/>
                        </a:solidFill>
                        <a:effectLst/>
                        <a:latin typeface="Sweet Sans Pro" panose="02000000000000000000" pitchFamily="50" charset="0"/>
                        <a:cs typeface="Sweet Sans Pro" panose="02000000000000000000" pitchFamily="50" charset="0"/>
                      </a:endParaRPr>
                    </a:p>
                  </a:txBody>
                  <a:tcPr marL="11019" marR="11019" marT="11019" marB="0" anchor="b"/>
                </a:tc>
                <a:tc>
                  <a:txBody>
                    <a:bodyPr/>
                    <a:lstStyle/>
                    <a:p>
                      <a:pPr algn="ctr" fontAlgn="b"/>
                      <a:r>
                        <a:rPr lang="en-US" sz="2000" u="none" strike="noStrike" dirty="0">
                          <a:effectLst/>
                        </a:rPr>
                        <a:t>ON</a:t>
                      </a:r>
                      <a:endParaRPr lang="en-US" sz="2000" b="0" i="0" u="none" strike="noStrike" dirty="0">
                        <a:solidFill>
                          <a:srgbClr val="2A2A2A"/>
                        </a:solidFill>
                        <a:effectLst/>
                        <a:latin typeface="Sweet Sans Pro" panose="02000000000000000000" pitchFamily="50" charset="0"/>
                        <a:cs typeface="Sweet Sans Pro" panose="02000000000000000000" pitchFamily="50" charset="0"/>
                      </a:endParaRPr>
                    </a:p>
                  </a:txBody>
                  <a:tcPr marL="11019" marR="11019" marT="11019" marB="0" anchor="b"/>
                </a:tc>
              </a:tr>
              <a:tr h="487745">
                <a:tc>
                  <a:txBody>
                    <a:bodyPr/>
                    <a:lstStyle/>
                    <a:p>
                      <a:pPr algn="l" fontAlgn="b"/>
                      <a:r>
                        <a:rPr lang="en-US" sz="2000" u="none" strike="noStrike" dirty="0">
                          <a:effectLst/>
                        </a:rPr>
                        <a:t>CONCAT_NULL_YIELDS_NULL</a:t>
                      </a:r>
                      <a:endParaRPr lang="en-US" sz="2000" b="0" i="0" u="none" strike="noStrike" dirty="0">
                        <a:solidFill>
                          <a:srgbClr val="2A2A2A"/>
                        </a:solidFill>
                        <a:effectLst/>
                        <a:latin typeface="Sweet Sans Pro" panose="02000000000000000000" pitchFamily="50" charset="0"/>
                        <a:cs typeface="Sweet Sans Pro" panose="02000000000000000000" pitchFamily="50" charset="0"/>
                      </a:endParaRPr>
                    </a:p>
                  </a:txBody>
                  <a:tcPr marL="11019" marR="11019" marT="11019" marB="0" anchor="b"/>
                </a:tc>
                <a:tc>
                  <a:txBody>
                    <a:bodyPr/>
                    <a:lstStyle/>
                    <a:p>
                      <a:pPr algn="ctr" fontAlgn="b"/>
                      <a:r>
                        <a:rPr lang="en-US" sz="2000" u="none" strike="noStrike" dirty="0">
                          <a:effectLst/>
                        </a:rPr>
                        <a:t>ON</a:t>
                      </a:r>
                      <a:endParaRPr lang="en-US" sz="2000" b="0" i="0" u="none" strike="noStrike" dirty="0">
                        <a:solidFill>
                          <a:srgbClr val="2A2A2A"/>
                        </a:solidFill>
                        <a:effectLst/>
                        <a:latin typeface="Sweet Sans Pro" panose="02000000000000000000" pitchFamily="50" charset="0"/>
                        <a:cs typeface="Sweet Sans Pro" panose="02000000000000000000" pitchFamily="50" charset="0"/>
                      </a:endParaRPr>
                    </a:p>
                  </a:txBody>
                  <a:tcPr marL="11019" marR="11019" marT="11019" marB="0" anchor="b"/>
                </a:tc>
              </a:tr>
              <a:tr h="487745">
                <a:tc>
                  <a:txBody>
                    <a:bodyPr/>
                    <a:lstStyle/>
                    <a:p>
                      <a:pPr algn="l" fontAlgn="b"/>
                      <a:r>
                        <a:rPr lang="en-US" sz="2000" u="none" strike="noStrike" dirty="0">
                          <a:effectLst/>
                        </a:rPr>
                        <a:t>NUMERIC_ROUNDABORT</a:t>
                      </a:r>
                      <a:endParaRPr lang="en-US" sz="2000" b="0" i="0" u="none" strike="noStrike" dirty="0">
                        <a:solidFill>
                          <a:srgbClr val="2A2A2A"/>
                        </a:solidFill>
                        <a:effectLst/>
                        <a:latin typeface="Sweet Sans Pro" panose="02000000000000000000" pitchFamily="50" charset="0"/>
                        <a:cs typeface="Sweet Sans Pro" panose="02000000000000000000" pitchFamily="50" charset="0"/>
                      </a:endParaRPr>
                    </a:p>
                  </a:txBody>
                  <a:tcPr marL="11019" marR="11019" marT="11019" marB="0" anchor="b"/>
                </a:tc>
                <a:tc>
                  <a:txBody>
                    <a:bodyPr/>
                    <a:lstStyle/>
                    <a:p>
                      <a:pPr algn="ctr" fontAlgn="b"/>
                      <a:r>
                        <a:rPr lang="en-US" sz="2000" u="none" strike="noStrike" dirty="0">
                          <a:effectLst/>
                        </a:rPr>
                        <a:t>OFF</a:t>
                      </a:r>
                      <a:endParaRPr lang="en-US" sz="2000" b="0" i="0" u="none" strike="noStrike" dirty="0">
                        <a:solidFill>
                          <a:srgbClr val="2A2A2A"/>
                        </a:solidFill>
                        <a:effectLst/>
                        <a:latin typeface="Sweet Sans Pro" panose="02000000000000000000" pitchFamily="50" charset="0"/>
                        <a:cs typeface="Sweet Sans Pro" panose="02000000000000000000" pitchFamily="50" charset="0"/>
                      </a:endParaRPr>
                    </a:p>
                  </a:txBody>
                  <a:tcPr marL="11019" marR="11019" marT="11019" marB="0" anchor="b"/>
                </a:tc>
              </a:tr>
              <a:tr h="487745">
                <a:tc>
                  <a:txBody>
                    <a:bodyPr/>
                    <a:lstStyle/>
                    <a:p>
                      <a:pPr algn="l" fontAlgn="b"/>
                      <a:r>
                        <a:rPr lang="en-US" sz="2000" u="none" strike="noStrike" dirty="0">
                          <a:effectLst/>
                        </a:rPr>
                        <a:t>QUOTED_IDENTIFIER</a:t>
                      </a:r>
                      <a:endParaRPr lang="en-US" sz="2000" b="0" i="0" u="none" strike="noStrike" dirty="0">
                        <a:solidFill>
                          <a:srgbClr val="2A2A2A"/>
                        </a:solidFill>
                        <a:effectLst/>
                        <a:latin typeface="Sweet Sans Pro" panose="02000000000000000000" pitchFamily="50" charset="0"/>
                        <a:cs typeface="Sweet Sans Pro" panose="02000000000000000000" pitchFamily="50" charset="0"/>
                      </a:endParaRPr>
                    </a:p>
                  </a:txBody>
                  <a:tcPr marL="11019" marR="11019" marT="11019" marB="0" anchor="b"/>
                </a:tc>
                <a:tc>
                  <a:txBody>
                    <a:bodyPr/>
                    <a:lstStyle/>
                    <a:p>
                      <a:pPr algn="ctr" fontAlgn="b"/>
                      <a:r>
                        <a:rPr lang="en-US" sz="2000" u="none" strike="noStrike" dirty="0">
                          <a:effectLst/>
                        </a:rPr>
                        <a:t>ON</a:t>
                      </a:r>
                      <a:endParaRPr lang="en-US" sz="2000" b="0" i="0" u="none" strike="noStrike" dirty="0">
                        <a:solidFill>
                          <a:srgbClr val="2A2A2A"/>
                        </a:solidFill>
                        <a:effectLst/>
                        <a:latin typeface="Sweet Sans Pro" panose="02000000000000000000" pitchFamily="50" charset="0"/>
                        <a:cs typeface="Sweet Sans Pro" panose="02000000000000000000" pitchFamily="50" charset="0"/>
                      </a:endParaRPr>
                    </a:p>
                  </a:txBody>
                  <a:tcPr marL="11019" marR="11019" marT="11019" marB="0" anchor="b"/>
                </a:tc>
              </a:tr>
            </a:tbl>
          </a:graphicData>
        </a:graphic>
      </p:graphicFrame>
    </p:spTree>
    <p:extLst>
      <p:ext uri="{BB962C8B-B14F-4D97-AF65-F5344CB8AC3E}">
        <p14:creationId xmlns:p14="http://schemas.microsoft.com/office/powerpoint/2010/main" val="129332449"/>
      </p:ext>
    </p:extLst>
  </p:cSld>
  <p:clrMapOvr>
    <a:masterClrMapping/>
  </p:clrMapOvr>
  <p:transition/>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Don’t let this stop you</a:t>
            </a:r>
            <a:endParaRPr lang="en-US" dirty="0"/>
          </a:p>
        </p:txBody>
      </p:sp>
      <p:sp>
        <p:nvSpPr>
          <p:cNvPr id="3" name="Content Placeholder 2"/>
          <p:cNvSpPr>
            <a:spLocks noGrp="1"/>
          </p:cNvSpPr>
          <p:nvPr>
            <p:ph idx="1"/>
          </p:nvPr>
        </p:nvSpPr>
        <p:spPr/>
        <p:txBody>
          <a:bodyPr/>
          <a:lstStyle/>
          <a:p>
            <a:r>
              <a:rPr lang="en-US" dirty="0" smtClean="0"/>
              <a:t>Just test before you implement these indexes</a:t>
            </a:r>
          </a:p>
          <a:p>
            <a:pPr lvl="1"/>
            <a:r>
              <a:rPr lang="en-US" dirty="0" smtClean="0"/>
              <a:t>Validate application activity</a:t>
            </a:r>
          </a:p>
          <a:p>
            <a:r>
              <a:rPr lang="en-US" dirty="0" smtClean="0"/>
              <a:t>Hey, that’s not so bad, is it?</a:t>
            </a:r>
          </a:p>
          <a:p>
            <a:r>
              <a:rPr lang="en-US" dirty="0" smtClean="0"/>
              <a:t>Just make sure you include validating that WRITES can occur as part of the testing</a:t>
            </a:r>
          </a:p>
        </p:txBody>
      </p:sp>
    </p:spTree>
    <p:extLst>
      <p:ext uri="{BB962C8B-B14F-4D97-AF65-F5344CB8AC3E}">
        <p14:creationId xmlns:p14="http://schemas.microsoft.com/office/powerpoint/2010/main" val="979825384"/>
      </p:ext>
    </p:extLst>
  </p:cSld>
  <p:clrMapOvr>
    <a:masterClrMapping/>
  </p:clrMapOvr>
  <p:transition/>
  <p:timing>
    <p:tnLst>
      <p:par>
        <p:cT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p:txBody>
          <a:bodyPr/>
          <a:lstStyle/>
          <a:p>
            <a:r>
              <a:rPr lang="en-US" dirty="0">
                <a:latin typeface="Sweet Sans Pro" panose="02000000000000000000" pitchFamily="50" charset="0"/>
                <a:cs typeface="Sweet Sans Pro" panose="02000000000000000000" pitchFamily="50" charset="0"/>
              </a:rPr>
              <a:t>create index </a:t>
            </a:r>
            <a:r>
              <a:rPr lang="en-US" dirty="0" err="1">
                <a:latin typeface="Sweet Sans Pro" panose="02000000000000000000" pitchFamily="50" charset="0"/>
                <a:cs typeface="Sweet Sans Pro" panose="02000000000000000000" pitchFamily="50" charset="0"/>
              </a:rPr>
              <a:t>ix_macaron_pink</a:t>
            </a:r>
            <a:endParaRPr lang="en-US" dirty="0">
              <a:latin typeface="Sweet Sans Pro" panose="02000000000000000000" pitchFamily="50" charset="0"/>
              <a:cs typeface="Sweet Sans Pro" panose="02000000000000000000" pitchFamily="50" charset="0"/>
            </a:endParaRPr>
          </a:p>
          <a:p>
            <a:r>
              <a:rPr lang="en-US" dirty="0">
                <a:latin typeface="Sweet Sans Pro" panose="02000000000000000000" pitchFamily="50" charset="0"/>
                <a:cs typeface="Sweet Sans Pro" panose="02000000000000000000" pitchFamily="50" charset="0"/>
              </a:rPr>
              <a:t>on </a:t>
            </a:r>
            <a:r>
              <a:rPr lang="en-US" dirty="0" err="1">
                <a:latin typeface="Sweet Sans Pro" panose="02000000000000000000" pitchFamily="50" charset="0"/>
                <a:cs typeface="Sweet Sans Pro" panose="02000000000000000000" pitchFamily="50" charset="0"/>
              </a:rPr>
              <a:t>dbo.macaron</a:t>
            </a:r>
            <a:r>
              <a:rPr lang="en-US" dirty="0">
                <a:latin typeface="Sweet Sans Pro" panose="02000000000000000000" pitchFamily="50" charset="0"/>
                <a:cs typeface="Sweet Sans Pro" panose="02000000000000000000" pitchFamily="50" charset="0"/>
              </a:rPr>
              <a:t> (color)</a:t>
            </a:r>
          </a:p>
          <a:p>
            <a:r>
              <a:rPr lang="en-US" dirty="0" smtClean="0">
                <a:latin typeface="Sweet Sans Pro" panose="02000000000000000000" pitchFamily="50" charset="0"/>
                <a:cs typeface="Sweet Sans Pro" panose="02000000000000000000" pitchFamily="50" charset="0"/>
              </a:rPr>
              <a:t>where </a:t>
            </a:r>
            <a:r>
              <a:rPr lang="en-US" dirty="0">
                <a:latin typeface="Sweet Sans Pro" panose="02000000000000000000" pitchFamily="50" charset="0"/>
                <a:cs typeface="Sweet Sans Pro" panose="02000000000000000000" pitchFamily="50" charset="0"/>
              </a:rPr>
              <a:t>color = ‘pink</a:t>
            </a:r>
            <a:r>
              <a:rPr lang="en-US" dirty="0" smtClean="0">
                <a:latin typeface="Sweet Sans Pro" panose="02000000000000000000" pitchFamily="50" charset="0"/>
                <a:cs typeface="Sweet Sans Pro" panose="02000000000000000000" pitchFamily="50" charset="0"/>
              </a:rPr>
              <a:t>’</a:t>
            </a:r>
            <a:endParaRPr lang="en-US" dirty="0">
              <a:latin typeface="Sweet Sans Pro" panose="02000000000000000000" pitchFamily="50" charset="0"/>
              <a:cs typeface="Sweet Sans Pro" panose="02000000000000000000" pitchFamily="50" charset="0"/>
            </a:endParaRPr>
          </a:p>
        </p:txBody>
      </p:sp>
      <p:sp>
        <p:nvSpPr>
          <p:cNvPr id="5" name="Title 4"/>
          <p:cNvSpPr>
            <a:spLocks noGrp="1"/>
          </p:cNvSpPr>
          <p:nvPr>
            <p:ph type="title"/>
          </p:nvPr>
        </p:nvSpPr>
        <p:spPr/>
        <p:txBody>
          <a:bodyPr/>
          <a:lstStyle/>
          <a:p>
            <a:pPr algn="l"/>
            <a:r>
              <a:rPr lang="en-US" sz="4600" dirty="0"/>
              <a:t>1. Filtered indexes</a:t>
            </a:r>
            <a:endParaRPr lang="en-US" sz="4600" dirty="0"/>
          </a:p>
        </p:txBody>
      </p:sp>
      <p:pic>
        <p:nvPicPr>
          <p:cNvPr id="7" name="Picture 6" descr="Filtered-Macaron.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5158641" y="1517938"/>
            <a:ext cx="3985360" cy="4845422"/>
          </a:xfrm>
          <a:prstGeom prst="rect">
            <a:avLst/>
          </a:prstGeom>
        </p:spPr>
      </p:pic>
    </p:spTree>
    <p:extLst>
      <p:ext uri="{BB962C8B-B14F-4D97-AF65-F5344CB8AC3E}">
        <p14:creationId xmlns:p14="http://schemas.microsoft.com/office/powerpoint/2010/main" val="2398948672"/>
      </p:ext>
    </p:extLst>
  </p:cSld>
  <p:clrMapOvr>
    <a:masterClrMapping/>
  </p:clrMapOvr>
  <p:transition>
    <p:fade/>
  </p:transition>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Nonclustered index</a:t>
            </a:r>
            <a:endParaRPr lang="en-US" dirty="0"/>
          </a:p>
        </p:txBody>
      </p:sp>
      <p:sp>
        <p:nvSpPr>
          <p:cNvPr id="4" name="Text Placeholder 3"/>
          <p:cNvSpPr>
            <a:spLocks noGrp="1"/>
          </p:cNvSpPr>
          <p:nvPr>
            <p:ph type="body" sz="quarter" idx="10"/>
          </p:nvPr>
        </p:nvSpPr>
        <p:spPr/>
        <p:txBody>
          <a:bodyPr/>
          <a:lstStyle/>
          <a:p>
            <a:r>
              <a:rPr lang="en-US" dirty="0"/>
              <a:t>CREATE NONCLUSTERED INDEX [</a:t>
            </a:r>
            <a:r>
              <a:rPr lang="en-US" dirty="0" err="1" smtClean="0"/>
              <a:t>TransactionHistory_ActualCost</a:t>
            </a:r>
            <a:r>
              <a:rPr lang="en-US" dirty="0" smtClean="0"/>
              <a:t>]</a:t>
            </a:r>
            <a:br>
              <a:rPr lang="en-US" dirty="0" smtClean="0"/>
            </a:br>
            <a:r>
              <a:rPr lang="en-US" dirty="0" smtClean="0"/>
              <a:t>       ON </a:t>
            </a:r>
            <a:r>
              <a:rPr lang="en-US" dirty="0"/>
              <a:t>[Production].[</a:t>
            </a:r>
            <a:r>
              <a:rPr lang="en-US" dirty="0" err="1"/>
              <a:t>TransactionHistory</a:t>
            </a:r>
            <a:r>
              <a:rPr lang="en-US" dirty="0" smtClean="0"/>
              <a:t>]</a:t>
            </a:r>
            <a:br>
              <a:rPr lang="en-US" dirty="0" smtClean="0"/>
            </a:br>
            <a:r>
              <a:rPr lang="en-US" dirty="0" smtClean="0"/>
              <a:t>       (</a:t>
            </a:r>
            <a:r>
              <a:rPr lang="en-US" dirty="0"/>
              <a:t>[</a:t>
            </a:r>
            <a:r>
              <a:rPr lang="en-US" dirty="0" err="1"/>
              <a:t>ActualCost</a:t>
            </a:r>
            <a:r>
              <a:rPr lang="en-US" dirty="0"/>
              <a:t>],[</a:t>
            </a:r>
            <a:r>
              <a:rPr lang="en-US" dirty="0" err="1"/>
              <a:t>TransactionID</a:t>
            </a:r>
            <a:r>
              <a:rPr lang="en-US" dirty="0"/>
              <a:t>]</a:t>
            </a:r>
            <a:r>
              <a:rPr lang="en-US" dirty="0" smtClean="0"/>
              <a:t>);</a:t>
            </a:r>
            <a:endParaRPr lang="en-US" dirty="0"/>
          </a:p>
          <a:p>
            <a:r>
              <a:rPr lang="en-US" dirty="0"/>
              <a:t>GO</a:t>
            </a:r>
          </a:p>
          <a:p>
            <a:endParaRPr lang="en-US" dirty="0"/>
          </a:p>
        </p:txBody>
      </p:sp>
    </p:spTree>
    <p:extLst>
      <p:ext uri="{BB962C8B-B14F-4D97-AF65-F5344CB8AC3E}">
        <p14:creationId xmlns:p14="http://schemas.microsoft.com/office/powerpoint/2010/main" val="3886408615"/>
      </p:ext>
    </p:extLst>
  </p:cSld>
  <p:clrMapOvr>
    <a:masterClrMapping/>
  </p:clrMapOvr>
  <p:transition>
    <p:fade/>
  </p:transition>
  <p:timing>
    <p:tnLst>
      <p:par>
        <p:cT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Filtered index</a:t>
            </a:r>
            <a:endParaRPr lang="en-US" dirty="0"/>
          </a:p>
        </p:txBody>
      </p:sp>
      <p:sp>
        <p:nvSpPr>
          <p:cNvPr id="4" name="Text Placeholder 3"/>
          <p:cNvSpPr>
            <a:spLocks noGrp="1"/>
          </p:cNvSpPr>
          <p:nvPr>
            <p:ph type="body" sz="quarter" idx="10"/>
          </p:nvPr>
        </p:nvSpPr>
        <p:spPr/>
        <p:txBody>
          <a:bodyPr/>
          <a:lstStyle/>
          <a:p>
            <a:r>
              <a:rPr lang="en-US" dirty="0"/>
              <a:t>CREATE NONCLUSTERED INDEX [</a:t>
            </a:r>
            <a:r>
              <a:rPr lang="en-US" dirty="0" err="1" smtClean="0"/>
              <a:t>TransactionHistory_ActualCost</a:t>
            </a:r>
            <a:r>
              <a:rPr lang="en-US" b="1" dirty="0" err="1" smtClean="0">
                <a:solidFill>
                  <a:srgbClr val="ED1C24"/>
                </a:solidFill>
              </a:rPr>
              <a:t>_Filtered</a:t>
            </a:r>
            <a:r>
              <a:rPr lang="en-US" dirty="0" smtClean="0"/>
              <a:t>]</a:t>
            </a:r>
            <a:br>
              <a:rPr lang="en-US" dirty="0" smtClean="0"/>
            </a:br>
            <a:r>
              <a:rPr lang="en-US" dirty="0" smtClean="0"/>
              <a:t>       ON </a:t>
            </a:r>
            <a:r>
              <a:rPr lang="en-US" dirty="0"/>
              <a:t>[Production].[</a:t>
            </a:r>
            <a:r>
              <a:rPr lang="en-US" dirty="0" err="1"/>
              <a:t>TransactionHistory</a:t>
            </a:r>
            <a:r>
              <a:rPr lang="en-US" dirty="0" smtClean="0"/>
              <a:t>]</a:t>
            </a:r>
            <a:br>
              <a:rPr lang="en-US" dirty="0" smtClean="0"/>
            </a:br>
            <a:r>
              <a:rPr lang="en-US" dirty="0" smtClean="0"/>
              <a:t>       (</a:t>
            </a:r>
            <a:r>
              <a:rPr lang="en-US" dirty="0"/>
              <a:t>[</a:t>
            </a:r>
            <a:r>
              <a:rPr lang="en-US" dirty="0" err="1"/>
              <a:t>ActualCost</a:t>
            </a:r>
            <a:r>
              <a:rPr lang="en-US" dirty="0"/>
              <a:t>],[</a:t>
            </a:r>
            <a:r>
              <a:rPr lang="en-US" dirty="0" err="1"/>
              <a:t>TransactionID</a:t>
            </a:r>
            <a:r>
              <a:rPr lang="en-US" dirty="0"/>
              <a:t>]</a:t>
            </a:r>
            <a:r>
              <a:rPr lang="en-US" dirty="0" smtClean="0"/>
              <a:t>)</a:t>
            </a:r>
            <a:endParaRPr lang="en-US" dirty="0"/>
          </a:p>
          <a:p>
            <a:r>
              <a:rPr lang="en-US" b="1" u="sng" dirty="0" smtClean="0">
                <a:solidFill>
                  <a:srgbClr val="ED1C24"/>
                </a:solidFill>
              </a:rPr>
              <a:t>WHERE </a:t>
            </a:r>
            <a:r>
              <a:rPr lang="en-US" b="1" u="sng" dirty="0">
                <a:solidFill>
                  <a:srgbClr val="ED1C24"/>
                </a:solidFill>
              </a:rPr>
              <a:t>[</a:t>
            </a:r>
            <a:r>
              <a:rPr lang="en-US" b="1" u="sng" dirty="0" err="1">
                <a:solidFill>
                  <a:srgbClr val="ED1C24"/>
                </a:solidFill>
              </a:rPr>
              <a:t>ActualCost</a:t>
            </a:r>
            <a:r>
              <a:rPr lang="en-US" b="1" u="sng" dirty="0">
                <a:solidFill>
                  <a:srgbClr val="ED1C24"/>
                </a:solidFill>
              </a:rPr>
              <a:t>] &gt;= 10;</a:t>
            </a:r>
          </a:p>
          <a:p>
            <a:r>
              <a:rPr lang="en-US" dirty="0"/>
              <a:t>GO</a:t>
            </a:r>
          </a:p>
          <a:p>
            <a:endParaRPr lang="en-US" dirty="0"/>
          </a:p>
          <a:p>
            <a:endParaRPr lang="en-US" dirty="0"/>
          </a:p>
        </p:txBody>
      </p:sp>
    </p:spTree>
    <p:extLst>
      <p:ext uri="{BB962C8B-B14F-4D97-AF65-F5344CB8AC3E}">
        <p14:creationId xmlns:p14="http://schemas.microsoft.com/office/powerpoint/2010/main" val="3739892963"/>
      </p:ext>
    </p:extLst>
  </p:cSld>
  <p:clrMapOvr>
    <a:masterClrMapping/>
  </p:clrMapOvr>
  <p:transition>
    <p:fade/>
  </p:transition>
  <p:timing>
    <p:tnLst>
      <p:par>
        <p:cTn id="1" dur="indefinite" restart="never" nodeType="tmRoot"/>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Filtered index with includes</a:t>
            </a:r>
            <a:endParaRPr lang="en-US" dirty="0"/>
          </a:p>
        </p:txBody>
      </p:sp>
      <p:sp>
        <p:nvSpPr>
          <p:cNvPr id="3" name="Text Placeholder 2"/>
          <p:cNvSpPr>
            <a:spLocks noGrp="1"/>
          </p:cNvSpPr>
          <p:nvPr>
            <p:ph type="body" sz="quarter" idx="10"/>
          </p:nvPr>
        </p:nvSpPr>
        <p:spPr/>
        <p:txBody>
          <a:bodyPr>
            <a:normAutofit/>
          </a:bodyPr>
          <a:lstStyle/>
          <a:p>
            <a:pPr marL="0" indent="0"/>
            <a:r>
              <a:rPr lang="en-US" dirty="0"/>
              <a:t>CREATE NONCLUSTERED INDEX [</a:t>
            </a:r>
            <a:r>
              <a:rPr lang="en-US" dirty="0" err="1"/>
              <a:t>TransactionHistory_ActualCost_</a:t>
            </a:r>
            <a:r>
              <a:rPr lang="en-US" b="1" dirty="0" err="1">
                <a:solidFill>
                  <a:srgbClr val="ED1C24"/>
                </a:solidFill>
              </a:rPr>
              <a:t>Includes_Filtered</a:t>
            </a:r>
            <a:r>
              <a:rPr lang="en-US" dirty="0" smtClean="0"/>
              <a:t>]</a:t>
            </a:r>
            <a:br>
              <a:rPr lang="en-US" dirty="0" smtClean="0"/>
            </a:br>
            <a:r>
              <a:rPr lang="en-US" dirty="0" smtClean="0"/>
              <a:t>ON </a:t>
            </a:r>
            <a:r>
              <a:rPr lang="en-US" dirty="0"/>
              <a:t>[Production].[</a:t>
            </a:r>
            <a:r>
              <a:rPr lang="en-US" dirty="0" err="1"/>
              <a:t>TransactionHistory</a:t>
            </a:r>
            <a:r>
              <a:rPr lang="en-US" dirty="0" smtClean="0"/>
              <a:t>]</a:t>
            </a:r>
            <a:br>
              <a:rPr lang="en-US" dirty="0" smtClean="0"/>
            </a:br>
            <a:r>
              <a:rPr lang="en-US" dirty="0" smtClean="0"/>
              <a:t>     (</a:t>
            </a:r>
            <a:r>
              <a:rPr lang="en-US" dirty="0"/>
              <a:t>[</a:t>
            </a:r>
            <a:r>
              <a:rPr lang="en-US" dirty="0" err="1"/>
              <a:t>ActualCost</a:t>
            </a:r>
            <a:r>
              <a:rPr lang="en-US" dirty="0"/>
              <a:t>],[</a:t>
            </a:r>
            <a:r>
              <a:rPr lang="en-US" dirty="0" err="1"/>
              <a:t>TransactionID</a:t>
            </a:r>
            <a:r>
              <a:rPr lang="en-US" dirty="0"/>
              <a:t>])</a:t>
            </a:r>
          </a:p>
          <a:p>
            <a:pPr marL="0" indent="0"/>
            <a:r>
              <a:rPr lang="en-US" dirty="0" smtClean="0"/>
              <a:t>     </a:t>
            </a:r>
            <a:r>
              <a:rPr lang="en-US" b="1" u="sng" dirty="0" smtClean="0">
                <a:solidFill>
                  <a:srgbClr val="ED1C24"/>
                </a:solidFill>
              </a:rPr>
              <a:t>INCLUDE</a:t>
            </a:r>
            <a:r>
              <a:rPr lang="en-US" dirty="0" smtClean="0"/>
              <a:t> </a:t>
            </a:r>
            <a:r>
              <a:rPr lang="en-US" dirty="0"/>
              <a:t>([</a:t>
            </a:r>
            <a:r>
              <a:rPr lang="en-US" dirty="0" err="1"/>
              <a:t>ProductID</a:t>
            </a:r>
            <a:r>
              <a:rPr lang="en-US" dirty="0" smtClean="0"/>
              <a:t>],</a:t>
            </a:r>
            <a:br>
              <a:rPr lang="en-US" dirty="0" smtClean="0"/>
            </a:br>
            <a:r>
              <a:rPr lang="en-US" dirty="0" smtClean="0"/>
              <a:t>           [</a:t>
            </a:r>
            <a:r>
              <a:rPr lang="en-US" dirty="0" err="1"/>
              <a:t>ReferenceOrderID</a:t>
            </a:r>
            <a:r>
              <a:rPr lang="en-US" dirty="0" smtClean="0"/>
              <a:t>],</a:t>
            </a:r>
            <a:br>
              <a:rPr lang="en-US" dirty="0" smtClean="0"/>
            </a:br>
            <a:r>
              <a:rPr lang="en-US" dirty="0"/>
              <a:t> </a:t>
            </a:r>
            <a:r>
              <a:rPr lang="en-US" dirty="0" smtClean="0"/>
              <a:t>          [</a:t>
            </a:r>
            <a:r>
              <a:rPr lang="en-US" dirty="0" err="1"/>
              <a:t>ReferenceOrderLineID</a:t>
            </a:r>
            <a:r>
              <a:rPr lang="en-US" dirty="0"/>
              <a:t>]</a:t>
            </a:r>
            <a:r>
              <a:rPr lang="en-US" dirty="0" smtClean="0"/>
              <a:t>,</a:t>
            </a:r>
            <a:br>
              <a:rPr lang="en-US" dirty="0" smtClean="0"/>
            </a:br>
            <a:r>
              <a:rPr lang="en-US" dirty="0" smtClean="0"/>
              <a:t>           [</a:t>
            </a:r>
            <a:r>
              <a:rPr lang="en-US" dirty="0" err="1"/>
              <a:t>TransactionDate</a:t>
            </a:r>
            <a:r>
              <a:rPr lang="en-US" dirty="0"/>
              <a:t>],[</a:t>
            </a:r>
            <a:r>
              <a:rPr lang="en-US" dirty="0" err="1"/>
              <a:t>TransactionType</a:t>
            </a:r>
            <a:r>
              <a:rPr lang="en-US" dirty="0"/>
              <a:t>]</a:t>
            </a:r>
            <a:r>
              <a:rPr lang="en-US" dirty="0" smtClean="0"/>
              <a:t>,</a:t>
            </a:r>
            <a:br>
              <a:rPr lang="en-US" dirty="0" smtClean="0"/>
            </a:br>
            <a:r>
              <a:rPr lang="en-US" dirty="0" smtClean="0"/>
              <a:t>           [</a:t>
            </a:r>
            <a:r>
              <a:rPr lang="en-US" dirty="0"/>
              <a:t>Quantity],[</a:t>
            </a:r>
            <a:r>
              <a:rPr lang="en-US" dirty="0" err="1"/>
              <a:t>ModifiedDate</a:t>
            </a:r>
            <a:r>
              <a:rPr lang="en-US" dirty="0"/>
              <a:t>])</a:t>
            </a:r>
          </a:p>
          <a:p>
            <a:pPr marL="0" indent="0"/>
            <a:r>
              <a:rPr lang="en-US" b="1" u="sng" dirty="0">
                <a:solidFill>
                  <a:srgbClr val="ED1C24"/>
                </a:solidFill>
              </a:rPr>
              <a:t>WHERE</a:t>
            </a:r>
            <a:r>
              <a:rPr lang="en-US" dirty="0"/>
              <a:t> [</a:t>
            </a:r>
            <a:r>
              <a:rPr lang="en-US" dirty="0" err="1"/>
              <a:t>ActualCost</a:t>
            </a:r>
            <a:r>
              <a:rPr lang="en-US" dirty="0"/>
              <a:t>] &gt;= 10;</a:t>
            </a:r>
          </a:p>
          <a:p>
            <a:pPr marL="0" indent="0"/>
            <a:r>
              <a:rPr lang="en-US" dirty="0"/>
              <a:t>GO</a:t>
            </a:r>
          </a:p>
          <a:p>
            <a:endParaRPr lang="en-US" dirty="0"/>
          </a:p>
        </p:txBody>
      </p:sp>
    </p:spTree>
    <p:extLst>
      <p:ext uri="{BB962C8B-B14F-4D97-AF65-F5344CB8AC3E}">
        <p14:creationId xmlns:p14="http://schemas.microsoft.com/office/powerpoint/2010/main" val="366164643"/>
      </p:ext>
    </p:extLst>
  </p:cSld>
  <p:clrMapOvr>
    <a:masterClrMapping/>
  </p:clrMapOvr>
  <p:transition>
    <p:fade/>
  </p:transition>
  <p:timing>
    <p:tnLst>
      <p:par>
        <p:cTn id="1" dur="indefinite" restart="never" nodeType="tmRoot"/>
      </p:par>
    </p:tn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br>
              <a:rPr lang="en-US" dirty="0" smtClean="0"/>
            </a:br>
            <a:r>
              <a:rPr lang="en-US" dirty="0" smtClean="0"/>
              <a:t>Filtered Indexes</a:t>
            </a:r>
            <a:endParaRPr lang="en-US" dirty="0"/>
          </a:p>
        </p:txBody>
      </p:sp>
    </p:spTree>
    <p:extLst>
      <p:ext uri="{BB962C8B-B14F-4D97-AF65-F5344CB8AC3E}">
        <p14:creationId xmlns:p14="http://schemas.microsoft.com/office/powerpoint/2010/main" val="1611038295"/>
      </p:ext>
    </p:extLst>
  </p:cSld>
  <p:clrMapOvr>
    <a:masterClrMapping/>
  </p:clrMapOvr>
  <p:transition/>
  <p:timing>
    <p:tnLst>
      <p:par>
        <p:cTn id="1" dur="indefinite" restart="never" nodeType="tmRoot"/>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Filtered limitations</a:t>
            </a:r>
            <a:endParaRPr lang="en-US" dirty="0"/>
          </a:p>
        </p:txBody>
      </p:sp>
      <p:sp>
        <p:nvSpPr>
          <p:cNvPr id="4" name="Content Placeholder 3"/>
          <p:cNvSpPr>
            <a:spLocks noGrp="1"/>
          </p:cNvSpPr>
          <p:nvPr>
            <p:ph idx="1"/>
          </p:nvPr>
        </p:nvSpPr>
        <p:spPr/>
        <p:txBody>
          <a:bodyPr>
            <a:normAutofit/>
          </a:bodyPr>
          <a:lstStyle/>
          <a:p>
            <a:r>
              <a:rPr lang="en-US" dirty="0" smtClean="0"/>
              <a:t>SQL Server 2008+</a:t>
            </a:r>
          </a:p>
          <a:p>
            <a:r>
              <a:rPr lang="en-US" dirty="0" smtClean="0"/>
              <a:t>Filter can only contain string literals:</a:t>
            </a:r>
          </a:p>
          <a:p>
            <a:pPr lvl="1"/>
            <a:r>
              <a:rPr lang="en-US" dirty="0" smtClean="0"/>
              <a:t>No functions</a:t>
            </a:r>
            <a:endParaRPr lang="en-US" dirty="0"/>
          </a:p>
          <a:p>
            <a:pPr lvl="1"/>
            <a:r>
              <a:rPr lang="en-US" dirty="0"/>
              <a:t>F</a:t>
            </a:r>
            <a:r>
              <a:rPr lang="en-US" dirty="0" smtClean="0"/>
              <a:t>rustrating with “ascending date” type columns</a:t>
            </a:r>
          </a:p>
          <a:p>
            <a:pPr indent="-164575"/>
            <a:r>
              <a:rPr lang="en-US" dirty="0" smtClean="0"/>
              <a:t>Statistics automatically update at the same rate as the base table (~ 20% of rows updated)</a:t>
            </a:r>
          </a:p>
          <a:p>
            <a:pPr indent="-164575"/>
            <a:r>
              <a:rPr lang="en-US" dirty="0" smtClean="0"/>
              <a:t>Tricky to get SQL Server to use them</a:t>
            </a:r>
          </a:p>
          <a:p>
            <a:pPr lvl="1"/>
            <a:r>
              <a:rPr lang="en-US" dirty="0" smtClean="0"/>
              <a:t>Parameterized queries won’t consider them “safe” without trickery (stored procedures, forced parameterization)</a:t>
            </a:r>
          </a:p>
        </p:txBody>
      </p:sp>
    </p:spTree>
    <p:extLst>
      <p:ext uri="{BB962C8B-B14F-4D97-AF65-F5344CB8AC3E}">
        <p14:creationId xmlns:p14="http://schemas.microsoft.com/office/powerpoint/2010/main" val="1104767863"/>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6004" y="900113"/>
            <a:ext cx="7551442" cy="5957887"/>
          </a:xfrm>
          <a:prstGeom prst="rect">
            <a:avLst/>
          </a:prstGeom>
        </p:spPr>
      </p:pic>
      <p:sp>
        <p:nvSpPr>
          <p:cNvPr id="3" name="Title 2"/>
          <p:cNvSpPr>
            <a:spLocks noGrp="1"/>
          </p:cNvSpPr>
          <p:nvPr>
            <p:ph type="title"/>
          </p:nvPr>
        </p:nvSpPr>
        <p:spPr/>
        <p:txBody>
          <a:bodyPr/>
          <a:lstStyle/>
          <a:p>
            <a:r>
              <a:rPr lang="en-US" dirty="0"/>
              <a:t>http://BrentOzar.com/go/engine</a:t>
            </a:r>
          </a:p>
        </p:txBody>
      </p:sp>
    </p:spTree>
    <p:extLst>
      <p:ext uri="{BB962C8B-B14F-4D97-AF65-F5344CB8AC3E}">
        <p14:creationId xmlns:p14="http://schemas.microsoft.com/office/powerpoint/2010/main" val="1481236462"/>
      </p:ext>
    </p:extLst>
  </p:cSld>
  <p:clrMapOvr>
    <a:masterClrMapping/>
  </p:clrMapOvr>
  <p:transition>
    <p:fade/>
  </p:transition>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macaron-stack-shutterstock_115565008.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6241670" y="3269298"/>
            <a:ext cx="2810945" cy="3417562"/>
          </a:xfrm>
          <a:prstGeom prst="rect">
            <a:avLst/>
          </a:prstGeom>
        </p:spPr>
      </p:pic>
      <p:sp>
        <p:nvSpPr>
          <p:cNvPr id="2" name="Title 1"/>
          <p:cNvSpPr>
            <a:spLocks noGrp="1"/>
          </p:cNvSpPr>
          <p:nvPr>
            <p:ph type="title"/>
          </p:nvPr>
        </p:nvSpPr>
        <p:spPr>
          <a:xfrm>
            <a:off x="1269965" y="304801"/>
            <a:ext cx="7416835" cy="762000"/>
          </a:xfrm>
        </p:spPr>
        <p:txBody>
          <a:bodyPr/>
          <a:lstStyle/>
          <a:p>
            <a:pPr algn="l"/>
            <a:r>
              <a:rPr lang="en-US" dirty="0" smtClean="0"/>
              <a:t>Filtered index perks</a:t>
            </a:r>
            <a:endParaRPr lang="en-US" dirty="0"/>
          </a:p>
        </p:txBody>
      </p:sp>
      <p:sp>
        <p:nvSpPr>
          <p:cNvPr id="3" name="Content Placeholder 2"/>
          <p:cNvSpPr>
            <a:spLocks noGrp="1"/>
          </p:cNvSpPr>
          <p:nvPr>
            <p:ph idx="1"/>
          </p:nvPr>
        </p:nvSpPr>
        <p:spPr>
          <a:xfrm>
            <a:off x="962396" y="1066800"/>
            <a:ext cx="7719642" cy="5357812"/>
          </a:xfrm>
        </p:spPr>
        <p:txBody>
          <a:bodyPr>
            <a:normAutofit/>
          </a:bodyPr>
          <a:lstStyle/>
          <a:p>
            <a:r>
              <a:rPr lang="en-US" dirty="0" smtClean="0"/>
              <a:t>Works in Standard Edition</a:t>
            </a:r>
          </a:p>
          <a:p>
            <a:r>
              <a:rPr lang="en-US" dirty="0" smtClean="0"/>
              <a:t>Ideal case: very selective column</a:t>
            </a:r>
          </a:p>
          <a:p>
            <a:pPr lvl="1"/>
            <a:r>
              <a:rPr lang="en-US" dirty="0" smtClean="0"/>
              <a:t>Example: </a:t>
            </a:r>
            <a:r>
              <a:rPr lang="en-US" dirty="0" err="1" smtClean="0"/>
              <a:t>IsActive</a:t>
            </a:r>
            <a:r>
              <a:rPr lang="en-US" dirty="0" smtClean="0"/>
              <a:t> = 1 in a table with a lot of inactive rows</a:t>
            </a:r>
          </a:p>
          <a:p>
            <a:pPr lvl="1"/>
            <a:r>
              <a:rPr lang="en-US" dirty="0" smtClean="0"/>
              <a:t>This index will be much smaller than it would be otherwise</a:t>
            </a:r>
          </a:p>
          <a:p>
            <a:pPr lvl="2"/>
            <a:r>
              <a:rPr lang="en-US" dirty="0" smtClean="0"/>
              <a:t>Fast to read</a:t>
            </a:r>
          </a:p>
          <a:p>
            <a:pPr lvl="2"/>
            <a:r>
              <a:rPr lang="en-US" dirty="0" smtClean="0"/>
              <a:t>Takes up less space in memory</a:t>
            </a:r>
          </a:p>
        </p:txBody>
      </p:sp>
    </p:spTree>
    <p:extLst>
      <p:ext uri="{BB962C8B-B14F-4D97-AF65-F5344CB8AC3E}">
        <p14:creationId xmlns:p14="http://schemas.microsoft.com/office/powerpoint/2010/main" val="3340413316"/>
      </p:ext>
    </p:extLst>
  </p:cSld>
  <p:clrMapOvr>
    <a:masterClrMapping/>
  </p:clrMapOvr>
  <p:transition>
    <p:fade/>
  </p:transition>
  <p:timing>
    <p:tnLst>
      <p:par>
        <p:cTn id="1" dur="indefinite" restart="never" nodeType="tmRoot"/>
      </p:par>
    </p:tn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(WHERE Bugs=1);</a:t>
            </a:r>
            <a:endParaRPr lang="en-US" dirty="0"/>
          </a:p>
        </p:txBody>
      </p:sp>
      <p:sp>
        <p:nvSpPr>
          <p:cNvPr id="3" name="Content Placeholder 2"/>
          <p:cNvSpPr>
            <a:spLocks noGrp="1"/>
          </p:cNvSpPr>
          <p:nvPr>
            <p:ph idx="1"/>
          </p:nvPr>
        </p:nvSpPr>
        <p:spPr/>
        <p:txBody>
          <a:bodyPr/>
          <a:lstStyle/>
          <a:p>
            <a:endParaRPr lang="en-US" smtClean="0"/>
          </a:p>
          <a:p>
            <a:endParaRPr lang="en-US" smtClean="0"/>
          </a:p>
          <a:p>
            <a:endParaRPr lang="en-US" smtClean="0"/>
          </a:p>
          <a:p>
            <a:endParaRPr lang="en-US" smtClean="0"/>
          </a:p>
          <a:p>
            <a:endParaRPr lang="en-US" smtClean="0"/>
          </a:p>
          <a:p>
            <a:endParaRPr lang="en-US" dirty="0" smtClean="0"/>
          </a:p>
        </p:txBody>
      </p:sp>
      <p:pic>
        <p:nvPicPr>
          <p:cNvPr id="4" name="Picture 3"/>
          <p:cNvPicPr>
            <a:picLocks noChangeAspect="1"/>
          </p:cNvPicPr>
          <p:nvPr/>
        </p:nvPicPr>
        <p:blipFill>
          <a:blip r:embed="rId2"/>
          <a:stretch>
            <a:fillRect/>
          </a:stretch>
        </p:blipFill>
        <p:spPr>
          <a:xfrm>
            <a:off x="981384" y="3231140"/>
            <a:ext cx="5045273" cy="2035969"/>
          </a:xfrm>
          <a:prstGeom prst="rect">
            <a:avLst/>
          </a:prstGeom>
        </p:spPr>
      </p:pic>
      <p:sp>
        <p:nvSpPr>
          <p:cNvPr id="5" name="TextBox 4"/>
          <p:cNvSpPr txBox="1"/>
          <p:nvPr/>
        </p:nvSpPr>
        <p:spPr>
          <a:xfrm>
            <a:off x="981384" y="5276428"/>
            <a:ext cx="6321450" cy="411171"/>
          </a:xfrm>
          <a:prstGeom prst="rect">
            <a:avLst/>
          </a:prstGeom>
          <a:noFill/>
        </p:spPr>
        <p:txBody>
          <a:bodyPr wrap="square" lIns="64291" tIns="32146" rIns="64291" bIns="32146" rtlCol="0">
            <a:spAutoFit/>
          </a:bodyPr>
          <a:lstStyle/>
          <a:p>
            <a:pPr algn="l"/>
            <a:r>
              <a:rPr lang="en-US" sz="2200" dirty="0">
                <a:latin typeface="Sweet Sans Pro" panose="02000000000000000000" pitchFamily="50" charset="0"/>
                <a:cs typeface="Sweet Sans Pro" panose="02000000000000000000" pitchFamily="50" charset="0"/>
              </a:rPr>
              <a:t>BrentOzar.com/go/</a:t>
            </a:r>
            <a:r>
              <a:rPr lang="en-US" sz="2200" dirty="0" err="1">
                <a:latin typeface="Sweet Sans Pro" panose="02000000000000000000" pitchFamily="50" charset="0"/>
                <a:cs typeface="Sweet Sans Pro" panose="02000000000000000000" pitchFamily="50" charset="0"/>
              </a:rPr>
              <a:t>FilterMergeBug</a:t>
            </a:r>
            <a:endParaRPr lang="en-US" sz="2200" dirty="0">
              <a:latin typeface="Sweet Sans Pro" panose="02000000000000000000" pitchFamily="50" charset="0"/>
              <a:cs typeface="Sweet Sans Pro" panose="02000000000000000000" pitchFamily="50" charset="0"/>
            </a:endParaRPr>
          </a:p>
        </p:txBody>
      </p:sp>
      <p:sp>
        <p:nvSpPr>
          <p:cNvPr id="6" name="TextBox 5"/>
          <p:cNvSpPr txBox="1"/>
          <p:nvPr/>
        </p:nvSpPr>
        <p:spPr>
          <a:xfrm>
            <a:off x="919508" y="2635163"/>
            <a:ext cx="6321450" cy="411171"/>
          </a:xfrm>
          <a:prstGeom prst="rect">
            <a:avLst/>
          </a:prstGeom>
          <a:noFill/>
        </p:spPr>
        <p:txBody>
          <a:bodyPr wrap="square" lIns="64291" tIns="32146" rIns="64291" bIns="32146" rtlCol="0">
            <a:spAutoFit/>
          </a:bodyPr>
          <a:lstStyle/>
          <a:p>
            <a:pPr algn="l"/>
            <a:r>
              <a:rPr lang="en-US" sz="2200" dirty="0">
                <a:latin typeface="Sweet Sans Pro" panose="02000000000000000000" pitchFamily="50" charset="0"/>
                <a:cs typeface="Sweet Sans Pro" panose="02000000000000000000" pitchFamily="50" charset="0"/>
              </a:rPr>
              <a:t>BrentOzar.com/go/</a:t>
            </a:r>
            <a:r>
              <a:rPr lang="en-US" sz="2200" dirty="0" err="1">
                <a:latin typeface="Sweet Sans Pro" panose="02000000000000000000" pitchFamily="50" charset="0"/>
                <a:cs typeface="Sweet Sans Pro" panose="02000000000000000000" pitchFamily="50" charset="0"/>
              </a:rPr>
              <a:t>DBCCPageBug</a:t>
            </a:r>
            <a:endParaRPr lang="en-US" sz="2200" dirty="0">
              <a:latin typeface="Sweet Sans Pro" panose="02000000000000000000" pitchFamily="50" charset="0"/>
              <a:cs typeface="Sweet Sans Pro" panose="02000000000000000000" pitchFamily="50" charset="0"/>
            </a:endParaRPr>
          </a:p>
        </p:txBody>
      </p:sp>
      <p:pic>
        <p:nvPicPr>
          <p:cNvPr id="8" name="Picture 7"/>
          <p:cNvPicPr>
            <a:picLocks noChangeAspect="1"/>
          </p:cNvPicPr>
          <p:nvPr/>
        </p:nvPicPr>
        <p:blipFill>
          <a:blip r:embed="rId3"/>
          <a:stretch>
            <a:fillRect/>
          </a:stretch>
        </p:blipFill>
        <p:spPr>
          <a:xfrm>
            <a:off x="981383" y="1375171"/>
            <a:ext cx="6666308" cy="1206832"/>
          </a:xfrm>
          <a:prstGeom prst="rect">
            <a:avLst/>
          </a:prstGeom>
        </p:spPr>
      </p:pic>
      <p:sp>
        <p:nvSpPr>
          <p:cNvPr id="10" name="Rectangle 9"/>
          <p:cNvSpPr/>
          <p:nvPr/>
        </p:nvSpPr>
        <p:spPr>
          <a:xfrm>
            <a:off x="3059051" y="1937797"/>
            <a:ext cx="4243783" cy="465029"/>
          </a:xfrm>
          <a:prstGeom prst="rect">
            <a:avLst/>
          </a:prstGeom>
        </p:spPr>
        <p:txBody>
          <a:bodyPr wrap="square" lIns="64291" tIns="32146" rIns="64291" bIns="32146">
            <a:spAutoFit/>
          </a:bodyPr>
          <a:lstStyle/>
          <a:p>
            <a:pPr algn="l"/>
            <a:r>
              <a:rPr lang="en-US" sz="1300" i="1" dirty="0">
                <a:latin typeface="Sweet Sans Pro" panose="02000000000000000000" pitchFamily="50" charset="0"/>
                <a:cs typeface="Sweet Sans Pro" panose="02000000000000000000" pitchFamily="50" charset="0"/>
              </a:rPr>
              <a:t>“At </a:t>
            </a:r>
            <a:r>
              <a:rPr lang="en-US" sz="1300" i="1" dirty="0">
                <a:latin typeface="Sweet Sans Pro" panose="02000000000000000000" pitchFamily="50" charset="0"/>
                <a:cs typeface="Sweet Sans Pro" panose="02000000000000000000" pitchFamily="50" charset="0"/>
              </a:rPr>
              <a:t>the moment, there are no plans to enhance this command as it is undocumented</a:t>
            </a:r>
            <a:r>
              <a:rPr lang="en-US" sz="1300" i="1" dirty="0">
                <a:latin typeface="Sweet Sans Pro" panose="02000000000000000000" pitchFamily="50" charset="0"/>
                <a:cs typeface="Sweet Sans Pro" panose="02000000000000000000" pitchFamily="50" charset="0"/>
              </a:rPr>
              <a:t>.”</a:t>
            </a:r>
            <a:endParaRPr lang="en-US" sz="1300" i="1" dirty="0">
              <a:latin typeface="Sweet Sans Pro" panose="02000000000000000000" pitchFamily="50" charset="0"/>
              <a:cs typeface="Sweet Sans Pro" panose="02000000000000000000" pitchFamily="50" charset="0"/>
            </a:endParaRPr>
          </a:p>
        </p:txBody>
      </p:sp>
    </p:spTree>
    <p:extLst>
      <p:ext uri="{BB962C8B-B14F-4D97-AF65-F5344CB8AC3E}">
        <p14:creationId xmlns:p14="http://schemas.microsoft.com/office/powerpoint/2010/main" val="2607550125"/>
      </p:ext>
    </p:extLst>
  </p:cSld>
  <p:clrMapOvr>
    <a:masterClrMapping/>
  </p:clrMapOvr>
  <p:transition/>
  <p:timing>
    <p:tnLst>
      <p:par>
        <p:cTn id="1" dur="indefinite" restart="never" nodeType="tmRoot"/>
      </p:par>
    </p:tn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macaron-pile-shutterstock_174042713.jpg"/>
          <p:cNvPicPr>
            <a:picLocks noChangeAspect="1"/>
          </p:cNvPicPr>
          <p:nvPr/>
        </p:nvPicPr>
        <p:blipFill rotWithShape="1">
          <a:blip r:embed="rId2" cstate="email">
            <a:alphaModFix/>
            <a:extLst>
              <a:ext uri="{28A0092B-C50C-407E-A947-70E740481C1C}">
                <a14:useLocalDpi xmlns:a14="http://schemas.microsoft.com/office/drawing/2010/main" val="0"/>
              </a:ext>
            </a:extLst>
          </a:blip>
          <a:srcRect t="19995" r="12994" b="14751"/>
          <a:stretch/>
        </p:blipFill>
        <p:spPr>
          <a:xfrm>
            <a:off x="0" y="0"/>
            <a:ext cx="9144000" cy="6858000"/>
          </a:xfrm>
          <a:prstGeom prst="rect">
            <a:avLst/>
          </a:prstGeom>
        </p:spPr>
      </p:pic>
      <p:sp>
        <p:nvSpPr>
          <p:cNvPr id="5" name="Rectangle 4"/>
          <p:cNvSpPr/>
          <p:nvPr/>
        </p:nvSpPr>
        <p:spPr>
          <a:xfrm>
            <a:off x="-107156" y="3623915"/>
            <a:ext cx="9536906" cy="234197"/>
          </a:xfrm>
          <a:prstGeom prst="rect">
            <a:avLst/>
          </a:prstGeom>
          <a:solidFill>
            <a:schemeClr val="bg1">
              <a:alpha val="83000"/>
            </a:schemeClr>
          </a:solidFill>
          <a:ln>
            <a:noFill/>
          </a:ln>
        </p:spPr>
        <p:style>
          <a:lnRef idx="2">
            <a:schemeClr val="accent2"/>
          </a:lnRef>
          <a:fillRef idx="1">
            <a:schemeClr val="lt1"/>
          </a:fillRef>
          <a:effectRef idx="0">
            <a:schemeClr val="accent2"/>
          </a:effectRef>
          <a:fontRef idx="minor">
            <a:schemeClr val="dk1"/>
          </a:fontRef>
        </p:style>
        <p:txBody>
          <a:bodyPr wrap="square" lIns="64291" tIns="32146" rIns="64291" bIns="32146" rtlCol="0" anchor="ctr">
            <a:spAutoFit/>
          </a:bodyPr>
          <a:lstStyle/>
          <a:p>
            <a:pPr algn="l"/>
            <a:endParaRPr lang="en-US" sz="1100" dirty="0">
              <a:latin typeface="Sweet Sans Pro" panose="02000000000000000000" pitchFamily="50" charset="0"/>
              <a:cs typeface="Sweet Sans Pro" panose="02000000000000000000" pitchFamily="50" charset="0"/>
            </a:endParaRPr>
          </a:p>
        </p:txBody>
      </p:sp>
      <p:sp>
        <p:nvSpPr>
          <p:cNvPr id="2" name="Title 1"/>
          <p:cNvSpPr>
            <a:spLocks noGrp="1"/>
          </p:cNvSpPr>
          <p:nvPr>
            <p:ph type="title"/>
          </p:nvPr>
        </p:nvSpPr>
        <p:spPr>
          <a:xfrm>
            <a:off x="685800" y="3285419"/>
            <a:ext cx="7772400" cy="762000"/>
          </a:xfrm>
        </p:spPr>
        <p:txBody>
          <a:bodyPr/>
          <a:lstStyle/>
          <a:p>
            <a:r>
              <a:rPr lang="en-US" sz="4600" dirty="0"/>
              <a:t>2. Indexed Views</a:t>
            </a:r>
            <a:endParaRPr lang="en-US" sz="4600" dirty="0"/>
          </a:p>
        </p:txBody>
      </p:sp>
    </p:spTree>
    <p:extLst>
      <p:ext uri="{BB962C8B-B14F-4D97-AF65-F5344CB8AC3E}">
        <p14:creationId xmlns:p14="http://schemas.microsoft.com/office/powerpoint/2010/main" val="476729381"/>
      </p:ext>
    </p:extLst>
  </p:cSld>
  <p:clrMapOvr>
    <a:masterClrMapping/>
  </p:clrMapOvr>
  <p:transition>
    <p:fade/>
  </p:transition>
  <p:timing>
    <p:tnLst>
      <p:par>
        <p:cTn id="1" dur="indefinite" restart="never" nodeType="tmRoot"/>
      </p:par>
    </p:tn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Create the view</a:t>
            </a:r>
            <a:endParaRPr lang="en-US" dirty="0"/>
          </a:p>
        </p:txBody>
      </p:sp>
      <p:sp>
        <p:nvSpPr>
          <p:cNvPr id="4" name="Text Placeholder 3"/>
          <p:cNvSpPr>
            <a:spLocks noGrp="1"/>
          </p:cNvSpPr>
          <p:nvPr>
            <p:ph type="body" sz="quarter" idx="10"/>
          </p:nvPr>
        </p:nvSpPr>
        <p:spPr/>
        <p:txBody>
          <a:bodyPr>
            <a:normAutofit fontScale="85000" lnSpcReduction="20000"/>
          </a:bodyPr>
          <a:lstStyle/>
          <a:p>
            <a:r>
              <a:rPr lang="en-US" dirty="0"/>
              <a:t>CREATE VIEW </a:t>
            </a:r>
            <a:r>
              <a:rPr lang="en-US" dirty="0" err="1"/>
              <a:t>dbo.IndexedViewTest</a:t>
            </a:r>
            <a:endParaRPr lang="en-US" dirty="0"/>
          </a:p>
          <a:p>
            <a:r>
              <a:rPr lang="en-US" dirty="0"/>
              <a:t>WITH SCHEMABINDING</a:t>
            </a:r>
          </a:p>
          <a:p>
            <a:r>
              <a:rPr lang="en-US" dirty="0"/>
              <a:t>AS</a:t>
            </a:r>
          </a:p>
          <a:p>
            <a:r>
              <a:rPr lang="en-US" dirty="0"/>
              <a:t>SELECT </a:t>
            </a:r>
          </a:p>
          <a:p>
            <a:r>
              <a:rPr lang="en-US" dirty="0"/>
              <a:t>	YEAR(</a:t>
            </a:r>
            <a:r>
              <a:rPr lang="en-US" dirty="0" err="1"/>
              <a:t>TransactionDate</a:t>
            </a:r>
            <a:r>
              <a:rPr lang="en-US" dirty="0"/>
              <a:t>) as </a:t>
            </a:r>
            <a:r>
              <a:rPr lang="en-US" dirty="0" err="1"/>
              <a:t>TransactionYear</a:t>
            </a:r>
            <a:r>
              <a:rPr lang="en-US" dirty="0"/>
              <a:t>,</a:t>
            </a:r>
          </a:p>
          <a:p>
            <a:r>
              <a:rPr lang="en-US" dirty="0"/>
              <a:t>	MONTH(</a:t>
            </a:r>
            <a:r>
              <a:rPr lang="en-US" dirty="0" err="1"/>
              <a:t>TransactionDate</a:t>
            </a:r>
            <a:r>
              <a:rPr lang="en-US" dirty="0"/>
              <a:t>) as </a:t>
            </a:r>
            <a:r>
              <a:rPr lang="en-US" dirty="0" err="1"/>
              <a:t>TransactionMonth</a:t>
            </a:r>
            <a:r>
              <a:rPr lang="en-US" dirty="0"/>
              <a:t>,</a:t>
            </a:r>
          </a:p>
          <a:p>
            <a:r>
              <a:rPr lang="en-US" dirty="0"/>
              <a:t>	</a:t>
            </a:r>
            <a:r>
              <a:rPr lang="en-US" dirty="0" err="1"/>
              <a:t>pr.Name</a:t>
            </a:r>
            <a:r>
              <a:rPr lang="en-US" dirty="0"/>
              <a:t> as </a:t>
            </a:r>
            <a:r>
              <a:rPr lang="en-US" dirty="0" err="1"/>
              <a:t>ProductName</a:t>
            </a:r>
            <a:r>
              <a:rPr lang="en-US" dirty="0"/>
              <a:t>,</a:t>
            </a:r>
          </a:p>
          <a:p>
            <a:r>
              <a:rPr lang="en-US" dirty="0"/>
              <a:t>	SUM(Quantity) as </a:t>
            </a:r>
            <a:r>
              <a:rPr lang="en-US" dirty="0" err="1"/>
              <a:t>TotalQuantity</a:t>
            </a:r>
            <a:r>
              <a:rPr lang="en-US" dirty="0"/>
              <a:t>,</a:t>
            </a:r>
          </a:p>
          <a:p>
            <a:r>
              <a:rPr lang="en-US" dirty="0"/>
              <a:t>	SUM(</a:t>
            </a:r>
            <a:r>
              <a:rPr lang="en-US" dirty="0" err="1"/>
              <a:t>ActualCost</a:t>
            </a:r>
            <a:r>
              <a:rPr lang="en-US" dirty="0"/>
              <a:t>) as </a:t>
            </a:r>
            <a:r>
              <a:rPr lang="en-US" dirty="0" err="1"/>
              <a:t>TotalActualCost</a:t>
            </a:r>
            <a:r>
              <a:rPr lang="en-US" dirty="0"/>
              <a:t>,</a:t>
            </a:r>
          </a:p>
          <a:p>
            <a:r>
              <a:rPr lang="en-US" dirty="0"/>
              <a:t>	COUNT_BIG(*) as </a:t>
            </a:r>
            <a:r>
              <a:rPr lang="en-US" dirty="0" err="1"/>
              <a:t>RequiredColumn</a:t>
            </a:r>
            <a:endParaRPr lang="en-US" dirty="0"/>
          </a:p>
          <a:p>
            <a:r>
              <a:rPr lang="en-US" dirty="0"/>
              <a:t>FROM </a:t>
            </a:r>
            <a:r>
              <a:rPr lang="en-US" dirty="0" err="1"/>
              <a:t>Production.TransactionHistory</a:t>
            </a:r>
            <a:r>
              <a:rPr lang="en-US" dirty="0"/>
              <a:t> AS </a:t>
            </a:r>
            <a:r>
              <a:rPr lang="en-US" dirty="0" err="1"/>
              <a:t>th</a:t>
            </a:r>
            <a:endParaRPr lang="en-US" dirty="0"/>
          </a:p>
          <a:p>
            <a:r>
              <a:rPr lang="en-US" dirty="0"/>
              <a:t>JOIN </a:t>
            </a:r>
            <a:r>
              <a:rPr lang="en-US" dirty="0" err="1"/>
              <a:t>Production.Product</a:t>
            </a:r>
            <a:r>
              <a:rPr lang="en-US" dirty="0"/>
              <a:t> AS </a:t>
            </a:r>
            <a:r>
              <a:rPr lang="en-US" dirty="0" err="1"/>
              <a:t>pr</a:t>
            </a:r>
            <a:r>
              <a:rPr lang="en-US" dirty="0"/>
              <a:t> on </a:t>
            </a:r>
            <a:r>
              <a:rPr lang="en-US" dirty="0" err="1"/>
              <a:t>th.ProductID</a:t>
            </a:r>
            <a:r>
              <a:rPr lang="en-US" dirty="0"/>
              <a:t>=</a:t>
            </a:r>
            <a:r>
              <a:rPr lang="en-US" dirty="0" err="1"/>
              <a:t>pr.ProductID</a:t>
            </a:r>
            <a:endParaRPr lang="en-US" dirty="0"/>
          </a:p>
          <a:p>
            <a:r>
              <a:rPr lang="en-US" dirty="0"/>
              <a:t>GROUP BY YEAR(</a:t>
            </a:r>
            <a:r>
              <a:rPr lang="en-US" dirty="0" err="1"/>
              <a:t>TransactionDate</a:t>
            </a:r>
            <a:r>
              <a:rPr lang="en-US" dirty="0"/>
              <a:t>),</a:t>
            </a:r>
          </a:p>
          <a:p>
            <a:r>
              <a:rPr lang="en-US" dirty="0"/>
              <a:t>	MONTH(</a:t>
            </a:r>
            <a:r>
              <a:rPr lang="en-US" dirty="0" err="1"/>
              <a:t>TransactionDate</a:t>
            </a:r>
            <a:r>
              <a:rPr lang="en-US" dirty="0"/>
              <a:t>),</a:t>
            </a:r>
          </a:p>
          <a:p>
            <a:r>
              <a:rPr lang="en-US" dirty="0"/>
              <a:t>	</a:t>
            </a:r>
            <a:r>
              <a:rPr lang="en-US" dirty="0" err="1"/>
              <a:t>pr.Name</a:t>
            </a:r>
            <a:endParaRPr lang="en-US" dirty="0"/>
          </a:p>
          <a:p>
            <a:r>
              <a:rPr lang="en-US" dirty="0" smtClean="0"/>
              <a:t>GO</a:t>
            </a:r>
            <a:endParaRPr lang="en-US" dirty="0"/>
          </a:p>
        </p:txBody>
      </p:sp>
    </p:spTree>
    <p:extLst>
      <p:ext uri="{BB962C8B-B14F-4D97-AF65-F5344CB8AC3E}">
        <p14:creationId xmlns:p14="http://schemas.microsoft.com/office/powerpoint/2010/main" val="3856303626"/>
      </p:ext>
    </p:extLst>
  </p:cSld>
  <p:clrMapOvr>
    <a:masterClrMapping/>
  </p:clrMapOvr>
  <p:transition>
    <p:fade/>
  </p:transition>
  <p:timing>
    <p:tnLst>
      <p:par>
        <p:cTn id="1" dur="indefinite" restart="never" nodeType="tmRoot"/>
      </p:par>
    </p:tn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Create an index</a:t>
            </a:r>
            <a:endParaRPr lang="en-US" dirty="0"/>
          </a:p>
        </p:txBody>
      </p:sp>
      <p:sp>
        <p:nvSpPr>
          <p:cNvPr id="3" name="Text Placeholder 2"/>
          <p:cNvSpPr>
            <a:spLocks noGrp="1"/>
          </p:cNvSpPr>
          <p:nvPr>
            <p:ph type="body" sz="quarter" idx="10"/>
          </p:nvPr>
        </p:nvSpPr>
        <p:spPr/>
        <p:txBody>
          <a:bodyPr/>
          <a:lstStyle/>
          <a:p>
            <a:r>
              <a:rPr lang="en-US" dirty="0"/>
              <a:t>CREATE UNIQUE CLUSTERED INDEX </a:t>
            </a:r>
            <a:r>
              <a:rPr lang="en-US" dirty="0" err="1"/>
              <a:t>cx_IndexedViewTest</a:t>
            </a:r>
            <a:r>
              <a:rPr lang="en-US" dirty="0"/>
              <a:t> ON</a:t>
            </a:r>
          </a:p>
          <a:p>
            <a:r>
              <a:rPr lang="en-US" dirty="0"/>
              <a:t>	</a:t>
            </a:r>
            <a:r>
              <a:rPr lang="en-US" dirty="0" err="1"/>
              <a:t>IndexedViewTest</a:t>
            </a:r>
            <a:r>
              <a:rPr lang="en-US" dirty="0"/>
              <a:t> (</a:t>
            </a:r>
            <a:r>
              <a:rPr lang="en-US" dirty="0" err="1"/>
              <a:t>TransactionYear</a:t>
            </a:r>
            <a:r>
              <a:rPr lang="en-US" dirty="0"/>
              <a:t>, </a:t>
            </a:r>
            <a:r>
              <a:rPr lang="en-US" dirty="0" err="1"/>
              <a:t>TransactionMonth</a:t>
            </a:r>
            <a:r>
              <a:rPr lang="en-US" dirty="0"/>
              <a:t>, </a:t>
            </a:r>
            <a:r>
              <a:rPr lang="en-US" dirty="0" err="1"/>
              <a:t>ProductName</a:t>
            </a:r>
            <a:r>
              <a:rPr lang="en-US" dirty="0"/>
              <a:t>);</a:t>
            </a:r>
          </a:p>
          <a:p>
            <a:r>
              <a:rPr lang="en-US" dirty="0"/>
              <a:t>GO</a:t>
            </a:r>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3059794363"/>
      </p:ext>
    </p:extLst>
  </p:cSld>
  <p:clrMapOvr>
    <a:masterClrMapping/>
  </p:clrMapOvr>
  <p:transition>
    <p:fade/>
  </p:transition>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br>
              <a:rPr lang="en-US" dirty="0" smtClean="0"/>
            </a:br>
            <a:r>
              <a:rPr lang="en-US" sz="5600" dirty="0"/>
              <a:t>Indexed Views</a:t>
            </a:r>
            <a:endParaRPr lang="en-US" sz="5600" dirty="0"/>
          </a:p>
        </p:txBody>
      </p:sp>
    </p:spTree>
    <p:extLst>
      <p:ext uri="{BB962C8B-B14F-4D97-AF65-F5344CB8AC3E}">
        <p14:creationId xmlns:p14="http://schemas.microsoft.com/office/powerpoint/2010/main" val="2232825420"/>
      </p:ext>
    </p:extLst>
  </p:cSld>
  <p:clrMapOvr>
    <a:masterClrMapping/>
  </p:clrMapOvr>
  <p:transition>
    <p:fade/>
  </p:transition>
  <p:timing>
    <p:tnLst>
      <p:par>
        <p:cTn id="1" dur="indefinite" restart="never" nodeType="tmRoot"/>
      </p:par>
    </p:tn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Indexed view fine print</a:t>
            </a:r>
            <a:endParaRPr lang="en-US" dirty="0"/>
          </a:p>
        </p:txBody>
      </p:sp>
      <p:sp>
        <p:nvSpPr>
          <p:cNvPr id="4" name="Content Placeholder 3"/>
          <p:cNvSpPr>
            <a:spLocks noGrp="1"/>
          </p:cNvSpPr>
          <p:nvPr>
            <p:ph idx="1"/>
          </p:nvPr>
        </p:nvSpPr>
        <p:spPr>
          <a:xfrm>
            <a:off x="227014" y="1384300"/>
            <a:ext cx="8455025" cy="4498947"/>
          </a:xfrm>
        </p:spPr>
        <p:txBody>
          <a:bodyPr>
            <a:normAutofit/>
          </a:bodyPr>
          <a:lstStyle/>
          <a:p>
            <a:pPr indent="-164567"/>
            <a:r>
              <a:rPr lang="en-US" dirty="0" smtClean="0"/>
              <a:t>View must be created with </a:t>
            </a:r>
            <a:r>
              <a:rPr lang="en-US" dirty="0" err="1" smtClean="0"/>
              <a:t>schemabinding</a:t>
            </a:r>
            <a:endParaRPr lang="en-US" dirty="0" smtClean="0"/>
          </a:p>
          <a:p>
            <a:pPr lvl="1"/>
            <a:r>
              <a:rPr lang="en-US" dirty="0" smtClean="0"/>
              <a:t>References only tables in the same database</a:t>
            </a:r>
          </a:p>
          <a:p>
            <a:pPr lvl="1"/>
            <a:r>
              <a:rPr lang="en-US" dirty="0" smtClean="0"/>
              <a:t>No outer joins, self joins, or </a:t>
            </a:r>
            <a:r>
              <a:rPr lang="en-US" dirty="0" err="1" smtClean="0"/>
              <a:t>subqueries</a:t>
            </a:r>
            <a:endParaRPr lang="en-US" dirty="0" smtClean="0"/>
          </a:p>
          <a:p>
            <a:pPr lvl="1"/>
            <a:r>
              <a:rPr lang="en-US" dirty="0" smtClean="0"/>
              <a:t>No OVER clause (or ranking/windowing functions)</a:t>
            </a:r>
          </a:p>
          <a:p>
            <a:pPr lvl="1"/>
            <a:r>
              <a:rPr lang="en-US" dirty="0" smtClean="0"/>
              <a:t>No OUTER or CROSS APPLY</a:t>
            </a:r>
          </a:p>
          <a:p>
            <a:pPr indent="-164567"/>
            <a:r>
              <a:rPr lang="en-US" dirty="0" smtClean="0"/>
              <a:t>If you’re grouping (most common use)</a:t>
            </a:r>
          </a:p>
          <a:p>
            <a:pPr lvl="1"/>
            <a:r>
              <a:rPr lang="en-US" dirty="0"/>
              <a:t>The view must contain a COUNT_BIG </a:t>
            </a:r>
            <a:r>
              <a:rPr lang="en-US" dirty="0" smtClean="0"/>
              <a:t>column</a:t>
            </a:r>
          </a:p>
          <a:p>
            <a:pPr lvl="1"/>
            <a:r>
              <a:rPr lang="en-US" dirty="0" smtClean="0"/>
              <a:t>No HAVING </a:t>
            </a:r>
          </a:p>
          <a:p>
            <a:pPr lvl="1"/>
            <a:r>
              <a:rPr lang="en-US" dirty="0" smtClean="0"/>
              <a:t>No MIN, MAX, TOP, or ORDER BY</a:t>
            </a:r>
            <a:endParaRPr lang="en-US" dirty="0"/>
          </a:p>
          <a:p>
            <a:pPr indent="-164567"/>
            <a:r>
              <a:rPr lang="en-US" dirty="0" smtClean="0"/>
              <a:t>The clustered index on the view must be unique</a:t>
            </a:r>
          </a:p>
          <a:p>
            <a:pPr indent="-164567"/>
            <a:r>
              <a:rPr lang="en-US" dirty="0" smtClean="0"/>
              <a:t>Lots more rules – Books Online has a full list:</a:t>
            </a:r>
          </a:p>
          <a:p>
            <a:pPr marL="393131" lvl="1" indent="0">
              <a:buNone/>
            </a:pPr>
            <a:r>
              <a:rPr lang="en-US" dirty="0" smtClean="0">
                <a:solidFill>
                  <a:srgbClr val="ED1C24"/>
                </a:solidFill>
              </a:rPr>
              <a:t>BrentOzar.com/go/</a:t>
            </a:r>
            <a:r>
              <a:rPr lang="en-US" dirty="0" err="1" smtClean="0">
                <a:solidFill>
                  <a:srgbClr val="ED1C24"/>
                </a:solidFill>
              </a:rPr>
              <a:t>viewrules</a:t>
            </a:r>
            <a:endParaRPr lang="en-US" dirty="0" smtClean="0">
              <a:solidFill>
                <a:srgbClr val="ED1C24"/>
              </a:solidFill>
            </a:endParaRPr>
          </a:p>
        </p:txBody>
      </p:sp>
    </p:spTree>
    <p:extLst>
      <p:ext uri="{BB962C8B-B14F-4D97-AF65-F5344CB8AC3E}">
        <p14:creationId xmlns:p14="http://schemas.microsoft.com/office/powerpoint/2010/main" val="2810404209"/>
      </p:ext>
    </p:extLst>
  </p:cSld>
  <p:clrMapOvr>
    <a:masterClrMapping/>
  </p:clrMapOvr>
  <p:transition/>
  <p:timing>
    <p:tnLst>
      <p:par>
        <p:cTn id="1" dur="indefinite" restart="never" nodeType="tmRoot"/>
      </p:par>
    </p:tn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Indexed view limitations</a:t>
            </a:r>
            <a:endParaRPr lang="en-US" dirty="0"/>
          </a:p>
        </p:txBody>
      </p:sp>
      <p:sp>
        <p:nvSpPr>
          <p:cNvPr id="4" name="Content Placeholder 3"/>
          <p:cNvSpPr>
            <a:spLocks noGrp="1"/>
          </p:cNvSpPr>
          <p:nvPr>
            <p:ph idx="1"/>
          </p:nvPr>
        </p:nvSpPr>
        <p:spPr>
          <a:xfrm>
            <a:off x="227014" y="1384300"/>
            <a:ext cx="8455025" cy="4568394"/>
          </a:xfrm>
        </p:spPr>
        <p:txBody>
          <a:bodyPr>
            <a:normAutofit/>
          </a:bodyPr>
          <a:lstStyle/>
          <a:p>
            <a:pPr indent="-164567"/>
            <a:r>
              <a:rPr lang="en-US" dirty="0" smtClean="0"/>
              <a:t>“Why isn’t SQL using my indexed view?” </a:t>
            </a:r>
            <a:r>
              <a:rPr lang="en-US" dirty="0" smtClean="0">
                <a:sym typeface="Wingdings"/>
              </a:rPr>
              <a:t> asks everyone who tries this feature</a:t>
            </a:r>
            <a:endParaRPr lang="en-US" dirty="0" smtClean="0"/>
          </a:p>
          <a:p>
            <a:r>
              <a:rPr lang="en-US" dirty="0" smtClean="0"/>
              <a:t>There’s an Enterprise Edition feature to match queries with the view automatically</a:t>
            </a:r>
          </a:p>
          <a:p>
            <a:pPr lvl="1"/>
            <a:r>
              <a:rPr lang="en-US" dirty="0" smtClean="0"/>
              <a:t>Watch your query plans closely– it may not use the view as often as you want</a:t>
            </a:r>
          </a:p>
          <a:p>
            <a:pPr lvl="1"/>
            <a:r>
              <a:rPr lang="en-US" dirty="0" smtClean="0"/>
              <a:t>Even in EE, you may often need to reference the view by name and add a NOEXPAND hint</a:t>
            </a:r>
          </a:p>
          <a:p>
            <a:r>
              <a:rPr lang="en-US" dirty="0" smtClean="0"/>
              <a:t>Every indexed view (and nonclustered index you add to an indexed view) adds overhead:</a:t>
            </a:r>
          </a:p>
          <a:p>
            <a:pPr lvl="1"/>
            <a:r>
              <a:rPr lang="en-US" dirty="0" smtClean="0"/>
              <a:t>More writes for each insert/update/delete</a:t>
            </a:r>
          </a:p>
          <a:p>
            <a:pPr lvl="1"/>
            <a:r>
              <a:rPr lang="en-US" dirty="0" smtClean="0"/>
              <a:t>More to check for corruption</a:t>
            </a:r>
            <a:endParaRPr lang="en-US" dirty="0"/>
          </a:p>
        </p:txBody>
      </p:sp>
    </p:spTree>
    <p:extLst>
      <p:ext uri="{BB962C8B-B14F-4D97-AF65-F5344CB8AC3E}">
        <p14:creationId xmlns:p14="http://schemas.microsoft.com/office/powerpoint/2010/main" val="1467118768"/>
      </p:ext>
    </p:extLst>
  </p:cSld>
  <p:clrMapOvr>
    <a:masterClrMapping/>
  </p:clrMapOvr>
  <p:transition/>
  <p:timing>
    <p:tnLst>
      <p:par>
        <p:cTn id="1" dur="indefinite" restart="never" nodeType="tmRoot"/>
      </p:par>
    </p:tn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macaron-pile-shutterstock_174042713.jpg"/>
          <p:cNvPicPr>
            <a:picLocks noChangeAspect="1"/>
          </p:cNvPicPr>
          <p:nvPr/>
        </p:nvPicPr>
        <p:blipFill rotWithShape="1">
          <a:blip r:embed="rId2" cstate="email">
            <a:alphaModFix/>
            <a:extLst>
              <a:ext uri="{28A0092B-C50C-407E-A947-70E740481C1C}">
                <a14:useLocalDpi xmlns:a14="http://schemas.microsoft.com/office/drawing/2010/main" val="0"/>
              </a:ext>
            </a:extLst>
          </a:blip>
          <a:srcRect t="19995" r="12994" b="14751"/>
          <a:stretch/>
        </p:blipFill>
        <p:spPr>
          <a:xfrm>
            <a:off x="0" y="0"/>
            <a:ext cx="9144000" cy="6858000"/>
          </a:xfrm>
          <a:prstGeom prst="rect">
            <a:avLst/>
          </a:prstGeom>
        </p:spPr>
      </p:pic>
      <p:sp>
        <p:nvSpPr>
          <p:cNvPr id="5" name="Rounded Rectangle 4"/>
          <p:cNvSpPr/>
          <p:nvPr/>
        </p:nvSpPr>
        <p:spPr>
          <a:xfrm>
            <a:off x="544883" y="1755134"/>
            <a:ext cx="7870034" cy="259112"/>
          </a:xfrm>
          <a:prstGeom prst="roundRect">
            <a:avLst/>
          </a:prstGeom>
          <a:solidFill>
            <a:srgbClr val="FFFFFF">
              <a:alpha val="93000"/>
            </a:srgbClr>
          </a:solidFill>
          <a:ln>
            <a:noFill/>
          </a:ln>
        </p:spPr>
        <p:style>
          <a:lnRef idx="2">
            <a:schemeClr val="accent2"/>
          </a:lnRef>
          <a:fillRef idx="1">
            <a:schemeClr val="lt1"/>
          </a:fillRef>
          <a:effectRef idx="0">
            <a:schemeClr val="accent2"/>
          </a:effectRef>
          <a:fontRef idx="minor">
            <a:schemeClr val="dk1"/>
          </a:fontRef>
        </p:style>
        <p:txBody>
          <a:bodyPr wrap="square" lIns="64291" tIns="32146" rIns="64291" bIns="32146" rtlCol="0" anchor="ctr">
            <a:spAutoFit/>
          </a:bodyPr>
          <a:lstStyle/>
          <a:p>
            <a:pPr algn="l"/>
            <a:endParaRPr lang="en-US" sz="1100" dirty="0">
              <a:latin typeface="Sweet Sans Pro" panose="02000000000000000000" pitchFamily="50" charset="0"/>
              <a:cs typeface="Sweet Sans Pro" panose="02000000000000000000" pitchFamily="50" charset="0"/>
            </a:endParaRPr>
          </a:p>
        </p:txBody>
      </p:sp>
      <p:sp>
        <p:nvSpPr>
          <p:cNvPr id="2" name="Title 1"/>
          <p:cNvSpPr>
            <a:spLocks noGrp="1"/>
          </p:cNvSpPr>
          <p:nvPr>
            <p:ph type="title"/>
          </p:nvPr>
        </p:nvSpPr>
        <p:spPr>
          <a:xfrm>
            <a:off x="1150906" y="531097"/>
            <a:ext cx="7535894" cy="762000"/>
          </a:xfrm>
        </p:spPr>
        <p:txBody>
          <a:bodyPr/>
          <a:lstStyle/>
          <a:p>
            <a:pPr algn="l"/>
            <a:r>
              <a:rPr lang="en-US" sz="3800" dirty="0"/>
              <a:t>Indexed view perks</a:t>
            </a:r>
            <a:endParaRPr lang="en-US" sz="3800" dirty="0"/>
          </a:p>
        </p:txBody>
      </p:sp>
      <p:sp>
        <p:nvSpPr>
          <p:cNvPr id="3" name="Content Placeholder 2"/>
          <p:cNvSpPr>
            <a:spLocks noGrp="1"/>
          </p:cNvSpPr>
          <p:nvPr>
            <p:ph idx="1"/>
          </p:nvPr>
        </p:nvSpPr>
        <p:spPr>
          <a:xfrm>
            <a:off x="1002082" y="1384300"/>
            <a:ext cx="7679956" cy="5040312"/>
          </a:xfrm>
        </p:spPr>
        <p:txBody>
          <a:bodyPr/>
          <a:lstStyle/>
          <a:p>
            <a:r>
              <a:rPr lang="en-US" dirty="0" smtClean="0"/>
              <a:t>Works in Standard Edition (with NOEXPAND hint)</a:t>
            </a:r>
          </a:p>
          <a:p>
            <a:r>
              <a:rPr lang="en-US" dirty="0" smtClean="0"/>
              <a:t>Works in SQL Server 2005+</a:t>
            </a:r>
            <a:endParaRPr lang="en-US" dirty="0"/>
          </a:p>
          <a:p>
            <a:r>
              <a:rPr lang="en-US" dirty="0" smtClean="0"/>
              <a:t>Dramatically reduces IO when used correctly</a:t>
            </a:r>
          </a:p>
        </p:txBody>
      </p:sp>
    </p:spTree>
    <p:extLst>
      <p:ext uri="{BB962C8B-B14F-4D97-AF65-F5344CB8AC3E}">
        <p14:creationId xmlns:p14="http://schemas.microsoft.com/office/powerpoint/2010/main" val="1017545032"/>
      </p:ext>
    </p:extLst>
  </p:cSld>
  <p:clrMapOvr>
    <a:masterClrMapping/>
  </p:clrMapOvr>
  <p:transition/>
  <p:timing>
    <p:tnLst>
      <p:par>
        <p:cTn id="1" dur="indefinite" restart="never" nodeType="tmRoot"/>
      </p:par>
    </p:tn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p:txBody>
          <a:bodyPr/>
          <a:lstStyle/>
          <a:p>
            <a:endParaRPr lang="en-US"/>
          </a:p>
        </p:txBody>
      </p:sp>
      <p:sp>
        <p:nvSpPr>
          <p:cNvPr id="4" name="Title 3"/>
          <p:cNvSpPr>
            <a:spLocks noGrp="1"/>
          </p:cNvSpPr>
          <p:nvPr>
            <p:ph type="title"/>
          </p:nvPr>
        </p:nvSpPr>
        <p:spPr>
          <a:xfrm>
            <a:off x="457200" y="1447804"/>
            <a:ext cx="8686800" cy="2931679"/>
          </a:xfrm>
        </p:spPr>
        <p:txBody>
          <a:bodyPr/>
          <a:lstStyle/>
          <a:p>
            <a:r>
              <a:rPr lang="en-US" sz="4600" dirty="0"/>
              <a:t>3. Computed columns</a:t>
            </a:r>
            <a:endParaRPr lang="en-US" sz="4600" dirty="0"/>
          </a:p>
        </p:txBody>
      </p:sp>
      <p:pic>
        <p:nvPicPr>
          <p:cNvPr id="5" name="Picture 4" descr="Macaron-Computed.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828446" y="2963608"/>
            <a:ext cx="6518125" cy="2831749"/>
          </a:xfrm>
          <a:prstGeom prst="rect">
            <a:avLst/>
          </a:prstGeom>
        </p:spPr>
      </p:pic>
    </p:spTree>
    <p:extLst>
      <p:ext uri="{BB962C8B-B14F-4D97-AF65-F5344CB8AC3E}">
        <p14:creationId xmlns:p14="http://schemas.microsoft.com/office/powerpoint/2010/main" val="2263875298"/>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6004" y="900113"/>
            <a:ext cx="7551442" cy="5957887"/>
          </a:xfrm>
          <a:prstGeom prst="rect">
            <a:avLst/>
          </a:prstGeom>
        </p:spPr>
      </p:pic>
      <p:sp>
        <p:nvSpPr>
          <p:cNvPr id="3" name="Title 2"/>
          <p:cNvSpPr>
            <a:spLocks noGrp="1"/>
          </p:cNvSpPr>
          <p:nvPr>
            <p:ph type="title"/>
          </p:nvPr>
        </p:nvSpPr>
        <p:spPr/>
        <p:txBody>
          <a:bodyPr/>
          <a:lstStyle/>
          <a:p>
            <a:r>
              <a:rPr lang="en-US" dirty="0"/>
              <a:t>http://BrentOzar.com/go/engine</a:t>
            </a:r>
          </a:p>
        </p:txBody>
      </p:sp>
    </p:spTree>
    <p:extLst>
      <p:ext uri="{BB962C8B-B14F-4D97-AF65-F5344CB8AC3E}">
        <p14:creationId xmlns:p14="http://schemas.microsoft.com/office/powerpoint/2010/main" val="1481236462"/>
      </p:ext>
    </p:extLst>
  </p:cSld>
  <p:clrMapOvr>
    <a:masterClrMapping/>
  </p:clrMapOvr>
  <p:transition>
    <p:fade/>
  </p:transition>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Example</a:t>
            </a:r>
            <a:endParaRPr lang="en-US" dirty="0"/>
          </a:p>
        </p:txBody>
      </p:sp>
      <p:sp>
        <p:nvSpPr>
          <p:cNvPr id="6" name="Text Placeholder 5"/>
          <p:cNvSpPr>
            <a:spLocks noGrp="1"/>
          </p:cNvSpPr>
          <p:nvPr>
            <p:ph type="body" sz="quarter" idx="10"/>
          </p:nvPr>
        </p:nvSpPr>
        <p:spPr/>
        <p:txBody>
          <a:bodyPr>
            <a:normAutofit/>
          </a:bodyPr>
          <a:lstStyle/>
          <a:p>
            <a:r>
              <a:rPr lang="en-US" dirty="0" smtClean="0"/>
              <a:t>CREATE </a:t>
            </a:r>
            <a:r>
              <a:rPr lang="en-US" dirty="0"/>
              <a:t>TABLE [Sales].[</a:t>
            </a:r>
            <a:r>
              <a:rPr lang="en-US" dirty="0" err="1"/>
              <a:t>SalesOrderHeader</a:t>
            </a:r>
            <a:r>
              <a:rPr lang="en-US" dirty="0" smtClean="0"/>
              <a:t>]</a:t>
            </a:r>
            <a:br>
              <a:rPr lang="en-US" dirty="0" smtClean="0"/>
            </a:br>
            <a:r>
              <a:rPr lang="en-US" dirty="0" smtClean="0"/>
              <a:t>([</a:t>
            </a:r>
            <a:r>
              <a:rPr lang="en-US" dirty="0" err="1"/>
              <a:t>SalesOrderID</a:t>
            </a:r>
            <a:r>
              <a:rPr lang="en-US" dirty="0"/>
              <a:t>] [</a:t>
            </a:r>
            <a:r>
              <a:rPr lang="en-US" dirty="0" err="1"/>
              <a:t>int</a:t>
            </a:r>
            <a:r>
              <a:rPr lang="en-US" dirty="0"/>
              <a:t>] IDENTITY(1,1</a:t>
            </a:r>
            <a:r>
              <a:rPr lang="en-US" dirty="0" smtClean="0"/>
              <a:t>),</a:t>
            </a:r>
            <a:br>
              <a:rPr lang="en-US" dirty="0" smtClean="0"/>
            </a:br>
            <a:r>
              <a:rPr lang="en-US" dirty="0" smtClean="0"/>
              <a:t>     [</a:t>
            </a:r>
            <a:r>
              <a:rPr lang="en-US" dirty="0" err="1"/>
              <a:t>SubTotal</a:t>
            </a:r>
            <a:r>
              <a:rPr lang="en-US" dirty="0"/>
              <a:t>] [money</a:t>
            </a:r>
            <a:r>
              <a:rPr lang="en-US" dirty="0" smtClean="0"/>
              <a:t>],</a:t>
            </a:r>
            <a:br>
              <a:rPr lang="en-US" dirty="0" smtClean="0"/>
            </a:br>
            <a:r>
              <a:rPr lang="en-US" dirty="0" smtClean="0"/>
              <a:t>     [</a:t>
            </a:r>
            <a:r>
              <a:rPr lang="en-US" dirty="0" err="1"/>
              <a:t>TaxAmt</a:t>
            </a:r>
            <a:r>
              <a:rPr lang="en-US" dirty="0"/>
              <a:t>] [money</a:t>
            </a:r>
            <a:r>
              <a:rPr lang="en-US" dirty="0" smtClean="0"/>
              <a:t>],</a:t>
            </a:r>
            <a:br>
              <a:rPr lang="en-US" dirty="0" smtClean="0"/>
            </a:br>
            <a:r>
              <a:rPr lang="en-US" dirty="0" smtClean="0"/>
              <a:t>     [</a:t>
            </a:r>
            <a:r>
              <a:rPr lang="en-US" dirty="0"/>
              <a:t>Freight] [money</a:t>
            </a:r>
            <a:r>
              <a:rPr lang="en-US" dirty="0" smtClean="0"/>
              <a:t>],</a:t>
            </a:r>
            <a:br>
              <a:rPr lang="en-US" dirty="0" smtClean="0"/>
            </a:br>
            <a:r>
              <a:rPr lang="en-US" dirty="0" smtClean="0">
                <a:solidFill>
                  <a:srgbClr val="FF0000"/>
                </a:solidFill>
              </a:rPr>
              <a:t>     [</a:t>
            </a:r>
            <a:r>
              <a:rPr lang="en-US" dirty="0" err="1">
                <a:solidFill>
                  <a:srgbClr val="FF0000"/>
                </a:solidFill>
              </a:rPr>
              <a:t>TotalDue</a:t>
            </a:r>
            <a:r>
              <a:rPr lang="en-US" dirty="0">
                <a:solidFill>
                  <a:srgbClr val="FF0000"/>
                </a:solidFill>
              </a:rPr>
              <a:t>]  AS </a:t>
            </a:r>
            <a:r>
              <a:rPr lang="en-US" dirty="0" smtClean="0">
                <a:solidFill>
                  <a:srgbClr val="FF0000"/>
                </a:solidFill>
              </a:rPr>
              <a:t/>
            </a:r>
            <a:br>
              <a:rPr lang="en-US" dirty="0" smtClean="0">
                <a:solidFill>
                  <a:srgbClr val="FF0000"/>
                </a:solidFill>
              </a:rPr>
            </a:br>
            <a:r>
              <a:rPr lang="en-US" dirty="0" smtClean="0">
                <a:solidFill>
                  <a:srgbClr val="FF0000"/>
                </a:solidFill>
              </a:rPr>
              <a:t>         (</a:t>
            </a:r>
            <a:r>
              <a:rPr lang="en-US" dirty="0" err="1" smtClean="0">
                <a:solidFill>
                  <a:srgbClr val="FF0000"/>
                </a:solidFill>
              </a:rPr>
              <a:t>isnull</a:t>
            </a:r>
            <a:endParaRPr lang="en-US" dirty="0" smtClean="0">
              <a:solidFill>
                <a:srgbClr val="FF0000"/>
              </a:solidFill>
            </a:endParaRPr>
          </a:p>
          <a:p>
            <a:r>
              <a:rPr lang="en-US" dirty="0" smtClean="0">
                <a:solidFill>
                  <a:srgbClr val="FF0000"/>
                </a:solidFill>
              </a:rPr>
              <a:t>              (([</a:t>
            </a:r>
            <a:r>
              <a:rPr lang="en-US" dirty="0" err="1" smtClean="0">
                <a:solidFill>
                  <a:srgbClr val="FF0000"/>
                </a:solidFill>
              </a:rPr>
              <a:t>SubTotal</a:t>
            </a:r>
            <a:r>
              <a:rPr lang="en-US" dirty="0" smtClean="0">
                <a:solidFill>
                  <a:srgbClr val="FF0000"/>
                </a:solidFill>
              </a:rPr>
              <a:t>]+[</a:t>
            </a:r>
            <a:r>
              <a:rPr lang="en-US" dirty="0" err="1" smtClean="0">
                <a:solidFill>
                  <a:srgbClr val="FF0000"/>
                </a:solidFill>
              </a:rPr>
              <a:t>TaxAmt</a:t>
            </a:r>
            <a:r>
              <a:rPr lang="en-US" dirty="0" smtClean="0">
                <a:solidFill>
                  <a:srgbClr val="FF0000"/>
                </a:solidFill>
              </a:rPr>
              <a:t>])+[Freight]        </a:t>
            </a:r>
            <a:br>
              <a:rPr lang="en-US" dirty="0" smtClean="0">
                <a:solidFill>
                  <a:srgbClr val="FF0000"/>
                </a:solidFill>
              </a:rPr>
            </a:br>
            <a:r>
              <a:rPr lang="en-US" dirty="0" smtClean="0">
                <a:solidFill>
                  <a:srgbClr val="FF0000"/>
                </a:solidFill>
              </a:rPr>
              <a:t>          ,(0)))</a:t>
            </a:r>
          </a:p>
          <a:p>
            <a:r>
              <a:rPr lang="en-US" dirty="0"/>
              <a:t>	)</a:t>
            </a:r>
          </a:p>
          <a:p>
            <a:r>
              <a:rPr lang="en-US" dirty="0"/>
              <a:t>GO</a:t>
            </a:r>
          </a:p>
          <a:p>
            <a:endParaRPr lang="en-US" dirty="0"/>
          </a:p>
        </p:txBody>
      </p:sp>
    </p:spTree>
    <p:extLst>
      <p:ext uri="{BB962C8B-B14F-4D97-AF65-F5344CB8AC3E}">
        <p14:creationId xmlns:p14="http://schemas.microsoft.com/office/powerpoint/2010/main" val="3614644170"/>
      </p:ext>
    </p:extLst>
  </p:cSld>
  <p:clrMapOvr>
    <a:masterClrMapping/>
  </p:clrMapOvr>
  <p:transition>
    <p:fade/>
  </p:transition>
  <p:timing>
    <p:tnLst>
      <p:par>
        <p:cTn id="1" dur="indefinite" restart="never" nodeType="tmRoot"/>
      </p:par>
    </p:tn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You can “persist”</a:t>
            </a:r>
            <a:endParaRPr lang="en-US" dirty="0"/>
          </a:p>
        </p:txBody>
      </p:sp>
      <p:sp>
        <p:nvSpPr>
          <p:cNvPr id="6" name="Text Placeholder 5"/>
          <p:cNvSpPr>
            <a:spLocks noGrp="1"/>
          </p:cNvSpPr>
          <p:nvPr>
            <p:ph type="body" sz="quarter" idx="10"/>
          </p:nvPr>
        </p:nvSpPr>
        <p:spPr/>
        <p:txBody>
          <a:bodyPr>
            <a:normAutofit/>
          </a:bodyPr>
          <a:lstStyle/>
          <a:p>
            <a:r>
              <a:rPr lang="en-US" dirty="0" smtClean="0"/>
              <a:t>CREATE </a:t>
            </a:r>
            <a:r>
              <a:rPr lang="en-US" dirty="0"/>
              <a:t>TABLE [Sales].[</a:t>
            </a:r>
            <a:r>
              <a:rPr lang="en-US" dirty="0" err="1"/>
              <a:t>SalesOrderHeader</a:t>
            </a:r>
            <a:r>
              <a:rPr lang="en-US" dirty="0" smtClean="0"/>
              <a:t>]</a:t>
            </a:r>
            <a:br>
              <a:rPr lang="en-US" dirty="0" smtClean="0"/>
            </a:br>
            <a:r>
              <a:rPr lang="en-US" dirty="0" smtClean="0"/>
              <a:t>([</a:t>
            </a:r>
            <a:r>
              <a:rPr lang="en-US" dirty="0" err="1"/>
              <a:t>SalesOrderID</a:t>
            </a:r>
            <a:r>
              <a:rPr lang="en-US" dirty="0"/>
              <a:t>] [</a:t>
            </a:r>
            <a:r>
              <a:rPr lang="en-US" dirty="0" err="1"/>
              <a:t>int</a:t>
            </a:r>
            <a:r>
              <a:rPr lang="en-US" dirty="0"/>
              <a:t>] IDENTITY(1,1</a:t>
            </a:r>
            <a:r>
              <a:rPr lang="en-US" dirty="0" smtClean="0"/>
              <a:t>),</a:t>
            </a:r>
            <a:br>
              <a:rPr lang="en-US" dirty="0" smtClean="0"/>
            </a:br>
            <a:r>
              <a:rPr lang="en-US" dirty="0" smtClean="0"/>
              <a:t>     [</a:t>
            </a:r>
            <a:r>
              <a:rPr lang="en-US" dirty="0" err="1"/>
              <a:t>SubTotal</a:t>
            </a:r>
            <a:r>
              <a:rPr lang="en-US" dirty="0"/>
              <a:t>] [money</a:t>
            </a:r>
            <a:r>
              <a:rPr lang="en-US" dirty="0" smtClean="0"/>
              <a:t>],</a:t>
            </a:r>
            <a:br>
              <a:rPr lang="en-US" dirty="0" smtClean="0"/>
            </a:br>
            <a:r>
              <a:rPr lang="en-US" dirty="0" smtClean="0"/>
              <a:t>     [</a:t>
            </a:r>
            <a:r>
              <a:rPr lang="en-US" dirty="0" err="1"/>
              <a:t>TaxAmt</a:t>
            </a:r>
            <a:r>
              <a:rPr lang="en-US" dirty="0"/>
              <a:t>] [money</a:t>
            </a:r>
            <a:r>
              <a:rPr lang="en-US" dirty="0" smtClean="0"/>
              <a:t>],</a:t>
            </a:r>
            <a:br>
              <a:rPr lang="en-US" dirty="0" smtClean="0"/>
            </a:br>
            <a:r>
              <a:rPr lang="en-US" dirty="0" smtClean="0"/>
              <a:t>     [</a:t>
            </a:r>
            <a:r>
              <a:rPr lang="en-US" dirty="0"/>
              <a:t>Freight] [money</a:t>
            </a:r>
            <a:r>
              <a:rPr lang="en-US" dirty="0" smtClean="0"/>
              <a:t>],</a:t>
            </a:r>
            <a:br>
              <a:rPr lang="en-US" dirty="0" smtClean="0"/>
            </a:br>
            <a:r>
              <a:rPr lang="en-US" dirty="0" smtClean="0"/>
              <a:t>     [</a:t>
            </a:r>
            <a:r>
              <a:rPr lang="en-US" dirty="0" err="1"/>
              <a:t>TotalDue</a:t>
            </a:r>
            <a:r>
              <a:rPr lang="en-US" dirty="0"/>
              <a:t>]  AS </a:t>
            </a:r>
            <a:r>
              <a:rPr lang="en-US" dirty="0" smtClean="0"/>
              <a:t/>
            </a:r>
            <a:br>
              <a:rPr lang="en-US" dirty="0" smtClean="0"/>
            </a:br>
            <a:r>
              <a:rPr lang="en-US" dirty="0" smtClean="0"/>
              <a:t>         (</a:t>
            </a:r>
            <a:r>
              <a:rPr lang="en-US" dirty="0" err="1" smtClean="0"/>
              <a:t>isnull</a:t>
            </a:r>
            <a:endParaRPr lang="en-US" dirty="0" smtClean="0"/>
          </a:p>
          <a:p>
            <a:r>
              <a:rPr lang="en-US" dirty="0" smtClean="0"/>
              <a:t>              (([</a:t>
            </a:r>
            <a:r>
              <a:rPr lang="en-US" dirty="0" err="1" smtClean="0"/>
              <a:t>SubTotal</a:t>
            </a:r>
            <a:r>
              <a:rPr lang="en-US" dirty="0" smtClean="0"/>
              <a:t>]+[</a:t>
            </a:r>
            <a:r>
              <a:rPr lang="en-US" dirty="0" err="1" smtClean="0"/>
              <a:t>TaxAmt</a:t>
            </a:r>
            <a:r>
              <a:rPr lang="en-US" dirty="0" smtClean="0"/>
              <a:t>])+[Freight]        </a:t>
            </a:r>
            <a:br>
              <a:rPr lang="en-US" dirty="0" smtClean="0"/>
            </a:br>
            <a:r>
              <a:rPr lang="en-US" dirty="0" smtClean="0"/>
              <a:t>          ,(0)))</a:t>
            </a:r>
            <a:r>
              <a:rPr lang="en-US" b="1" dirty="0" smtClean="0"/>
              <a:t> </a:t>
            </a:r>
            <a:r>
              <a:rPr lang="en-US" u="sng" dirty="0" smtClean="0">
                <a:solidFill>
                  <a:srgbClr val="FF0000"/>
                </a:solidFill>
              </a:rPr>
              <a:t>PERSISTED</a:t>
            </a:r>
          </a:p>
          <a:p>
            <a:r>
              <a:rPr lang="en-US" dirty="0"/>
              <a:t>	)</a:t>
            </a:r>
          </a:p>
          <a:p>
            <a:r>
              <a:rPr lang="en-US" dirty="0"/>
              <a:t>GO</a:t>
            </a:r>
          </a:p>
          <a:p>
            <a:endParaRPr lang="en-US" dirty="0"/>
          </a:p>
        </p:txBody>
      </p:sp>
    </p:spTree>
    <p:extLst>
      <p:ext uri="{BB962C8B-B14F-4D97-AF65-F5344CB8AC3E}">
        <p14:creationId xmlns:p14="http://schemas.microsoft.com/office/powerpoint/2010/main" val="27367344"/>
      </p:ext>
    </p:extLst>
  </p:cSld>
  <p:clrMapOvr>
    <a:masterClrMapping/>
  </p:clrMapOvr>
  <p:transition>
    <p:fade/>
  </p:transition>
  <p:timing>
    <p:tnLst>
      <p:par>
        <p:cTn id="1" dur="indefinite" restart="never" nodeType="tmRoot"/>
      </p:par>
    </p:tnLst>
  </p:timing>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You can index</a:t>
            </a:r>
            <a:endParaRPr lang="en-US" dirty="0"/>
          </a:p>
        </p:txBody>
      </p:sp>
      <p:sp>
        <p:nvSpPr>
          <p:cNvPr id="6" name="Text Placeholder 5"/>
          <p:cNvSpPr>
            <a:spLocks noGrp="1"/>
          </p:cNvSpPr>
          <p:nvPr>
            <p:ph type="body" sz="quarter" idx="10"/>
          </p:nvPr>
        </p:nvSpPr>
        <p:spPr>
          <a:xfrm>
            <a:off x="1136478" y="1334943"/>
            <a:ext cx="6923231" cy="3962400"/>
          </a:xfrm>
        </p:spPr>
        <p:txBody>
          <a:bodyPr>
            <a:normAutofit fontScale="92500" lnSpcReduction="20000"/>
          </a:bodyPr>
          <a:lstStyle/>
          <a:p>
            <a:r>
              <a:rPr lang="en-US" dirty="0" smtClean="0"/>
              <a:t>CREATE </a:t>
            </a:r>
            <a:r>
              <a:rPr lang="en-US" dirty="0"/>
              <a:t>TABLE [Sales].[</a:t>
            </a:r>
            <a:r>
              <a:rPr lang="en-US" dirty="0" err="1"/>
              <a:t>SalesOrderHeader</a:t>
            </a:r>
            <a:r>
              <a:rPr lang="en-US" dirty="0" smtClean="0"/>
              <a:t>]</a:t>
            </a:r>
            <a:br>
              <a:rPr lang="en-US" dirty="0" smtClean="0"/>
            </a:br>
            <a:r>
              <a:rPr lang="en-US" dirty="0" smtClean="0"/>
              <a:t>([</a:t>
            </a:r>
            <a:r>
              <a:rPr lang="en-US" dirty="0" err="1"/>
              <a:t>SalesOrderID</a:t>
            </a:r>
            <a:r>
              <a:rPr lang="en-US" dirty="0"/>
              <a:t>] [</a:t>
            </a:r>
            <a:r>
              <a:rPr lang="en-US" dirty="0" err="1"/>
              <a:t>int</a:t>
            </a:r>
            <a:r>
              <a:rPr lang="en-US" dirty="0"/>
              <a:t>] IDENTITY(1,1</a:t>
            </a:r>
            <a:r>
              <a:rPr lang="en-US" dirty="0" smtClean="0"/>
              <a:t>),</a:t>
            </a:r>
            <a:br>
              <a:rPr lang="en-US" dirty="0" smtClean="0"/>
            </a:br>
            <a:r>
              <a:rPr lang="en-US" dirty="0" smtClean="0"/>
              <a:t>     [</a:t>
            </a:r>
            <a:r>
              <a:rPr lang="en-US" dirty="0" err="1"/>
              <a:t>SubTotal</a:t>
            </a:r>
            <a:r>
              <a:rPr lang="en-US" dirty="0"/>
              <a:t>] [money</a:t>
            </a:r>
            <a:r>
              <a:rPr lang="en-US" dirty="0" smtClean="0"/>
              <a:t>],</a:t>
            </a:r>
            <a:br>
              <a:rPr lang="en-US" dirty="0" smtClean="0"/>
            </a:br>
            <a:r>
              <a:rPr lang="en-US" dirty="0" smtClean="0"/>
              <a:t>     [</a:t>
            </a:r>
            <a:r>
              <a:rPr lang="en-US" dirty="0" err="1"/>
              <a:t>TaxAmt</a:t>
            </a:r>
            <a:r>
              <a:rPr lang="en-US" dirty="0"/>
              <a:t>] [money</a:t>
            </a:r>
            <a:r>
              <a:rPr lang="en-US" dirty="0" smtClean="0"/>
              <a:t>],</a:t>
            </a:r>
            <a:br>
              <a:rPr lang="en-US" dirty="0" smtClean="0"/>
            </a:br>
            <a:r>
              <a:rPr lang="en-US" dirty="0" smtClean="0"/>
              <a:t>     [</a:t>
            </a:r>
            <a:r>
              <a:rPr lang="en-US" dirty="0"/>
              <a:t>Freight] [money</a:t>
            </a:r>
            <a:r>
              <a:rPr lang="en-US" dirty="0" smtClean="0"/>
              <a:t>],</a:t>
            </a:r>
            <a:br>
              <a:rPr lang="en-US" dirty="0" smtClean="0"/>
            </a:br>
            <a:r>
              <a:rPr lang="en-US" dirty="0" smtClean="0"/>
              <a:t>     [</a:t>
            </a:r>
            <a:r>
              <a:rPr lang="en-US" dirty="0" err="1"/>
              <a:t>TotalDue</a:t>
            </a:r>
            <a:r>
              <a:rPr lang="en-US" dirty="0"/>
              <a:t>]  AS </a:t>
            </a:r>
            <a:r>
              <a:rPr lang="en-US" dirty="0" smtClean="0"/>
              <a:t/>
            </a:r>
            <a:br>
              <a:rPr lang="en-US" dirty="0" smtClean="0"/>
            </a:br>
            <a:r>
              <a:rPr lang="en-US" dirty="0" smtClean="0"/>
              <a:t>         (</a:t>
            </a:r>
            <a:r>
              <a:rPr lang="en-US" dirty="0" err="1" smtClean="0"/>
              <a:t>isnull</a:t>
            </a:r>
            <a:endParaRPr lang="en-US" dirty="0" smtClean="0"/>
          </a:p>
          <a:p>
            <a:r>
              <a:rPr lang="en-US" dirty="0" smtClean="0"/>
              <a:t>              (([</a:t>
            </a:r>
            <a:r>
              <a:rPr lang="en-US" dirty="0" err="1" smtClean="0"/>
              <a:t>SubTotal</a:t>
            </a:r>
            <a:r>
              <a:rPr lang="en-US" dirty="0" smtClean="0"/>
              <a:t>]+[</a:t>
            </a:r>
            <a:r>
              <a:rPr lang="en-US" dirty="0" err="1" smtClean="0"/>
              <a:t>TaxAmt</a:t>
            </a:r>
            <a:r>
              <a:rPr lang="en-US" dirty="0" smtClean="0"/>
              <a:t>])+[Freight] </a:t>
            </a:r>
            <a:br>
              <a:rPr lang="en-US" dirty="0" smtClean="0"/>
            </a:br>
            <a:r>
              <a:rPr lang="en-US" dirty="0" smtClean="0"/>
              <a:t>          ,(0)))</a:t>
            </a:r>
          </a:p>
          <a:p>
            <a:r>
              <a:rPr lang="en-US" dirty="0"/>
              <a:t>	)</a:t>
            </a:r>
          </a:p>
          <a:p>
            <a:r>
              <a:rPr lang="en-US" dirty="0" smtClean="0"/>
              <a:t>GO</a:t>
            </a:r>
          </a:p>
          <a:p>
            <a:endParaRPr lang="en-US" dirty="0" smtClean="0"/>
          </a:p>
          <a:p>
            <a:r>
              <a:rPr lang="en-US" dirty="0">
                <a:solidFill>
                  <a:srgbClr val="ED1C24"/>
                </a:solidFill>
              </a:rPr>
              <a:t>CREATE INDEX </a:t>
            </a:r>
            <a:r>
              <a:rPr lang="en-US" dirty="0" err="1" smtClean="0">
                <a:solidFill>
                  <a:srgbClr val="ED1C24"/>
                </a:solidFill>
              </a:rPr>
              <a:t>kl_SalesOrderHeader_TotalDue</a:t>
            </a:r>
            <a:r>
              <a:rPr lang="en-US" dirty="0" smtClean="0">
                <a:solidFill>
                  <a:srgbClr val="ED1C24"/>
                </a:solidFill>
              </a:rPr>
              <a:t/>
            </a:r>
            <a:br>
              <a:rPr lang="en-US" dirty="0" smtClean="0">
                <a:solidFill>
                  <a:srgbClr val="ED1C24"/>
                </a:solidFill>
              </a:rPr>
            </a:br>
            <a:r>
              <a:rPr lang="en-US" dirty="0" smtClean="0">
                <a:solidFill>
                  <a:srgbClr val="ED1C24"/>
                </a:solidFill>
              </a:rPr>
              <a:t>   on </a:t>
            </a:r>
            <a:r>
              <a:rPr lang="en-US" dirty="0">
                <a:solidFill>
                  <a:srgbClr val="ED1C24"/>
                </a:solidFill>
              </a:rPr>
              <a:t>[Sales].[</a:t>
            </a:r>
            <a:r>
              <a:rPr lang="en-US" dirty="0" err="1">
                <a:solidFill>
                  <a:srgbClr val="ED1C24"/>
                </a:solidFill>
              </a:rPr>
              <a:t>SalesOrderHeader</a:t>
            </a:r>
            <a:r>
              <a:rPr lang="en-US" dirty="0">
                <a:solidFill>
                  <a:srgbClr val="ED1C24"/>
                </a:solidFill>
              </a:rPr>
              <a:t>](</a:t>
            </a:r>
            <a:r>
              <a:rPr lang="en-US" dirty="0" err="1">
                <a:solidFill>
                  <a:srgbClr val="ED1C24"/>
                </a:solidFill>
              </a:rPr>
              <a:t>TotalDue</a:t>
            </a:r>
            <a:r>
              <a:rPr lang="en-US" dirty="0" smtClean="0">
                <a:solidFill>
                  <a:srgbClr val="ED1C24"/>
                </a:solidFill>
              </a:rPr>
              <a:t>)</a:t>
            </a:r>
            <a:br>
              <a:rPr lang="en-US" dirty="0" smtClean="0">
                <a:solidFill>
                  <a:srgbClr val="ED1C24"/>
                </a:solidFill>
              </a:rPr>
            </a:br>
            <a:r>
              <a:rPr lang="en-US" dirty="0" smtClean="0">
                <a:solidFill>
                  <a:srgbClr val="ED1C24"/>
                </a:solidFill>
              </a:rPr>
              <a:t>   </a:t>
            </a:r>
            <a:r>
              <a:rPr lang="en-US" dirty="0">
                <a:solidFill>
                  <a:srgbClr val="ED1C24"/>
                </a:solidFill>
              </a:rPr>
              <a:t>INCLUDE (</a:t>
            </a:r>
            <a:r>
              <a:rPr lang="en-US" dirty="0" err="1">
                <a:solidFill>
                  <a:srgbClr val="ED1C24"/>
                </a:solidFill>
              </a:rPr>
              <a:t>SalesOrderId</a:t>
            </a:r>
            <a:r>
              <a:rPr lang="en-US" dirty="0">
                <a:solidFill>
                  <a:srgbClr val="ED1C24"/>
                </a:solidFill>
              </a:rPr>
              <a:t>);</a:t>
            </a:r>
          </a:p>
          <a:p>
            <a:r>
              <a:rPr lang="en-US" dirty="0" smtClean="0">
                <a:solidFill>
                  <a:srgbClr val="ED1C24"/>
                </a:solidFill>
              </a:rPr>
              <a:t>GO</a:t>
            </a:r>
            <a:endParaRPr lang="en-US" dirty="0">
              <a:solidFill>
                <a:srgbClr val="ED1C24"/>
              </a:solidFill>
            </a:endParaRPr>
          </a:p>
        </p:txBody>
      </p:sp>
      <p:sp>
        <p:nvSpPr>
          <p:cNvPr id="2" name="TextBox 1"/>
          <p:cNvSpPr txBox="1"/>
          <p:nvPr/>
        </p:nvSpPr>
        <p:spPr>
          <a:xfrm>
            <a:off x="1941026" y="5298386"/>
            <a:ext cx="6581881" cy="324608"/>
          </a:xfrm>
          <a:prstGeom prst="rect">
            <a:avLst/>
          </a:prstGeom>
          <a:noFill/>
        </p:spPr>
        <p:txBody>
          <a:bodyPr wrap="square" lIns="64291" tIns="32146" rIns="64291" bIns="32146" rtlCol="0">
            <a:spAutoFit/>
          </a:bodyPr>
          <a:lstStyle/>
          <a:p>
            <a:pPr algn="l"/>
            <a:r>
              <a:rPr lang="en-US" sz="1700" dirty="0">
                <a:latin typeface="Sweet Sans Pro" panose="02000000000000000000" pitchFamily="50" charset="0"/>
                <a:cs typeface="Sweet Sans Pro" panose="02000000000000000000" pitchFamily="50" charset="0"/>
              </a:rPr>
              <a:t>Note: This also makes the column PERSISTED</a:t>
            </a:r>
          </a:p>
        </p:txBody>
      </p:sp>
    </p:spTree>
    <p:extLst>
      <p:ext uri="{BB962C8B-B14F-4D97-AF65-F5344CB8AC3E}">
        <p14:creationId xmlns:p14="http://schemas.microsoft.com/office/powerpoint/2010/main" val="3821355875"/>
      </p:ext>
    </p:extLst>
  </p:cSld>
  <p:clrMapOvr>
    <a:masterClrMapping/>
  </p:clrMapOvr>
  <p:transition>
    <p:fade/>
  </p:transition>
  <p:timing>
    <p:tnLst>
      <p:par>
        <p:cTn id="1" dur="indefinite" restart="never" nodeType="tmRoot"/>
      </p:par>
    </p:tnLst>
  </p:timing>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br>
              <a:rPr lang="en-US" dirty="0" smtClean="0"/>
            </a:br>
            <a:r>
              <a:rPr lang="en-US" sz="5600" dirty="0"/>
              <a:t>Indexed Computed Columns</a:t>
            </a:r>
            <a:endParaRPr lang="en-US" sz="5600" dirty="0"/>
          </a:p>
        </p:txBody>
      </p:sp>
    </p:spTree>
    <p:extLst>
      <p:ext uri="{BB962C8B-B14F-4D97-AF65-F5344CB8AC3E}">
        <p14:creationId xmlns:p14="http://schemas.microsoft.com/office/powerpoint/2010/main" val="1193003297"/>
      </p:ext>
    </p:extLst>
  </p:cSld>
  <p:clrMapOvr>
    <a:masterClrMapping/>
  </p:clrMapOvr>
  <p:transition>
    <p:fade/>
  </p:transition>
  <p:timing>
    <p:tnLst>
      <p:par>
        <p:cTn id="1" dur="indefinite" restart="never" nodeType="tmRoot"/>
      </p:par>
    </p:tnLst>
  </p:timing>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Here’s the magic</a:t>
            </a:r>
            <a:endParaRPr lang="en-US" dirty="0"/>
          </a:p>
        </p:txBody>
      </p:sp>
      <p:sp>
        <p:nvSpPr>
          <p:cNvPr id="5" name="Content Placeholder 4"/>
          <p:cNvSpPr>
            <a:spLocks noGrp="1"/>
          </p:cNvSpPr>
          <p:nvPr>
            <p:ph idx="1"/>
          </p:nvPr>
        </p:nvSpPr>
        <p:spPr/>
        <p:txBody>
          <a:bodyPr/>
          <a:lstStyle/>
          <a:p>
            <a:r>
              <a:rPr lang="en-US" dirty="0" smtClean="0"/>
              <a:t>Queries can pick up the indexed computed column without directly referring to it by name</a:t>
            </a:r>
          </a:p>
          <a:p>
            <a:pPr lvl="1"/>
            <a:r>
              <a:rPr lang="en-US" dirty="0" smtClean="0"/>
              <a:t>SQL Server matches the computation in the query to the computation in the computed column</a:t>
            </a:r>
          </a:p>
          <a:p>
            <a:pPr lvl="1"/>
            <a:r>
              <a:rPr lang="en-US" dirty="0" smtClean="0"/>
              <a:t>Then it  can use the index on it</a:t>
            </a:r>
          </a:p>
          <a:p>
            <a:pPr indent="-164575"/>
            <a:r>
              <a:rPr lang="en-US" dirty="0" smtClean="0"/>
              <a:t>Computed columns can also generate statistics that improve estimates and get better plans</a:t>
            </a:r>
          </a:p>
          <a:p>
            <a:pPr indent="-164575"/>
            <a:r>
              <a:rPr lang="en-US" dirty="0" smtClean="0"/>
              <a:t>This allow you to optimize some queries without changing their syntax!</a:t>
            </a:r>
            <a:endParaRPr lang="en-US" dirty="0"/>
          </a:p>
        </p:txBody>
      </p:sp>
    </p:spTree>
    <p:extLst>
      <p:ext uri="{BB962C8B-B14F-4D97-AF65-F5344CB8AC3E}">
        <p14:creationId xmlns:p14="http://schemas.microsoft.com/office/powerpoint/2010/main" val="3924841367"/>
      </p:ext>
    </p:extLst>
  </p:cSld>
  <p:clrMapOvr>
    <a:masterClrMapping/>
  </p:clrMapOvr>
  <p:transition/>
  <p:timing>
    <p:tnLst>
      <p:par>
        <p:cTn id="1" dur="indefinite" restart="never" nodeType="tmRoot"/>
      </p:par>
    </p:tnLst>
  </p:timing>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41970" y="550730"/>
            <a:ext cx="7773342" cy="680473"/>
          </a:xfrm>
          <a:prstGeom prst="rect">
            <a:avLst/>
          </a:prstGeom>
          <a:noFill/>
        </p:spPr>
        <p:txBody>
          <a:bodyPr wrap="square" lIns="64291" tIns="32146" rIns="64291" bIns="32146" rtlCol="0">
            <a:spAutoFit/>
          </a:bodyPr>
          <a:lstStyle/>
          <a:p>
            <a:pPr algn="l"/>
            <a:r>
              <a:rPr lang="en-US" sz="2000" b="1" dirty="0">
                <a:latin typeface="Sweet Sans Pro" panose="02000000000000000000" pitchFamily="50" charset="0"/>
                <a:cs typeface="Sweet Sans Pro" panose="02000000000000000000" pitchFamily="50" charset="0"/>
              </a:rPr>
              <a:t>Clustered index: </a:t>
            </a:r>
            <a:br>
              <a:rPr lang="en-US" sz="2000" b="1" dirty="0">
                <a:latin typeface="Sweet Sans Pro" panose="02000000000000000000" pitchFamily="50" charset="0"/>
                <a:cs typeface="Sweet Sans Pro" panose="02000000000000000000" pitchFamily="50" charset="0"/>
              </a:rPr>
            </a:br>
            <a:r>
              <a:rPr lang="en-US" sz="2000" b="1" dirty="0">
                <a:latin typeface="Sweet Sans Pro" panose="02000000000000000000" pitchFamily="50" charset="0"/>
                <a:cs typeface="Sweet Sans Pro" panose="02000000000000000000" pitchFamily="50" charset="0"/>
              </a:rPr>
              <a:t>[</a:t>
            </a:r>
            <a:r>
              <a:rPr lang="en-US" sz="2000" b="1" dirty="0" err="1">
                <a:latin typeface="Sweet Sans Pro" panose="02000000000000000000" pitchFamily="50" charset="0"/>
                <a:cs typeface="Sweet Sans Pro" panose="02000000000000000000" pitchFamily="50" charset="0"/>
              </a:rPr>
              <a:t>PK_SalesOrderHeader_SalesOrderID</a:t>
            </a:r>
            <a:r>
              <a:rPr lang="en-US" sz="2000" b="1" dirty="0">
                <a:latin typeface="Sweet Sans Pro" panose="02000000000000000000" pitchFamily="50" charset="0"/>
                <a:cs typeface="Sweet Sans Pro" panose="02000000000000000000" pitchFamily="50" charset="0"/>
              </a:rPr>
              <a:t>]</a:t>
            </a:r>
            <a:endParaRPr lang="en-US" sz="2000" b="1" dirty="0">
              <a:latin typeface="Sweet Sans Pro" panose="02000000000000000000" pitchFamily="50" charset="0"/>
              <a:cs typeface="Sweet Sans Pro" panose="02000000000000000000" pitchFamily="50" charset="0"/>
            </a:endParaRPr>
          </a:p>
        </p:txBody>
      </p:sp>
      <p:sp>
        <p:nvSpPr>
          <p:cNvPr id="3" name="TextBox 2"/>
          <p:cNvSpPr txBox="1"/>
          <p:nvPr/>
        </p:nvSpPr>
        <p:spPr>
          <a:xfrm>
            <a:off x="523148" y="3398768"/>
            <a:ext cx="6487467" cy="680473"/>
          </a:xfrm>
          <a:prstGeom prst="rect">
            <a:avLst/>
          </a:prstGeom>
          <a:noFill/>
        </p:spPr>
        <p:txBody>
          <a:bodyPr wrap="square" lIns="64291" tIns="32146" rIns="64291" bIns="32146" rtlCol="0">
            <a:spAutoFit/>
          </a:bodyPr>
          <a:lstStyle/>
          <a:p>
            <a:pPr algn="l"/>
            <a:r>
              <a:rPr lang="en-US" sz="2000" b="1" dirty="0">
                <a:latin typeface="Sweet Sans Pro" panose="02000000000000000000" pitchFamily="50" charset="0"/>
                <a:cs typeface="Sweet Sans Pro" panose="02000000000000000000" pitchFamily="50" charset="0"/>
              </a:rPr>
              <a:t>NonClustered Index on computed column: </a:t>
            </a:r>
            <a:r>
              <a:rPr lang="en-US" sz="2000" b="1" dirty="0" err="1">
                <a:latin typeface="Sweet Sans Pro" panose="02000000000000000000" pitchFamily="50" charset="0"/>
                <a:cs typeface="Sweet Sans Pro" panose="02000000000000000000" pitchFamily="50" charset="0"/>
              </a:rPr>
              <a:t>SalesOrderHeader_TotalDue</a:t>
            </a:r>
            <a:endParaRPr lang="en-US" sz="2000" b="1" dirty="0">
              <a:latin typeface="Sweet Sans Pro" panose="02000000000000000000" pitchFamily="50" charset="0"/>
              <a:cs typeface="Sweet Sans Pro" panose="02000000000000000000" pitchFamily="50" charset="0"/>
            </a:endParaRPr>
          </a:p>
        </p:txBody>
      </p:sp>
      <p:graphicFrame>
        <p:nvGraphicFramePr>
          <p:cNvPr id="4" name="Table 3"/>
          <p:cNvGraphicFramePr>
            <a:graphicFrameLocks noGrp="1"/>
          </p:cNvGraphicFramePr>
          <p:nvPr>
            <p:extLst>
              <p:ext uri="{D42A27DB-BD31-4B8C-83A1-F6EECF244321}">
                <p14:modId xmlns:p14="http://schemas.microsoft.com/office/powerpoint/2010/main" val="2451583973"/>
              </p:ext>
            </p:extLst>
          </p:nvPr>
        </p:nvGraphicFramePr>
        <p:xfrm>
          <a:off x="521541" y="1400681"/>
          <a:ext cx="8076141" cy="1864023"/>
        </p:xfrm>
        <a:graphic>
          <a:graphicData uri="http://schemas.openxmlformats.org/drawingml/2006/table">
            <a:tbl>
              <a:tblPr/>
              <a:tblGrid>
                <a:gridCol w="1138584"/>
                <a:gridCol w="793256"/>
                <a:gridCol w="668992"/>
                <a:gridCol w="649246"/>
                <a:gridCol w="704896"/>
                <a:gridCol w="658522"/>
                <a:gridCol w="760546"/>
                <a:gridCol w="818745"/>
                <a:gridCol w="553946"/>
                <a:gridCol w="524987"/>
                <a:gridCol w="804421"/>
              </a:tblGrid>
              <a:tr h="519335">
                <a:tc>
                  <a:txBody>
                    <a:bodyPr/>
                    <a:lstStyle/>
                    <a:p>
                      <a:pPr algn="l" fontAlgn="b"/>
                      <a:r>
                        <a:rPr lang="en-US" sz="1700" b="1" i="0" u="none" strike="noStrike" dirty="0" smtClean="0">
                          <a:solidFill>
                            <a:srgbClr val="000000"/>
                          </a:solidFill>
                          <a:effectLst/>
                          <a:latin typeface="Calibri"/>
                        </a:rPr>
                        <a:t>Key Column(s)</a:t>
                      </a:r>
                      <a:endParaRPr lang="en-US" sz="1700" b="1" i="0" u="none" strike="noStrike" dirty="0">
                        <a:solidFill>
                          <a:srgbClr val="000000"/>
                        </a:solidFill>
                        <a:effectLst/>
                        <a:latin typeface="Calibri"/>
                      </a:endParaRPr>
                    </a:p>
                  </a:txBody>
                  <a:tcPr marL="4985" marR="4985" marT="4985" marB="0" anchor="b">
                    <a:lnL w="12700" cap="flat" cmpd="sng" algn="ctr">
                      <a:solidFill>
                        <a:scrgbClr r="0" g="0" b="0"/>
                      </a:solidFill>
                      <a:prstDash val="solid"/>
                      <a:round/>
                      <a:headEnd type="none" w="med" len="med"/>
                      <a:tailEnd type="none" w="med" len="med"/>
                    </a:lnL>
                    <a:lnR>
                      <a:noFill/>
                    </a:lnR>
                    <a:lnT w="12700" cap="flat" cmpd="sng" algn="ctr">
                      <a:solidFill>
                        <a:scrgbClr r="0" g="0" b="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10">
                  <a:txBody>
                    <a:bodyPr/>
                    <a:lstStyle/>
                    <a:p>
                      <a:pPr algn="l" fontAlgn="b"/>
                      <a:r>
                        <a:rPr lang="en-US" sz="1700" b="1" i="0" u="none" strike="noStrike" dirty="0">
                          <a:solidFill>
                            <a:srgbClr val="000000"/>
                          </a:solidFill>
                          <a:effectLst/>
                          <a:latin typeface="Calibri"/>
                        </a:rPr>
                        <a:t>Other </a:t>
                      </a:r>
                      <a:r>
                        <a:rPr lang="en-US" sz="1700" b="1" i="0" u="none" strike="noStrike" dirty="0" smtClean="0">
                          <a:solidFill>
                            <a:srgbClr val="000000"/>
                          </a:solidFill>
                          <a:effectLst/>
                          <a:latin typeface="Calibri"/>
                        </a:rPr>
                        <a:t>Columns</a:t>
                      </a:r>
                      <a:r>
                        <a:rPr lang="en-US" sz="1700" b="1" i="0" u="none" strike="noStrike" baseline="0" dirty="0" smtClean="0">
                          <a:solidFill>
                            <a:srgbClr val="000000"/>
                          </a:solidFill>
                          <a:effectLst/>
                          <a:latin typeface="Calibri"/>
                        </a:rPr>
                        <a:t> (some removed for display purposes)…</a:t>
                      </a:r>
                      <a:endParaRPr lang="en-US" sz="1700" b="1" i="0" u="none" strike="noStrike" dirty="0">
                        <a:solidFill>
                          <a:srgbClr val="000000"/>
                        </a:solidFill>
                        <a:effectLst/>
                        <a:latin typeface="Calibri"/>
                      </a:endParaRPr>
                    </a:p>
                  </a:txBody>
                  <a:tcPr marL="4985" marR="4985" marT="4985" marB="0" anchor="b">
                    <a:lnL>
                      <a:noFill/>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562198">
                <a:tc>
                  <a:txBody>
                    <a:bodyPr/>
                    <a:lstStyle/>
                    <a:p>
                      <a:pPr algn="ctr" fontAlgn="ctr"/>
                      <a:r>
                        <a:rPr lang="en-US" sz="1100" b="1" i="0" u="none" strike="noStrike" dirty="0" err="1" smtClean="0">
                          <a:solidFill>
                            <a:schemeClr val="bg1"/>
                          </a:solidFill>
                          <a:effectLst/>
                          <a:latin typeface="Calibri"/>
                        </a:rPr>
                        <a:t>SalesOrderID</a:t>
                      </a:r>
                      <a:endParaRPr lang="en-US" sz="1100" b="1" i="0" u="none" strike="noStrike" dirty="0">
                        <a:solidFill>
                          <a:schemeClr val="bg1"/>
                        </a:solidFill>
                        <a:effectLst/>
                        <a:latin typeface="Calibri"/>
                      </a:endParaRPr>
                    </a:p>
                  </a:txBody>
                  <a:tcPr marL="4985" marR="4985" marT="4985" marB="0" anchor="ctr">
                    <a:lnL w="12700" cap="flat" cmpd="sng" algn="ctr">
                      <a:solidFill>
                        <a:scrgbClr r="0" g="0" b="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tc>
                  <a:txBody>
                    <a:bodyPr/>
                    <a:lstStyle/>
                    <a:p>
                      <a:pPr algn="ctr" fontAlgn="ctr"/>
                      <a:r>
                        <a:rPr lang="en-US" sz="1100" b="1" i="0" u="none" strike="noStrike" dirty="0" smtClean="0">
                          <a:solidFill>
                            <a:srgbClr val="FFFFFF"/>
                          </a:solidFill>
                          <a:effectLst/>
                          <a:latin typeface="Calibri"/>
                        </a:rPr>
                        <a:t>Revision</a:t>
                      </a:r>
                      <a:br>
                        <a:rPr lang="en-US" sz="1100" b="1" i="0" u="none" strike="noStrike" dirty="0" smtClean="0">
                          <a:solidFill>
                            <a:srgbClr val="FFFFFF"/>
                          </a:solidFill>
                          <a:effectLst/>
                          <a:latin typeface="Calibri"/>
                        </a:rPr>
                      </a:br>
                      <a:r>
                        <a:rPr lang="en-US" sz="1100" b="1" i="0" u="none" strike="noStrike" dirty="0" smtClean="0">
                          <a:solidFill>
                            <a:srgbClr val="FFFFFF"/>
                          </a:solidFill>
                          <a:effectLst/>
                          <a:latin typeface="Calibri"/>
                        </a:rPr>
                        <a:t>Number</a:t>
                      </a:r>
                      <a:endParaRPr lang="en-US" sz="1100" b="1" i="0" u="none" strike="noStrike" dirty="0">
                        <a:solidFill>
                          <a:srgbClr val="FFFFFF"/>
                        </a:solidFill>
                        <a:effectLst/>
                        <a:latin typeface="Calibri"/>
                      </a:endParaRPr>
                    </a:p>
                  </a:txBody>
                  <a:tcPr marL="4985" marR="4985" marT="498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tc>
                  <a:txBody>
                    <a:bodyPr/>
                    <a:lstStyle/>
                    <a:p>
                      <a:pPr algn="ctr" fontAlgn="ctr"/>
                      <a:r>
                        <a:rPr lang="en-US" sz="1100" b="1" i="0" u="none" strike="noStrike" dirty="0" smtClean="0">
                          <a:solidFill>
                            <a:srgbClr val="FFFFFF"/>
                          </a:solidFill>
                          <a:effectLst/>
                          <a:latin typeface="Calibri"/>
                        </a:rPr>
                        <a:t>Order</a:t>
                      </a:r>
                      <a:br>
                        <a:rPr lang="en-US" sz="1100" b="1" i="0" u="none" strike="noStrike" dirty="0" smtClean="0">
                          <a:solidFill>
                            <a:srgbClr val="FFFFFF"/>
                          </a:solidFill>
                          <a:effectLst/>
                          <a:latin typeface="Calibri"/>
                        </a:rPr>
                      </a:br>
                      <a:r>
                        <a:rPr lang="en-US" sz="1100" b="1" i="0" u="none" strike="noStrike" dirty="0" smtClean="0">
                          <a:solidFill>
                            <a:srgbClr val="FFFFFF"/>
                          </a:solidFill>
                          <a:effectLst/>
                          <a:latin typeface="Calibri"/>
                        </a:rPr>
                        <a:t>Date</a:t>
                      </a:r>
                      <a:endParaRPr lang="en-US" sz="1100" b="1" i="0" u="none" strike="noStrike" dirty="0">
                        <a:solidFill>
                          <a:srgbClr val="FFFFFF"/>
                        </a:solidFill>
                        <a:effectLst/>
                        <a:latin typeface="Calibri"/>
                      </a:endParaRPr>
                    </a:p>
                  </a:txBody>
                  <a:tcPr marL="4985" marR="4985" marT="498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tc>
                  <a:txBody>
                    <a:bodyPr/>
                    <a:lstStyle/>
                    <a:p>
                      <a:pPr algn="ctr" fontAlgn="ctr"/>
                      <a:r>
                        <a:rPr lang="en-US" sz="1100" b="1" i="0" u="none" strike="noStrike" dirty="0" smtClean="0">
                          <a:solidFill>
                            <a:srgbClr val="FFFFFF"/>
                          </a:solidFill>
                          <a:effectLst/>
                          <a:latin typeface="Calibri"/>
                        </a:rPr>
                        <a:t>Due</a:t>
                      </a:r>
                      <a:br>
                        <a:rPr lang="en-US" sz="1100" b="1" i="0" u="none" strike="noStrike" dirty="0" smtClean="0">
                          <a:solidFill>
                            <a:srgbClr val="FFFFFF"/>
                          </a:solidFill>
                          <a:effectLst/>
                          <a:latin typeface="Calibri"/>
                        </a:rPr>
                      </a:br>
                      <a:r>
                        <a:rPr lang="en-US" sz="1100" b="1" i="0" u="none" strike="noStrike" dirty="0" smtClean="0">
                          <a:solidFill>
                            <a:srgbClr val="FFFFFF"/>
                          </a:solidFill>
                          <a:effectLst/>
                          <a:latin typeface="Calibri"/>
                        </a:rPr>
                        <a:t>Date</a:t>
                      </a:r>
                      <a:endParaRPr lang="en-US" sz="1100" b="1" i="0" u="none" strike="noStrike" dirty="0">
                        <a:solidFill>
                          <a:srgbClr val="FFFFFF"/>
                        </a:solidFill>
                        <a:effectLst/>
                        <a:latin typeface="Calibri"/>
                      </a:endParaRPr>
                    </a:p>
                  </a:txBody>
                  <a:tcPr marL="4985" marR="4985" marT="498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tc>
                  <a:txBody>
                    <a:bodyPr/>
                    <a:lstStyle/>
                    <a:p>
                      <a:pPr algn="ctr" fontAlgn="ctr"/>
                      <a:r>
                        <a:rPr lang="en-US" sz="1100" b="1" i="0" u="none" strike="noStrike" dirty="0" err="1" smtClean="0">
                          <a:solidFill>
                            <a:srgbClr val="FFFFFF"/>
                          </a:solidFill>
                          <a:effectLst/>
                          <a:latin typeface="Calibri"/>
                        </a:rPr>
                        <a:t>SubtTotal</a:t>
                      </a:r>
                      <a:endParaRPr lang="en-US" sz="1100" b="1" i="0" u="none" strike="noStrike" dirty="0">
                        <a:solidFill>
                          <a:srgbClr val="FFFFFF"/>
                        </a:solidFill>
                        <a:effectLst/>
                        <a:latin typeface="Calibri"/>
                      </a:endParaRPr>
                    </a:p>
                  </a:txBody>
                  <a:tcPr marL="4985" marR="4985" marT="498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tc>
                  <a:txBody>
                    <a:bodyPr/>
                    <a:lstStyle/>
                    <a:p>
                      <a:pPr algn="ctr" fontAlgn="ctr"/>
                      <a:r>
                        <a:rPr lang="en-US" sz="1100" b="1" i="0" u="none" strike="noStrike" dirty="0" err="1" smtClean="0">
                          <a:solidFill>
                            <a:srgbClr val="FFFFFF"/>
                          </a:solidFill>
                          <a:effectLst/>
                          <a:latin typeface="Calibri"/>
                        </a:rPr>
                        <a:t>TaxAmt</a:t>
                      </a:r>
                      <a:endParaRPr lang="en-US" sz="1100" b="1" i="0" u="none" strike="noStrike" dirty="0">
                        <a:solidFill>
                          <a:srgbClr val="FFFFFF"/>
                        </a:solidFill>
                        <a:effectLst/>
                        <a:latin typeface="Calibri"/>
                      </a:endParaRPr>
                    </a:p>
                  </a:txBody>
                  <a:tcPr marL="4985" marR="4985" marT="498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tc>
                  <a:txBody>
                    <a:bodyPr/>
                    <a:lstStyle/>
                    <a:p>
                      <a:pPr algn="ctr" fontAlgn="ctr"/>
                      <a:r>
                        <a:rPr lang="en-US" sz="1100" b="1" i="0" u="none" strike="noStrike" dirty="0" smtClean="0">
                          <a:solidFill>
                            <a:srgbClr val="FFFFFF"/>
                          </a:solidFill>
                          <a:effectLst/>
                          <a:latin typeface="Calibri"/>
                        </a:rPr>
                        <a:t>Freight</a:t>
                      </a:r>
                      <a:endParaRPr lang="en-US" sz="1100" b="1" i="0" u="none" strike="noStrike" dirty="0">
                        <a:solidFill>
                          <a:srgbClr val="FFFFFF"/>
                        </a:solidFill>
                        <a:effectLst/>
                        <a:latin typeface="Calibri"/>
                      </a:endParaRPr>
                    </a:p>
                  </a:txBody>
                  <a:tcPr marL="4985" marR="4985" marT="498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tc>
                  <a:txBody>
                    <a:bodyPr/>
                    <a:lstStyle/>
                    <a:p>
                      <a:pPr marL="0" marR="0" indent="0" algn="ctr" defTabSz="914307" rtl="0" eaLnBrk="1" fontAlgn="ctr" latinLnBrk="0" hangingPunct="1">
                        <a:lnSpc>
                          <a:spcPct val="100000"/>
                        </a:lnSpc>
                        <a:spcBef>
                          <a:spcPts val="0"/>
                        </a:spcBef>
                        <a:spcAft>
                          <a:spcPts val="0"/>
                        </a:spcAft>
                        <a:buClrTx/>
                        <a:buSzTx/>
                        <a:buFontTx/>
                        <a:buNone/>
                        <a:tabLst/>
                        <a:defRPr/>
                      </a:pPr>
                      <a:r>
                        <a:rPr lang="en-US" sz="1100" b="1" i="0" u="none" strike="noStrike" dirty="0" err="1" smtClean="0">
                          <a:solidFill>
                            <a:srgbClr val="FFFFFF"/>
                          </a:solidFill>
                          <a:effectLst/>
                          <a:latin typeface="Calibri"/>
                        </a:rPr>
                        <a:t>TotalDue</a:t>
                      </a:r>
                      <a:r>
                        <a:rPr lang="en-US" sz="1100" b="1" i="0" u="none" strike="noStrike" dirty="0" smtClean="0">
                          <a:solidFill>
                            <a:srgbClr val="FFFFFF"/>
                          </a:solidFill>
                          <a:effectLst/>
                          <a:latin typeface="Calibri"/>
                        </a:rPr>
                        <a:t>=</a:t>
                      </a:r>
                      <a:br>
                        <a:rPr lang="en-US" sz="1100" b="1" i="0" u="none" strike="noStrike" dirty="0" smtClean="0">
                          <a:solidFill>
                            <a:srgbClr val="FFFFFF"/>
                          </a:solidFill>
                          <a:effectLst/>
                          <a:latin typeface="Calibri"/>
                        </a:rPr>
                      </a:br>
                      <a:r>
                        <a:rPr lang="en-US" sz="800" b="0" dirty="0" err="1" smtClean="0">
                          <a:solidFill>
                            <a:srgbClr val="FFFFFF"/>
                          </a:solidFill>
                          <a:latin typeface="Sweet Sans Pro" panose="02000000000000000000" pitchFamily="50" charset="0"/>
                          <a:cs typeface="Sweet Sans Pro" panose="02000000000000000000" pitchFamily="50" charset="0"/>
                        </a:rPr>
                        <a:t>isnull</a:t>
                      </a:r>
                      <a:r>
                        <a:rPr lang="en-US" sz="800" b="0" dirty="0" smtClean="0">
                          <a:solidFill>
                            <a:srgbClr val="FFFFFF"/>
                          </a:solidFill>
                          <a:latin typeface="Sweet Sans Pro" panose="02000000000000000000" pitchFamily="50" charset="0"/>
                          <a:cs typeface="Sweet Sans Pro" panose="02000000000000000000" pitchFamily="50" charset="0"/>
                        </a:rPr>
                        <a:t>(([</a:t>
                      </a:r>
                      <a:r>
                        <a:rPr lang="en-US" sz="800" b="0" dirty="0" err="1" smtClean="0">
                          <a:solidFill>
                            <a:srgbClr val="FFFFFF"/>
                          </a:solidFill>
                          <a:latin typeface="Sweet Sans Pro" panose="02000000000000000000" pitchFamily="50" charset="0"/>
                          <a:cs typeface="Sweet Sans Pro" panose="02000000000000000000" pitchFamily="50" charset="0"/>
                        </a:rPr>
                        <a:t>SubTotal</a:t>
                      </a:r>
                      <a:r>
                        <a:rPr lang="en-US" sz="800" b="0" dirty="0" smtClean="0">
                          <a:solidFill>
                            <a:srgbClr val="FFFFFF"/>
                          </a:solidFill>
                          <a:latin typeface="Sweet Sans Pro" panose="02000000000000000000" pitchFamily="50" charset="0"/>
                          <a:cs typeface="Sweet Sans Pro" panose="02000000000000000000" pitchFamily="50" charset="0"/>
                        </a:rPr>
                        <a:t>]+[</a:t>
                      </a:r>
                      <a:r>
                        <a:rPr lang="en-US" sz="800" b="0" dirty="0" err="1" smtClean="0">
                          <a:solidFill>
                            <a:srgbClr val="FFFFFF"/>
                          </a:solidFill>
                          <a:latin typeface="Sweet Sans Pro" panose="02000000000000000000" pitchFamily="50" charset="0"/>
                          <a:cs typeface="Sweet Sans Pro" panose="02000000000000000000" pitchFamily="50" charset="0"/>
                        </a:rPr>
                        <a:t>TaxAmt</a:t>
                      </a:r>
                      <a:r>
                        <a:rPr lang="en-US" sz="800" b="0" dirty="0" smtClean="0">
                          <a:solidFill>
                            <a:srgbClr val="FFFFFF"/>
                          </a:solidFill>
                          <a:latin typeface="Sweet Sans Pro" panose="02000000000000000000" pitchFamily="50" charset="0"/>
                          <a:cs typeface="Sweet Sans Pro" panose="02000000000000000000" pitchFamily="50" charset="0"/>
                        </a:rPr>
                        <a:t>])+[Freight],(0))</a:t>
                      </a:r>
                      <a:endParaRPr lang="en-US" sz="800" b="0" i="0" u="none" strike="noStrike" dirty="0" smtClean="0">
                        <a:solidFill>
                          <a:srgbClr val="FFFFFF"/>
                        </a:solidFill>
                        <a:effectLst/>
                        <a:latin typeface="Calibri"/>
                      </a:endParaRPr>
                    </a:p>
                  </a:txBody>
                  <a:tcPr marL="4985" marR="4985" marT="498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tc>
                  <a:txBody>
                    <a:bodyPr/>
                    <a:lstStyle/>
                    <a:p>
                      <a:pPr algn="ctr" fontAlgn="ctr"/>
                      <a:r>
                        <a:rPr lang="en-US" sz="1100" b="1" i="0" u="none" strike="noStrike" dirty="0" smtClean="0">
                          <a:solidFill>
                            <a:srgbClr val="FFFFFF"/>
                          </a:solidFill>
                          <a:effectLst/>
                          <a:latin typeface="Calibri"/>
                        </a:rPr>
                        <a:t>Comment</a:t>
                      </a:r>
                      <a:endParaRPr lang="en-US" sz="1100" b="1" i="0" u="none" strike="noStrike" dirty="0">
                        <a:solidFill>
                          <a:srgbClr val="FFFFFF"/>
                        </a:solidFill>
                        <a:effectLst/>
                        <a:latin typeface="Calibri"/>
                      </a:endParaRPr>
                    </a:p>
                  </a:txBody>
                  <a:tcPr marL="4985" marR="4985" marT="498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tc>
                  <a:txBody>
                    <a:bodyPr/>
                    <a:lstStyle/>
                    <a:p>
                      <a:pPr algn="ctr" fontAlgn="ctr"/>
                      <a:r>
                        <a:rPr lang="en-US" sz="1100" b="1" i="0" u="none" strike="noStrike">
                          <a:solidFill>
                            <a:srgbClr val="FFFFFF"/>
                          </a:solidFill>
                          <a:effectLst/>
                          <a:latin typeface="Calibri"/>
                        </a:rPr>
                        <a:t>rowguid</a:t>
                      </a:r>
                    </a:p>
                  </a:txBody>
                  <a:tcPr marL="4985" marR="4985" marT="498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tc>
                  <a:txBody>
                    <a:bodyPr/>
                    <a:lstStyle/>
                    <a:p>
                      <a:pPr algn="ctr" fontAlgn="ctr"/>
                      <a:r>
                        <a:rPr lang="en-US" sz="1100" b="1" i="0" u="none" strike="noStrike">
                          <a:solidFill>
                            <a:srgbClr val="FFFFFF"/>
                          </a:solidFill>
                          <a:effectLst/>
                          <a:latin typeface="Calibri"/>
                        </a:rPr>
                        <a:t>ModifiedDate</a:t>
                      </a:r>
                    </a:p>
                  </a:txBody>
                  <a:tcPr marL="4985" marR="4985" marT="4985" marB="0" anchor="ctr">
                    <a:lnL>
                      <a:noFill/>
                    </a:lnL>
                    <a:lnR w="12700" cap="flat" cmpd="sng" algn="ctr">
                      <a:solidFill>
                        <a:scrgbClr r="0" g="0" b="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tr>
              <a:tr h="240729">
                <a:tc>
                  <a:txBody>
                    <a:bodyPr/>
                    <a:lstStyle/>
                    <a:p>
                      <a:pPr algn="ctr" fontAlgn="ctr"/>
                      <a:r>
                        <a:rPr lang="en-US" sz="800" b="0" i="0" u="none" strike="noStrike" dirty="0" smtClean="0">
                          <a:solidFill>
                            <a:srgbClr val="000000"/>
                          </a:solidFill>
                          <a:effectLst/>
                          <a:latin typeface="Sweet Sans Pro" panose="02000000000000000000" pitchFamily="50" charset="0"/>
                        </a:rPr>
                        <a:t>43659</a:t>
                      </a:r>
                      <a:endParaRPr lang="en-US" sz="800" b="0" i="0" u="none" strike="noStrike" dirty="0">
                        <a:solidFill>
                          <a:srgbClr val="000000"/>
                        </a:solidFill>
                        <a:effectLst/>
                        <a:latin typeface="Sweet Sans Pro" panose="02000000000000000000" pitchFamily="50" charset="0"/>
                      </a:endParaRPr>
                    </a:p>
                  </a:txBody>
                  <a:tcPr marL="4985" marR="4985" marT="4985" marB="0" anchor="ctr">
                    <a:lnL w="12700" cap="flat" cmpd="sng" algn="ctr">
                      <a:solidFill>
                        <a:scrgbClr r="0" g="0" b="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ctr"/>
                      <a:r>
                        <a:rPr lang="en-US" sz="800" b="0" i="0" u="none" strike="noStrike" dirty="0" smtClean="0">
                          <a:solidFill>
                            <a:srgbClr val="000000"/>
                          </a:solidFill>
                          <a:effectLst/>
                          <a:latin typeface="Sweet Sans Pro" panose="02000000000000000000" pitchFamily="50" charset="0"/>
                        </a:rPr>
                        <a:t>3</a:t>
                      </a:r>
                      <a:endParaRPr lang="en-US" sz="800" b="0" i="0" u="none" strike="noStrike" dirty="0">
                        <a:solidFill>
                          <a:srgbClr val="000000"/>
                        </a:solidFill>
                        <a:effectLst/>
                        <a:latin typeface="Sweet Sans Pro" panose="02000000000000000000" pitchFamily="50" charset="0"/>
                      </a:endParaRPr>
                    </a:p>
                  </a:txBody>
                  <a:tcPr marL="4985" marR="4985" marT="498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800" b="0" i="0" u="none" strike="noStrike" dirty="0" smtClean="0">
                          <a:solidFill>
                            <a:srgbClr val="000000"/>
                          </a:solidFill>
                          <a:effectLst/>
                          <a:latin typeface="Sweet Sans Pro" panose="02000000000000000000" pitchFamily="50" charset="0"/>
                        </a:rPr>
                        <a:t>2005-07-01</a:t>
                      </a:r>
                      <a:endParaRPr lang="en-US" sz="800" b="0" i="0" u="none" strike="noStrike" dirty="0">
                        <a:solidFill>
                          <a:srgbClr val="000000"/>
                        </a:solidFill>
                        <a:effectLst/>
                        <a:latin typeface="Sweet Sans Pro" panose="02000000000000000000" pitchFamily="50" charset="0"/>
                      </a:endParaRPr>
                    </a:p>
                  </a:txBody>
                  <a:tcPr marL="4985" marR="4985" marT="498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800" b="0" i="0" u="none" strike="noStrike" dirty="0" smtClean="0">
                          <a:solidFill>
                            <a:srgbClr val="000000"/>
                          </a:solidFill>
                          <a:effectLst/>
                          <a:latin typeface="Sweet Sans Pro" panose="02000000000000000000" pitchFamily="50" charset="0"/>
                        </a:rPr>
                        <a:t>2005-07-13</a:t>
                      </a:r>
                      <a:endParaRPr lang="en-US" sz="800" b="0" i="0" u="none" strike="noStrike" dirty="0">
                        <a:solidFill>
                          <a:srgbClr val="000000"/>
                        </a:solidFill>
                        <a:effectLst/>
                        <a:latin typeface="Sweet Sans Pro" panose="02000000000000000000" pitchFamily="50" charset="0"/>
                      </a:endParaRPr>
                    </a:p>
                  </a:txBody>
                  <a:tcPr marL="4985" marR="4985" marT="498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800" b="0" i="0" u="none" strike="noStrike" dirty="0" smtClean="0">
                          <a:solidFill>
                            <a:srgbClr val="000000"/>
                          </a:solidFill>
                          <a:effectLst/>
                          <a:latin typeface="Sweet Sans Pro" panose="02000000000000000000" pitchFamily="50" charset="0"/>
                        </a:rPr>
                        <a:t>20565.6206</a:t>
                      </a:r>
                    </a:p>
                  </a:txBody>
                  <a:tcPr marL="4985" marR="4985" marT="498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800" b="0" i="0" u="none" strike="noStrike" dirty="0" smtClean="0">
                          <a:solidFill>
                            <a:srgbClr val="000000"/>
                          </a:solidFill>
                          <a:effectLst/>
                          <a:latin typeface="Sweet Sans Pro" panose="02000000000000000000" pitchFamily="50" charset="0"/>
                        </a:rPr>
                        <a:t>1971.5149</a:t>
                      </a:r>
                      <a:endParaRPr lang="en-US" sz="800" b="0" i="0" u="none" strike="noStrike" dirty="0">
                        <a:solidFill>
                          <a:srgbClr val="000000"/>
                        </a:solidFill>
                        <a:effectLst/>
                        <a:latin typeface="Sweet Sans Pro" panose="02000000000000000000" pitchFamily="50" charset="0"/>
                      </a:endParaRPr>
                    </a:p>
                  </a:txBody>
                  <a:tcPr marL="4985" marR="4985" marT="498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800" b="0" i="0" u="none" strike="noStrike" dirty="0" smtClean="0">
                          <a:solidFill>
                            <a:srgbClr val="000000"/>
                          </a:solidFill>
                          <a:effectLst/>
                          <a:latin typeface="Sweet Sans Pro" panose="02000000000000000000" pitchFamily="50" charset="0"/>
                        </a:rPr>
                        <a:t>616.0984</a:t>
                      </a:r>
                      <a:endParaRPr lang="en-US" sz="800" b="0" i="0" u="none" strike="noStrike" dirty="0">
                        <a:solidFill>
                          <a:srgbClr val="000000"/>
                        </a:solidFill>
                        <a:effectLst/>
                        <a:latin typeface="Sweet Sans Pro" panose="02000000000000000000" pitchFamily="50" charset="0"/>
                      </a:endParaRPr>
                    </a:p>
                  </a:txBody>
                  <a:tcPr marL="4985" marR="4985" marT="498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800" b="0" i="0" u="none" strike="noStrike" dirty="0" smtClean="0">
                          <a:solidFill>
                            <a:srgbClr val="000000"/>
                          </a:solidFill>
                          <a:effectLst/>
                          <a:latin typeface="Sweet Sans Pro" panose="02000000000000000000" pitchFamily="50" charset="0"/>
                        </a:rPr>
                        <a:t>23153.2339</a:t>
                      </a:r>
                      <a:endParaRPr lang="en-US" sz="800" b="0" i="0" u="none" strike="noStrike" dirty="0">
                        <a:solidFill>
                          <a:srgbClr val="000000"/>
                        </a:solidFill>
                        <a:effectLst/>
                        <a:latin typeface="Sweet Sans Pro" panose="02000000000000000000" pitchFamily="50" charset="0"/>
                      </a:endParaRPr>
                    </a:p>
                  </a:txBody>
                  <a:tcPr marL="4985" marR="4985" marT="498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800" b="0" i="0" u="none" strike="noStrike" dirty="0" smtClean="0">
                          <a:solidFill>
                            <a:srgbClr val="000000"/>
                          </a:solidFill>
                          <a:effectLst/>
                          <a:latin typeface="Sweet Sans Pro" panose="02000000000000000000" pitchFamily="50" charset="0"/>
                        </a:rPr>
                        <a:t>NULL</a:t>
                      </a:r>
                      <a:endParaRPr lang="en-US" sz="800" b="0" i="0" u="none" strike="noStrike" dirty="0">
                        <a:solidFill>
                          <a:srgbClr val="000000"/>
                        </a:solidFill>
                        <a:effectLst/>
                        <a:latin typeface="Sweet Sans Pro" panose="02000000000000000000" pitchFamily="50" charset="0"/>
                      </a:endParaRPr>
                    </a:p>
                  </a:txBody>
                  <a:tcPr marL="4985" marR="4985" marT="498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800" b="0" i="0" u="none" strike="noStrike" dirty="0" err="1" smtClean="0">
                          <a:solidFill>
                            <a:srgbClr val="000000"/>
                          </a:solidFill>
                          <a:effectLst/>
                          <a:latin typeface="Sweet Sans Pro" panose="02000000000000000000" pitchFamily="50" charset="0"/>
                        </a:rPr>
                        <a:t>GUID</a:t>
                      </a:r>
                      <a:r>
                        <a:rPr lang="en-US" sz="800" b="0" i="0" u="none" strike="noStrike" baseline="0" dirty="0" err="1" smtClean="0">
                          <a:solidFill>
                            <a:srgbClr val="000000"/>
                          </a:solidFill>
                          <a:effectLst/>
                          <a:latin typeface="Sweet Sans Pro" panose="02000000000000000000" pitchFamily="50" charset="0"/>
                        </a:rPr>
                        <a:t>Val</a:t>
                      </a:r>
                      <a:endParaRPr lang="en-US" sz="800" b="0" i="0" u="none" strike="noStrike" dirty="0">
                        <a:solidFill>
                          <a:srgbClr val="000000"/>
                        </a:solidFill>
                        <a:effectLst/>
                        <a:latin typeface="Sweet Sans Pro" panose="02000000000000000000" pitchFamily="50" charset="0"/>
                      </a:endParaRPr>
                    </a:p>
                  </a:txBody>
                  <a:tcPr marL="4985" marR="4985" marT="498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o-RO" sz="800" b="0" i="0" u="none" strike="noStrike" dirty="0" smtClean="0">
                          <a:solidFill>
                            <a:srgbClr val="000000"/>
                          </a:solidFill>
                          <a:effectLst/>
                          <a:latin typeface="Sweet Sans Pro" panose="02000000000000000000" pitchFamily="50" charset="0"/>
                        </a:rPr>
                        <a:t>2005-07-08 00:00:00.000</a:t>
                      </a:r>
                      <a:endParaRPr lang="ro-RO" sz="800" b="0" i="0" u="none" strike="noStrike" dirty="0">
                        <a:solidFill>
                          <a:srgbClr val="000000"/>
                        </a:solidFill>
                        <a:effectLst/>
                        <a:latin typeface="Sweet Sans Pro" panose="02000000000000000000" pitchFamily="50" charset="0"/>
                      </a:endParaRPr>
                    </a:p>
                  </a:txBody>
                  <a:tcPr marL="4985" marR="4985" marT="4985" marB="0" anchor="ctr">
                    <a:lnL>
                      <a:noFill/>
                    </a:lnL>
                    <a:lnR w="12700" cap="flat" cmpd="sng" algn="ctr">
                      <a:solidFill>
                        <a:scrgbClr r="0" g="0" b="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40729">
                <a:tc>
                  <a:txBody>
                    <a:bodyPr/>
                    <a:lstStyle/>
                    <a:p>
                      <a:pPr algn="ctr" fontAlgn="ctr"/>
                      <a:r>
                        <a:rPr lang="en-US" sz="800" b="0" i="0" u="none" strike="noStrike" dirty="0" smtClean="0">
                          <a:solidFill>
                            <a:srgbClr val="000000"/>
                          </a:solidFill>
                          <a:effectLst/>
                          <a:latin typeface="Sweet Sans Pro" panose="02000000000000000000" pitchFamily="50" charset="0"/>
                        </a:rPr>
                        <a:t>43660</a:t>
                      </a:r>
                      <a:endParaRPr lang="en-US" sz="800" b="0" i="0" u="none" strike="noStrike" dirty="0">
                        <a:solidFill>
                          <a:srgbClr val="000000"/>
                        </a:solidFill>
                        <a:effectLst/>
                        <a:latin typeface="Sweet Sans Pro" panose="02000000000000000000" pitchFamily="50" charset="0"/>
                      </a:endParaRPr>
                    </a:p>
                  </a:txBody>
                  <a:tcPr marL="4985" marR="4985" marT="4985" marB="0" anchor="ctr">
                    <a:lnL w="12700" cap="flat" cmpd="sng" algn="ctr">
                      <a:solidFill>
                        <a:scrgbClr r="0" g="0" b="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ctr"/>
                      <a:r>
                        <a:rPr lang="en-US" sz="800" b="0" i="0" u="none" strike="noStrike" dirty="0" smtClean="0">
                          <a:solidFill>
                            <a:srgbClr val="000000"/>
                          </a:solidFill>
                          <a:effectLst/>
                          <a:latin typeface="Sweet Sans Pro" panose="02000000000000000000" pitchFamily="50" charset="0"/>
                        </a:rPr>
                        <a:t>3</a:t>
                      </a:r>
                      <a:endParaRPr lang="en-US" sz="800" b="0" i="0" u="none" strike="noStrike" dirty="0">
                        <a:solidFill>
                          <a:srgbClr val="000000"/>
                        </a:solidFill>
                        <a:effectLst/>
                        <a:latin typeface="Sweet Sans Pro" panose="02000000000000000000" pitchFamily="50" charset="0"/>
                      </a:endParaRPr>
                    </a:p>
                  </a:txBody>
                  <a:tcPr marL="4985" marR="4985" marT="498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0" algn="ctr" defTabSz="914307" rtl="0" eaLnBrk="1" fontAlgn="ctr" latinLnBrk="0" hangingPunct="1">
                        <a:lnSpc>
                          <a:spcPct val="100000"/>
                        </a:lnSpc>
                        <a:spcBef>
                          <a:spcPts val="0"/>
                        </a:spcBef>
                        <a:spcAft>
                          <a:spcPts val="0"/>
                        </a:spcAft>
                        <a:buClrTx/>
                        <a:buSzTx/>
                        <a:buFontTx/>
                        <a:buNone/>
                        <a:tabLst/>
                        <a:defRPr/>
                      </a:pPr>
                      <a:r>
                        <a:rPr lang="en-US" sz="800" b="0" i="0" u="none" strike="noStrike" dirty="0" smtClean="0">
                          <a:solidFill>
                            <a:srgbClr val="000000"/>
                          </a:solidFill>
                          <a:effectLst/>
                          <a:latin typeface="Sweet Sans Pro" panose="02000000000000000000" pitchFamily="50" charset="0"/>
                        </a:rPr>
                        <a:t>2005-07-01</a:t>
                      </a:r>
                    </a:p>
                  </a:txBody>
                  <a:tcPr marL="4985" marR="4985" marT="498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0" algn="ctr" defTabSz="914307" rtl="0" eaLnBrk="1" fontAlgn="ctr" latinLnBrk="0" hangingPunct="1">
                        <a:lnSpc>
                          <a:spcPct val="100000"/>
                        </a:lnSpc>
                        <a:spcBef>
                          <a:spcPts val="0"/>
                        </a:spcBef>
                        <a:spcAft>
                          <a:spcPts val="0"/>
                        </a:spcAft>
                        <a:buClrTx/>
                        <a:buSzTx/>
                        <a:buFontTx/>
                        <a:buNone/>
                        <a:tabLst/>
                        <a:defRPr/>
                      </a:pPr>
                      <a:r>
                        <a:rPr lang="en-US" sz="800" b="0" i="0" u="none" strike="noStrike" dirty="0" smtClean="0">
                          <a:solidFill>
                            <a:srgbClr val="000000"/>
                          </a:solidFill>
                          <a:effectLst/>
                          <a:latin typeface="Sweet Sans Pro" panose="02000000000000000000" pitchFamily="50" charset="0"/>
                        </a:rPr>
                        <a:t>2005-07-13</a:t>
                      </a:r>
                    </a:p>
                  </a:txBody>
                  <a:tcPr marL="4985" marR="4985" marT="498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800" b="0" i="0" u="none" strike="noStrike" dirty="0" smtClean="0">
                          <a:solidFill>
                            <a:srgbClr val="000000"/>
                          </a:solidFill>
                          <a:effectLst/>
                          <a:latin typeface="Sweet Sans Pro" panose="02000000000000000000" pitchFamily="50" charset="0"/>
                        </a:rPr>
                        <a:t>1294.2529</a:t>
                      </a:r>
                      <a:endParaRPr lang="en-US" sz="800" b="0" i="0" u="none" strike="noStrike" dirty="0">
                        <a:solidFill>
                          <a:srgbClr val="000000"/>
                        </a:solidFill>
                        <a:effectLst/>
                        <a:latin typeface="Sweet Sans Pro" panose="02000000000000000000" pitchFamily="50" charset="0"/>
                      </a:endParaRPr>
                    </a:p>
                  </a:txBody>
                  <a:tcPr marL="4985" marR="4985" marT="498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800" b="0" i="0" u="none" strike="noStrike" dirty="0" smtClean="0">
                          <a:solidFill>
                            <a:srgbClr val="000000"/>
                          </a:solidFill>
                          <a:effectLst/>
                          <a:latin typeface="Sweet Sans Pro" panose="02000000000000000000" pitchFamily="50" charset="0"/>
                        </a:rPr>
                        <a:t>124.2483</a:t>
                      </a:r>
                      <a:endParaRPr lang="en-US" sz="800" b="0" i="0" u="none" strike="noStrike" dirty="0">
                        <a:solidFill>
                          <a:srgbClr val="000000"/>
                        </a:solidFill>
                        <a:effectLst/>
                        <a:latin typeface="Sweet Sans Pro" panose="02000000000000000000" pitchFamily="50" charset="0"/>
                      </a:endParaRPr>
                    </a:p>
                  </a:txBody>
                  <a:tcPr marL="4985" marR="4985" marT="498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800" b="0" i="0" u="none" strike="noStrike" dirty="0" smtClean="0">
                          <a:solidFill>
                            <a:srgbClr val="000000"/>
                          </a:solidFill>
                          <a:effectLst/>
                          <a:latin typeface="Sweet Sans Pro" panose="02000000000000000000" pitchFamily="50" charset="0"/>
                        </a:rPr>
                        <a:t>38.8276</a:t>
                      </a:r>
                      <a:endParaRPr lang="en-US" sz="800" b="0" i="0" u="none" strike="noStrike" dirty="0">
                        <a:solidFill>
                          <a:srgbClr val="000000"/>
                        </a:solidFill>
                        <a:effectLst/>
                        <a:latin typeface="Sweet Sans Pro" panose="02000000000000000000" pitchFamily="50" charset="0"/>
                      </a:endParaRPr>
                    </a:p>
                  </a:txBody>
                  <a:tcPr marL="4985" marR="4985" marT="498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800" b="0" i="0" u="none" strike="noStrike" dirty="0" smtClean="0">
                          <a:solidFill>
                            <a:srgbClr val="000000"/>
                          </a:solidFill>
                          <a:effectLst/>
                          <a:latin typeface="Sweet Sans Pro" panose="02000000000000000000" pitchFamily="50" charset="0"/>
                        </a:rPr>
                        <a:t>1457.3288</a:t>
                      </a:r>
                      <a:endParaRPr lang="en-US" sz="800" b="0" i="0" u="none" strike="noStrike" dirty="0">
                        <a:solidFill>
                          <a:srgbClr val="000000"/>
                        </a:solidFill>
                        <a:effectLst/>
                        <a:latin typeface="Sweet Sans Pro" panose="02000000000000000000" pitchFamily="50" charset="0"/>
                      </a:endParaRPr>
                    </a:p>
                  </a:txBody>
                  <a:tcPr marL="4985" marR="4985" marT="498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800" b="0" i="0" u="none" strike="noStrike" dirty="0" smtClean="0">
                          <a:solidFill>
                            <a:srgbClr val="000000"/>
                          </a:solidFill>
                          <a:effectLst/>
                          <a:latin typeface="Sweet Sans Pro" panose="02000000000000000000" pitchFamily="50" charset="0"/>
                        </a:rPr>
                        <a:t>NULL</a:t>
                      </a:r>
                      <a:endParaRPr lang="en-US" sz="800" b="0" i="0" u="none" strike="noStrike" dirty="0">
                        <a:solidFill>
                          <a:srgbClr val="000000"/>
                        </a:solidFill>
                        <a:effectLst/>
                        <a:latin typeface="Sweet Sans Pro" panose="02000000000000000000" pitchFamily="50" charset="0"/>
                      </a:endParaRPr>
                    </a:p>
                  </a:txBody>
                  <a:tcPr marL="4985" marR="4985" marT="498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800" b="0" i="0" u="none" strike="noStrike" dirty="0" err="1" smtClean="0">
                          <a:solidFill>
                            <a:srgbClr val="000000"/>
                          </a:solidFill>
                          <a:effectLst/>
                          <a:latin typeface="Sweet Sans Pro" panose="02000000000000000000" pitchFamily="50" charset="0"/>
                        </a:rPr>
                        <a:t>GUID</a:t>
                      </a:r>
                      <a:r>
                        <a:rPr lang="en-US" sz="800" b="0" i="0" u="none" strike="noStrike" baseline="0" dirty="0" err="1" smtClean="0">
                          <a:solidFill>
                            <a:srgbClr val="000000"/>
                          </a:solidFill>
                          <a:effectLst/>
                          <a:latin typeface="Sweet Sans Pro" panose="02000000000000000000" pitchFamily="50" charset="0"/>
                        </a:rPr>
                        <a:t>Val</a:t>
                      </a:r>
                      <a:endParaRPr lang="en-US" sz="800" b="0" i="0" u="none" strike="noStrike" dirty="0">
                        <a:solidFill>
                          <a:srgbClr val="000000"/>
                        </a:solidFill>
                        <a:effectLst/>
                        <a:latin typeface="Sweet Sans Pro" panose="02000000000000000000" pitchFamily="50" charset="0"/>
                      </a:endParaRPr>
                    </a:p>
                  </a:txBody>
                  <a:tcPr marL="4985" marR="4985" marT="4985"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o-RO" sz="800" b="0" i="0" u="none" strike="noStrike" dirty="0" smtClean="0">
                          <a:solidFill>
                            <a:srgbClr val="000000"/>
                          </a:solidFill>
                          <a:effectLst/>
                          <a:latin typeface="Sweet Sans Pro" panose="02000000000000000000" pitchFamily="50" charset="0"/>
                        </a:rPr>
                        <a:t>2005-07-08 00:00:00.000</a:t>
                      </a:r>
                      <a:endParaRPr lang="ro-RO" sz="800" b="0" i="0" u="none" strike="noStrike" dirty="0">
                        <a:solidFill>
                          <a:srgbClr val="000000"/>
                        </a:solidFill>
                        <a:effectLst/>
                        <a:latin typeface="Sweet Sans Pro" panose="02000000000000000000" pitchFamily="50" charset="0"/>
                      </a:endParaRPr>
                    </a:p>
                  </a:txBody>
                  <a:tcPr marL="4985" marR="4985" marT="4985" marB="0" anchor="ctr">
                    <a:lnL>
                      <a:noFill/>
                    </a:lnL>
                    <a:lnR w="12700" cap="flat" cmpd="sng" algn="ctr">
                      <a:solidFill>
                        <a:scrgbClr r="0" g="0" b="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81030">
                <a:tc>
                  <a:txBody>
                    <a:bodyPr/>
                    <a:lstStyle/>
                    <a:p>
                      <a:pPr algn="ctr" fontAlgn="ctr"/>
                      <a:r>
                        <a:rPr lang="en-US" sz="800" b="0" i="0" u="none" strike="noStrike" dirty="0" smtClean="0">
                          <a:solidFill>
                            <a:srgbClr val="000000"/>
                          </a:solidFill>
                          <a:effectLst/>
                          <a:latin typeface="Sweet Sans Pro" panose="02000000000000000000" pitchFamily="50" charset="0"/>
                        </a:rPr>
                        <a:t>43661</a:t>
                      </a:r>
                      <a:endParaRPr lang="en-US" sz="800" b="0" i="0" u="none" strike="noStrike" dirty="0">
                        <a:solidFill>
                          <a:srgbClr val="000000"/>
                        </a:solidFill>
                        <a:effectLst/>
                        <a:latin typeface="Sweet Sans Pro" panose="02000000000000000000" pitchFamily="50" charset="0"/>
                      </a:endParaRPr>
                    </a:p>
                  </a:txBody>
                  <a:tcPr marL="4985" marR="4985" marT="4985" marB="0" anchor="ctr">
                    <a:lnL w="12700" cap="flat" cmpd="sng" algn="ctr">
                      <a:solidFill>
                        <a:scrgbClr r="0" g="0" b="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00"/>
                    </a:solidFill>
                  </a:tcPr>
                </a:tc>
                <a:tc>
                  <a:txBody>
                    <a:bodyPr/>
                    <a:lstStyle/>
                    <a:p>
                      <a:pPr algn="ctr" fontAlgn="ctr"/>
                      <a:r>
                        <a:rPr lang="en-US" sz="800" b="0" i="0" u="none" strike="noStrike" dirty="0" smtClean="0">
                          <a:solidFill>
                            <a:srgbClr val="000000"/>
                          </a:solidFill>
                          <a:effectLst/>
                          <a:latin typeface="Sweet Sans Pro" panose="02000000000000000000" pitchFamily="50" charset="0"/>
                        </a:rPr>
                        <a:t>3</a:t>
                      </a:r>
                      <a:endParaRPr lang="en-US" sz="800" b="0" i="0" u="none" strike="noStrike" dirty="0">
                        <a:solidFill>
                          <a:srgbClr val="000000"/>
                        </a:solidFill>
                        <a:effectLst/>
                        <a:latin typeface="Sweet Sans Pro" panose="02000000000000000000" pitchFamily="50" charset="0"/>
                      </a:endParaRPr>
                    </a:p>
                  </a:txBody>
                  <a:tcPr marL="4985" marR="4985" marT="4985" marB="0" anchor="ctr">
                    <a:lnL>
                      <a:noFill/>
                    </a:lnL>
                    <a:lnR>
                      <a:noFill/>
                    </a:lnR>
                    <a:lnT w="6350" cap="flat" cmpd="sng" algn="ctr">
                      <a:solidFill>
                        <a:srgbClr val="00000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fontAlgn="ctr"/>
                      <a:r>
                        <a:rPr lang="en-US" sz="800" b="0" i="0" u="none" strike="noStrike" dirty="0" smtClean="0">
                          <a:solidFill>
                            <a:srgbClr val="000000"/>
                          </a:solidFill>
                          <a:effectLst/>
                          <a:latin typeface="Sweet Sans Pro" panose="02000000000000000000" pitchFamily="50" charset="0"/>
                        </a:rPr>
                        <a:t>2005-07-01</a:t>
                      </a:r>
                      <a:endParaRPr lang="en-US" sz="800" b="0" i="0" u="none" strike="noStrike" dirty="0">
                        <a:solidFill>
                          <a:srgbClr val="000000"/>
                        </a:solidFill>
                        <a:effectLst/>
                        <a:latin typeface="Sweet Sans Pro" panose="02000000000000000000" pitchFamily="50" charset="0"/>
                      </a:endParaRPr>
                    </a:p>
                  </a:txBody>
                  <a:tcPr marL="4985" marR="4985" marT="4985" marB="0" anchor="ctr">
                    <a:lnL>
                      <a:noFill/>
                    </a:lnL>
                    <a:lnR>
                      <a:noFill/>
                    </a:lnR>
                    <a:lnT w="6350" cap="flat" cmpd="sng" algn="ctr">
                      <a:solidFill>
                        <a:srgbClr val="00000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indent="0" algn="ctr" defTabSz="914307" rtl="0" eaLnBrk="1" fontAlgn="ctr" latinLnBrk="0" hangingPunct="1">
                        <a:lnSpc>
                          <a:spcPct val="100000"/>
                        </a:lnSpc>
                        <a:spcBef>
                          <a:spcPts val="0"/>
                        </a:spcBef>
                        <a:spcAft>
                          <a:spcPts val="0"/>
                        </a:spcAft>
                        <a:buClrTx/>
                        <a:buSzTx/>
                        <a:buFontTx/>
                        <a:buNone/>
                        <a:tabLst/>
                        <a:defRPr/>
                      </a:pPr>
                      <a:r>
                        <a:rPr lang="en-US" sz="800" b="0" i="0" u="none" strike="noStrike" dirty="0" smtClean="0">
                          <a:solidFill>
                            <a:srgbClr val="000000"/>
                          </a:solidFill>
                          <a:effectLst/>
                          <a:latin typeface="Sweet Sans Pro" panose="02000000000000000000" pitchFamily="50" charset="0"/>
                        </a:rPr>
                        <a:t>2005-07-13</a:t>
                      </a:r>
                    </a:p>
                  </a:txBody>
                  <a:tcPr marL="4985" marR="4985" marT="4985" marB="0" anchor="ctr">
                    <a:lnL>
                      <a:noFill/>
                    </a:lnL>
                    <a:lnR>
                      <a:noFill/>
                    </a:lnR>
                    <a:lnT w="6350" cap="flat" cmpd="sng" algn="ctr">
                      <a:solidFill>
                        <a:srgbClr val="00000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fontAlgn="ctr"/>
                      <a:r>
                        <a:rPr lang="en-US" sz="800" b="0" i="0" u="none" strike="noStrike" dirty="0" smtClean="0">
                          <a:solidFill>
                            <a:srgbClr val="000000"/>
                          </a:solidFill>
                          <a:effectLst/>
                          <a:latin typeface="Sweet Sans Pro" panose="02000000000000000000" pitchFamily="50" charset="0"/>
                        </a:rPr>
                        <a:t>32726.4786</a:t>
                      </a:r>
                      <a:endParaRPr lang="en-US" sz="800" b="0" i="0" u="none" strike="noStrike" dirty="0">
                        <a:solidFill>
                          <a:srgbClr val="000000"/>
                        </a:solidFill>
                        <a:effectLst/>
                        <a:latin typeface="Sweet Sans Pro" panose="02000000000000000000" pitchFamily="50" charset="0"/>
                      </a:endParaRPr>
                    </a:p>
                  </a:txBody>
                  <a:tcPr marL="4985" marR="4985" marT="4985" marB="0" anchor="ctr">
                    <a:lnL>
                      <a:noFill/>
                    </a:lnL>
                    <a:lnR>
                      <a:noFill/>
                    </a:lnR>
                    <a:lnT w="6350" cap="flat" cmpd="sng" algn="ctr">
                      <a:solidFill>
                        <a:srgbClr val="00000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fontAlgn="ctr"/>
                      <a:r>
                        <a:rPr lang="en-US" sz="800" b="0" i="0" u="none" strike="noStrike" dirty="0" smtClean="0">
                          <a:solidFill>
                            <a:srgbClr val="000000"/>
                          </a:solidFill>
                          <a:effectLst/>
                          <a:latin typeface="Sweet Sans Pro" panose="02000000000000000000" pitchFamily="50" charset="0"/>
                        </a:rPr>
                        <a:t>3153.7696</a:t>
                      </a:r>
                      <a:endParaRPr lang="en-US" sz="800" b="0" i="0" u="none" strike="noStrike" dirty="0">
                        <a:solidFill>
                          <a:srgbClr val="000000"/>
                        </a:solidFill>
                        <a:effectLst/>
                        <a:latin typeface="Sweet Sans Pro" panose="02000000000000000000" pitchFamily="50" charset="0"/>
                      </a:endParaRPr>
                    </a:p>
                  </a:txBody>
                  <a:tcPr marL="4985" marR="4985" marT="4985" marB="0" anchor="ctr">
                    <a:lnL>
                      <a:noFill/>
                    </a:lnL>
                    <a:lnR>
                      <a:noFill/>
                    </a:lnR>
                    <a:lnT w="6350" cap="flat" cmpd="sng" algn="ctr">
                      <a:solidFill>
                        <a:srgbClr val="00000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fontAlgn="ctr"/>
                      <a:r>
                        <a:rPr lang="en-US" sz="800" b="0" i="0" u="none" strike="noStrike" dirty="0" smtClean="0">
                          <a:solidFill>
                            <a:srgbClr val="000000"/>
                          </a:solidFill>
                          <a:effectLst/>
                          <a:latin typeface="Sweet Sans Pro" panose="02000000000000000000" pitchFamily="50" charset="0"/>
                        </a:rPr>
                        <a:t>985.553</a:t>
                      </a:r>
                      <a:endParaRPr lang="en-US" sz="800" b="0" i="0" u="none" strike="noStrike" dirty="0">
                        <a:solidFill>
                          <a:srgbClr val="000000"/>
                        </a:solidFill>
                        <a:effectLst/>
                        <a:latin typeface="Sweet Sans Pro" panose="02000000000000000000" pitchFamily="50" charset="0"/>
                      </a:endParaRPr>
                    </a:p>
                  </a:txBody>
                  <a:tcPr marL="4985" marR="4985" marT="4985" marB="0" anchor="ctr">
                    <a:lnL>
                      <a:noFill/>
                    </a:lnL>
                    <a:lnR>
                      <a:noFill/>
                    </a:lnR>
                    <a:lnT w="6350" cap="flat" cmpd="sng" algn="ctr">
                      <a:solidFill>
                        <a:srgbClr val="00000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fontAlgn="ctr"/>
                      <a:r>
                        <a:rPr lang="en-US" sz="800" b="0" i="0" u="none" strike="noStrike" dirty="0" smtClean="0">
                          <a:solidFill>
                            <a:srgbClr val="000000"/>
                          </a:solidFill>
                          <a:effectLst/>
                          <a:latin typeface="Sweet Sans Pro" panose="02000000000000000000" pitchFamily="50" charset="0"/>
                        </a:rPr>
                        <a:t>36865.8012</a:t>
                      </a:r>
                      <a:endParaRPr lang="en-US" sz="800" b="0" i="0" u="none" strike="noStrike" dirty="0">
                        <a:solidFill>
                          <a:srgbClr val="000000"/>
                        </a:solidFill>
                        <a:effectLst/>
                        <a:latin typeface="Sweet Sans Pro" panose="02000000000000000000" pitchFamily="50" charset="0"/>
                      </a:endParaRPr>
                    </a:p>
                  </a:txBody>
                  <a:tcPr marL="4985" marR="4985" marT="4985" marB="0" anchor="ctr">
                    <a:lnL>
                      <a:noFill/>
                    </a:lnL>
                    <a:lnR>
                      <a:noFill/>
                    </a:lnR>
                    <a:lnT w="6350" cap="flat" cmpd="sng" algn="ctr">
                      <a:solidFill>
                        <a:srgbClr val="00000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fontAlgn="ctr"/>
                      <a:r>
                        <a:rPr lang="en-US" sz="800" b="0" i="0" u="none" strike="noStrike" dirty="0" smtClean="0">
                          <a:solidFill>
                            <a:srgbClr val="000000"/>
                          </a:solidFill>
                          <a:effectLst/>
                          <a:latin typeface="Sweet Sans Pro" panose="02000000000000000000" pitchFamily="50" charset="0"/>
                        </a:rPr>
                        <a:t>NULL</a:t>
                      </a:r>
                      <a:endParaRPr lang="en-US" sz="800" b="0" i="0" u="none" strike="noStrike" dirty="0">
                        <a:solidFill>
                          <a:srgbClr val="000000"/>
                        </a:solidFill>
                        <a:effectLst/>
                        <a:latin typeface="Sweet Sans Pro" panose="02000000000000000000" pitchFamily="50" charset="0"/>
                      </a:endParaRPr>
                    </a:p>
                  </a:txBody>
                  <a:tcPr marL="4985" marR="4985" marT="4985" marB="0" anchor="ctr">
                    <a:lnL>
                      <a:noFill/>
                    </a:lnL>
                    <a:lnR>
                      <a:noFill/>
                    </a:lnR>
                    <a:lnT w="6350" cap="flat" cmpd="sng" algn="ctr">
                      <a:solidFill>
                        <a:srgbClr val="00000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fontAlgn="ctr"/>
                      <a:r>
                        <a:rPr lang="en-US" sz="800" b="0" i="0" u="none" strike="noStrike" dirty="0" err="1" smtClean="0">
                          <a:solidFill>
                            <a:srgbClr val="000000"/>
                          </a:solidFill>
                          <a:effectLst/>
                          <a:latin typeface="Sweet Sans Pro" panose="02000000000000000000" pitchFamily="50" charset="0"/>
                        </a:rPr>
                        <a:t>GUID</a:t>
                      </a:r>
                      <a:r>
                        <a:rPr lang="en-US" sz="800" b="0" i="0" u="none" strike="noStrike" baseline="0" dirty="0" err="1" smtClean="0">
                          <a:solidFill>
                            <a:srgbClr val="000000"/>
                          </a:solidFill>
                          <a:effectLst/>
                          <a:latin typeface="Sweet Sans Pro" panose="02000000000000000000" pitchFamily="50" charset="0"/>
                        </a:rPr>
                        <a:t>Val</a:t>
                      </a:r>
                      <a:endParaRPr lang="en-US" sz="800" b="0" i="0" u="none" strike="noStrike" dirty="0">
                        <a:solidFill>
                          <a:srgbClr val="000000"/>
                        </a:solidFill>
                        <a:effectLst/>
                        <a:latin typeface="Sweet Sans Pro" panose="02000000000000000000" pitchFamily="50" charset="0"/>
                      </a:endParaRPr>
                    </a:p>
                  </a:txBody>
                  <a:tcPr marL="4985" marR="4985" marT="4985" marB="0" anchor="ctr">
                    <a:lnL>
                      <a:noFill/>
                    </a:lnL>
                    <a:lnR>
                      <a:noFill/>
                    </a:lnR>
                    <a:lnT w="6350" cap="flat" cmpd="sng" algn="ctr">
                      <a:solidFill>
                        <a:srgbClr val="00000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fontAlgn="ctr"/>
                      <a:r>
                        <a:rPr lang="ro-RO" sz="800" b="0" i="0" u="none" strike="noStrike" dirty="0" smtClean="0">
                          <a:solidFill>
                            <a:srgbClr val="000000"/>
                          </a:solidFill>
                          <a:effectLst/>
                          <a:latin typeface="Sweet Sans Pro" panose="02000000000000000000" pitchFamily="50" charset="0"/>
                        </a:rPr>
                        <a:t>2005-07-08 00:00:00.000</a:t>
                      </a:r>
                      <a:endParaRPr lang="ro-RO" sz="800" b="0" i="0" u="none" strike="noStrike" dirty="0">
                        <a:solidFill>
                          <a:srgbClr val="000000"/>
                        </a:solidFill>
                        <a:effectLst/>
                        <a:latin typeface="Sweet Sans Pro" panose="02000000000000000000" pitchFamily="50" charset="0"/>
                      </a:endParaRPr>
                    </a:p>
                  </a:txBody>
                  <a:tcPr marL="4985" marR="4985" marT="4985" marB="0" anchor="ctr">
                    <a:lnL>
                      <a:noFill/>
                    </a:lnL>
                    <a:lnR w="12700" cap="flat" cmpd="sng" algn="ctr">
                      <a:solidFill>
                        <a:scrgbClr r="0" g="0" b="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2498391843"/>
              </p:ext>
            </p:extLst>
          </p:nvPr>
        </p:nvGraphicFramePr>
        <p:xfrm>
          <a:off x="523147" y="4151450"/>
          <a:ext cx="2378249" cy="1265445"/>
        </p:xfrm>
        <a:graphic>
          <a:graphicData uri="http://schemas.openxmlformats.org/drawingml/2006/table">
            <a:tbl>
              <a:tblPr/>
              <a:tblGrid>
                <a:gridCol w="1262790"/>
                <a:gridCol w="1115459"/>
              </a:tblGrid>
              <a:tr h="262160">
                <a:tc gridSpan="2">
                  <a:txBody>
                    <a:bodyPr/>
                    <a:lstStyle/>
                    <a:p>
                      <a:pPr marL="0" marR="0" indent="0" algn="l" defTabSz="914307" rtl="0" eaLnBrk="1" fontAlgn="b" latinLnBrk="0" hangingPunct="1">
                        <a:lnSpc>
                          <a:spcPct val="100000"/>
                        </a:lnSpc>
                        <a:spcBef>
                          <a:spcPts val="0"/>
                        </a:spcBef>
                        <a:spcAft>
                          <a:spcPts val="0"/>
                        </a:spcAft>
                        <a:buClrTx/>
                        <a:buSzTx/>
                        <a:buFontTx/>
                        <a:buNone/>
                        <a:tabLst/>
                        <a:defRPr/>
                      </a:pPr>
                      <a:r>
                        <a:rPr lang="en-US" sz="1700" b="1" i="0" u="none" strike="noStrike" dirty="0" smtClean="0">
                          <a:solidFill>
                            <a:srgbClr val="000000"/>
                          </a:solidFill>
                          <a:effectLst/>
                          <a:latin typeface="Calibri"/>
                        </a:rPr>
                        <a:t>Key</a:t>
                      </a:r>
                      <a:r>
                        <a:rPr lang="en-US" sz="1700" b="1" i="0" u="none" strike="noStrike" baseline="0" dirty="0" smtClean="0">
                          <a:solidFill>
                            <a:srgbClr val="000000"/>
                          </a:solidFill>
                          <a:effectLst/>
                          <a:latin typeface="Calibri"/>
                        </a:rPr>
                        <a:t> Column(s)</a:t>
                      </a:r>
                      <a:endParaRPr lang="en-US" sz="1700" b="1" i="0" u="none" strike="noStrike" dirty="0" smtClean="0">
                        <a:solidFill>
                          <a:srgbClr val="000000"/>
                        </a:solidFill>
                        <a:effectLst/>
                        <a:latin typeface="Calibri"/>
                      </a:endParaRPr>
                    </a:p>
                  </a:txBody>
                  <a:tcPr marL="4985" marR="4985" marT="4985"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00"/>
                    </a:solidFill>
                  </a:tcPr>
                </a:tc>
                <a:tc hMerge="1">
                  <a:txBody>
                    <a:bodyPr/>
                    <a:lstStyle/>
                    <a:p>
                      <a:pPr algn="l" fontAlgn="b"/>
                      <a:endParaRPr lang="en-US" sz="1800" b="1" i="0" u="none" strike="noStrike" dirty="0">
                        <a:solidFill>
                          <a:srgbClr val="000000"/>
                        </a:solidFill>
                        <a:effectLst/>
                        <a:latin typeface="Calibri"/>
                      </a:endParaRPr>
                    </a:p>
                  </a:txBody>
                  <a:tcPr marL="7090" marR="7090" marT="7090" marB="0" anchor="b">
                    <a:lnL>
                      <a:noFill/>
                    </a:lnL>
                    <a:lnR>
                      <a:noFill/>
                    </a:lnR>
                    <a:lnT>
                      <a:noFill/>
                    </a:lnT>
                    <a:lnB w="6350" cap="flat" cmpd="sng" algn="ctr">
                      <a:solidFill>
                        <a:srgbClr val="000000"/>
                      </a:solidFill>
                      <a:prstDash val="solid"/>
                      <a:round/>
                      <a:headEnd type="none" w="med" len="med"/>
                      <a:tailEnd type="none" w="med" len="med"/>
                    </a:lnB>
                    <a:solidFill>
                      <a:srgbClr val="FFFF00"/>
                    </a:solidFill>
                  </a:tcPr>
                </a:tc>
              </a:tr>
              <a:tr h="519335">
                <a:tc>
                  <a:txBody>
                    <a:bodyPr/>
                    <a:lstStyle/>
                    <a:p>
                      <a:pPr algn="ctr" fontAlgn="ctr"/>
                      <a:r>
                        <a:rPr lang="en-US" sz="1100" b="1" i="0" u="none" strike="noStrike" dirty="0" err="1" smtClean="0">
                          <a:solidFill>
                            <a:srgbClr val="FFFFFF"/>
                          </a:solidFill>
                          <a:effectLst/>
                          <a:latin typeface="Calibri"/>
                        </a:rPr>
                        <a:t>TotalDue</a:t>
                      </a:r>
                      <a:r>
                        <a:rPr lang="en-US" sz="1100" b="1" i="0" u="none" strike="noStrike" dirty="0" smtClean="0">
                          <a:solidFill>
                            <a:srgbClr val="FFFFFF"/>
                          </a:solidFill>
                          <a:effectLst/>
                          <a:latin typeface="Calibri"/>
                        </a:rPr>
                        <a:t> =</a:t>
                      </a:r>
                      <a:br>
                        <a:rPr lang="en-US" sz="1100" b="1" i="0" u="none" strike="noStrike" dirty="0" smtClean="0">
                          <a:solidFill>
                            <a:srgbClr val="FFFFFF"/>
                          </a:solidFill>
                          <a:effectLst/>
                          <a:latin typeface="Calibri"/>
                        </a:rPr>
                      </a:br>
                      <a:r>
                        <a:rPr lang="en-US" sz="1100" b="1" dirty="0" err="1" smtClean="0">
                          <a:solidFill>
                            <a:srgbClr val="FFFFFF"/>
                          </a:solidFill>
                          <a:latin typeface="Sweet Sans Pro" panose="02000000000000000000" pitchFamily="50" charset="0"/>
                          <a:cs typeface="Sweet Sans Pro" panose="02000000000000000000" pitchFamily="50" charset="0"/>
                        </a:rPr>
                        <a:t>isnull</a:t>
                      </a:r>
                      <a:r>
                        <a:rPr lang="en-US" sz="1100" b="1" dirty="0" smtClean="0">
                          <a:solidFill>
                            <a:srgbClr val="FFFFFF"/>
                          </a:solidFill>
                          <a:latin typeface="Sweet Sans Pro" panose="02000000000000000000" pitchFamily="50" charset="0"/>
                          <a:cs typeface="Sweet Sans Pro" panose="02000000000000000000" pitchFamily="50" charset="0"/>
                        </a:rPr>
                        <a:t>(([</a:t>
                      </a:r>
                      <a:r>
                        <a:rPr lang="en-US" sz="1100" b="1" dirty="0" err="1" smtClean="0">
                          <a:solidFill>
                            <a:srgbClr val="FFFFFF"/>
                          </a:solidFill>
                          <a:latin typeface="Sweet Sans Pro" panose="02000000000000000000" pitchFamily="50" charset="0"/>
                          <a:cs typeface="Sweet Sans Pro" panose="02000000000000000000" pitchFamily="50" charset="0"/>
                        </a:rPr>
                        <a:t>SubTotal</a:t>
                      </a:r>
                      <a:r>
                        <a:rPr lang="en-US" sz="1100" b="1" dirty="0" smtClean="0">
                          <a:solidFill>
                            <a:srgbClr val="FFFFFF"/>
                          </a:solidFill>
                          <a:latin typeface="Sweet Sans Pro" panose="02000000000000000000" pitchFamily="50" charset="0"/>
                          <a:cs typeface="Sweet Sans Pro" panose="02000000000000000000" pitchFamily="50" charset="0"/>
                        </a:rPr>
                        <a:t>]+[</a:t>
                      </a:r>
                      <a:r>
                        <a:rPr lang="en-US" sz="1100" b="1" dirty="0" err="1" smtClean="0">
                          <a:solidFill>
                            <a:srgbClr val="FFFFFF"/>
                          </a:solidFill>
                          <a:latin typeface="Sweet Sans Pro" panose="02000000000000000000" pitchFamily="50" charset="0"/>
                          <a:cs typeface="Sweet Sans Pro" panose="02000000000000000000" pitchFamily="50" charset="0"/>
                        </a:rPr>
                        <a:t>TaxAmt</a:t>
                      </a:r>
                      <a:r>
                        <a:rPr lang="en-US" sz="1100" b="1" dirty="0" smtClean="0">
                          <a:solidFill>
                            <a:srgbClr val="FFFFFF"/>
                          </a:solidFill>
                          <a:latin typeface="Sweet Sans Pro" panose="02000000000000000000" pitchFamily="50" charset="0"/>
                          <a:cs typeface="Sweet Sans Pro" panose="02000000000000000000" pitchFamily="50" charset="0"/>
                        </a:rPr>
                        <a:t>])+[Freight],(0))</a:t>
                      </a:r>
                      <a:endParaRPr lang="en-US" sz="1100" b="1" i="0" u="none" strike="noStrike" dirty="0">
                        <a:solidFill>
                          <a:srgbClr val="FFFFFF"/>
                        </a:solidFill>
                        <a:effectLst/>
                        <a:latin typeface="Calibri"/>
                      </a:endParaRPr>
                    </a:p>
                  </a:txBody>
                  <a:tcPr marL="4985" marR="4985" marT="4985"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000000"/>
                    </a:solidFill>
                  </a:tcPr>
                </a:tc>
                <a:tc>
                  <a:txBody>
                    <a:bodyPr/>
                    <a:lstStyle/>
                    <a:p>
                      <a:pPr algn="ctr" fontAlgn="ctr"/>
                      <a:r>
                        <a:rPr lang="en-US" sz="1100" b="1" i="0" u="none" strike="noStrike" dirty="0" err="1" smtClean="0">
                          <a:solidFill>
                            <a:srgbClr val="FFFFFF"/>
                          </a:solidFill>
                          <a:effectLst/>
                          <a:latin typeface="Calibri"/>
                        </a:rPr>
                        <a:t>SalesOrderID</a:t>
                      </a:r>
                      <a:endParaRPr lang="en-US" sz="1100" b="1" i="0" u="none" strike="noStrike" dirty="0">
                        <a:solidFill>
                          <a:srgbClr val="FFFFFF"/>
                        </a:solidFill>
                        <a:effectLst/>
                        <a:latin typeface="Calibri"/>
                      </a:endParaRPr>
                    </a:p>
                  </a:txBody>
                  <a:tcPr marL="4985" marR="4985" marT="4985"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000000"/>
                    </a:solidFill>
                  </a:tcPr>
                </a:tc>
              </a:tr>
              <a:tr h="144601">
                <a:tc>
                  <a:txBody>
                    <a:bodyPr/>
                    <a:lstStyle/>
                    <a:p>
                      <a:pPr marL="0" marR="0" indent="0" algn="ctr" defTabSz="914307" rtl="0" eaLnBrk="1" fontAlgn="ctr" latinLnBrk="0" hangingPunct="1">
                        <a:lnSpc>
                          <a:spcPct val="100000"/>
                        </a:lnSpc>
                        <a:spcBef>
                          <a:spcPts val="0"/>
                        </a:spcBef>
                        <a:spcAft>
                          <a:spcPts val="0"/>
                        </a:spcAft>
                        <a:buClrTx/>
                        <a:buSzTx/>
                        <a:buFontTx/>
                        <a:buNone/>
                        <a:tabLst/>
                        <a:defRPr/>
                      </a:pPr>
                      <a:r>
                        <a:rPr lang="en-US" sz="800" b="0" i="0" u="none" strike="noStrike" dirty="0" smtClean="0">
                          <a:solidFill>
                            <a:srgbClr val="000000"/>
                          </a:solidFill>
                          <a:effectLst/>
                          <a:latin typeface="Sweet Sans Pro" panose="02000000000000000000" pitchFamily="50" charset="0"/>
                        </a:rPr>
                        <a:t>1457.3288</a:t>
                      </a:r>
                    </a:p>
                  </a:txBody>
                  <a:tcPr marL="4985" marR="4985" marT="4985" marB="0" anchor="ctr">
                    <a:lnL w="12700" cap="flat" cmpd="sng" algn="ctr">
                      <a:solidFill>
                        <a:scrgbClr r="0" g="0" b="0"/>
                      </a:solidFill>
                      <a:prstDash val="solid"/>
                      <a:round/>
                      <a:headEnd type="none" w="med" len="med"/>
                      <a:tailEnd type="none" w="med" len="med"/>
                    </a:lnL>
                    <a:lnR>
                      <a:noFill/>
                    </a:lnR>
                    <a:lnT w="12700" cap="flat" cmpd="sng" algn="ctr">
                      <a:solidFill>
                        <a:scrgbClr r="0" g="0" b="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marL="0" marR="0" indent="0" algn="ctr" defTabSz="914307" rtl="0" eaLnBrk="1" fontAlgn="ctr" latinLnBrk="0" hangingPunct="1">
                        <a:lnSpc>
                          <a:spcPct val="100000"/>
                        </a:lnSpc>
                        <a:spcBef>
                          <a:spcPts val="0"/>
                        </a:spcBef>
                        <a:spcAft>
                          <a:spcPts val="0"/>
                        </a:spcAft>
                        <a:buClrTx/>
                        <a:buSzTx/>
                        <a:buFontTx/>
                        <a:buNone/>
                        <a:tabLst/>
                        <a:defRPr/>
                      </a:pPr>
                      <a:r>
                        <a:rPr lang="en-US" sz="800" b="0" i="0" u="none" strike="noStrike" dirty="0" smtClean="0">
                          <a:solidFill>
                            <a:srgbClr val="000000"/>
                          </a:solidFill>
                          <a:effectLst/>
                          <a:latin typeface="Sweet Sans Pro" panose="02000000000000000000" pitchFamily="50" charset="0"/>
                        </a:rPr>
                        <a:t>43660</a:t>
                      </a:r>
                    </a:p>
                  </a:txBody>
                  <a:tcPr marL="4985" marR="4985" marT="4985" marB="0" anchor="ctr">
                    <a:lnL w="6350" cap="flat" cmpd="sng" algn="ctr">
                      <a:no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144601">
                <a:tc>
                  <a:txBody>
                    <a:bodyPr/>
                    <a:lstStyle/>
                    <a:p>
                      <a:pPr algn="ctr" fontAlgn="ctr"/>
                      <a:r>
                        <a:rPr lang="en-US" sz="800" b="0" i="0" u="none" strike="noStrike" dirty="0" smtClean="0">
                          <a:solidFill>
                            <a:srgbClr val="000000"/>
                          </a:solidFill>
                          <a:effectLst/>
                          <a:latin typeface="Sweet Sans Pro" panose="02000000000000000000" pitchFamily="50" charset="0"/>
                        </a:rPr>
                        <a:t>23153.2339</a:t>
                      </a:r>
                      <a:endParaRPr lang="en-US" sz="800" b="0" i="0" u="none" strike="noStrike" dirty="0">
                        <a:solidFill>
                          <a:srgbClr val="000000"/>
                        </a:solidFill>
                        <a:effectLst/>
                        <a:latin typeface="Sweet Sans Pro" panose="02000000000000000000" pitchFamily="50" charset="0"/>
                      </a:endParaRPr>
                    </a:p>
                  </a:txBody>
                  <a:tcPr marL="4985" marR="4985" marT="4985" marB="0" anchor="ctr">
                    <a:lnL w="12700" cap="flat" cmpd="sng" algn="ctr">
                      <a:solidFill>
                        <a:scrgbClr r="0" g="0" b="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marL="0" marR="0" indent="0" algn="ctr" defTabSz="914307" rtl="0" eaLnBrk="1" fontAlgn="ctr" latinLnBrk="0" hangingPunct="1">
                        <a:lnSpc>
                          <a:spcPct val="100000"/>
                        </a:lnSpc>
                        <a:spcBef>
                          <a:spcPts val="0"/>
                        </a:spcBef>
                        <a:spcAft>
                          <a:spcPts val="0"/>
                        </a:spcAft>
                        <a:buClrTx/>
                        <a:buSzTx/>
                        <a:buFontTx/>
                        <a:buNone/>
                        <a:tabLst/>
                        <a:defRPr/>
                      </a:pPr>
                      <a:r>
                        <a:rPr lang="en-US" sz="800" b="0" i="0" u="none" strike="noStrike" dirty="0" smtClean="0">
                          <a:solidFill>
                            <a:srgbClr val="000000"/>
                          </a:solidFill>
                          <a:effectLst/>
                          <a:latin typeface="Sweet Sans Pro" panose="02000000000000000000" pitchFamily="50" charset="0"/>
                        </a:rPr>
                        <a:t>43659</a:t>
                      </a:r>
                    </a:p>
                  </a:txBody>
                  <a:tcPr marL="4985" marR="4985" marT="4985" marB="0" anchor="ctr">
                    <a:lnL w="6350" cap="flat" cmpd="sng" algn="ctr">
                      <a:noFill/>
                      <a:prstDash val="solid"/>
                      <a:round/>
                      <a:headEnd type="none" w="med" len="med"/>
                      <a:tailEnd type="none" w="med" len="med"/>
                    </a:lnL>
                    <a:lnR w="12700" cap="flat" cmpd="sng" algn="ctr">
                      <a:solidFill>
                        <a:scrgbClr r="0" g="0" b="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192843">
                <a:tc>
                  <a:txBody>
                    <a:bodyPr/>
                    <a:lstStyle/>
                    <a:p>
                      <a:pPr algn="ctr" fontAlgn="ctr"/>
                      <a:r>
                        <a:rPr lang="en-US" sz="800" b="0" i="0" u="none" strike="noStrike" dirty="0" smtClean="0">
                          <a:solidFill>
                            <a:srgbClr val="000000"/>
                          </a:solidFill>
                          <a:effectLst/>
                          <a:latin typeface="Sweet Sans Pro" panose="02000000000000000000" pitchFamily="50" charset="0"/>
                        </a:rPr>
                        <a:t>36865.8012</a:t>
                      </a:r>
                      <a:endParaRPr lang="en-US" sz="800" b="0" i="0" u="none" strike="noStrike" dirty="0">
                        <a:solidFill>
                          <a:srgbClr val="000000"/>
                        </a:solidFill>
                        <a:effectLst/>
                        <a:latin typeface="Sweet Sans Pro" panose="02000000000000000000" pitchFamily="50" charset="0"/>
                      </a:endParaRPr>
                    </a:p>
                  </a:txBody>
                  <a:tcPr marL="4985" marR="4985" marT="4985" marB="0" anchor="ctr">
                    <a:lnL w="12700" cap="flat" cmpd="sng" algn="ctr">
                      <a:solidFill>
                        <a:scrgbClr r="0" g="0" b="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00"/>
                    </a:solidFill>
                  </a:tcPr>
                </a:tc>
                <a:tc>
                  <a:txBody>
                    <a:bodyPr/>
                    <a:lstStyle/>
                    <a:p>
                      <a:pPr marL="0" marR="0" indent="0" algn="ctr" defTabSz="914307" rtl="0" eaLnBrk="1" fontAlgn="ctr" latinLnBrk="0" hangingPunct="1">
                        <a:lnSpc>
                          <a:spcPct val="100000"/>
                        </a:lnSpc>
                        <a:spcBef>
                          <a:spcPts val="0"/>
                        </a:spcBef>
                        <a:spcAft>
                          <a:spcPts val="0"/>
                        </a:spcAft>
                        <a:buClrTx/>
                        <a:buSzTx/>
                        <a:buFontTx/>
                        <a:buNone/>
                        <a:tabLst/>
                        <a:defRPr/>
                      </a:pPr>
                      <a:r>
                        <a:rPr lang="en-US" sz="800" b="0" i="0" u="none" strike="noStrike" dirty="0" smtClean="0">
                          <a:solidFill>
                            <a:srgbClr val="000000"/>
                          </a:solidFill>
                          <a:effectLst/>
                          <a:latin typeface="Sweet Sans Pro" panose="02000000000000000000" pitchFamily="50" charset="0"/>
                        </a:rPr>
                        <a:t>43661</a:t>
                      </a:r>
                    </a:p>
                  </a:txBody>
                  <a:tcPr marL="4985" marR="4985" marT="4985" marB="0" anchor="ctr">
                    <a:lnL w="6350" cap="flat" cmpd="sng" algn="ctr">
                      <a:noFill/>
                      <a:prstDash val="solid"/>
                      <a:round/>
                      <a:headEnd type="none" w="med" len="med"/>
                      <a:tailEnd type="none" w="med" len="med"/>
                    </a:lnL>
                    <a:lnR w="12700" cap="flat" cmpd="sng" algn="ctr">
                      <a:solidFill>
                        <a:scrgbClr r="0" g="0" b="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00"/>
                    </a:solidFill>
                  </a:tcPr>
                </a:tc>
              </a:tr>
            </a:tbl>
          </a:graphicData>
        </a:graphic>
      </p:graphicFrame>
      <p:cxnSp>
        <p:nvCxnSpPr>
          <p:cNvPr id="7" name="Straight Arrow Connector 6"/>
          <p:cNvCxnSpPr/>
          <p:nvPr/>
        </p:nvCxnSpPr>
        <p:spPr bwMode="auto">
          <a:xfrm flipH="1">
            <a:off x="3067892" y="4535895"/>
            <a:ext cx="919484" cy="0"/>
          </a:xfrm>
          <a:prstGeom prst="straightConnector1">
            <a:avLst/>
          </a:prstGeom>
          <a:blipFill dpi="0" rotWithShape="0">
            <a:blip r:embed="rId3"/>
            <a:srcRect/>
            <a:tile tx="0" ty="0" sx="100000" sy="100000" flip="none" algn="tl"/>
          </a:blipFill>
          <a:ln w="25400" cap="flat" cmpd="sng" algn="ctr">
            <a:solidFill>
              <a:srgbClr val="00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 name="TextBox 7"/>
          <p:cNvSpPr txBox="1"/>
          <p:nvPr/>
        </p:nvSpPr>
        <p:spPr>
          <a:xfrm>
            <a:off x="3987376" y="4394424"/>
            <a:ext cx="1953903" cy="324608"/>
          </a:xfrm>
          <a:prstGeom prst="rect">
            <a:avLst/>
          </a:prstGeom>
          <a:noFill/>
        </p:spPr>
        <p:txBody>
          <a:bodyPr wrap="square" lIns="64291" tIns="32146" rIns="64291" bIns="32146" rtlCol="0">
            <a:spAutoFit/>
          </a:bodyPr>
          <a:lstStyle/>
          <a:p>
            <a:pPr algn="l"/>
            <a:r>
              <a:rPr lang="en-US" sz="1700" dirty="0">
                <a:latin typeface="Sweet Sans Pro" panose="02000000000000000000" pitchFamily="50" charset="0"/>
                <a:cs typeface="Sweet Sans Pro" panose="02000000000000000000" pitchFamily="50" charset="0"/>
              </a:rPr>
              <a:t>“Secret” column</a:t>
            </a:r>
          </a:p>
        </p:txBody>
      </p:sp>
      <p:sp>
        <p:nvSpPr>
          <p:cNvPr id="10" name="TextBox 9"/>
          <p:cNvSpPr txBox="1"/>
          <p:nvPr/>
        </p:nvSpPr>
        <p:spPr>
          <a:xfrm>
            <a:off x="4137676" y="5152732"/>
            <a:ext cx="4526689" cy="326530"/>
          </a:xfrm>
          <a:prstGeom prst="rect">
            <a:avLst/>
          </a:prstGeom>
          <a:noFill/>
        </p:spPr>
        <p:txBody>
          <a:bodyPr wrap="square" lIns="64291" tIns="32146" rIns="64291" bIns="32146" rtlCol="0">
            <a:spAutoFit/>
          </a:bodyPr>
          <a:lstStyle/>
          <a:p>
            <a:pPr algn="l"/>
            <a:r>
              <a:rPr lang="en-US" sz="1700" dirty="0">
                <a:latin typeface="Sweet Sans Pro" panose="02000000000000000000" pitchFamily="50" charset="0"/>
                <a:cs typeface="Sweet Sans Pro" panose="02000000000000000000" pitchFamily="50" charset="0"/>
              </a:rPr>
              <a:t>Index statistics created on persisted values</a:t>
            </a:r>
          </a:p>
        </p:txBody>
      </p:sp>
      <p:cxnSp>
        <p:nvCxnSpPr>
          <p:cNvPr id="13" name="Elbow Connector 12"/>
          <p:cNvCxnSpPr>
            <a:stCxn id="10" idx="1"/>
            <a:endCxn id="5" idx="2"/>
          </p:cNvCxnSpPr>
          <p:nvPr/>
        </p:nvCxnSpPr>
        <p:spPr bwMode="auto">
          <a:xfrm rot="10800000" flipV="1">
            <a:off x="1712272" y="5315997"/>
            <a:ext cx="2425405" cy="100898"/>
          </a:xfrm>
          <a:prstGeom prst="bentConnector4">
            <a:avLst>
              <a:gd name="adj1" fmla="val 25486"/>
              <a:gd name="adj2" fmla="val 388377"/>
            </a:avLst>
          </a:prstGeom>
          <a:blipFill dpi="0" rotWithShape="0">
            <a:blip r:embed="rId3"/>
            <a:srcRect/>
            <a:tile tx="0" ty="0" sx="100000" sy="100000" flip="none" algn="tl"/>
          </a:blipFill>
          <a:ln w="25400" cap="flat" cmpd="sng" algn="ctr">
            <a:solidFill>
              <a:srgbClr val="00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1629018651"/>
      </p:ext>
    </p:extLst>
  </p:cSld>
  <p:clrMapOvr>
    <a:masterClrMapping/>
  </p:clrMapOvr>
  <p:timing>
    <p:tnLst>
      <p:par>
        <p:cTn id="1" dur="indefinite" restart="never" nodeType="tmRoot"/>
      </p:par>
    </p:tnLst>
  </p:timing>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This query is covered</a:t>
            </a:r>
            <a:endParaRPr lang="en-US" dirty="0"/>
          </a:p>
        </p:txBody>
      </p:sp>
      <p:sp>
        <p:nvSpPr>
          <p:cNvPr id="12" name="Text Placeholder 11"/>
          <p:cNvSpPr>
            <a:spLocks noGrp="1"/>
          </p:cNvSpPr>
          <p:nvPr>
            <p:ph type="body" sz="quarter" idx="10"/>
          </p:nvPr>
        </p:nvSpPr>
        <p:spPr/>
        <p:txBody>
          <a:bodyPr/>
          <a:lstStyle/>
          <a:p>
            <a:r>
              <a:rPr lang="en-US" sz="2200" dirty="0">
                <a:latin typeface="Sweet Sans Pro" panose="02000000000000000000" pitchFamily="50" charset="0"/>
              </a:rPr>
              <a:t>SELECT </a:t>
            </a:r>
          </a:p>
          <a:p>
            <a:r>
              <a:rPr lang="en-US" sz="2200" dirty="0">
                <a:latin typeface="Sweet Sans Pro" panose="02000000000000000000" pitchFamily="50" charset="0"/>
              </a:rPr>
              <a:t>	</a:t>
            </a:r>
            <a:r>
              <a:rPr lang="en-US" sz="2200" dirty="0" err="1">
                <a:latin typeface="Sweet Sans Pro" panose="02000000000000000000" pitchFamily="50" charset="0"/>
              </a:rPr>
              <a:t>SalesOrderID</a:t>
            </a:r>
            <a:endParaRPr lang="en-US" sz="2200" dirty="0">
              <a:latin typeface="Sweet Sans Pro" panose="02000000000000000000" pitchFamily="50" charset="0"/>
            </a:endParaRPr>
          </a:p>
          <a:p>
            <a:r>
              <a:rPr lang="en-US" sz="2200" dirty="0">
                <a:latin typeface="Sweet Sans Pro" panose="02000000000000000000" pitchFamily="50" charset="0"/>
              </a:rPr>
              <a:t>FROM </a:t>
            </a:r>
            <a:r>
              <a:rPr lang="en-US" sz="2200" dirty="0" err="1">
                <a:latin typeface="Sweet Sans Pro" panose="02000000000000000000" pitchFamily="50" charset="0"/>
              </a:rPr>
              <a:t>Sales.SalesOrderHeader</a:t>
            </a:r>
            <a:endParaRPr lang="en-US" sz="2200" dirty="0">
              <a:latin typeface="Sweet Sans Pro" panose="02000000000000000000" pitchFamily="50" charset="0"/>
            </a:endParaRPr>
          </a:p>
          <a:p>
            <a:r>
              <a:rPr lang="en-US" sz="2200" dirty="0">
                <a:latin typeface="Sweet Sans Pro" panose="02000000000000000000" pitchFamily="50" charset="0"/>
              </a:rPr>
              <a:t>WHERE (</a:t>
            </a:r>
            <a:r>
              <a:rPr lang="en-US" sz="2200" dirty="0" err="1">
                <a:latin typeface="Sweet Sans Pro" panose="02000000000000000000" pitchFamily="50" charset="0"/>
              </a:rPr>
              <a:t>isnull</a:t>
            </a:r>
            <a:r>
              <a:rPr lang="en-US" sz="2200" dirty="0">
                <a:latin typeface="Sweet Sans Pro" panose="02000000000000000000" pitchFamily="50" charset="0"/>
              </a:rPr>
              <a:t>(([</a:t>
            </a:r>
            <a:r>
              <a:rPr lang="en-US" sz="2200" dirty="0" err="1">
                <a:latin typeface="Sweet Sans Pro" panose="02000000000000000000" pitchFamily="50" charset="0"/>
              </a:rPr>
              <a:t>SubTotal</a:t>
            </a:r>
            <a:r>
              <a:rPr lang="en-US" sz="2200" dirty="0">
                <a:latin typeface="Sweet Sans Pro" panose="02000000000000000000" pitchFamily="50" charset="0"/>
              </a:rPr>
              <a:t>]+[</a:t>
            </a:r>
            <a:r>
              <a:rPr lang="en-US" sz="2200" dirty="0" err="1">
                <a:latin typeface="Sweet Sans Pro" panose="02000000000000000000" pitchFamily="50" charset="0"/>
              </a:rPr>
              <a:t>TaxAmt</a:t>
            </a:r>
            <a:r>
              <a:rPr lang="en-US" sz="2200" dirty="0">
                <a:latin typeface="Sweet Sans Pro" panose="02000000000000000000" pitchFamily="50" charset="0"/>
              </a:rPr>
              <a:t>])+[Freight],(0))) &gt; 100;</a:t>
            </a:r>
          </a:p>
          <a:p>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521235996"/>
              </p:ext>
            </p:extLst>
          </p:nvPr>
        </p:nvGraphicFramePr>
        <p:xfrm>
          <a:off x="4245289" y="3871220"/>
          <a:ext cx="4304142" cy="1917623"/>
        </p:xfrm>
        <a:graphic>
          <a:graphicData uri="http://schemas.openxmlformats.org/drawingml/2006/table">
            <a:tbl>
              <a:tblPr/>
              <a:tblGrid>
                <a:gridCol w="2285390"/>
                <a:gridCol w="2018752"/>
              </a:tblGrid>
              <a:tr h="335822">
                <a:tc gridSpan="2">
                  <a:txBody>
                    <a:bodyPr/>
                    <a:lstStyle/>
                    <a:p>
                      <a:pPr marL="0" marR="0" indent="0" algn="l" defTabSz="914307" rtl="0" eaLnBrk="1" fontAlgn="b" latinLnBrk="0" hangingPunct="1">
                        <a:lnSpc>
                          <a:spcPct val="100000"/>
                        </a:lnSpc>
                        <a:spcBef>
                          <a:spcPts val="0"/>
                        </a:spcBef>
                        <a:spcAft>
                          <a:spcPts val="0"/>
                        </a:spcAft>
                        <a:buClrTx/>
                        <a:buSzTx/>
                        <a:buFontTx/>
                        <a:buNone/>
                        <a:tabLst/>
                        <a:defRPr/>
                      </a:pPr>
                      <a:r>
                        <a:rPr lang="en-US" sz="1700" b="1" i="0" u="none" strike="noStrike" dirty="0" smtClean="0">
                          <a:solidFill>
                            <a:srgbClr val="000000"/>
                          </a:solidFill>
                          <a:effectLst/>
                          <a:latin typeface="Calibri"/>
                        </a:rPr>
                        <a:t>Key</a:t>
                      </a:r>
                      <a:r>
                        <a:rPr lang="en-US" sz="1700" b="1" i="0" u="none" strike="noStrike" baseline="0" dirty="0" smtClean="0">
                          <a:solidFill>
                            <a:srgbClr val="000000"/>
                          </a:solidFill>
                          <a:effectLst/>
                          <a:latin typeface="Calibri"/>
                        </a:rPr>
                        <a:t> Column(s)</a:t>
                      </a:r>
                      <a:endParaRPr lang="en-US" sz="1700" b="1" i="0" u="none" strike="noStrike" dirty="0" smtClean="0">
                        <a:solidFill>
                          <a:srgbClr val="000000"/>
                        </a:solidFill>
                        <a:effectLst/>
                        <a:latin typeface="Calibri"/>
                      </a:endParaRPr>
                    </a:p>
                  </a:txBody>
                  <a:tcPr marL="4985" marR="4985" marT="4985" marB="0" anchor="b">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00"/>
                    </a:solidFill>
                  </a:tcPr>
                </a:tc>
                <a:tc hMerge="1">
                  <a:txBody>
                    <a:bodyPr/>
                    <a:lstStyle/>
                    <a:p>
                      <a:pPr algn="l" fontAlgn="b"/>
                      <a:endParaRPr lang="en-US" sz="1800" b="1" i="0" u="none" strike="noStrike" dirty="0">
                        <a:solidFill>
                          <a:srgbClr val="000000"/>
                        </a:solidFill>
                        <a:effectLst/>
                        <a:latin typeface="Calibri"/>
                      </a:endParaRPr>
                    </a:p>
                  </a:txBody>
                  <a:tcPr marL="7090" marR="7090" marT="7090" marB="0" anchor="b">
                    <a:lnL>
                      <a:noFill/>
                    </a:lnL>
                    <a:lnR>
                      <a:noFill/>
                    </a:lnR>
                    <a:lnT>
                      <a:noFill/>
                    </a:lnT>
                    <a:lnB w="6350" cap="flat" cmpd="sng" algn="ctr">
                      <a:solidFill>
                        <a:srgbClr val="000000"/>
                      </a:solidFill>
                      <a:prstDash val="solid"/>
                      <a:round/>
                      <a:headEnd type="none" w="med" len="med"/>
                      <a:tailEnd type="none" w="med" len="med"/>
                    </a:lnB>
                    <a:solidFill>
                      <a:srgbClr val="FFFF00"/>
                    </a:solidFill>
                  </a:tcPr>
                </a:tc>
              </a:tr>
              <a:tr h="896176">
                <a:tc>
                  <a:txBody>
                    <a:bodyPr/>
                    <a:lstStyle/>
                    <a:p>
                      <a:pPr algn="l" fontAlgn="ctr"/>
                      <a:r>
                        <a:rPr lang="en-US" sz="1400" b="1" i="0" u="none" strike="noStrike" dirty="0" err="1" smtClean="0">
                          <a:solidFill>
                            <a:srgbClr val="FFFFFF"/>
                          </a:solidFill>
                          <a:effectLst/>
                          <a:latin typeface="Calibri"/>
                        </a:rPr>
                        <a:t>TotalDue</a:t>
                      </a:r>
                      <a:r>
                        <a:rPr lang="en-US" sz="1400" b="1" i="0" u="none" strike="noStrike" dirty="0" smtClean="0">
                          <a:solidFill>
                            <a:srgbClr val="FFFFFF"/>
                          </a:solidFill>
                          <a:effectLst/>
                          <a:latin typeface="Calibri"/>
                        </a:rPr>
                        <a:t> =</a:t>
                      </a:r>
                      <a:br>
                        <a:rPr lang="en-US" sz="1400" b="1" i="0" u="none" strike="noStrike" dirty="0" smtClean="0">
                          <a:solidFill>
                            <a:srgbClr val="FFFFFF"/>
                          </a:solidFill>
                          <a:effectLst/>
                          <a:latin typeface="Calibri"/>
                        </a:rPr>
                      </a:br>
                      <a:r>
                        <a:rPr lang="en-US" sz="1400" b="1" dirty="0" err="1" smtClean="0">
                          <a:solidFill>
                            <a:srgbClr val="FFFFFF"/>
                          </a:solidFill>
                          <a:latin typeface="Sweet Sans Pro" panose="02000000000000000000" pitchFamily="50" charset="0"/>
                          <a:cs typeface="Sweet Sans Pro" panose="02000000000000000000" pitchFamily="50" charset="0"/>
                        </a:rPr>
                        <a:t>isnull</a:t>
                      </a:r>
                      <a:r>
                        <a:rPr lang="en-US" sz="1400" b="1" dirty="0" smtClean="0">
                          <a:solidFill>
                            <a:srgbClr val="FFFFFF"/>
                          </a:solidFill>
                          <a:latin typeface="Sweet Sans Pro" panose="02000000000000000000" pitchFamily="50" charset="0"/>
                          <a:cs typeface="Sweet Sans Pro" panose="02000000000000000000" pitchFamily="50" charset="0"/>
                        </a:rPr>
                        <a:t>(([</a:t>
                      </a:r>
                      <a:r>
                        <a:rPr lang="en-US" sz="1400" b="1" dirty="0" err="1" smtClean="0">
                          <a:solidFill>
                            <a:srgbClr val="FFFFFF"/>
                          </a:solidFill>
                          <a:latin typeface="Sweet Sans Pro" panose="02000000000000000000" pitchFamily="50" charset="0"/>
                          <a:cs typeface="Sweet Sans Pro" panose="02000000000000000000" pitchFamily="50" charset="0"/>
                        </a:rPr>
                        <a:t>SubTotal</a:t>
                      </a:r>
                      <a:r>
                        <a:rPr lang="en-US" sz="1400" b="1" dirty="0" smtClean="0">
                          <a:solidFill>
                            <a:srgbClr val="FFFFFF"/>
                          </a:solidFill>
                          <a:latin typeface="Sweet Sans Pro" panose="02000000000000000000" pitchFamily="50" charset="0"/>
                          <a:cs typeface="Sweet Sans Pro" panose="02000000000000000000" pitchFamily="50" charset="0"/>
                        </a:rPr>
                        <a:t>]+[</a:t>
                      </a:r>
                      <a:r>
                        <a:rPr lang="en-US" sz="1400" b="1" dirty="0" err="1" smtClean="0">
                          <a:solidFill>
                            <a:srgbClr val="FFFFFF"/>
                          </a:solidFill>
                          <a:latin typeface="Sweet Sans Pro" panose="02000000000000000000" pitchFamily="50" charset="0"/>
                          <a:cs typeface="Sweet Sans Pro" panose="02000000000000000000" pitchFamily="50" charset="0"/>
                        </a:rPr>
                        <a:t>TaxAmt</a:t>
                      </a:r>
                      <a:r>
                        <a:rPr lang="en-US" sz="1400" b="1" dirty="0" smtClean="0">
                          <a:solidFill>
                            <a:srgbClr val="FFFFFF"/>
                          </a:solidFill>
                          <a:latin typeface="Sweet Sans Pro" panose="02000000000000000000" pitchFamily="50" charset="0"/>
                          <a:cs typeface="Sweet Sans Pro" panose="02000000000000000000" pitchFamily="50" charset="0"/>
                        </a:rPr>
                        <a:t>])+[Freight],(0))</a:t>
                      </a:r>
                      <a:endParaRPr lang="en-US" sz="1400" b="1" i="0" u="none" strike="noStrike" dirty="0">
                        <a:solidFill>
                          <a:srgbClr val="FFFFFF"/>
                        </a:solidFill>
                        <a:effectLst/>
                        <a:latin typeface="Calibri"/>
                      </a:endParaRPr>
                    </a:p>
                  </a:txBody>
                  <a:tcPr marL="4985" marR="4985" marT="4985"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000000"/>
                    </a:solidFill>
                  </a:tcPr>
                </a:tc>
                <a:tc>
                  <a:txBody>
                    <a:bodyPr/>
                    <a:lstStyle/>
                    <a:p>
                      <a:pPr algn="ctr" fontAlgn="ctr"/>
                      <a:r>
                        <a:rPr lang="en-US" sz="1400" b="1" i="0" u="none" strike="noStrike" dirty="0" err="1" smtClean="0">
                          <a:solidFill>
                            <a:srgbClr val="FFFFFF"/>
                          </a:solidFill>
                          <a:effectLst/>
                          <a:latin typeface="Calibri"/>
                        </a:rPr>
                        <a:t>SalesOrderID</a:t>
                      </a:r>
                      <a:endParaRPr lang="en-US" sz="1400" b="1" i="0" u="none" strike="noStrike" dirty="0">
                        <a:solidFill>
                          <a:srgbClr val="FFFFFF"/>
                        </a:solidFill>
                        <a:effectLst/>
                        <a:latin typeface="Calibri"/>
                      </a:endParaRPr>
                    </a:p>
                  </a:txBody>
                  <a:tcPr marL="4985" marR="4985" marT="4985"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000000"/>
                    </a:solidFill>
                  </a:tcPr>
                </a:tc>
              </a:tr>
              <a:tr h="219298">
                <a:tc>
                  <a:txBody>
                    <a:bodyPr/>
                    <a:lstStyle/>
                    <a:p>
                      <a:pPr marL="0" marR="0" indent="0" algn="ctr" defTabSz="914307" rtl="0" eaLnBrk="1" fontAlgn="ctr" latinLnBrk="0" hangingPunct="1">
                        <a:lnSpc>
                          <a:spcPct val="100000"/>
                        </a:lnSpc>
                        <a:spcBef>
                          <a:spcPts val="0"/>
                        </a:spcBef>
                        <a:spcAft>
                          <a:spcPts val="0"/>
                        </a:spcAft>
                        <a:buClrTx/>
                        <a:buSzTx/>
                        <a:buFontTx/>
                        <a:buNone/>
                        <a:tabLst/>
                        <a:defRPr/>
                      </a:pPr>
                      <a:r>
                        <a:rPr lang="en-US" sz="1400" b="0" i="0" u="none" strike="noStrike" dirty="0" smtClean="0">
                          <a:solidFill>
                            <a:srgbClr val="000000"/>
                          </a:solidFill>
                          <a:effectLst/>
                          <a:latin typeface="Sweet Sans Pro" panose="02000000000000000000" pitchFamily="50" charset="0"/>
                        </a:rPr>
                        <a:t>1457.3288</a:t>
                      </a:r>
                    </a:p>
                  </a:txBody>
                  <a:tcPr marL="4985" marR="4985" marT="4985" marB="0" anchor="ctr">
                    <a:lnL w="12700" cap="flat" cmpd="sng" algn="ctr">
                      <a:solidFill>
                        <a:scrgbClr r="0" g="0" b="0"/>
                      </a:solidFill>
                      <a:prstDash val="solid"/>
                      <a:round/>
                      <a:headEnd type="none" w="med" len="med"/>
                      <a:tailEnd type="none" w="med" len="med"/>
                    </a:lnL>
                    <a:lnR>
                      <a:noFill/>
                    </a:lnR>
                    <a:lnT w="12700" cap="flat" cmpd="sng" algn="ctr">
                      <a:solidFill>
                        <a:scrgbClr r="0" g="0" b="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marL="0" marR="0" indent="0" algn="ctr" defTabSz="914307" rtl="0" eaLnBrk="1" fontAlgn="ctr" latinLnBrk="0" hangingPunct="1">
                        <a:lnSpc>
                          <a:spcPct val="100000"/>
                        </a:lnSpc>
                        <a:spcBef>
                          <a:spcPts val="0"/>
                        </a:spcBef>
                        <a:spcAft>
                          <a:spcPts val="0"/>
                        </a:spcAft>
                        <a:buClrTx/>
                        <a:buSzTx/>
                        <a:buFontTx/>
                        <a:buNone/>
                        <a:tabLst/>
                        <a:defRPr/>
                      </a:pPr>
                      <a:r>
                        <a:rPr lang="en-US" sz="1400" b="0" i="0" u="none" strike="noStrike" dirty="0" smtClean="0">
                          <a:solidFill>
                            <a:srgbClr val="000000"/>
                          </a:solidFill>
                          <a:effectLst/>
                          <a:latin typeface="Sweet Sans Pro" panose="02000000000000000000" pitchFamily="50" charset="0"/>
                        </a:rPr>
                        <a:t>43660</a:t>
                      </a:r>
                    </a:p>
                  </a:txBody>
                  <a:tcPr marL="4985" marR="4985" marT="4985" marB="0" anchor="ctr">
                    <a:lnL w="6350" cap="flat" cmpd="sng" algn="ctr">
                      <a:no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219298">
                <a:tc>
                  <a:txBody>
                    <a:bodyPr/>
                    <a:lstStyle/>
                    <a:p>
                      <a:pPr algn="ctr" fontAlgn="ctr"/>
                      <a:r>
                        <a:rPr lang="en-US" sz="1400" b="0" i="0" u="none" strike="noStrike" dirty="0" smtClean="0">
                          <a:solidFill>
                            <a:srgbClr val="000000"/>
                          </a:solidFill>
                          <a:effectLst/>
                          <a:latin typeface="Sweet Sans Pro" panose="02000000000000000000" pitchFamily="50" charset="0"/>
                        </a:rPr>
                        <a:t>23153.2339</a:t>
                      </a:r>
                      <a:endParaRPr lang="en-US" sz="1400" b="0" i="0" u="none" strike="noStrike" dirty="0">
                        <a:solidFill>
                          <a:srgbClr val="000000"/>
                        </a:solidFill>
                        <a:effectLst/>
                        <a:latin typeface="Sweet Sans Pro" panose="02000000000000000000" pitchFamily="50" charset="0"/>
                      </a:endParaRPr>
                    </a:p>
                  </a:txBody>
                  <a:tcPr marL="4985" marR="4985" marT="4985" marB="0" anchor="ctr">
                    <a:lnL w="12700" cap="flat" cmpd="sng" algn="ctr">
                      <a:solidFill>
                        <a:scrgbClr r="0" g="0" b="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marL="0" marR="0" indent="0" algn="ctr" defTabSz="914307" rtl="0" eaLnBrk="1" fontAlgn="ctr" latinLnBrk="0" hangingPunct="1">
                        <a:lnSpc>
                          <a:spcPct val="100000"/>
                        </a:lnSpc>
                        <a:spcBef>
                          <a:spcPts val="0"/>
                        </a:spcBef>
                        <a:spcAft>
                          <a:spcPts val="0"/>
                        </a:spcAft>
                        <a:buClrTx/>
                        <a:buSzTx/>
                        <a:buFontTx/>
                        <a:buNone/>
                        <a:tabLst/>
                        <a:defRPr/>
                      </a:pPr>
                      <a:r>
                        <a:rPr lang="en-US" sz="1400" b="0" i="0" u="none" strike="noStrike" dirty="0" smtClean="0">
                          <a:solidFill>
                            <a:srgbClr val="000000"/>
                          </a:solidFill>
                          <a:effectLst/>
                          <a:latin typeface="Sweet Sans Pro" panose="02000000000000000000" pitchFamily="50" charset="0"/>
                        </a:rPr>
                        <a:t>43659</a:t>
                      </a:r>
                    </a:p>
                  </a:txBody>
                  <a:tcPr marL="4985" marR="4985" marT="4985" marB="0" anchor="ctr">
                    <a:lnL w="6350" cap="flat" cmpd="sng" algn="ctr">
                      <a:noFill/>
                      <a:prstDash val="solid"/>
                      <a:round/>
                      <a:headEnd type="none" w="med" len="med"/>
                      <a:tailEnd type="none" w="med" len="med"/>
                    </a:lnL>
                    <a:lnR w="12700" cap="flat" cmpd="sng" algn="ctr">
                      <a:solidFill>
                        <a:scrgbClr r="0" g="0" b="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247029">
                <a:tc>
                  <a:txBody>
                    <a:bodyPr/>
                    <a:lstStyle/>
                    <a:p>
                      <a:pPr algn="ctr" fontAlgn="ctr"/>
                      <a:r>
                        <a:rPr lang="en-US" sz="1400" b="0" i="0" u="none" strike="noStrike" dirty="0" smtClean="0">
                          <a:solidFill>
                            <a:srgbClr val="000000"/>
                          </a:solidFill>
                          <a:effectLst/>
                          <a:latin typeface="Sweet Sans Pro" panose="02000000000000000000" pitchFamily="50" charset="0"/>
                        </a:rPr>
                        <a:t>36865.8012</a:t>
                      </a:r>
                      <a:endParaRPr lang="en-US" sz="1400" b="0" i="0" u="none" strike="noStrike" dirty="0">
                        <a:solidFill>
                          <a:srgbClr val="000000"/>
                        </a:solidFill>
                        <a:effectLst/>
                        <a:latin typeface="Sweet Sans Pro" panose="02000000000000000000" pitchFamily="50" charset="0"/>
                      </a:endParaRPr>
                    </a:p>
                  </a:txBody>
                  <a:tcPr marL="4985" marR="4985" marT="4985" marB="0" anchor="ctr">
                    <a:lnL w="12700" cap="flat" cmpd="sng" algn="ctr">
                      <a:solidFill>
                        <a:scrgbClr r="0" g="0" b="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00"/>
                    </a:solidFill>
                  </a:tcPr>
                </a:tc>
                <a:tc>
                  <a:txBody>
                    <a:bodyPr/>
                    <a:lstStyle/>
                    <a:p>
                      <a:pPr marL="0" marR="0" indent="0" algn="ctr" defTabSz="914307" rtl="0" eaLnBrk="1" fontAlgn="ctr" latinLnBrk="0" hangingPunct="1">
                        <a:lnSpc>
                          <a:spcPct val="100000"/>
                        </a:lnSpc>
                        <a:spcBef>
                          <a:spcPts val="0"/>
                        </a:spcBef>
                        <a:spcAft>
                          <a:spcPts val="0"/>
                        </a:spcAft>
                        <a:buClrTx/>
                        <a:buSzTx/>
                        <a:buFontTx/>
                        <a:buNone/>
                        <a:tabLst/>
                        <a:defRPr/>
                      </a:pPr>
                      <a:r>
                        <a:rPr lang="en-US" sz="1400" b="0" i="0" u="none" strike="noStrike" dirty="0" smtClean="0">
                          <a:solidFill>
                            <a:srgbClr val="000000"/>
                          </a:solidFill>
                          <a:effectLst/>
                          <a:latin typeface="Sweet Sans Pro" panose="02000000000000000000" pitchFamily="50" charset="0"/>
                        </a:rPr>
                        <a:t>43661</a:t>
                      </a:r>
                    </a:p>
                  </a:txBody>
                  <a:tcPr marL="4985" marR="4985" marT="4985" marB="0" anchor="ctr">
                    <a:lnL w="6350" cap="flat" cmpd="sng" algn="ctr">
                      <a:noFill/>
                      <a:prstDash val="solid"/>
                      <a:round/>
                      <a:headEnd type="none" w="med" len="med"/>
                      <a:tailEnd type="none" w="med" len="med"/>
                    </a:lnL>
                    <a:lnR w="12700" cap="flat" cmpd="sng" algn="ctr">
                      <a:solidFill>
                        <a:scrgbClr r="0" g="0" b="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00"/>
                    </a:solidFill>
                  </a:tcPr>
                </a:tc>
              </a:tr>
            </a:tbl>
          </a:graphicData>
        </a:graphic>
      </p:graphicFrame>
    </p:spTree>
    <p:extLst>
      <p:ext uri="{BB962C8B-B14F-4D97-AF65-F5344CB8AC3E}">
        <p14:creationId xmlns:p14="http://schemas.microsoft.com/office/powerpoint/2010/main" val="2552346006"/>
      </p:ext>
    </p:extLst>
  </p:cSld>
  <p:clrMapOvr>
    <a:masterClrMapping/>
  </p:clrMapOvr>
  <p:transition>
    <p:fade/>
  </p:transition>
  <p:timing>
    <p:tnLst>
      <p:par>
        <p:cTn id="1" dur="indefinite" restart="never" nodeType="tmRoot"/>
      </p:par>
    </p:tnLst>
  </p:timing>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Macaron-Computed.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828446" y="3412498"/>
            <a:ext cx="6137341" cy="2666320"/>
          </a:xfrm>
          <a:prstGeom prst="rect">
            <a:avLst/>
          </a:prstGeom>
        </p:spPr>
      </p:pic>
      <p:sp>
        <p:nvSpPr>
          <p:cNvPr id="5" name="Rounded Rectangle 4"/>
          <p:cNvSpPr/>
          <p:nvPr/>
        </p:nvSpPr>
        <p:spPr>
          <a:xfrm>
            <a:off x="453568" y="2028313"/>
            <a:ext cx="8228471" cy="263370"/>
          </a:xfrm>
          <a:prstGeom prst="roundRect">
            <a:avLst/>
          </a:prstGeom>
          <a:solidFill>
            <a:srgbClr val="FFFFFF">
              <a:alpha val="95000"/>
            </a:srgbClr>
          </a:solidFill>
          <a:ln>
            <a:noFill/>
          </a:ln>
        </p:spPr>
        <p:style>
          <a:lnRef idx="2">
            <a:schemeClr val="accent2"/>
          </a:lnRef>
          <a:fillRef idx="1">
            <a:schemeClr val="lt1"/>
          </a:fillRef>
          <a:effectRef idx="0">
            <a:schemeClr val="accent2"/>
          </a:effectRef>
          <a:fontRef idx="minor">
            <a:schemeClr val="dk1"/>
          </a:fontRef>
        </p:style>
        <p:txBody>
          <a:bodyPr wrap="square" lIns="64291" tIns="32146" rIns="64291" bIns="32146" rtlCol="0" anchor="ctr">
            <a:spAutoFit/>
          </a:bodyPr>
          <a:lstStyle/>
          <a:p>
            <a:pPr algn="l"/>
            <a:endParaRPr lang="en-US" sz="1100" dirty="0">
              <a:latin typeface="Sweet Sans Pro" panose="02000000000000000000" pitchFamily="50" charset="0"/>
              <a:cs typeface="Sweet Sans Pro" panose="02000000000000000000" pitchFamily="50" charset="0"/>
            </a:endParaRPr>
          </a:p>
        </p:txBody>
      </p:sp>
      <p:sp>
        <p:nvSpPr>
          <p:cNvPr id="2" name="Title 1"/>
          <p:cNvSpPr>
            <a:spLocks noGrp="1"/>
          </p:cNvSpPr>
          <p:nvPr>
            <p:ph type="title"/>
          </p:nvPr>
        </p:nvSpPr>
        <p:spPr>
          <a:xfrm>
            <a:off x="670714" y="670016"/>
            <a:ext cx="8229600" cy="762000"/>
          </a:xfrm>
        </p:spPr>
        <p:txBody>
          <a:bodyPr/>
          <a:lstStyle/>
          <a:p>
            <a:pPr algn="l"/>
            <a:r>
              <a:rPr lang="en-US" dirty="0" smtClean="0"/>
              <a:t>Indexed computed column perks</a:t>
            </a:r>
            <a:endParaRPr lang="en-US" dirty="0"/>
          </a:p>
        </p:txBody>
      </p:sp>
      <p:sp>
        <p:nvSpPr>
          <p:cNvPr id="3" name="Content Placeholder 2"/>
          <p:cNvSpPr>
            <a:spLocks noGrp="1"/>
          </p:cNvSpPr>
          <p:nvPr>
            <p:ph idx="1"/>
          </p:nvPr>
        </p:nvSpPr>
        <p:spPr>
          <a:xfrm>
            <a:off x="823493" y="1384300"/>
            <a:ext cx="7858545" cy="5040312"/>
          </a:xfrm>
        </p:spPr>
        <p:txBody>
          <a:bodyPr/>
          <a:lstStyle/>
          <a:p>
            <a:r>
              <a:rPr lang="en-US" dirty="0" smtClean="0"/>
              <a:t>Works in Standard Edition</a:t>
            </a:r>
          </a:p>
          <a:p>
            <a:r>
              <a:rPr lang="en-US" dirty="0" smtClean="0"/>
              <a:t>Works in SQL Server 2005+</a:t>
            </a:r>
            <a:endParaRPr lang="en-US" dirty="0"/>
          </a:p>
          <a:p>
            <a:r>
              <a:rPr lang="en-US" dirty="0" smtClean="0"/>
              <a:t>Can optimize code without requiring code changes in the client application</a:t>
            </a:r>
          </a:p>
        </p:txBody>
      </p:sp>
    </p:spTree>
    <p:extLst>
      <p:ext uri="{BB962C8B-B14F-4D97-AF65-F5344CB8AC3E}">
        <p14:creationId xmlns:p14="http://schemas.microsoft.com/office/powerpoint/2010/main" val="3307191131"/>
      </p:ext>
    </p:extLst>
  </p:cSld>
  <p:clrMapOvr>
    <a:masterClrMapping/>
  </p:clrMapOvr>
  <p:transition/>
  <p:timing>
    <p:tnLst>
      <p:par>
        <p:cTn id="1" dur="indefinite" restart="never" nodeType="tmRoot"/>
      </p:par>
    </p:tnLst>
  </p:timing>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idx="1"/>
          </p:nvPr>
        </p:nvSpPr>
        <p:spPr/>
        <p:txBody>
          <a:bodyPr/>
          <a:lstStyle/>
          <a:p>
            <a:r>
              <a:rPr lang="en-US" dirty="0" smtClean="0"/>
              <a:t>Summing up</a:t>
            </a:r>
            <a:endParaRPr lang="en-US" dirty="0"/>
          </a:p>
        </p:txBody>
      </p:sp>
      <p:sp>
        <p:nvSpPr>
          <p:cNvPr id="4" name="Title 3"/>
          <p:cNvSpPr>
            <a:spLocks noGrp="1"/>
          </p:cNvSpPr>
          <p:nvPr>
            <p:ph type="title"/>
          </p:nvPr>
        </p:nvSpPr>
        <p:spPr/>
        <p:txBody>
          <a:bodyPr/>
          <a:lstStyle/>
          <a:p>
            <a:r>
              <a:rPr lang="en-US" sz="4600" dirty="0"/>
              <a:t>Artisanal Indexes</a:t>
            </a:r>
            <a:endParaRPr lang="en-US" sz="4600" dirty="0"/>
          </a:p>
        </p:txBody>
      </p:sp>
      <p:pic>
        <p:nvPicPr>
          <p:cNvPr id="6" name="Picture 5" descr="Single-Macaron.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6226632" y="4237752"/>
            <a:ext cx="2632117" cy="1708624"/>
          </a:xfrm>
          <a:prstGeom prst="rect">
            <a:avLst/>
          </a:prstGeom>
        </p:spPr>
      </p:pic>
    </p:spTree>
    <p:extLst>
      <p:ext uri="{BB962C8B-B14F-4D97-AF65-F5344CB8AC3E}">
        <p14:creationId xmlns:p14="http://schemas.microsoft.com/office/powerpoint/2010/main" val="321288519"/>
      </p:ext>
    </p:extLst>
  </p:cSld>
  <p:clrMapOvr>
    <a:masterClrMapping/>
  </p:clrMapOvr>
  <p:transition>
    <p:fade/>
  </p:transition>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Hand crafted indexes</a:t>
            </a:r>
            <a:endParaRPr lang="en-US" dirty="0"/>
          </a:p>
        </p:txBody>
      </p:sp>
      <p:sp>
        <p:nvSpPr>
          <p:cNvPr id="4" name="Content Placeholder 3"/>
          <p:cNvSpPr>
            <a:spLocks noGrp="1"/>
          </p:cNvSpPr>
          <p:nvPr>
            <p:ph idx="1"/>
          </p:nvPr>
        </p:nvSpPr>
        <p:spPr/>
        <p:txBody>
          <a:bodyPr/>
          <a:lstStyle/>
          <a:p>
            <a:pPr marL="0" indent="0">
              <a:buNone/>
            </a:pPr>
            <a:r>
              <a:rPr lang="en-US" dirty="0" smtClean="0"/>
              <a:t>Here’s how to recognize when to use these: </a:t>
            </a:r>
          </a:p>
          <a:p>
            <a:pPr marL="361639" indent="-361639">
              <a:buFont typeface="+mj-lt"/>
              <a:buAutoNum type="arabicPeriod"/>
            </a:pPr>
            <a:r>
              <a:rPr lang="en-US" dirty="0" smtClean="0"/>
              <a:t>Application frequently queries a small subset of values in a column in a large </a:t>
            </a:r>
            <a:r>
              <a:rPr lang="en-US" dirty="0"/>
              <a:t>table: </a:t>
            </a:r>
            <a:r>
              <a:rPr lang="en-US" u="sng" dirty="0">
                <a:solidFill>
                  <a:srgbClr val="ED1C24"/>
                </a:solidFill>
              </a:rPr>
              <a:t>Filtered </a:t>
            </a:r>
            <a:r>
              <a:rPr lang="en-US" u="sng" dirty="0" smtClean="0">
                <a:solidFill>
                  <a:srgbClr val="ED1C24"/>
                </a:solidFill>
              </a:rPr>
              <a:t>indexes</a:t>
            </a:r>
            <a:endParaRPr lang="en-US" dirty="0" smtClean="0"/>
          </a:p>
          <a:p>
            <a:pPr marL="361639" indent="-361639">
              <a:buFont typeface="+mj-lt"/>
              <a:buAutoNum type="arabicPeriod"/>
            </a:pPr>
            <a:r>
              <a:rPr lang="en-US" dirty="0" smtClean="0"/>
              <a:t>Application frequently </a:t>
            </a:r>
            <a:r>
              <a:rPr lang="en-US" dirty="0"/>
              <a:t>queries </a:t>
            </a:r>
            <a:r>
              <a:rPr lang="en-US" dirty="0" smtClean="0"/>
              <a:t>an aggregation on low or moderate write tables: </a:t>
            </a:r>
            <a:r>
              <a:rPr lang="en-US" u="sng" dirty="0">
                <a:solidFill>
                  <a:srgbClr val="ED1C24"/>
                </a:solidFill>
              </a:rPr>
              <a:t>Indexed </a:t>
            </a:r>
            <a:r>
              <a:rPr lang="en-US" u="sng" dirty="0" smtClean="0">
                <a:solidFill>
                  <a:srgbClr val="ED1C24"/>
                </a:solidFill>
              </a:rPr>
              <a:t>views</a:t>
            </a:r>
            <a:endParaRPr lang="en-US" dirty="0" smtClean="0"/>
          </a:p>
          <a:p>
            <a:pPr marL="361639" indent="-361639">
              <a:buFont typeface="+mj-lt"/>
              <a:buAutoNum type="arabicPeriod"/>
            </a:pPr>
            <a:r>
              <a:rPr lang="en-US" dirty="0" smtClean="0"/>
              <a:t>Application frequently queries computations (and you can’t make the application just write the computed value in the first place):</a:t>
            </a:r>
            <a:r>
              <a:rPr lang="en-US" u="sng" dirty="0" smtClean="0">
                <a:solidFill>
                  <a:srgbClr val="ED1C24"/>
                </a:solidFill>
              </a:rPr>
              <a:t> </a:t>
            </a:r>
            <a:r>
              <a:rPr lang="en-US" u="sng" dirty="0">
                <a:solidFill>
                  <a:srgbClr val="ED1C24"/>
                </a:solidFill>
              </a:rPr>
              <a:t>Indexed computed columns</a:t>
            </a:r>
          </a:p>
          <a:p>
            <a:pPr marL="361639" indent="-361639">
              <a:buFont typeface="+mj-lt"/>
              <a:buAutoNum type="arabicPeriod"/>
            </a:pPr>
            <a:endParaRPr lang="en-US" dirty="0" smtClean="0"/>
          </a:p>
        </p:txBody>
      </p:sp>
    </p:spTree>
    <p:extLst>
      <p:ext uri="{BB962C8B-B14F-4D97-AF65-F5344CB8AC3E}">
        <p14:creationId xmlns:p14="http://schemas.microsoft.com/office/powerpoint/2010/main" val="3965290004"/>
      </p:ext>
    </p:ext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6004" y="900113"/>
            <a:ext cx="7551442" cy="5957887"/>
          </a:xfrm>
          <a:prstGeom prst="rect">
            <a:avLst/>
          </a:prstGeom>
        </p:spPr>
      </p:pic>
      <p:sp>
        <p:nvSpPr>
          <p:cNvPr id="3" name="Title 2"/>
          <p:cNvSpPr>
            <a:spLocks noGrp="1"/>
          </p:cNvSpPr>
          <p:nvPr>
            <p:ph type="title"/>
          </p:nvPr>
        </p:nvSpPr>
        <p:spPr/>
        <p:txBody>
          <a:bodyPr/>
          <a:lstStyle/>
          <a:p>
            <a:r>
              <a:rPr lang="en-US" dirty="0"/>
              <a:t>http://BrentOzar.com/go/engine</a:t>
            </a:r>
          </a:p>
        </p:txBody>
      </p:sp>
    </p:spTree>
    <p:extLst>
      <p:ext uri="{BB962C8B-B14F-4D97-AF65-F5344CB8AC3E}">
        <p14:creationId xmlns:p14="http://schemas.microsoft.com/office/powerpoint/2010/main" val="1481236462"/>
      </p:ext>
    </p:extLst>
  </p:cSld>
  <p:clrMapOvr>
    <a:masterClrMapping/>
  </p:clrMapOvr>
  <p:transition>
    <p:fade/>
  </p:transition>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Remember to test first</a:t>
            </a:r>
            <a:endParaRPr lang="en-US" dirty="0"/>
          </a:p>
        </p:txBody>
      </p:sp>
      <p:sp>
        <p:nvSpPr>
          <p:cNvPr id="3" name="Content Placeholder 2"/>
          <p:cNvSpPr>
            <a:spLocks noGrp="1"/>
          </p:cNvSpPr>
          <p:nvPr>
            <p:ph idx="1"/>
          </p:nvPr>
        </p:nvSpPr>
        <p:spPr/>
        <p:txBody>
          <a:bodyPr/>
          <a:lstStyle/>
          <a:p>
            <a:r>
              <a:rPr lang="en-US" dirty="0" smtClean="0"/>
              <a:t>These features persist filtered/computed/aggregated values</a:t>
            </a:r>
          </a:p>
          <a:p>
            <a:r>
              <a:rPr lang="en-US" dirty="0" smtClean="0"/>
              <a:t>SQL Server needs to make sure that the values are computed in a way that matches the client</a:t>
            </a:r>
          </a:p>
          <a:p>
            <a:r>
              <a:rPr lang="en-US" dirty="0" smtClean="0"/>
              <a:t>That’s why ‘SET’ options are so important!</a:t>
            </a:r>
            <a:endParaRPr lang="en-US" dirty="0"/>
          </a:p>
        </p:txBody>
      </p:sp>
      <p:pic>
        <p:nvPicPr>
          <p:cNvPr id="4" name="Picture 3" descr="SQL2012VM02 - Parallels Desktop 2013-05-27 11-50-23.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367103" y="4304329"/>
            <a:ext cx="8562865" cy="552263"/>
          </a:xfrm>
          <a:prstGeom prst="rect">
            <a:avLst/>
          </a:prstGeom>
          <a:ln w="19050" cmpd="sng">
            <a:solidFill>
              <a:schemeClr val="tx1"/>
            </a:solidFill>
            <a:prstDash val="dash"/>
          </a:ln>
        </p:spPr>
      </p:pic>
    </p:spTree>
    <p:extLst>
      <p:ext uri="{BB962C8B-B14F-4D97-AF65-F5344CB8AC3E}">
        <p14:creationId xmlns:p14="http://schemas.microsoft.com/office/powerpoint/2010/main" val="359190280"/>
      </p:ext>
    </p:extLst>
  </p:cSld>
  <p:clrMapOvr>
    <a:masterClrMapping/>
  </p:clrMapOvr>
  <p:transition/>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Don’t overuse special indexes</a:t>
            </a:r>
            <a:endParaRPr lang="en-US" dirty="0"/>
          </a:p>
        </p:txBody>
      </p:sp>
      <p:sp>
        <p:nvSpPr>
          <p:cNvPr id="4" name="Text Placeholder 3"/>
          <p:cNvSpPr>
            <a:spLocks noGrp="1"/>
          </p:cNvSpPr>
          <p:nvPr>
            <p:ph type="body" idx="1"/>
          </p:nvPr>
        </p:nvSpPr>
        <p:spPr/>
        <p:txBody>
          <a:bodyPr/>
          <a:lstStyle/>
          <a:p>
            <a:r>
              <a:rPr lang="en-US" sz="2200" dirty="0"/>
              <a:t>99% of the time, you need plain old Clustered and NonClustered </a:t>
            </a:r>
            <a:r>
              <a:rPr lang="en-US" sz="2200" dirty="0"/>
              <a:t>indexes</a:t>
            </a:r>
          </a:p>
          <a:p>
            <a:pPr marL="321457" indent="-321457">
              <a:buFont typeface="Arial"/>
              <a:buChar char="•"/>
            </a:pPr>
            <a:r>
              <a:rPr lang="en-US" dirty="0" smtClean="0"/>
              <a:t>Don’t overload on indexes – adding indexed views (and then indexes on the indexed view) piles up fast</a:t>
            </a:r>
          </a:p>
          <a:p>
            <a:pPr marL="321457" indent="-321457">
              <a:buFont typeface="Arial"/>
              <a:buChar char="•"/>
            </a:pPr>
            <a:r>
              <a:rPr lang="en-US" dirty="0" smtClean="0"/>
              <a:t>Don’t force yourself into using ‘recompile’ for lots of your queries to get a filtered index to be used</a:t>
            </a:r>
          </a:p>
          <a:p>
            <a:pPr marL="321457" indent="-321457">
              <a:buFont typeface="Arial"/>
              <a:buChar char="•"/>
            </a:pPr>
            <a:r>
              <a:rPr lang="en-US" dirty="0" smtClean="0"/>
              <a:t>Don’t use indexed computed columns if you could just make the app compute and write the value into a column itself</a:t>
            </a:r>
            <a:endParaRPr lang="en-US" dirty="0"/>
          </a:p>
        </p:txBody>
      </p:sp>
    </p:spTree>
    <p:extLst>
      <p:ext uri="{BB962C8B-B14F-4D97-AF65-F5344CB8AC3E}">
        <p14:creationId xmlns:p14="http://schemas.microsoft.com/office/powerpoint/2010/main" val="1112263356"/>
      </p:ext>
    </p:extLst>
  </p:cSld>
  <p:clrMapOvr>
    <a:masterClrMapping/>
  </p:clrMapOvr>
  <p:transition>
    <p:fade/>
  </p:transition>
  <p:timing>
    <p:tnLst>
      <p:par>
        <p:cTn id="1" dur="indefinite" restart="never" nodeType="tmRoot"/>
      </p:par>
    </p:tnLst>
  </p:timing>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600" dirty="0"/>
              <a:t>When you find the right place to implement a perfectly hand crafted index, </a:t>
            </a:r>
            <a:r>
              <a:rPr lang="en-US" sz="4600" i="1" dirty="0">
                <a:solidFill>
                  <a:srgbClr val="ED1C24"/>
                </a:solidFill>
              </a:rPr>
              <a:t>it’s delicious</a:t>
            </a:r>
            <a:r>
              <a:rPr lang="en-US" sz="4600" dirty="0"/>
              <a:t>.</a:t>
            </a:r>
            <a:endParaRPr lang="en-US" sz="4600" dirty="0"/>
          </a:p>
        </p:txBody>
      </p:sp>
      <p:pic>
        <p:nvPicPr>
          <p:cNvPr id="5" name="Picture 4" descr="Single-Macaron.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6568103" y="4661580"/>
            <a:ext cx="1930283" cy="1253032"/>
          </a:xfrm>
          <a:prstGeom prst="rect">
            <a:avLst/>
          </a:prstGeom>
        </p:spPr>
      </p:pic>
    </p:spTree>
    <p:extLst>
      <p:ext uri="{BB962C8B-B14F-4D97-AF65-F5344CB8AC3E}">
        <p14:creationId xmlns:p14="http://schemas.microsoft.com/office/powerpoint/2010/main" val="2823138350"/>
      </p:ext>
    </p:extLst>
  </p:cSld>
  <p:clrMapOvr>
    <a:masterClrMapping/>
  </p:clrMapOvr>
  <p:transition/>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mtClean="0"/>
              <a:t>SQLintersection</a:t>
            </a:r>
            <a:br>
              <a:rPr lang="en-US" smtClean="0"/>
            </a:br>
            <a:r>
              <a:rPr lang="en-US" smtClean="0"/>
              <a:t>Session POSTCON01</a:t>
            </a:r>
            <a:br>
              <a:rPr lang="en-US" smtClean="0"/>
            </a:br>
            <a:r>
              <a:rPr lang="en-US" smtClean="0"/>
              <a:t/>
            </a:r>
            <a:br>
              <a:rPr lang="en-US" smtClean="0"/>
            </a:br>
            <a:r>
              <a:rPr lang="en-US" smtClean="0"/>
              <a:t>Developer’s Guide to Dangerous Queries</a:t>
            </a:r>
            <a:endParaRPr lang="en-US" dirty="0"/>
          </a:p>
        </p:txBody>
      </p:sp>
      <p:sp>
        <p:nvSpPr>
          <p:cNvPr id="11267" name="Subtitle 2"/>
          <p:cNvSpPr>
            <a:spLocks noGrp="1"/>
          </p:cNvSpPr>
          <p:nvPr>
            <p:ph type="subTitle" idx="1"/>
          </p:nvPr>
        </p:nvSpPr>
        <p:spPr/>
        <p:txBody>
          <a:bodyPr/>
          <a:lstStyle/>
          <a:p>
            <a:r>
              <a:rPr lang="en-US" altLang="en-US" smtClean="0"/>
              <a:t>Jeremiah Peschka</a:t>
            </a:r>
          </a:p>
          <a:p>
            <a:r>
              <a:rPr lang="en-US" altLang="en-US" smtClean="0"/>
              <a:t>jeremiah@BrentOzar.com</a:t>
            </a:r>
            <a:endParaRPr lang="en-US" altLang="en-US" dirty="0" smtClean="0"/>
          </a:p>
        </p:txBody>
      </p:sp>
    </p:spTree>
    <p:extLst>
      <p:ext uri="{BB962C8B-B14F-4D97-AF65-F5344CB8AC3E}">
        <p14:creationId xmlns:p14="http://schemas.microsoft.com/office/powerpoint/2010/main" val="36795645"/>
      </p:ext>
    </p:extLst>
  </p:cSld>
  <p:clrMapOvr>
    <a:masterClrMapping/>
  </p:clrMapOvr>
  <p:transition/>
  <p:timing>
    <p:tnLst>
      <p:par>
        <p:cTn id="1" dur="indefinite" restart="never" nodeType="tmRoot"/>
      </p:par>
    </p:tnLst>
  </p:timing>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What bad patterns have we covered?</a:t>
            </a:r>
            <a:endParaRPr lang="en-US" dirty="0"/>
          </a:p>
        </p:txBody>
      </p:sp>
      <p:sp>
        <p:nvSpPr>
          <p:cNvPr id="3" name="Content Placeholder 2"/>
          <p:cNvSpPr>
            <a:spLocks noGrp="1"/>
          </p:cNvSpPr>
          <p:nvPr>
            <p:ph idx="1"/>
          </p:nvPr>
        </p:nvSpPr>
        <p:spPr/>
        <p:txBody>
          <a:bodyPr/>
          <a:lstStyle/>
          <a:p>
            <a:r>
              <a:rPr lang="en-US" smtClean="0"/>
              <a:t>Using built-in functions in the WHERE clause</a:t>
            </a:r>
          </a:p>
          <a:p>
            <a:r>
              <a:rPr lang="en-US" smtClean="0"/>
              <a:t>Full wildcards with LIKE</a:t>
            </a:r>
          </a:p>
          <a:p>
            <a:r>
              <a:rPr lang="en-US" smtClean="0"/>
              <a:t>Implicit Conversions</a:t>
            </a:r>
          </a:p>
          <a:p>
            <a:r>
              <a:rPr lang="en-US" smtClean="0"/>
              <a:t>Locking and blocking</a:t>
            </a:r>
          </a:p>
          <a:p>
            <a:r>
              <a:rPr lang="en-US" smtClean="0"/>
              <a:t>Residual predicates</a:t>
            </a:r>
          </a:p>
          <a:p>
            <a:r>
              <a:rPr lang="en-US" smtClean="0"/>
              <a:t>Plan compilation time out</a:t>
            </a:r>
            <a:endParaRPr lang="en-US" dirty="0"/>
          </a:p>
        </p:txBody>
      </p:sp>
    </p:spTree>
    <p:extLst>
      <p:ext uri="{BB962C8B-B14F-4D97-AF65-F5344CB8AC3E}">
        <p14:creationId xmlns:p14="http://schemas.microsoft.com/office/powerpoint/2010/main" val="3885310114"/>
      </p:ext>
    </p:extLst>
  </p:cSld>
  <p:clrMapOvr>
    <a:masterClrMapping/>
  </p:clrMapOvr>
  <p:transition/>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We’ve already shown you why</a:t>
            </a:r>
            <a:endParaRPr lang="en-US" dirty="0"/>
          </a:p>
        </p:txBody>
      </p:sp>
      <p:sp>
        <p:nvSpPr>
          <p:cNvPr id="3" name="Content Placeholder 2"/>
          <p:cNvSpPr>
            <a:spLocks noGrp="1"/>
          </p:cNvSpPr>
          <p:nvPr>
            <p:ph idx="1"/>
          </p:nvPr>
        </p:nvSpPr>
        <p:spPr/>
        <p:txBody>
          <a:bodyPr/>
          <a:lstStyle/>
          <a:p>
            <a:r>
              <a:rPr lang="en-US" smtClean="0"/>
              <a:t>Indexes matter</a:t>
            </a:r>
          </a:p>
          <a:p>
            <a:r>
              <a:rPr lang="en-US" smtClean="0"/>
              <a:t>Everything can ruin SARGability</a:t>
            </a:r>
          </a:p>
          <a:p>
            <a:pPr lvl="1"/>
            <a:r>
              <a:rPr lang="en-US" smtClean="0"/>
              <a:t>Functions can mask data</a:t>
            </a:r>
          </a:p>
          <a:p>
            <a:pPr lvl="1"/>
            <a:r>
              <a:rPr lang="en-US" smtClean="0"/>
              <a:t>LIKE statements can require scans</a:t>
            </a:r>
          </a:p>
          <a:p>
            <a:pPr lvl="1"/>
            <a:r>
              <a:rPr lang="en-US" smtClean="0"/>
              <a:t>Implicit conversions are bad</a:t>
            </a:r>
          </a:p>
          <a:p>
            <a:r>
              <a:rPr lang="en-US" smtClean="0"/>
              <a:t>Locking and blocking can ruin your day</a:t>
            </a:r>
            <a:endParaRPr lang="en-US" dirty="0" smtClean="0"/>
          </a:p>
        </p:txBody>
      </p:sp>
    </p:spTree>
    <p:extLst>
      <p:ext uri="{BB962C8B-B14F-4D97-AF65-F5344CB8AC3E}">
        <p14:creationId xmlns:p14="http://schemas.microsoft.com/office/powerpoint/2010/main" val="727646317"/>
      </p:ext>
    </p:extLst>
  </p:cSld>
  <p:clrMapOvr>
    <a:masterClrMapping/>
  </p:clrMapOvr>
  <p:transition/>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Where to now?</a:t>
            </a:r>
            <a:endParaRPr lang="en-US" dirty="0"/>
          </a:p>
        </p:txBody>
      </p:sp>
    </p:spTree>
    <p:extLst>
      <p:ext uri="{BB962C8B-B14F-4D97-AF65-F5344CB8AC3E}">
        <p14:creationId xmlns:p14="http://schemas.microsoft.com/office/powerpoint/2010/main" val="15039004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Our Agenda</a:t>
            </a:r>
            <a:endParaRPr lang="en-US" dirty="0"/>
          </a:p>
        </p:txBody>
      </p:sp>
      <p:sp>
        <p:nvSpPr>
          <p:cNvPr id="4" name="Content Placeholder 3"/>
          <p:cNvSpPr>
            <a:spLocks noGrp="1"/>
          </p:cNvSpPr>
          <p:nvPr>
            <p:ph idx="1"/>
          </p:nvPr>
        </p:nvSpPr>
        <p:spPr/>
        <p:txBody>
          <a:bodyPr/>
          <a:lstStyle/>
          <a:p>
            <a:r>
              <a:rPr lang="en-US" smtClean="0"/>
              <a:t>Low Functioning Functions</a:t>
            </a:r>
          </a:p>
          <a:p>
            <a:r>
              <a:rPr lang="en-US" smtClean="0"/>
              <a:t>Nesting Habits of the Wild Query</a:t>
            </a:r>
          </a:p>
          <a:p>
            <a:r>
              <a:rPr lang="en-US" smtClean="0"/>
              <a:t>Blueprint Blunders</a:t>
            </a:r>
            <a:endParaRPr lang="en-US" dirty="0"/>
          </a:p>
        </p:txBody>
      </p:sp>
    </p:spTree>
    <p:extLst>
      <p:ext uri="{BB962C8B-B14F-4D97-AF65-F5344CB8AC3E}">
        <p14:creationId xmlns:p14="http://schemas.microsoft.com/office/powerpoint/2010/main" val="142315752"/>
      </p:ext>
    </p:extLst>
  </p:cSld>
  <p:clrMapOvr>
    <a:masterClrMapping/>
  </p:clrMapOvr>
  <p:transition/>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Low Functioning Functions</a:t>
            </a:r>
            <a:endParaRPr lang="en-US" dirty="0"/>
          </a:p>
        </p:txBody>
      </p:sp>
      <p:sp>
        <p:nvSpPr>
          <p:cNvPr id="6" name="Text Placeholder 5"/>
          <p:cNvSpPr>
            <a:spLocks noGrp="1"/>
          </p:cNvSpPr>
          <p:nvPr>
            <p:ph type="body" idx="1"/>
          </p:nvPr>
        </p:nvSpPr>
        <p:spPr/>
        <p:txBody>
          <a:bodyPr/>
          <a:lstStyle/>
          <a:p>
            <a:endParaRPr lang="en-US"/>
          </a:p>
        </p:txBody>
      </p:sp>
    </p:spTree>
    <p:extLst>
      <p:ext uri="{BB962C8B-B14F-4D97-AF65-F5344CB8AC3E}">
        <p14:creationId xmlns:p14="http://schemas.microsoft.com/office/powerpoint/2010/main" val="1897847201"/>
      </p:ext>
    </p:extLst>
  </p:cSld>
  <p:clrMapOvr>
    <a:masterClrMapping/>
  </p:clrMapOvr>
  <p:transition>
    <p:fade/>
  </p:transition>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Scalar Functions</a:t>
            </a:r>
            <a:endParaRPr lang="en-US" dirty="0"/>
          </a:p>
        </p:txBody>
      </p:sp>
    </p:spTree>
    <p:extLst>
      <p:ext uri="{BB962C8B-B14F-4D97-AF65-F5344CB8AC3E}">
        <p14:creationId xmlns:p14="http://schemas.microsoft.com/office/powerpoint/2010/main" val="126306349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6004" y="900113"/>
            <a:ext cx="7551442" cy="5957887"/>
          </a:xfrm>
          <a:prstGeom prst="rect">
            <a:avLst/>
          </a:prstGeom>
        </p:spPr>
      </p:pic>
      <p:sp>
        <p:nvSpPr>
          <p:cNvPr id="3" name="Title 2"/>
          <p:cNvSpPr>
            <a:spLocks noGrp="1"/>
          </p:cNvSpPr>
          <p:nvPr>
            <p:ph type="title"/>
          </p:nvPr>
        </p:nvSpPr>
        <p:spPr/>
        <p:txBody>
          <a:bodyPr/>
          <a:lstStyle/>
          <a:p>
            <a:r>
              <a:rPr lang="en-US" dirty="0"/>
              <a:t>http://BrentOzar.com/go/engine</a:t>
            </a:r>
          </a:p>
        </p:txBody>
      </p:sp>
    </p:spTree>
    <p:extLst>
      <p:ext uri="{BB962C8B-B14F-4D97-AF65-F5344CB8AC3E}">
        <p14:creationId xmlns:p14="http://schemas.microsoft.com/office/powerpoint/2010/main" val="2564946652"/>
      </p:ext>
    </p:extLst>
  </p:cSld>
  <p:clrMapOvr>
    <a:masterClrMapping/>
  </p:clrMapOvr>
  <p:transition>
    <p:fade/>
  </p:transition>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A function</a:t>
            </a:r>
            <a:br>
              <a:rPr lang="en-US" smtClean="0"/>
            </a:br>
            <a:r>
              <a:rPr lang="en-US" smtClean="0"/>
              <a:t>that returns</a:t>
            </a:r>
            <a:br>
              <a:rPr lang="en-US" smtClean="0"/>
            </a:br>
            <a:r>
              <a:rPr lang="en-US" smtClean="0"/>
              <a:t>a single value</a:t>
            </a:r>
            <a:endParaRPr lang="en-US" dirty="0"/>
          </a:p>
        </p:txBody>
      </p:sp>
    </p:spTree>
    <p:extLst>
      <p:ext uri="{BB962C8B-B14F-4D97-AF65-F5344CB8AC3E}">
        <p14:creationId xmlns:p14="http://schemas.microsoft.com/office/powerpoint/2010/main" val="13450803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What could go wrong?</a:t>
            </a:r>
            <a:endParaRPr lang="en-US" dirty="0"/>
          </a:p>
        </p:txBody>
      </p:sp>
      <p:sp>
        <p:nvSpPr>
          <p:cNvPr id="3" name="Content Placeholder 2"/>
          <p:cNvSpPr>
            <a:spLocks noGrp="1"/>
          </p:cNvSpPr>
          <p:nvPr>
            <p:ph type="body" sz="quarter" idx="10"/>
          </p:nvPr>
        </p:nvSpPr>
        <p:spPr>
          <a:xfrm>
            <a:off x="1485899" y="1600200"/>
            <a:ext cx="6417686" cy="3962400"/>
          </a:xfrm>
        </p:spPr>
        <p:txBody>
          <a:bodyPr/>
          <a:lstStyle/>
          <a:p>
            <a:r>
              <a:rPr lang="en-US" dirty="0" smtClean="0"/>
              <a:t>SELECT  </a:t>
            </a:r>
            <a:r>
              <a:rPr lang="en-US" dirty="0" err="1" smtClean="0"/>
              <a:t>h.SalesOrderID</a:t>
            </a:r>
            <a:r>
              <a:rPr lang="en-US" dirty="0" smtClean="0"/>
              <a:t>, </a:t>
            </a:r>
            <a:br>
              <a:rPr lang="en-US" dirty="0" smtClean="0"/>
            </a:br>
            <a:r>
              <a:rPr lang="en-US" dirty="0" smtClean="0"/>
              <a:t>        SUM(</a:t>
            </a:r>
            <a:r>
              <a:rPr lang="en-US" dirty="0" err="1" smtClean="0"/>
              <a:t>d.UnitPrice</a:t>
            </a:r>
            <a:r>
              <a:rPr lang="en-US" dirty="0" smtClean="0"/>
              <a:t>) AS </a:t>
            </a:r>
            <a:r>
              <a:rPr lang="en-US" dirty="0" err="1" smtClean="0"/>
              <a:t>SumUnitPrice</a:t>
            </a:r>
            <a:r>
              <a:rPr lang="en-US" dirty="0" smtClean="0"/>
              <a:t/>
            </a:r>
            <a:br>
              <a:rPr lang="en-US" dirty="0" smtClean="0"/>
            </a:br>
            <a:r>
              <a:rPr lang="en-US" dirty="0" smtClean="0"/>
              <a:t>FROM    </a:t>
            </a:r>
            <a:r>
              <a:rPr lang="en-US" dirty="0" err="1" smtClean="0"/>
              <a:t>Sales.Customer</a:t>
            </a:r>
            <a:r>
              <a:rPr lang="en-US" dirty="0" smtClean="0"/>
              <a:t> c</a:t>
            </a:r>
            <a:br>
              <a:rPr lang="en-US" dirty="0" smtClean="0"/>
            </a:br>
            <a:r>
              <a:rPr lang="en-US" dirty="0" smtClean="0"/>
              <a:t>        INNER JOIN </a:t>
            </a:r>
            <a:r>
              <a:rPr lang="en-US" dirty="0" err="1" smtClean="0"/>
              <a:t>Sales.SalesOrderHeader</a:t>
            </a:r>
            <a:r>
              <a:rPr lang="en-US" dirty="0" smtClean="0"/>
              <a:t> h </a:t>
            </a:r>
            <a:br>
              <a:rPr lang="en-US" dirty="0" smtClean="0"/>
            </a:br>
            <a:r>
              <a:rPr lang="en-US" dirty="0" smtClean="0"/>
              <a:t>           ON </a:t>
            </a:r>
            <a:r>
              <a:rPr lang="en-US" dirty="0" err="1" smtClean="0"/>
              <a:t>c.CustomerID</a:t>
            </a:r>
            <a:r>
              <a:rPr lang="en-US" dirty="0" smtClean="0"/>
              <a:t> = </a:t>
            </a:r>
            <a:r>
              <a:rPr lang="en-US" dirty="0" err="1" smtClean="0"/>
              <a:t>h.CustomerID</a:t>
            </a:r>
            <a:r>
              <a:rPr lang="en-US" dirty="0" smtClean="0"/>
              <a:t/>
            </a:r>
            <a:br>
              <a:rPr lang="en-US" dirty="0" smtClean="0"/>
            </a:br>
            <a:r>
              <a:rPr lang="en-US" dirty="0" smtClean="0"/>
              <a:t>        INNER JOIN </a:t>
            </a:r>
            <a:r>
              <a:rPr lang="en-US" dirty="0" err="1" smtClean="0"/>
              <a:t>Sales.SalesOrderDetail</a:t>
            </a:r>
            <a:r>
              <a:rPr lang="en-US" dirty="0" smtClean="0"/>
              <a:t> d </a:t>
            </a:r>
            <a:br>
              <a:rPr lang="en-US" dirty="0" smtClean="0"/>
            </a:br>
            <a:r>
              <a:rPr lang="en-US" dirty="0" smtClean="0"/>
              <a:t>           ON </a:t>
            </a:r>
            <a:r>
              <a:rPr lang="en-US" dirty="0" err="1" smtClean="0"/>
              <a:t>h.SalesOrderID</a:t>
            </a:r>
            <a:r>
              <a:rPr lang="en-US" dirty="0" smtClean="0"/>
              <a:t> = </a:t>
            </a:r>
            <a:r>
              <a:rPr lang="en-US" dirty="0" err="1" smtClean="0"/>
              <a:t>d.SalesOrderID</a:t>
            </a:r>
            <a:r>
              <a:rPr lang="en-US" dirty="0" smtClean="0"/>
              <a:t/>
            </a:r>
            <a:br>
              <a:rPr lang="en-US" dirty="0" smtClean="0"/>
            </a:br>
            <a:r>
              <a:rPr lang="en-US" dirty="0" smtClean="0"/>
              <a:t>WHERE   </a:t>
            </a:r>
            <a:r>
              <a:rPr lang="en-US" dirty="0" err="1" smtClean="0"/>
              <a:t>dbo.CheckPermissions</a:t>
            </a:r>
            <a:r>
              <a:rPr lang="en-US" dirty="0" smtClean="0"/>
              <a:t>(</a:t>
            </a:r>
            <a:r>
              <a:rPr lang="en-US" dirty="0" err="1" smtClean="0"/>
              <a:t>c.CustomerID</a:t>
            </a:r>
            <a:r>
              <a:rPr lang="en-US" dirty="0" smtClean="0"/>
              <a:t>) = 1</a:t>
            </a:r>
            <a:br>
              <a:rPr lang="en-US" dirty="0" smtClean="0"/>
            </a:br>
            <a:r>
              <a:rPr lang="en-US" dirty="0" smtClean="0"/>
              <a:t>GROUP BY </a:t>
            </a:r>
            <a:r>
              <a:rPr lang="en-US" dirty="0" err="1" smtClean="0"/>
              <a:t>h.SalesOrderID</a:t>
            </a:r>
            <a:r>
              <a:rPr lang="en-US" dirty="0" smtClean="0"/>
              <a:t>;</a:t>
            </a:r>
            <a:endParaRPr lang="en-US" dirty="0"/>
          </a:p>
        </p:txBody>
      </p:sp>
    </p:spTree>
    <p:extLst>
      <p:ext uri="{BB962C8B-B14F-4D97-AF65-F5344CB8AC3E}">
        <p14:creationId xmlns:p14="http://schemas.microsoft.com/office/powerpoint/2010/main" val="1197255852"/>
      </p:ext>
    </p:extLst>
  </p:cSld>
  <p:clrMapOvr>
    <a:masterClrMapping/>
  </p:clrMapOvr>
  <p:transition>
    <p:fade/>
  </p:transition>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What could go wrong?</a:t>
            </a:r>
            <a:endParaRPr lang="en-US" dirty="0"/>
          </a:p>
        </p:txBody>
      </p:sp>
      <p:sp>
        <p:nvSpPr>
          <p:cNvPr id="6" name="Content Placeholder 5"/>
          <p:cNvSpPr>
            <a:spLocks noGrp="1"/>
          </p:cNvSpPr>
          <p:nvPr>
            <p:ph idx="1"/>
          </p:nvPr>
        </p:nvSpPr>
        <p:spPr/>
        <p:txBody>
          <a:bodyPr/>
          <a:lstStyle/>
          <a:p>
            <a:endParaRPr lang="en-US"/>
          </a:p>
        </p:txBody>
      </p:sp>
      <p:pic>
        <p:nvPicPr>
          <p:cNvPr id="4" name="Picture 3" descr="SQL Server 2014 CTP2 2013-12-30 16-08-04.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0" y="1555123"/>
            <a:ext cx="9144000" cy="2461219"/>
          </a:xfrm>
          <a:prstGeom prst="rect">
            <a:avLst/>
          </a:prstGeom>
        </p:spPr>
      </p:pic>
    </p:spTree>
    <p:extLst>
      <p:ext uri="{BB962C8B-B14F-4D97-AF65-F5344CB8AC3E}">
        <p14:creationId xmlns:p14="http://schemas.microsoft.com/office/powerpoint/2010/main" val="3735357027"/>
      </p:ext>
    </p:extLst>
  </p:cSld>
  <p:clrMapOvr>
    <a:masterClrMapping/>
  </p:clrMapOvr>
  <p:transition/>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What could go wrong?</a:t>
            </a:r>
            <a:endParaRPr lang="en-US" dirty="0"/>
          </a:p>
        </p:txBody>
      </p:sp>
      <p:sp>
        <p:nvSpPr>
          <p:cNvPr id="3" name="Content Placeholder 2"/>
          <p:cNvSpPr>
            <a:spLocks noGrp="1"/>
          </p:cNvSpPr>
          <p:nvPr>
            <p:ph idx="1"/>
          </p:nvPr>
        </p:nvSpPr>
        <p:spPr/>
        <p:txBody>
          <a:bodyPr/>
          <a:lstStyle/>
          <a:p>
            <a:r>
              <a:rPr lang="en-US" smtClean="0"/>
              <a:t>Table 'SalesOrderDetail'. </a:t>
            </a:r>
            <a:br>
              <a:rPr lang="en-US" smtClean="0"/>
            </a:br>
            <a:r>
              <a:rPr lang="en-US" smtClean="0"/>
              <a:t>Scan count 861, logical reads 2765</a:t>
            </a:r>
          </a:p>
          <a:p>
            <a:r>
              <a:rPr lang="en-US" smtClean="0"/>
              <a:t>Table 'SalesOrderHeader'. </a:t>
            </a:r>
            <a:br>
              <a:rPr lang="en-US" smtClean="0"/>
            </a:br>
            <a:r>
              <a:rPr lang="en-US" smtClean="0"/>
              <a:t>Scan count 121, logical reads 243</a:t>
            </a:r>
          </a:p>
          <a:p>
            <a:r>
              <a:rPr lang="en-US" smtClean="0"/>
              <a:t>Table 'Customer'. </a:t>
            </a:r>
            <a:br>
              <a:rPr lang="en-US" smtClean="0"/>
            </a:br>
            <a:r>
              <a:rPr lang="en-US" smtClean="0"/>
              <a:t>Scan count 1, logical reads 37</a:t>
            </a:r>
          </a:p>
          <a:p>
            <a:endParaRPr lang="en-US" dirty="0"/>
          </a:p>
        </p:txBody>
      </p:sp>
    </p:spTree>
    <p:extLst>
      <p:ext uri="{BB962C8B-B14F-4D97-AF65-F5344CB8AC3E}">
        <p14:creationId xmlns:p14="http://schemas.microsoft.com/office/powerpoint/2010/main" val="335829319"/>
      </p:ext>
    </p:extLst>
  </p:cSld>
  <p:clrMapOvr>
    <a:masterClrMapping/>
  </p:clrMapOvr>
  <p:transition/>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What could go wrong?</a:t>
            </a:r>
            <a:endParaRPr lang="en-US" dirty="0"/>
          </a:p>
        </p:txBody>
      </p:sp>
      <p:sp>
        <p:nvSpPr>
          <p:cNvPr id="3" name="Content Placeholder 2"/>
          <p:cNvSpPr>
            <a:spLocks noGrp="1"/>
          </p:cNvSpPr>
          <p:nvPr>
            <p:ph idx="1"/>
          </p:nvPr>
        </p:nvSpPr>
        <p:spPr/>
        <p:txBody>
          <a:bodyPr/>
          <a:lstStyle/>
          <a:p>
            <a:r>
              <a:rPr lang="en-US" smtClean="0"/>
              <a:t>Table 'SalesOrderDetail'. </a:t>
            </a:r>
            <a:br>
              <a:rPr lang="en-US" smtClean="0"/>
            </a:br>
            <a:r>
              <a:rPr lang="en-US" smtClean="0"/>
              <a:t>Scan count 861, logical reads 2765</a:t>
            </a:r>
          </a:p>
          <a:p>
            <a:r>
              <a:rPr lang="en-US" smtClean="0"/>
              <a:t>Table 'SalesOrderHeader'. </a:t>
            </a:r>
            <a:br>
              <a:rPr lang="en-US" smtClean="0"/>
            </a:br>
            <a:r>
              <a:rPr lang="en-US" smtClean="0"/>
              <a:t>Scan count 121, logical reads 243</a:t>
            </a:r>
          </a:p>
          <a:p>
            <a:r>
              <a:rPr lang="en-US" smtClean="0"/>
              <a:t>Table 'Customer'. </a:t>
            </a:r>
            <a:br>
              <a:rPr lang="en-US" smtClean="0"/>
            </a:br>
            <a:r>
              <a:rPr lang="en-US" smtClean="0"/>
              <a:t>Scan count 1, logical reads 37</a:t>
            </a:r>
          </a:p>
          <a:p>
            <a:endParaRPr lang="en-US" dirty="0"/>
          </a:p>
        </p:txBody>
      </p:sp>
      <p:pic>
        <p:nvPicPr>
          <p:cNvPr id="4" name="Picture 3" descr="oh the huge manatee.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85052" y="2902250"/>
            <a:ext cx="3791512" cy="2962119"/>
          </a:xfrm>
          <a:prstGeom prst="rect">
            <a:avLst/>
          </a:prstGeom>
        </p:spPr>
      </p:pic>
    </p:spTree>
    <p:extLst>
      <p:ext uri="{BB962C8B-B14F-4D97-AF65-F5344CB8AC3E}">
        <p14:creationId xmlns:p14="http://schemas.microsoft.com/office/powerpoint/2010/main" val="1181600715"/>
      </p:ext>
    </p:extLst>
  </p:cSld>
  <p:clrMapOvr>
    <a:masterClrMapping/>
  </p:clrMapOvr>
  <p:transition/>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Wait, what?</a:t>
            </a:r>
            <a:endParaRPr lang="en-US" dirty="0"/>
          </a:p>
        </p:txBody>
      </p:sp>
      <p:sp>
        <p:nvSpPr>
          <p:cNvPr id="3" name="Content Placeholder 2"/>
          <p:cNvSpPr>
            <a:spLocks noGrp="1"/>
          </p:cNvSpPr>
          <p:nvPr>
            <p:ph idx="1"/>
          </p:nvPr>
        </p:nvSpPr>
        <p:spPr/>
        <p:txBody>
          <a:bodyPr/>
          <a:lstStyle/>
          <a:p>
            <a:r>
              <a:rPr lang="en-US" smtClean="0"/>
              <a:t>CheckPermissions forces row by row execution.</a:t>
            </a:r>
          </a:p>
          <a:p>
            <a:pPr lvl="1"/>
            <a:r>
              <a:rPr lang="en-US" smtClean="0"/>
              <a:t>Increases access to underlying tables.</a:t>
            </a:r>
          </a:p>
          <a:p>
            <a:pPr lvl="1"/>
            <a:r>
              <a:rPr lang="en-US" smtClean="0"/>
              <a:t>No easy way to tell without in-depth investigation.</a:t>
            </a:r>
          </a:p>
          <a:p>
            <a:r>
              <a:rPr lang="en-US" smtClean="0"/>
              <a:t>This is going to be hard to find</a:t>
            </a:r>
          </a:p>
          <a:p>
            <a:pPr lvl="1"/>
            <a:r>
              <a:rPr lang="en-US" smtClean="0"/>
              <a:t>Average CPU per execution is 75 microseconds.</a:t>
            </a:r>
          </a:p>
          <a:p>
            <a:pPr lvl="1"/>
            <a:r>
              <a:rPr lang="en-US" smtClean="0"/>
              <a:t>6 reads per execution.</a:t>
            </a:r>
          </a:p>
          <a:p>
            <a:endParaRPr lang="en-US" dirty="0" smtClean="0"/>
          </a:p>
        </p:txBody>
      </p:sp>
    </p:spTree>
    <p:extLst>
      <p:ext uri="{BB962C8B-B14F-4D97-AF65-F5344CB8AC3E}">
        <p14:creationId xmlns:p14="http://schemas.microsoft.com/office/powerpoint/2010/main" val="574824544"/>
      </p:ext>
    </p:extLst>
  </p:cSld>
  <p:clrMapOvr>
    <a:masterClrMapping/>
  </p:clrMapOvr>
  <p:transition/>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Identifying the Problem: Interactive Means</a:t>
            </a:r>
            <a:endParaRPr lang="en-US" dirty="0"/>
          </a:p>
        </p:txBody>
      </p:sp>
      <p:sp>
        <p:nvSpPr>
          <p:cNvPr id="3" name="Content Placeholder 2"/>
          <p:cNvSpPr>
            <a:spLocks noGrp="1"/>
          </p:cNvSpPr>
          <p:nvPr>
            <p:ph idx="1"/>
          </p:nvPr>
        </p:nvSpPr>
        <p:spPr/>
        <p:txBody>
          <a:bodyPr/>
          <a:lstStyle/>
          <a:p>
            <a:r>
              <a:rPr lang="en-US" smtClean="0"/>
              <a:t>Service Side Trace</a:t>
            </a:r>
          </a:p>
          <a:p>
            <a:pPr lvl="1"/>
            <a:r>
              <a:rPr lang="en-US" smtClean="0"/>
              <a:t>Requires the problem to be observed.</a:t>
            </a:r>
          </a:p>
          <a:p>
            <a:pPr lvl="1"/>
            <a:r>
              <a:rPr lang="en-US" smtClean="0"/>
              <a:t>This issue won’t show up in most traces: short duration, low reads.</a:t>
            </a:r>
          </a:p>
          <a:p>
            <a:r>
              <a:rPr lang="en-US" smtClean="0"/>
              <a:t>Extended Events</a:t>
            </a:r>
          </a:p>
          <a:p>
            <a:pPr lvl="1"/>
            <a:r>
              <a:rPr lang="en-US" smtClean="0"/>
              <a:t>Finer grained control.</a:t>
            </a:r>
          </a:p>
          <a:p>
            <a:pPr lvl="1"/>
            <a:r>
              <a:rPr lang="en-US" smtClean="0"/>
              <a:t>Same problems as a trace.</a:t>
            </a:r>
          </a:p>
          <a:p>
            <a:endParaRPr lang="en-US" dirty="0"/>
          </a:p>
        </p:txBody>
      </p:sp>
    </p:spTree>
    <p:extLst>
      <p:ext uri="{BB962C8B-B14F-4D97-AF65-F5344CB8AC3E}">
        <p14:creationId xmlns:p14="http://schemas.microsoft.com/office/powerpoint/2010/main" val="3132811233"/>
      </p:ext>
    </p:extLst>
  </p:cSld>
  <p:clrMapOvr>
    <a:masterClrMapping/>
  </p:clrMapOvr>
  <p:transition/>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Identifying the Problem: </a:t>
            </a:r>
            <a:br>
              <a:rPr lang="en-US" smtClean="0"/>
            </a:br>
            <a:r>
              <a:rPr lang="en-US" smtClean="0"/>
              <a:t>Historical Means</a:t>
            </a:r>
            <a:endParaRPr lang="en-US" dirty="0"/>
          </a:p>
        </p:txBody>
      </p:sp>
      <p:sp>
        <p:nvSpPr>
          <p:cNvPr id="3" name="Content Placeholder 2"/>
          <p:cNvSpPr>
            <a:spLocks noGrp="1"/>
          </p:cNvSpPr>
          <p:nvPr>
            <p:ph idx="1"/>
          </p:nvPr>
        </p:nvSpPr>
        <p:spPr/>
        <p:txBody>
          <a:bodyPr/>
          <a:lstStyle/>
          <a:p>
            <a:r>
              <a:rPr lang="en-US" smtClean="0"/>
              <a:t>Plan Cache</a:t>
            </a:r>
          </a:p>
          <a:p>
            <a:pPr lvl="1"/>
            <a:r>
              <a:rPr lang="en-US" smtClean="0"/>
              <a:t>Historical information.</a:t>
            </a:r>
          </a:p>
          <a:p>
            <a:pPr lvl="1"/>
            <a:r>
              <a:rPr lang="en-US" smtClean="0"/>
              <a:t>Lightweight querying.</a:t>
            </a:r>
          </a:p>
          <a:p>
            <a:pPr lvl="1"/>
            <a:r>
              <a:rPr lang="en-US" smtClean="0"/>
              <a:t>We don’t have to prepare in advance to capture problems.</a:t>
            </a:r>
          </a:p>
          <a:p>
            <a:r>
              <a:rPr lang="en-US" smtClean="0"/>
              <a:t>I like this approach</a:t>
            </a:r>
          </a:p>
          <a:p>
            <a:pPr lvl="1"/>
            <a:r>
              <a:rPr lang="en-US" smtClean="0"/>
              <a:t>It’s lightweight.</a:t>
            </a:r>
          </a:p>
          <a:p>
            <a:pPr lvl="1"/>
            <a:r>
              <a:rPr lang="en-US" smtClean="0"/>
              <a:t>It lets me find problems I didn’t think to watch for.</a:t>
            </a:r>
          </a:p>
          <a:p>
            <a:endParaRPr lang="en-US" dirty="0"/>
          </a:p>
        </p:txBody>
      </p:sp>
    </p:spTree>
    <p:extLst>
      <p:ext uri="{BB962C8B-B14F-4D97-AF65-F5344CB8AC3E}">
        <p14:creationId xmlns:p14="http://schemas.microsoft.com/office/powerpoint/2010/main" val="3885413173"/>
      </p:ext>
    </p:extLst>
  </p:cSld>
  <p:clrMapOvr>
    <a:masterClrMapping/>
  </p:clrMapOvr>
  <p:transition/>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Tree>
    <p:extLst>
      <p:ext uri="{BB962C8B-B14F-4D97-AF65-F5344CB8AC3E}">
        <p14:creationId xmlns:p14="http://schemas.microsoft.com/office/powerpoint/2010/main" val="27440695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mtClean="0"/>
              <a:t>What about TVFs?</a:t>
            </a:r>
            <a:endParaRPr lang="en-US" dirty="0"/>
          </a:p>
        </p:txBody>
      </p:sp>
    </p:spTree>
    <p:extLst>
      <p:ext uri="{BB962C8B-B14F-4D97-AF65-F5344CB8AC3E}">
        <p14:creationId xmlns:p14="http://schemas.microsoft.com/office/powerpoint/2010/main" val="105495731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274592" y="1312380"/>
            <a:ext cx="3003308" cy="557334"/>
          </a:xfrm>
          <a:prstGeom prst="rect">
            <a:avLst/>
          </a:prstGeom>
          <a:noFill/>
        </p:spPr>
        <p:txBody>
          <a:bodyPr wrap="square" lIns="64258" tIns="32128" rIns="64258" bIns="32128" rtlCol="0">
            <a:spAutoFit/>
          </a:bodyPr>
          <a:lstStyle/>
          <a:p>
            <a:pPr algn="r" defTabSz="914400" fontAlgn="base">
              <a:spcBef>
                <a:spcPct val="0"/>
              </a:spcBef>
              <a:spcAft>
                <a:spcPct val="0"/>
              </a:spcAft>
            </a:pPr>
            <a:r>
              <a:rPr lang="en-US" sz="3200" dirty="0">
                <a:solidFill>
                  <a:prstClr val="black"/>
                </a:solidFill>
                <a:latin typeface="Calibri" panose="020F0502020204030204" pitchFamily="34" charset="0"/>
                <a:cs typeface="Sweet Sans Pro" panose="02000000000000000000" pitchFamily="50" charset="0"/>
              </a:rPr>
              <a:t>Page Header</a:t>
            </a:r>
          </a:p>
        </p:txBody>
      </p:sp>
      <p:sp>
        <p:nvSpPr>
          <p:cNvPr id="8" name="TextBox 7"/>
          <p:cNvSpPr txBox="1"/>
          <p:nvPr/>
        </p:nvSpPr>
        <p:spPr>
          <a:xfrm>
            <a:off x="5790039" y="2521929"/>
            <a:ext cx="2522779" cy="1060384"/>
          </a:xfrm>
          <a:prstGeom prst="rect">
            <a:avLst/>
          </a:prstGeom>
          <a:noFill/>
        </p:spPr>
        <p:txBody>
          <a:bodyPr wrap="square" lIns="64258" tIns="32128" rIns="64258" bIns="32128" rtlCol="0">
            <a:spAutoFit/>
          </a:bodyPr>
          <a:lstStyle/>
          <a:p>
            <a:pPr defTabSz="914400" fontAlgn="base">
              <a:spcBef>
                <a:spcPct val="0"/>
              </a:spcBef>
              <a:spcAft>
                <a:spcPct val="0"/>
              </a:spcAft>
            </a:pPr>
            <a:r>
              <a:rPr lang="en-US" sz="3200" dirty="0">
                <a:solidFill>
                  <a:prstClr val="black"/>
                </a:solidFill>
                <a:latin typeface="Calibri" panose="020F0502020204030204" pitchFamily="34" charset="0"/>
                <a:cs typeface="Arial" charset="0"/>
              </a:rPr>
              <a:t>Index </a:t>
            </a:r>
            <a:r>
              <a:rPr lang="en-US" sz="3200" i="1" dirty="0">
                <a:solidFill>
                  <a:srgbClr val="FF0000"/>
                </a:solidFill>
                <a:latin typeface="Calibri" panose="020F0502020204030204" pitchFamily="34" charset="0"/>
                <a:cs typeface="Arial" charset="0"/>
              </a:rPr>
              <a:t>OR</a:t>
            </a:r>
            <a:r>
              <a:rPr lang="en-US" sz="3200" dirty="0">
                <a:solidFill>
                  <a:prstClr val="black"/>
                </a:solidFill>
                <a:latin typeface="Calibri" panose="020F0502020204030204" pitchFamily="34" charset="0"/>
                <a:cs typeface="Arial" charset="0"/>
              </a:rPr>
              <a:t> Data Rows</a:t>
            </a:r>
          </a:p>
        </p:txBody>
      </p:sp>
      <p:sp>
        <p:nvSpPr>
          <p:cNvPr id="9" name="TextBox 8"/>
          <p:cNvSpPr txBox="1"/>
          <p:nvPr/>
        </p:nvSpPr>
        <p:spPr>
          <a:xfrm>
            <a:off x="755122" y="4461031"/>
            <a:ext cx="2522779" cy="557334"/>
          </a:xfrm>
          <a:prstGeom prst="rect">
            <a:avLst/>
          </a:prstGeom>
          <a:noFill/>
        </p:spPr>
        <p:txBody>
          <a:bodyPr wrap="square" lIns="64258" tIns="32128" rIns="64258" bIns="32128" rtlCol="0">
            <a:spAutoFit/>
          </a:bodyPr>
          <a:lstStyle/>
          <a:p>
            <a:pPr algn="r" defTabSz="914400" fontAlgn="base">
              <a:spcBef>
                <a:spcPct val="0"/>
              </a:spcBef>
              <a:spcAft>
                <a:spcPct val="0"/>
              </a:spcAft>
            </a:pPr>
            <a:r>
              <a:rPr lang="en-US" sz="3200" dirty="0">
                <a:solidFill>
                  <a:prstClr val="black"/>
                </a:solidFill>
                <a:latin typeface="Calibri" panose="020F0502020204030204" pitchFamily="34" charset="0"/>
                <a:cs typeface="Arial" charset="0"/>
              </a:rPr>
              <a:t>Slot Array</a:t>
            </a:r>
          </a:p>
        </p:txBody>
      </p:sp>
      <p:grpSp>
        <p:nvGrpSpPr>
          <p:cNvPr id="12" name="Group 11"/>
          <p:cNvGrpSpPr/>
          <p:nvPr/>
        </p:nvGrpSpPr>
        <p:grpSpPr>
          <a:xfrm>
            <a:off x="3325611" y="1293920"/>
            <a:ext cx="2344481" cy="3761969"/>
            <a:chOff x="3325600" y="1293920"/>
            <a:chExt cx="2344481" cy="3761969"/>
          </a:xfrm>
        </p:grpSpPr>
        <p:sp>
          <p:nvSpPr>
            <p:cNvPr id="13" name="Snip Single Corner Rectangle 12"/>
            <p:cNvSpPr/>
            <p:nvPr/>
          </p:nvSpPr>
          <p:spPr>
            <a:xfrm>
              <a:off x="3325600" y="1293920"/>
              <a:ext cx="2344481" cy="3761969"/>
            </a:xfrm>
            <a:prstGeom prst="snip1Rect">
              <a:avLst/>
            </a:prstGeom>
          </p:spPr>
          <p:style>
            <a:lnRef idx="2">
              <a:schemeClr val="accent1"/>
            </a:lnRef>
            <a:fillRef idx="1">
              <a:schemeClr val="lt1"/>
            </a:fillRef>
            <a:effectRef idx="0">
              <a:schemeClr val="accent1"/>
            </a:effectRef>
            <a:fontRef idx="minor">
              <a:schemeClr val="dk1"/>
            </a:fontRef>
          </p:style>
          <p:txBody>
            <a:bodyPr rtlCol="0" anchor="ctr"/>
            <a:lstStyle/>
            <a:p>
              <a:pPr algn="ctr" defTabSz="914400" fontAlgn="base">
                <a:spcBef>
                  <a:spcPct val="0"/>
                </a:spcBef>
                <a:spcAft>
                  <a:spcPct val="0"/>
                </a:spcAft>
              </a:pPr>
              <a:endParaRPr lang="en-US" sz="6000" dirty="0">
                <a:solidFill>
                  <a:prstClr val="black"/>
                </a:solidFill>
                <a:latin typeface="Sweet Sans Pro Medium" panose="02000000000000000000" pitchFamily="50" charset="0"/>
              </a:endParaRPr>
            </a:p>
          </p:txBody>
        </p:sp>
        <p:sp>
          <p:nvSpPr>
            <p:cNvPr id="14" name="Snip Single Corner Rectangle 13"/>
            <p:cNvSpPr/>
            <p:nvPr/>
          </p:nvSpPr>
          <p:spPr>
            <a:xfrm>
              <a:off x="3435096" y="1399927"/>
              <a:ext cx="2090990" cy="584776"/>
            </a:xfrm>
            <a:prstGeom prst="snip1Rect">
              <a:avLst>
                <a:gd name="adj" fmla="val 44547"/>
              </a:avLst>
            </a:prstGeom>
            <a:solidFill>
              <a:schemeClr val="tx2">
                <a:lumMod val="20000"/>
                <a:lumOff val="8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defTabSz="914400" fontAlgn="base">
                <a:spcBef>
                  <a:spcPct val="0"/>
                </a:spcBef>
                <a:spcAft>
                  <a:spcPct val="0"/>
                </a:spcAft>
              </a:pPr>
              <a:endParaRPr lang="en-US" sz="6000" dirty="0">
                <a:solidFill>
                  <a:prstClr val="black"/>
                </a:solidFill>
                <a:latin typeface="Sweet Sans Pro Medium" panose="02000000000000000000" pitchFamily="50" charset="0"/>
              </a:endParaRPr>
            </a:p>
          </p:txBody>
        </p:sp>
        <p:sp>
          <p:nvSpPr>
            <p:cNvPr id="15" name="Rectangle 14"/>
            <p:cNvSpPr/>
            <p:nvPr/>
          </p:nvSpPr>
          <p:spPr>
            <a:xfrm>
              <a:off x="3435096" y="2067910"/>
              <a:ext cx="2090990" cy="2428294"/>
            </a:xfrm>
            <a:prstGeom prst="rect">
              <a:avLst/>
            </a:prstGeom>
            <a:solidFill>
              <a:srgbClr val="BAC5D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fontAlgn="base">
                <a:spcBef>
                  <a:spcPct val="0"/>
                </a:spcBef>
                <a:spcAft>
                  <a:spcPct val="0"/>
                </a:spcAft>
              </a:pPr>
              <a:endParaRPr lang="en-US" sz="4200" dirty="0">
                <a:solidFill>
                  <a:prstClr val="white"/>
                </a:solidFill>
                <a:latin typeface="Sweet Sans Pro Medium" panose="02000000000000000000" pitchFamily="50" charset="0"/>
              </a:endParaRPr>
            </a:p>
          </p:txBody>
        </p:sp>
        <p:sp>
          <p:nvSpPr>
            <p:cNvPr id="16" name="Rectangle 15"/>
            <p:cNvSpPr/>
            <p:nvPr/>
          </p:nvSpPr>
          <p:spPr>
            <a:xfrm>
              <a:off x="5029244" y="4658939"/>
              <a:ext cx="132660" cy="340809"/>
            </a:xfrm>
            <a:prstGeom prst="rect">
              <a:avLst/>
            </a:prstGeom>
            <a:solidFill>
              <a:srgbClr val="008000">
                <a:alpha val="43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fontAlgn="base">
                <a:spcBef>
                  <a:spcPct val="0"/>
                </a:spcBef>
                <a:spcAft>
                  <a:spcPct val="0"/>
                </a:spcAft>
              </a:pPr>
              <a:endParaRPr lang="en-US" sz="4200" dirty="0">
                <a:solidFill>
                  <a:prstClr val="white"/>
                </a:solidFill>
                <a:latin typeface="Sweet Sans Pro Medium" panose="02000000000000000000" pitchFamily="50" charset="0"/>
              </a:endParaRPr>
            </a:p>
          </p:txBody>
        </p:sp>
        <p:sp>
          <p:nvSpPr>
            <p:cNvPr id="17" name="Rectangle 16"/>
            <p:cNvSpPr/>
            <p:nvPr/>
          </p:nvSpPr>
          <p:spPr>
            <a:xfrm>
              <a:off x="5219916" y="4658939"/>
              <a:ext cx="132660" cy="340809"/>
            </a:xfrm>
            <a:prstGeom prst="rect">
              <a:avLst/>
            </a:prstGeom>
            <a:solidFill>
              <a:srgbClr val="008000">
                <a:alpha val="43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fontAlgn="base">
                <a:spcBef>
                  <a:spcPct val="0"/>
                </a:spcBef>
                <a:spcAft>
                  <a:spcPct val="0"/>
                </a:spcAft>
              </a:pPr>
              <a:endParaRPr lang="en-US" sz="4200" dirty="0">
                <a:solidFill>
                  <a:prstClr val="white"/>
                </a:solidFill>
                <a:latin typeface="Sweet Sans Pro Medium" panose="02000000000000000000" pitchFamily="50" charset="0"/>
              </a:endParaRPr>
            </a:p>
          </p:txBody>
        </p:sp>
        <p:sp>
          <p:nvSpPr>
            <p:cNvPr id="18" name="Rectangle 17"/>
            <p:cNvSpPr/>
            <p:nvPr/>
          </p:nvSpPr>
          <p:spPr>
            <a:xfrm>
              <a:off x="5393426" y="4658939"/>
              <a:ext cx="132660" cy="340809"/>
            </a:xfrm>
            <a:prstGeom prst="rect">
              <a:avLst/>
            </a:prstGeom>
            <a:solidFill>
              <a:srgbClr val="008000">
                <a:alpha val="43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fontAlgn="base">
                <a:spcBef>
                  <a:spcPct val="0"/>
                </a:spcBef>
                <a:spcAft>
                  <a:spcPct val="0"/>
                </a:spcAft>
              </a:pPr>
              <a:endParaRPr lang="en-US" sz="4200" dirty="0">
                <a:solidFill>
                  <a:prstClr val="white"/>
                </a:solidFill>
                <a:latin typeface="Sweet Sans Pro Medium" panose="02000000000000000000" pitchFamily="50" charset="0"/>
              </a:endParaRPr>
            </a:p>
          </p:txBody>
        </p:sp>
        <p:sp>
          <p:nvSpPr>
            <p:cNvPr id="19" name="Rectangle 18"/>
            <p:cNvSpPr/>
            <p:nvPr/>
          </p:nvSpPr>
          <p:spPr>
            <a:xfrm>
              <a:off x="3435096" y="2067909"/>
              <a:ext cx="2090990" cy="2085073"/>
            </a:xfrm>
            <a:prstGeom prst="rect">
              <a:avLst/>
            </a:prstGeom>
            <a:solidFill>
              <a:schemeClr val="accent3">
                <a:alpha val="36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fontAlgn="base">
                <a:spcBef>
                  <a:spcPct val="0"/>
                </a:spcBef>
                <a:spcAft>
                  <a:spcPct val="0"/>
                </a:spcAft>
              </a:pPr>
              <a:endParaRPr lang="en-US" sz="4200" dirty="0">
                <a:solidFill>
                  <a:prstClr val="white"/>
                </a:solidFill>
                <a:latin typeface="Sweet Sans Pro Medium" panose="02000000000000000000" pitchFamily="50" charset="0"/>
              </a:endParaRPr>
            </a:p>
          </p:txBody>
        </p:sp>
      </p:grpSp>
      <p:sp>
        <p:nvSpPr>
          <p:cNvPr id="6" name="Rectangle 5"/>
          <p:cNvSpPr/>
          <p:nvPr/>
        </p:nvSpPr>
        <p:spPr>
          <a:xfrm>
            <a:off x="3889537" y="2598873"/>
            <a:ext cx="1216607" cy="895880"/>
          </a:xfrm>
          <a:prstGeom prst="rect">
            <a:avLst/>
          </a:prstGeom>
        </p:spPr>
        <p:txBody>
          <a:bodyPr wrap="none" lIns="64258" tIns="32128" rIns="64258" bIns="32128">
            <a:spAutoFit/>
          </a:bodyPr>
          <a:lstStyle/>
          <a:p>
            <a:pPr algn="ctr" defTabSz="914400" fontAlgn="base">
              <a:spcBef>
                <a:spcPct val="0"/>
              </a:spcBef>
              <a:spcAft>
                <a:spcPct val="0"/>
              </a:spcAft>
            </a:pPr>
            <a:r>
              <a:rPr lang="en-US" sz="5400" dirty="0">
                <a:solidFill>
                  <a:prstClr val="black"/>
                </a:solidFill>
                <a:latin typeface="Calibri" panose="020F0502020204030204" pitchFamily="34" charset="0"/>
                <a:cs typeface="Arial" charset="0"/>
              </a:rPr>
              <a:t>8KB</a:t>
            </a:r>
          </a:p>
        </p:txBody>
      </p:sp>
    </p:spTree>
    <p:extLst>
      <p:ext uri="{BB962C8B-B14F-4D97-AF65-F5344CB8AC3E}">
        <p14:creationId xmlns:p14="http://schemas.microsoft.com/office/powerpoint/2010/main" val="352113146"/>
      </p:ext>
    </p:extLst>
  </p:cSld>
  <p:clrMapOvr>
    <a:masterClrMapping/>
  </p:clrMapOvr>
  <p:transition>
    <p:fade/>
  </p:transition>
  <p:timing>
    <p:tnLst>
      <p:par>
        <p:cTn id="1" dur="indefinite" restart="never" nodeType="tmRoot"/>
      </p:par>
    </p:tnLst>
  </p:timing>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A function</a:t>
            </a:r>
            <a:br>
              <a:rPr lang="en-US" smtClean="0"/>
            </a:br>
            <a:r>
              <a:rPr lang="en-US" smtClean="0"/>
              <a:t>that returns</a:t>
            </a:r>
            <a:br>
              <a:rPr lang="en-US" smtClean="0"/>
            </a:br>
            <a:r>
              <a:rPr lang="en-US" smtClean="0"/>
              <a:t>a tabular value</a:t>
            </a:r>
            <a:endParaRPr lang="en-US" dirty="0"/>
          </a:p>
        </p:txBody>
      </p:sp>
    </p:spTree>
    <p:extLst>
      <p:ext uri="{BB962C8B-B14F-4D97-AF65-F5344CB8AC3E}">
        <p14:creationId xmlns:p14="http://schemas.microsoft.com/office/powerpoint/2010/main" val="295430649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TVF in Action!</a:t>
            </a:r>
            <a:endParaRPr lang="en-US" dirty="0"/>
          </a:p>
        </p:txBody>
      </p:sp>
      <p:pic>
        <p:nvPicPr>
          <p:cNvPr id="4" name="Content Placeholder 3" descr="SQL Server 2014 CTP2 2014-01-01 13-09-57.png"/>
          <p:cNvPicPr>
            <a:picLocks noGrp="1" noChangeAspect="1"/>
          </p:cNvPicPr>
          <p:nvPr>
            <p:ph idx="1"/>
          </p:nvPr>
        </p:nvPicPr>
        <p:blipFill rotWithShape="1">
          <a:blip r:embed="rId2" cstate="email">
            <a:extLst>
              <a:ext uri="{28A0092B-C50C-407E-A947-70E740481C1C}">
                <a14:useLocalDpi xmlns:a14="http://schemas.microsoft.com/office/drawing/2010/main" val="0"/>
              </a:ext>
            </a:extLst>
          </a:blip>
          <a:stretch/>
        </p:blipFill>
        <p:spPr>
          <a:xfrm>
            <a:off x="2529793" y="2551588"/>
            <a:ext cx="3848893" cy="2705835"/>
          </a:xfrm>
        </p:spPr>
      </p:pic>
    </p:spTree>
    <p:extLst>
      <p:ext uri="{BB962C8B-B14F-4D97-AF65-F5344CB8AC3E}">
        <p14:creationId xmlns:p14="http://schemas.microsoft.com/office/powerpoint/2010/main" val="1054173519"/>
      </p:ext>
    </p:extLst>
  </p:cSld>
  <p:clrMapOvr>
    <a:masterClrMapping/>
  </p:clrMapOvr>
  <p:transition/>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A TVF in Action!</a:t>
            </a:r>
            <a:endParaRPr lang="en-US" dirty="0"/>
          </a:p>
        </p:txBody>
      </p:sp>
      <p:pic>
        <p:nvPicPr>
          <p:cNvPr id="4" name="Content Placeholder 3" descr="SQL Server 2014 CTP2 2014-01-01 13-09-57.png"/>
          <p:cNvPicPr>
            <a:picLocks noGrp="1" noChangeAspect="1"/>
          </p:cNvPicPr>
          <p:nvPr>
            <p:ph idx="1"/>
          </p:nvPr>
        </p:nvPicPr>
        <p:blipFill rotWithShape="1">
          <a:blip r:embed="rId2" cstate="email">
            <a:extLst>
              <a:ext uri="{28A0092B-C50C-407E-A947-70E740481C1C}">
                <a14:useLocalDpi xmlns:a14="http://schemas.microsoft.com/office/drawing/2010/main" val="0"/>
              </a:ext>
            </a:extLst>
          </a:blip>
          <a:srcRect l="-424" r="-10342"/>
          <a:stretch/>
        </p:blipFill>
        <p:spPr>
          <a:xfrm>
            <a:off x="2322607" y="2551588"/>
            <a:ext cx="4263265" cy="2705835"/>
          </a:xfrm>
        </p:spPr>
      </p:pic>
      <p:pic>
        <p:nvPicPr>
          <p:cNvPr id="3" name="Picture 2" descr="SQL Server 2014 CTP2 2014-01-01 13-41-36.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5264173" y="-35545"/>
            <a:ext cx="3401454" cy="6020466"/>
          </a:xfrm>
          <a:prstGeom prst="rect">
            <a:avLst/>
          </a:prstGeom>
        </p:spPr>
      </p:pic>
      <p:sp>
        <p:nvSpPr>
          <p:cNvPr id="5" name="Rounded Rectangle 4"/>
          <p:cNvSpPr/>
          <p:nvPr/>
        </p:nvSpPr>
        <p:spPr bwMode="auto">
          <a:xfrm>
            <a:off x="5264173" y="1506228"/>
            <a:ext cx="3401454" cy="213271"/>
          </a:xfrm>
          <a:prstGeom prst="roundRect">
            <a:avLst/>
          </a:prstGeom>
          <a:noFill/>
          <a:ln w="76200" cap="flat" cmpd="sng" algn="ctr">
            <a:solidFill>
              <a:schemeClr val="accent2"/>
            </a:solidFill>
            <a:prstDash val="solid"/>
            <a:round/>
            <a:headEnd type="none" w="med" len="med"/>
            <a:tailEnd type="none" w="med" len="med"/>
          </a:ln>
          <a:effectLst>
            <a:outerShdw blurRad="50800" dist="38100" dir="2700000" algn="tl" rotWithShape="0">
              <a:prstClr val="black">
                <a:alpha val="40000"/>
              </a:prstClr>
            </a:outerShdw>
          </a:effectLst>
          <a:extLst/>
        </p:spPr>
        <p:txBody>
          <a:bodyPr vert="horz" wrap="square" lIns="64291" tIns="32146" rIns="64291" bIns="32146" numCol="1" rtlCol="0" anchor="t" anchorCtr="0" compatLnSpc="1">
            <a:prstTxWarp prst="textNoShape">
              <a:avLst/>
            </a:prstTxWarp>
          </a:bodyPr>
          <a:lstStyle/>
          <a:p>
            <a:pPr algn="ctr" defTabSz="642915" fontAlgn="base">
              <a:spcBef>
                <a:spcPct val="0"/>
              </a:spcBef>
              <a:spcAft>
                <a:spcPct val="0"/>
              </a:spcAft>
            </a:pPr>
            <a:endParaRPr lang="en-US" sz="3000">
              <a:solidFill>
                <a:srgbClr val="000000"/>
              </a:solidFill>
              <a:latin typeface="GillSans" charset="0"/>
              <a:ea typeface="ヒラギノ角ゴ ProN W3" charset="0"/>
              <a:cs typeface="ヒラギノ角ゴ ProN W3" charset="0"/>
              <a:sym typeface="GillSans" charset="0"/>
            </a:endParaRPr>
          </a:p>
        </p:txBody>
      </p:sp>
      <p:sp>
        <p:nvSpPr>
          <p:cNvPr id="6" name="Rounded Rectangle 5"/>
          <p:cNvSpPr/>
          <p:nvPr/>
        </p:nvSpPr>
        <p:spPr bwMode="auto">
          <a:xfrm>
            <a:off x="5264173" y="2972987"/>
            <a:ext cx="3401454" cy="213271"/>
          </a:xfrm>
          <a:prstGeom prst="roundRect">
            <a:avLst/>
          </a:prstGeom>
          <a:noFill/>
          <a:ln w="76200" cap="flat" cmpd="sng" algn="ctr">
            <a:solidFill>
              <a:schemeClr val="accent2"/>
            </a:solidFill>
            <a:prstDash val="solid"/>
            <a:round/>
            <a:headEnd type="none" w="med" len="med"/>
            <a:tailEnd type="none" w="med" len="med"/>
          </a:ln>
          <a:effectLst>
            <a:outerShdw blurRad="50800" dist="38100" dir="2700000" algn="tl" rotWithShape="0">
              <a:prstClr val="black">
                <a:alpha val="40000"/>
              </a:prstClr>
            </a:outerShdw>
          </a:effectLst>
          <a:extLst/>
        </p:spPr>
        <p:txBody>
          <a:bodyPr vert="horz" wrap="square" lIns="64291" tIns="32146" rIns="64291" bIns="32146" numCol="1" rtlCol="0" anchor="t" anchorCtr="0" compatLnSpc="1">
            <a:prstTxWarp prst="textNoShape">
              <a:avLst/>
            </a:prstTxWarp>
          </a:bodyPr>
          <a:lstStyle/>
          <a:p>
            <a:pPr algn="ctr" defTabSz="642915" fontAlgn="base">
              <a:spcBef>
                <a:spcPct val="0"/>
              </a:spcBef>
              <a:spcAft>
                <a:spcPct val="0"/>
              </a:spcAft>
            </a:pPr>
            <a:endParaRPr lang="en-US" sz="3000">
              <a:solidFill>
                <a:srgbClr val="000000"/>
              </a:solidFill>
              <a:latin typeface="GillSans" charset="0"/>
              <a:ea typeface="ヒラギノ角ゴ ProN W3" charset="0"/>
              <a:cs typeface="ヒラギノ角ゴ ProN W3" charset="0"/>
              <a:sym typeface="GillSans" charset="0"/>
            </a:endParaRPr>
          </a:p>
        </p:txBody>
      </p:sp>
    </p:spTree>
    <p:extLst>
      <p:ext uri="{BB962C8B-B14F-4D97-AF65-F5344CB8AC3E}">
        <p14:creationId xmlns:p14="http://schemas.microsoft.com/office/powerpoint/2010/main" val="2490393598"/>
      </p:ext>
    </p:extLst>
  </p:cSld>
  <p:clrMapOvr>
    <a:masterClrMapping/>
  </p:clrMapOvr>
  <p:transition/>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1"/>
            <a:ext cx="8229600" cy="1630506"/>
          </a:xfrm>
        </p:spPr>
        <p:txBody>
          <a:bodyPr/>
          <a:lstStyle/>
          <a:p>
            <a:pPr algn="l"/>
            <a:r>
              <a:rPr lang="en-US" dirty="0" smtClean="0"/>
              <a:t>A TVF in Action!</a:t>
            </a:r>
            <a:br>
              <a:rPr lang="en-US" dirty="0" smtClean="0"/>
            </a:br>
            <a:r>
              <a:rPr lang="en-US" dirty="0" smtClean="0"/>
              <a:t>Now with different </a:t>
            </a:r>
            <a:br>
              <a:rPr lang="en-US" dirty="0" smtClean="0"/>
            </a:br>
            <a:r>
              <a:rPr lang="en-US" dirty="0" smtClean="0"/>
              <a:t>parameters</a:t>
            </a:r>
            <a:endParaRPr lang="en-US" dirty="0"/>
          </a:p>
        </p:txBody>
      </p:sp>
      <p:pic>
        <p:nvPicPr>
          <p:cNvPr id="4" name="Content Placeholder 3" descr="SQL Server 2014 CTP2 2014-01-01 13-09-57.png"/>
          <p:cNvPicPr>
            <a:picLocks noGrp="1" noChangeAspect="1"/>
          </p:cNvPicPr>
          <p:nvPr>
            <p:ph idx="1"/>
          </p:nvPr>
        </p:nvPicPr>
        <p:blipFill rotWithShape="1">
          <a:blip r:embed="rId2" cstate="email">
            <a:extLst>
              <a:ext uri="{28A0092B-C50C-407E-A947-70E740481C1C}">
                <a14:useLocalDpi xmlns:a14="http://schemas.microsoft.com/office/drawing/2010/main" val="0"/>
              </a:ext>
            </a:extLst>
          </a:blip>
          <a:srcRect l="-424" r="-10342"/>
          <a:stretch/>
        </p:blipFill>
        <p:spPr>
          <a:xfrm>
            <a:off x="2322607" y="2551588"/>
            <a:ext cx="4263265" cy="2705835"/>
          </a:xfrm>
        </p:spPr>
      </p:pic>
      <p:pic>
        <p:nvPicPr>
          <p:cNvPr id="3" name="Picture 2"/>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5268917" y="-35545"/>
            <a:ext cx="3391965" cy="6020466"/>
          </a:xfrm>
          <a:prstGeom prst="rect">
            <a:avLst/>
          </a:prstGeom>
        </p:spPr>
      </p:pic>
      <p:sp>
        <p:nvSpPr>
          <p:cNvPr id="5" name="Rounded Rectangle 4"/>
          <p:cNvSpPr/>
          <p:nvPr/>
        </p:nvSpPr>
        <p:spPr bwMode="auto">
          <a:xfrm>
            <a:off x="5264173" y="1506228"/>
            <a:ext cx="3401454" cy="213271"/>
          </a:xfrm>
          <a:prstGeom prst="roundRect">
            <a:avLst/>
          </a:prstGeom>
          <a:noFill/>
          <a:ln w="76200" cap="flat" cmpd="sng" algn="ctr">
            <a:solidFill>
              <a:schemeClr val="accent2"/>
            </a:solidFill>
            <a:prstDash val="solid"/>
            <a:round/>
            <a:headEnd type="none" w="med" len="med"/>
            <a:tailEnd type="none" w="med" len="med"/>
          </a:ln>
          <a:effectLst>
            <a:outerShdw blurRad="50800" dist="38100" dir="2700000" algn="tl" rotWithShape="0">
              <a:prstClr val="black">
                <a:alpha val="40000"/>
              </a:prstClr>
            </a:outerShdw>
          </a:effectLst>
          <a:extLst/>
        </p:spPr>
        <p:txBody>
          <a:bodyPr vert="horz" wrap="square" lIns="64291" tIns="32146" rIns="64291" bIns="32146" numCol="1" rtlCol="0" anchor="t" anchorCtr="0" compatLnSpc="1">
            <a:prstTxWarp prst="textNoShape">
              <a:avLst/>
            </a:prstTxWarp>
          </a:bodyPr>
          <a:lstStyle/>
          <a:p>
            <a:pPr algn="ctr" defTabSz="642915" fontAlgn="base">
              <a:spcBef>
                <a:spcPct val="0"/>
              </a:spcBef>
              <a:spcAft>
                <a:spcPct val="0"/>
              </a:spcAft>
            </a:pPr>
            <a:endParaRPr lang="en-US" sz="3000">
              <a:solidFill>
                <a:srgbClr val="000000"/>
              </a:solidFill>
              <a:latin typeface="GillSans" charset="0"/>
              <a:ea typeface="ヒラギノ角ゴ ProN W3" charset="0"/>
              <a:cs typeface="ヒラギノ角ゴ ProN W3" charset="0"/>
              <a:sym typeface="GillSans" charset="0"/>
            </a:endParaRPr>
          </a:p>
        </p:txBody>
      </p:sp>
      <p:sp>
        <p:nvSpPr>
          <p:cNvPr id="6" name="Rounded Rectangle 5"/>
          <p:cNvSpPr/>
          <p:nvPr/>
        </p:nvSpPr>
        <p:spPr bwMode="auto">
          <a:xfrm>
            <a:off x="5264173" y="2972987"/>
            <a:ext cx="3401454" cy="213271"/>
          </a:xfrm>
          <a:prstGeom prst="roundRect">
            <a:avLst/>
          </a:prstGeom>
          <a:noFill/>
          <a:ln w="76200" cap="flat" cmpd="sng" algn="ctr">
            <a:solidFill>
              <a:schemeClr val="accent2"/>
            </a:solidFill>
            <a:prstDash val="solid"/>
            <a:round/>
            <a:headEnd type="none" w="med" len="med"/>
            <a:tailEnd type="none" w="med" len="med"/>
          </a:ln>
          <a:effectLst>
            <a:outerShdw blurRad="50800" dist="38100" dir="2700000" algn="tl" rotWithShape="0">
              <a:prstClr val="black">
                <a:alpha val="40000"/>
              </a:prstClr>
            </a:outerShdw>
          </a:effectLst>
          <a:extLst/>
        </p:spPr>
        <p:txBody>
          <a:bodyPr vert="horz" wrap="square" lIns="64291" tIns="32146" rIns="64291" bIns="32146" numCol="1" rtlCol="0" anchor="t" anchorCtr="0" compatLnSpc="1">
            <a:prstTxWarp prst="textNoShape">
              <a:avLst/>
            </a:prstTxWarp>
          </a:bodyPr>
          <a:lstStyle/>
          <a:p>
            <a:pPr algn="ctr" defTabSz="642915" fontAlgn="base">
              <a:spcBef>
                <a:spcPct val="0"/>
              </a:spcBef>
              <a:spcAft>
                <a:spcPct val="0"/>
              </a:spcAft>
            </a:pPr>
            <a:endParaRPr lang="en-US" sz="3000">
              <a:solidFill>
                <a:srgbClr val="000000"/>
              </a:solidFill>
              <a:latin typeface="GillSans" charset="0"/>
              <a:ea typeface="ヒラギノ角ゴ ProN W3" charset="0"/>
              <a:cs typeface="ヒラギノ角ゴ ProN W3" charset="0"/>
              <a:sym typeface="GillSans" charset="0"/>
            </a:endParaRPr>
          </a:p>
        </p:txBody>
      </p:sp>
    </p:spTree>
    <p:extLst>
      <p:ext uri="{BB962C8B-B14F-4D97-AF65-F5344CB8AC3E}">
        <p14:creationId xmlns:p14="http://schemas.microsoft.com/office/powerpoint/2010/main" val="2618693063"/>
      </p:ext>
    </p:extLst>
  </p:cSld>
  <p:clrMapOvr>
    <a:masterClrMapping/>
  </p:clrMapOvr>
  <p:transition/>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TVFs Give Bad Estimates</a:t>
            </a:r>
            <a:endParaRPr lang="en-US" dirty="0"/>
          </a:p>
        </p:txBody>
      </p:sp>
      <p:sp>
        <p:nvSpPr>
          <p:cNvPr id="3" name="Content Placeholder 2"/>
          <p:cNvSpPr>
            <a:spLocks noGrp="1"/>
          </p:cNvSpPr>
          <p:nvPr>
            <p:ph idx="1"/>
          </p:nvPr>
        </p:nvSpPr>
        <p:spPr/>
        <p:txBody>
          <a:bodyPr/>
          <a:lstStyle/>
          <a:p>
            <a:r>
              <a:rPr lang="en-US" smtClean="0"/>
              <a:t>Regardless of parameter, we get the same estimate.</a:t>
            </a:r>
          </a:p>
          <a:p>
            <a:r>
              <a:rPr lang="en-US" smtClean="0"/>
              <a:t>If you only have a few rows, don’t worry.</a:t>
            </a:r>
          </a:p>
          <a:p>
            <a:r>
              <a:rPr lang="en-US" smtClean="0"/>
              <a:t>If you have a lot of rows:</a:t>
            </a:r>
          </a:p>
          <a:p>
            <a:pPr lvl="1"/>
            <a:r>
              <a:rPr lang="en-US" smtClean="0"/>
              <a:t>Dump rows into temporary tables</a:t>
            </a:r>
          </a:p>
          <a:p>
            <a:pPr lvl="1"/>
            <a:r>
              <a:rPr lang="en-US" smtClean="0"/>
              <a:t>Re-write the TVF to inline</a:t>
            </a:r>
          </a:p>
          <a:p>
            <a:endParaRPr lang="en-US" smtClean="0"/>
          </a:p>
          <a:p>
            <a:endParaRPr lang="en-US" dirty="0"/>
          </a:p>
        </p:txBody>
      </p:sp>
    </p:spTree>
    <p:extLst>
      <p:ext uri="{BB962C8B-B14F-4D97-AF65-F5344CB8AC3E}">
        <p14:creationId xmlns:p14="http://schemas.microsoft.com/office/powerpoint/2010/main" val="1883241918"/>
      </p:ext>
    </p:extLst>
  </p:cSld>
  <p:clrMapOvr>
    <a:masterClrMapping/>
  </p:clrMapOvr>
  <p:transition/>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An Inline TVF</a:t>
            </a:r>
            <a:endParaRPr lang="en-US" dirty="0"/>
          </a:p>
        </p:txBody>
      </p:sp>
      <p:sp>
        <p:nvSpPr>
          <p:cNvPr id="3" name="Content Placeholder 2"/>
          <p:cNvSpPr>
            <a:spLocks noGrp="1"/>
          </p:cNvSpPr>
          <p:nvPr>
            <p:ph idx="1"/>
          </p:nvPr>
        </p:nvSpPr>
        <p:spPr/>
        <p:txBody>
          <a:bodyPr/>
          <a:lstStyle/>
          <a:p>
            <a:r>
              <a:rPr lang="en-US" smtClean="0"/>
              <a:t>A single statement TVF can be inlined by the optimizer.</a:t>
            </a:r>
          </a:p>
          <a:p>
            <a:r>
              <a:rPr lang="en-US" smtClean="0"/>
              <a:t>When inlined:</a:t>
            </a:r>
          </a:p>
          <a:p>
            <a:pPr lvl="1"/>
            <a:r>
              <a:rPr lang="en-US" smtClean="0"/>
              <a:t>The body of the TVF is re-written into the query.</a:t>
            </a:r>
          </a:p>
          <a:p>
            <a:pPr lvl="1"/>
            <a:r>
              <a:rPr lang="en-US" smtClean="0"/>
              <a:t>We get good estimates.</a:t>
            </a:r>
          </a:p>
          <a:p>
            <a:pPr lvl="1"/>
            <a:r>
              <a:rPr lang="en-US" smtClean="0"/>
              <a:t>Things can run faster.</a:t>
            </a:r>
          </a:p>
          <a:p>
            <a:pPr lvl="1"/>
            <a:r>
              <a:rPr lang="en-US" smtClean="0"/>
              <a:t>Everyone wins, yay!</a:t>
            </a:r>
          </a:p>
          <a:p>
            <a:pPr lvl="1"/>
            <a:endParaRPr lang="en-US" smtClean="0"/>
          </a:p>
          <a:p>
            <a:endParaRPr lang="en-US" dirty="0"/>
          </a:p>
        </p:txBody>
      </p:sp>
    </p:spTree>
    <p:extLst>
      <p:ext uri="{BB962C8B-B14F-4D97-AF65-F5344CB8AC3E}">
        <p14:creationId xmlns:p14="http://schemas.microsoft.com/office/powerpoint/2010/main" val="942300420"/>
      </p:ext>
    </p:extLst>
  </p:cSld>
  <p:clrMapOvr>
    <a:masterClrMapping/>
  </p:clrMapOvr>
  <p:transition/>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An Inlined TVF</a:t>
            </a:r>
            <a:endParaRPr lang="en-US" dirty="0"/>
          </a:p>
        </p:txBody>
      </p:sp>
      <p:pic>
        <p:nvPicPr>
          <p:cNvPr id="4" name="Content Placeholder 3" descr="SQL Server 2014 CTP2 2014-01-01 14-12-36.png"/>
          <p:cNvPicPr>
            <a:picLocks noGrp="1" noChangeAspect="1"/>
          </p:cNvPicPr>
          <p:nvPr>
            <p:ph idx="1"/>
          </p:nvPr>
        </p:nvPicPr>
        <p:blipFill>
          <a:blip r:embed="rId2" cstate="email">
            <a:extLst>
              <a:ext uri="{28A0092B-C50C-407E-A947-70E740481C1C}">
                <a14:useLocalDpi xmlns:a14="http://schemas.microsoft.com/office/drawing/2010/main" val="0"/>
              </a:ext>
            </a:extLst>
          </a:blip>
          <a:stretch>
            <a:fillRect/>
          </a:stretch>
        </p:blipFill>
        <p:spPr>
          <a:xfrm>
            <a:off x="770555" y="2064896"/>
            <a:ext cx="7367370" cy="3679220"/>
          </a:xfrm>
        </p:spPr>
      </p:pic>
    </p:spTree>
    <p:extLst>
      <p:ext uri="{BB962C8B-B14F-4D97-AF65-F5344CB8AC3E}">
        <p14:creationId xmlns:p14="http://schemas.microsoft.com/office/powerpoint/2010/main" val="178870805"/>
      </p:ext>
    </p:extLst>
  </p:cSld>
  <p:clrMapOvr>
    <a:masterClrMapping/>
  </p:clrMapOvr>
  <p:transition/>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That’s better!</a:t>
            </a:r>
            <a:endParaRPr lang="en-US" dirty="0"/>
          </a:p>
        </p:txBody>
      </p:sp>
      <p:pic>
        <p:nvPicPr>
          <p:cNvPr id="4" name="Content Placeholder 3" descr="SQL Server 2014 CTP2 2014-01-01 14-12-36.png"/>
          <p:cNvPicPr>
            <a:picLocks noGrp="1" noChangeAspect="1"/>
          </p:cNvPicPr>
          <p:nvPr>
            <p:ph idx="1"/>
          </p:nvPr>
        </p:nvPicPr>
        <p:blipFill>
          <a:blip r:embed="rId2" cstate="email">
            <a:extLst>
              <a:ext uri="{28A0092B-C50C-407E-A947-70E740481C1C}">
                <a14:useLocalDpi xmlns:a14="http://schemas.microsoft.com/office/drawing/2010/main" val="0"/>
              </a:ext>
            </a:extLst>
          </a:blip>
          <a:stretch>
            <a:fillRect/>
          </a:stretch>
        </p:blipFill>
        <p:spPr>
          <a:xfrm>
            <a:off x="770555" y="2064896"/>
            <a:ext cx="7367370" cy="3679220"/>
          </a:xfrm>
        </p:spPr>
      </p:pic>
      <p:pic>
        <p:nvPicPr>
          <p:cNvPr id="5" name="Picture 4" descr="SQL Server 2014 CTP2 2014-01-01 14-21-03.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3703926" y="535781"/>
            <a:ext cx="3150593" cy="5449140"/>
          </a:xfrm>
          <a:prstGeom prst="rect">
            <a:avLst/>
          </a:prstGeom>
        </p:spPr>
      </p:pic>
      <p:sp>
        <p:nvSpPr>
          <p:cNvPr id="6" name="Rounded Rectangle 5"/>
          <p:cNvSpPr/>
          <p:nvPr/>
        </p:nvSpPr>
        <p:spPr bwMode="auto">
          <a:xfrm>
            <a:off x="3703926" y="1906111"/>
            <a:ext cx="3150593" cy="213271"/>
          </a:xfrm>
          <a:prstGeom prst="roundRect">
            <a:avLst/>
          </a:prstGeom>
          <a:noFill/>
          <a:ln w="76200" cap="flat" cmpd="sng" algn="ctr">
            <a:solidFill>
              <a:schemeClr val="accent2"/>
            </a:solidFill>
            <a:prstDash val="solid"/>
            <a:round/>
            <a:headEnd type="none" w="med" len="med"/>
            <a:tailEnd type="none" w="med" len="med"/>
          </a:ln>
          <a:effectLst>
            <a:outerShdw blurRad="50800" dist="38100" dir="2700000" algn="tl" rotWithShape="0">
              <a:prstClr val="black">
                <a:alpha val="40000"/>
              </a:prstClr>
            </a:outerShdw>
          </a:effectLst>
          <a:extLst/>
        </p:spPr>
        <p:txBody>
          <a:bodyPr vert="horz" wrap="square" lIns="64291" tIns="32146" rIns="64291" bIns="32146" numCol="1" rtlCol="0" anchor="t" anchorCtr="0" compatLnSpc="1">
            <a:prstTxWarp prst="textNoShape">
              <a:avLst/>
            </a:prstTxWarp>
          </a:bodyPr>
          <a:lstStyle/>
          <a:p>
            <a:pPr algn="ctr" defTabSz="642915" fontAlgn="base">
              <a:spcBef>
                <a:spcPct val="0"/>
              </a:spcBef>
              <a:spcAft>
                <a:spcPct val="0"/>
              </a:spcAft>
            </a:pPr>
            <a:endParaRPr lang="en-US" sz="3000">
              <a:solidFill>
                <a:srgbClr val="000000"/>
              </a:solidFill>
              <a:latin typeface="GillSans" charset="0"/>
              <a:ea typeface="ヒラギノ角ゴ ProN W3" charset="0"/>
              <a:cs typeface="ヒラギノ角ゴ ProN W3" charset="0"/>
              <a:sym typeface="GillSans" charset="0"/>
            </a:endParaRPr>
          </a:p>
        </p:txBody>
      </p:sp>
      <p:sp>
        <p:nvSpPr>
          <p:cNvPr id="7" name="Rounded Rectangle 6"/>
          <p:cNvSpPr/>
          <p:nvPr/>
        </p:nvSpPr>
        <p:spPr bwMode="auto">
          <a:xfrm>
            <a:off x="3703926" y="3266235"/>
            <a:ext cx="3150593" cy="213271"/>
          </a:xfrm>
          <a:prstGeom prst="roundRect">
            <a:avLst/>
          </a:prstGeom>
          <a:noFill/>
          <a:ln w="76200" cap="flat" cmpd="sng" algn="ctr">
            <a:solidFill>
              <a:schemeClr val="accent2"/>
            </a:solidFill>
            <a:prstDash val="solid"/>
            <a:round/>
            <a:headEnd type="none" w="med" len="med"/>
            <a:tailEnd type="none" w="med" len="med"/>
          </a:ln>
          <a:effectLst>
            <a:outerShdw blurRad="50800" dist="38100" dir="2700000" algn="tl" rotWithShape="0">
              <a:prstClr val="black">
                <a:alpha val="40000"/>
              </a:prstClr>
            </a:outerShdw>
          </a:effectLst>
          <a:extLst/>
        </p:spPr>
        <p:txBody>
          <a:bodyPr vert="horz" wrap="square" lIns="64291" tIns="32146" rIns="64291" bIns="32146" numCol="1" rtlCol="0" anchor="t" anchorCtr="0" compatLnSpc="1">
            <a:prstTxWarp prst="textNoShape">
              <a:avLst/>
            </a:prstTxWarp>
          </a:bodyPr>
          <a:lstStyle/>
          <a:p>
            <a:pPr algn="ctr" defTabSz="642915" fontAlgn="base">
              <a:spcBef>
                <a:spcPct val="0"/>
              </a:spcBef>
              <a:spcAft>
                <a:spcPct val="0"/>
              </a:spcAft>
            </a:pPr>
            <a:endParaRPr lang="en-US" sz="3000">
              <a:solidFill>
                <a:srgbClr val="000000"/>
              </a:solidFill>
              <a:latin typeface="GillSans" charset="0"/>
              <a:ea typeface="ヒラギノ角ゴ ProN W3" charset="0"/>
              <a:cs typeface="ヒラギノ角ゴ ProN W3" charset="0"/>
              <a:sym typeface="GillSans" charset="0"/>
            </a:endParaRPr>
          </a:p>
        </p:txBody>
      </p:sp>
    </p:spTree>
    <p:extLst>
      <p:ext uri="{BB962C8B-B14F-4D97-AF65-F5344CB8AC3E}">
        <p14:creationId xmlns:p14="http://schemas.microsoft.com/office/powerpoint/2010/main" val="2629211995"/>
      </p:ext>
    </p:extLst>
  </p:cSld>
  <p:clrMapOvr>
    <a:masterClrMapping/>
  </p:clrMapOvr>
  <p:transition/>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Functions in SQL Server</a:t>
            </a:r>
            <a:endParaRPr lang="en-US" dirty="0"/>
          </a:p>
        </p:txBody>
      </p:sp>
      <p:sp>
        <p:nvSpPr>
          <p:cNvPr id="3" name="Content Placeholder 2"/>
          <p:cNvSpPr>
            <a:spLocks noGrp="1"/>
          </p:cNvSpPr>
          <p:nvPr>
            <p:ph idx="1"/>
          </p:nvPr>
        </p:nvSpPr>
        <p:spPr/>
        <p:txBody>
          <a:bodyPr/>
          <a:lstStyle/>
          <a:p>
            <a:r>
              <a:rPr lang="en-US" smtClean="0"/>
              <a:t>Pros:</a:t>
            </a:r>
          </a:p>
          <a:p>
            <a:pPr lvl="1"/>
            <a:r>
              <a:rPr lang="en-US" smtClean="0"/>
              <a:t>Encapsulate logic</a:t>
            </a:r>
          </a:p>
          <a:p>
            <a:pPr lvl="1"/>
            <a:r>
              <a:rPr lang="en-US" smtClean="0"/>
              <a:t>Re-usable</a:t>
            </a:r>
          </a:p>
          <a:p>
            <a:r>
              <a:rPr lang="en-US" smtClean="0"/>
              <a:t>Cons:	</a:t>
            </a:r>
          </a:p>
          <a:p>
            <a:pPr lvl="1"/>
            <a:r>
              <a:rPr lang="en-US" smtClean="0"/>
              <a:t>Provide inaccurate estimates</a:t>
            </a:r>
          </a:p>
          <a:p>
            <a:pPr lvl="1"/>
            <a:r>
              <a:rPr lang="en-US" smtClean="0"/>
              <a:t>Hide I/O requirements</a:t>
            </a:r>
          </a:p>
          <a:p>
            <a:pPr lvl="1"/>
            <a:r>
              <a:rPr lang="en-US" smtClean="0"/>
              <a:t>Obscure the cost of operations</a:t>
            </a:r>
          </a:p>
          <a:p>
            <a:pPr lvl="1"/>
            <a:endParaRPr lang="en-US" dirty="0"/>
          </a:p>
        </p:txBody>
      </p:sp>
    </p:spTree>
    <p:extLst>
      <p:ext uri="{BB962C8B-B14F-4D97-AF65-F5344CB8AC3E}">
        <p14:creationId xmlns:p14="http://schemas.microsoft.com/office/powerpoint/2010/main" val="2504986020"/>
      </p:ext>
    </p:extLst>
  </p:cSld>
  <p:clrMapOvr>
    <a:masterClrMapping/>
  </p:clrMapOvr>
  <p:transition/>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Nesting Habits of the Wild Query</a:t>
            </a:r>
            <a:endParaRPr lang="en-US" dirty="0"/>
          </a:p>
        </p:txBody>
      </p:sp>
      <p:sp>
        <p:nvSpPr>
          <p:cNvPr id="6" name="Text Placeholder 5"/>
          <p:cNvSpPr>
            <a:spLocks noGrp="1"/>
          </p:cNvSpPr>
          <p:nvPr>
            <p:ph type="body" idx="1"/>
          </p:nvPr>
        </p:nvSpPr>
        <p:spPr/>
        <p:txBody>
          <a:bodyPr/>
          <a:lstStyle/>
          <a:p>
            <a:endParaRPr lang="en-US"/>
          </a:p>
        </p:txBody>
      </p:sp>
    </p:spTree>
    <p:extLst>
      <p:ext uri="{BB962C8B-B14F-4D97-AF65-F5344CB8AC3E}">
        <p14:creationId xmlns:p14="http://schemas.microsoft.com/office/powerpoint/2010/main" val="2624522785"/>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DBCC IND lists a table’s pages.</a:t>
            </a:r>
            <a:endParaRPr lang="en-US" dirty="0"/>
          </a:p>
        </p:txBody>
      </p:sp>
      <p:sp>
        <p:nvSpPr>
          <p:cNvPr id="3" name="Text Placeholder 2"/>
          <p:cNvSpPr>
            <a:spLocks noGrp="1"/>
          </p:cNvSpPr>
          <p:nvPr>
            <p:ph type="body" idx="1"/>
          </p:nvPr>
        </p:nvSpPr>
        <p:spPr/>
        <p:txBody>
          <a:bodyPr/>
          <a:lstStyle/>
          <a:p>
            <a:endParaRPr lang="en-US"/>
          </a:p>
        </p:txBody>
      </p:sp>
      <p:pic>
        <p:nvPicPr>
          <p:cNvPr id="5" name="Picture 4" desc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497724"/>
            <a:ext cx="9144000" cy="5360276"/>
          </a:xfrm>
          <a:prstGeom prst="rect">
            <a:avLst/>
          </a:prstGeom>
        </p:spPr>
      </p:pic>
    </p:spTree>
    <p:extLst>
      <p:ext uri="{BB962C8B-B14F-4D97-AF65-F5344CB8AC3E}">
        <p14:creationId xmlns:p14="http://schemas.microsoft.com/office/powerpoint/2010/main" val="2147377641"/>
      </p:ext>
    </p:extLst>
  </p:cSld>
  <p:clrMapOvr>
    <a:masterClrMapping/>
  </p:clrMapOvr>
  <p:transition>
    <p:fade/>
  </p:transition>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Correlated Subqueries</a:t>
            </a:r>
            <a:endParaRPr lang="en-US" dirty="0"/>
          </a:p>
        </p:txBody>
      </p:sp>
    </p:spTree>
    <p:extLst>
      <p:ext uri="{BB962C8B-B14F-4D97-AF65-F5344CB8AC3E}">
        <p14:creationId xmlns:p14="http://schemas.microsoft.com/office/powerpoint/2010/main" val="14571792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What is a correlated subquery?</a:t>
            </a:r>
            <a:endParaRPr lang="en-US" dirty="0"/>
          </a:p>
        </p:txBody>
      </p:sp>
      <p:sp>
        <p:nvSpPr>
          <p:cNvPr id="4" name="Content Placeholder 3"/>
          <p:cNvSpPr>
            <a:spLocks noGrp="1"/>
          </p:cNvSpPr>
          <p:nvPr>
            <p:ph idx="1"/>
          </p:nvPr>
        </p:nvSpPr>
        <p:spPr/>
        <p:txBody>
          <a:bodyPr/>
          <a:lstStyle/>
          <a:p>
            <a:r>
              <a:rPr lang="en-US" smtClean="0"/>
              <a:t>A subquery that uses values from an outer query.</a:t>
            </a:r>
            <a:endParaRPr lang="en-US" dirty="0" smtClean="0"/>
          </a:p>
        </p:txBody>
      </p:sp>
    </p:spTree>
    <p:extLst>
      <p:ext uri="{BB962C8B-B14F-4D97-AF65-F5344CB8AC3E}">
        <p14:creationId xmlns:p14="http://schemas.microsoft.com/office/powerpoint/2010/main" val="3053846681"/>
      </p:ext>
    </p:extLst>
  </p:cSld>
  <p:clrMapOvr>
    <a:masterClrMapping/>
  </p:clrMapOvr>
  <p:transition/>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Problems?</a:t>
            </a:r>
            <a:endParaRPr lang="en-US" dirty="0"/>
          </a:p>
        </p:txBody>
      </p:sp>
      <p:sp>
        <p:nvSpPr>
          <p:cNvPr id="3" name="Content Placeholder 2"/>
          <p:cNvSpPr>
            <a:spLocks noGrp="1"/>
          </p:cNvSpPr>
          <p:nvPr>
            <p:ph idx="1"/>
          </p:nvPr>
        </p:nvSpPr>
        <p:spPr/>
        <p:txBody>
          <a:bodyPr/>
          <a:lstStyle/>
          <a:p>
            <a:r>
              <a:rPr lang="en-US" smtClean="0"/>
              <a:t>Extra reads and CPU time</a:t>
            </a:r>
          </a:p>
          <a:p>
            <a:pPr lvl="1"/>
            <a:r>
              <a:rPr lang="en-US" smtClean="0"/>
              <a:t>SQL Server may run the subquery once per row in the outer query.</a:t>
            </a:r>
          </a:p>
          <a:p>
            <a:r>
              <a:rPr lang="en-US" smtClean="0"/>
              <a:t>Sudden offset</a:t>
            </a:r>
          </a:p>
          <a:p>
            <a:pPr lvl="1"/>
            <a:r>
              <a:rPr lang="en-US" smtClean="0"/>
              <a:t>Great in development, terrible in production.</a:t>
            </a:r>
          </a:p>
          <a:p>
            <a:pPr lvl="1"/>
            <a:r>
              <a:rPr lang="en-US" smtClean="0"/>
              <a:t>Difficult to identify without careful observation.</a:t>
            </a:r>
            <a:endParaRPr lang="en-US" dirty="0" smtClean="0"/>
          </a:p>
        </p:txBody>
      </p:sp>
    </p:spTree>
    <p:extLst>
      <p:ext uri="{BB962C8B-B14F-4D97-AF65-F5344CB8AC3E}">
        <p14:creationId xmlns:p14="http://schemas.microsoft.com/office/powerpoint/2010/main" val="1775846853"/>
      </p:ext>
    </p:extLst>
  </p:cSld>
  <p:clrMapOvr>
    <a:masterClrMapping/>
  </p:clrMapOvr>
  <p:transition/>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Our awful query</a:t>
            </a:r>
            <a:endParaRPr lang="en-US" dirty="0"/>
          </a:p>
        </p:txBody>
      </p:sp>
      <p:sp>
        <p:nvSpPr>
          <p:cNvPr id="3" name="Content Placeholder 2"/>
          <p:cNvSpPr>
            <a:spLocks noGrp="1"/>
          </p:cNvSpPr>
          <p:nvPr>
            <p:ph type="body" sz="quarter" idx="10"/>
          </p:nvPr>
        </p:nvSpPr>
        <p:spPr>
          <a:xfrm>
            <a:off x="694892" y="1275484"/>
            <a:ext cx="8059449" cy="4329113"/>
          </a:xfrm>
        </p:spPr>
        <p:txBody>
          <a:bodyPr/>
          <a:lstStyle/>
          <a:p>
            <a:r>
              <a:rPr lang="en-US" dirty="0" smtClean="0"/>
              <a:t>SELECT  </a:t>
            </a:r>
            <a:r>
              <a:rPr lang="en-US" dirty="0" err="1" smtClean="0"/>
              <a:t>SalesOrderID</a:t>
            </a:r>
            <a:r>
              <a:rPr lang="en-US" dirty="0" smtClean="0"/>
              <a:t>, </a:t>
            </a:r>
            <a:r>
              <a:rPr lang="en-US" dirty="0" err="1" smtClean="0"/>
              <a:t>SubTotal</a:t>
            </a:r>
            <a:r>
              <a:rPr lang="en-US" dirty="0" smtClean="0"/>
              <a:t>, </a:t>
            </a:r>
            <a:br>
              <a:rPr lang="en-US" dirty="0" smtClean="0"/>
            </a:br>
            <a:r>
              <a:rPr lang="en-US" dirty="0" smtClean="0"/>
              <a:t>        </a:t>
            </a:r>
            <a:r>
              <a:rPr lang="en-US" dirty="0" err="1" smtClean="0"/>
              <a:t>OrderYear</a:t>
            </a:r>
            <a:r>
              <a:rPr lang="en-US" dirty="0" smtClean="0"/>
              <a:t>, </a:t>
            </a:r>
            <a:r>
              <a:rPr lang="en-US" dirty="0" err="1" smtClean="0"/>
              <a:t>OrderMonth</a:t>
            </a:r>
            <a:r>
              <a:rPr lang="en-US" dirty="0" smtClean="0"/>
              <a:t/>
            </a:r>
            <a:br>
              <a:rPr lang="en-US" dirty="0" smtClean="0"/>
            </a:br>
            <a:r>
              <a:rPr lang="en-US" dirty="0" smtClean="0"/>
              <a:t>FROM    ( SELECT  </a:t>
            </a:r>
            <a:r>
              <a:rPr lang="en-US" dirty="0" err="1" smtClean="0"/>
              <a:t>SalesOrderID</a:t>
            </a:r>
            <a:r>
              <a:rPr lang="en-US" dirty="0" smtClean="0"/>
              <a:t>, </a:t>
            </a:r>
            <a:r>
              <a:rPr lang="en-US" dirty="0" err="1" smtClean="0"/>
              <a:t>SubTotal</a:t>
            </a:r>
            <a:r>
              <a:rPr lang="en-US" dirty="0" smtClean="0"/>
              <a:t>,</a:t>
            </a:r>
            <a:br>
              <a:rPr lang="en-US" dirty="0" smtClean="0"/>
            </a:br>
            <a:r>
              <a:rPr lang="en-US" dirty="0" smtClean="0"/>
              <a:t>            YEAR(</a:t>
            </a:r>
            <a:r>
              <a:rPr lang="en-US" dirty="0" err="1" smtClean="0"/>
              <a:t>OrderDate</a:t>
            </a:r>
            <a:r>
              <a:rPr lang="en-US" dirty="0" smtClean="0"/>
              <a:t>) AS </a:t>
            </a:r>
            <a:r>
              <a:rPr lang="en-US" dirty="0" err="1" smtClean="0"/>
              <a:t>OrderYear</a:t>
            </a:r>
            <a:r>
              <a:rPr lang="en-US" dirty="0" smtClean="0"/>
              <a:t>,</a:t>
            </a:r>
            <a:br>
              <a:rPr lang="en-US" dirty="0" smtClean="0"/>
            </a:br>
            <a:r>
              <a:rPr lang="en-US" dirty="0" smtClean="0"/>
              <a:t>            MONTH(</a:t>
            </a:r>
            <a:r>
              <a:rPr lang="en-US" dirty="0" err="1" smtClean="0"/>
              <a:t>OrderDate</a:t>
            </a:r>
            <a:r>
              <a:rPr lang="en-US" dirty="0" smtClean="0"/>
              <a:t>) AS </a:t>
            </a:r>
            <a:r>
              <a:rPr lang="en-US" dirty="0" err="1" smtClean="0"/>
              <a:t>OrderMonth</a:t>
            </a:r>
            <a:r>
              <a:rPr lang="en-US" dirty="0" smtClean="0"/>
              <a:t/>
            </a:r>
            <a:br>
              <a:rPr lang="en-US" dirty="0" smtClean="0"/>
            </a:br>
            <a:r>
              <a:rPr lang="en-US" dirty="0" smtClean="0"/>
              <a:t>    FROM    </a:t>
            </a:r>
            <a:r>
              <a:rPr lang="en-US" dirty="0" err="1" smtClean="0"/>
              <a:t>Sales.SalesOrderHeader</a:t>
            </a:r>
            <a:r>
              <a:rPr lang="en-US" dirty="0" smtClean="0"/>
              <a:t/>
            </a:r>
            <a:br>
              <a:rPr lang="en-US" dirty="0" smtClean="0"/>
            </a:br>
            <a:r>
              <a:rPr lang="en-US" dirty="0" smtClean="0"/>
              <a:t>) AS x</a:t>
            </a:r>
            <a:br>
              <a:rPr lang="en-US" dirty="0" smtClean="0"/>
            </a:br>
            <a:r>
              <a:rPr lang="en-US" dirty="0" smtClean="0"/>
              <a:t>WHERE   </a:t>
            </a:r>
            <a:r>
              <a:rPr lang="en-US" dirty="0" err="1" smtClean="0"/>
              <a:t>x.SubTotal</a:t>
            </a:r>
            <a:r>
              <a:rPr lang="en-US" dirty="0" smtClean="0"/>
              <a:t> &gt;</a:t>
            </a:r>
            <a:br>
              <a:rPr lang="en-US" dirty="0" smtClean="0"/>
            </a:br>
            <a:r>
              <a:rPr lang="en-US" dirty="0" smtClean="0"/>
              <a:t>        (   SELECT  AVG(</a:t>
            </a:r>
            <a:r>
              <a:rPr lang="en-US" dirty="0" err="1" smtClean="0"/>
              <a:t>soh.SubTotal</a:t>
            </a:r>
            <a:r>
              <a:rPr lang="en-US" dirty="0" smtClean="0"/>
              <a:t>)</a:t>
            </a:r>
            <a:br>
              <a:rPr lang="en-US" dirty="0" smtClean="0"/>
            </a:br>
            <a:r>
              <a:rPr lang="en-US" dirty="0" smtClean="0"/>
              <a:t>            FROM    </a:t>
            </a:r>
            <a:r>
              <a:rPr lang="en-US" dirty="0" err="1" smtClean="0"/>
              <a:t>Sales.SalesOrderHeader</a:t>
            </a:r>
            <a:r>
              <a:rPr lang="en-US" dirty="0" smtClean="0"/>
              <a:t> </a:t>
            </a:r>
            <a:r>
              <a:rPr lang="en-US" dirty="0" err="1" smtClean="0"/>
              <a:t>soh</a:t>
            </a:r>
            <a:r>
              <a:rPr lang="en-US" dirty="0" smtClean="0"/>
              <a:t/>
            </a:r>
            <a:br>
              <a:rPr lang="en-US" dirty="0" smtClean="0"/>
            </a:br>
            <a:r>
              <a:rPr lang="en-US" dirty="0" smtClean="0"/>
              <a:t>            WHERE   YEAR(</a:t>
            </a:r>
            <a:r>
              <a:rPr lang="en-US" dirty="0" err="1" smtClean="0"/>
              <a:t>soh.OrderDate</a:t>
            </a:r>
            <a:r>
              <a:rPr lang="en-US" dirty="0" smtClean="0"/>
              <a:t>) = </a:t>
            </a:r>
            <a:br>
              <a:rPr lang="en-US" dirty="0" smtClean="0"/>
            </a:br>
            <a:r>
              <a:rPr lang="en-US" dirty="0" smtClean="0"/>
              <a:t>                        </a:t>
            </a:r>
            <a:r>
              <a:rPr lang="en-US" dirty="0" err="1" smtClean="0"/>
              <a:t>x.OrderYear</a:t>
            </a:r>
            <a:r>
              <a:rPr lang="en-US" dirty="0" smtClean="0"/>
              <a:t/>
            </a:r>
            <a:br>
              <a:rPr lang="en-US" dirty="0" smtClean="0"/>
            </a:br>
            <a:r>
              <a:rPr lang="en-US" dirty="0" smtClean="0"/>
              <a:t>                    AND MONTH(</a:t>
            </a:r>
            <a:r>
              <a:rPr lang="en-US" dirty="0" err="1" smtClean="0"/>
              <a:t>soh.OrderDate</a:t>
            </a:r>
            <a:r>
              <a:rPr lang="en-US" dirty="0" smtClean="0"/>
              <a:t>) = </a:t>
            </a:r>
            <a:br>
              <a:rPr lang="en-US" dirty="0" smtClean="0"/>
            </a:br>
            <a:r>
              <a:rPr lang="en-US" dirty="0" smtClean="0"/>
              <a:t>                        </a:t>
            </a:r>
            <a:r>
              <a:rPr lang="en-US" dirty="0" err="1" smtClean="0"/>
              <a:t>x.OrderMonth</a:t>
            </a:r>
            <a:r>
              <a:rPr lang="en-US" dirty="0" smtClean="0"/>
              <a:t/>
            </a:r>
            <a:br>
              <a:rPr lang="en-US" dirty="0" smtClean="0"/>
            </a:br>
            <a:r>
              <a:rPr lang="en-US" dirty="0" smtClean="0"/>
              <a:t>        )</a:t>
            </a:r>
            <a:endParaRPr lang="en-US" dirty="0"/>
          </a:p>
        </p:txBody>
      </p:sp>
    </p:spTree>
    <p:extLst>
      <p:ext uri="{BB962C8B-B14F-4D97-AF65-F5344CB8AC3E}">
        <p14:creationId xmlns:p14="http://schemas.microsoft.com/office/powerpoint/2010/main" val="3122370041"/>
      </p:ext>
    </p:extLst>
  </p:cSld>
  <p:clrMapOvr>
    <a:masterClrMapping/>
  </p:clrMapOvr>
  <p:transition>
    <p:fade/>
  </p:transition>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What’s going on here?</a:t>
            </a:r>
            <a:endParaRPr lang="en-US" dirty="0"/>
          </a:p>
        </p:txBody>
      </p:sp>
      <p:sp>
        <p:nvSpPr>
          <p:cNvPr id="6" name="Content Placeholder 5"/>
          <p:cNvSpPr>
            <a:spLocks noGrp="1"/>
          </p:cNvSpPr>
          <p:nvPr>
            <p:ph idx="1"/>
          </p:nvPr>
        </p:nvSpPr>
        <p:spPr/>
        <p:txBody>
          <a:bodyPr/>
          <a:lstStyle/>
          <a:p>
            <a:endParaRPr lang="en-US"/>
          </a:p>
        </p:txBody>
      </p:sp>
      <p:pic>
        <p:nvPicPr>
          <p:cNvPr id="4" name="Picture 3" descr="SQL Server 2014 CTP2 2014-01-01 17-00-12.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0" y="2036016"/>
            <a:ext cx="9144000" cy="1712948"/>
          </a:xfrm>
          <a:prstGeom prst="rect">
            <a:avLst/>
          </a:prstGeom>
        </p:spPr>
      </p:pic>
    </p:spTree>
    <p:extLst>
      <p:ext uri="{BB962C8B-B14F-4D97-AF65-F5344CB8AC3E}">
        <p14:creationId xmlns:p14="http://schemas.microsoft.com/office/powerpoint/2010/main" val="2207782125"/>
      </p:ext>
    </p:extLst>
  </p:cSld>
  <p:clrMapOvr>
    <a:masterClrMapping/>
  </p:clrMapOvr>
  <p:transition/>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Scan </a:t>
            </a:r>
            <a:r>
              <a:rPr lang="en-US" dirty="0" err="1" smtClean="0"/>
              <a:t>SalesOrderHeader</a:t>
            </a:r>
            <a:endParaRPr lang="en-US" dirty="0"/>
          </a:p>
        </p:txBody>
      </p:sp>
      <p:sp>
        <p:nvSpPr>
          <p:cNvPr id="8" name="Content Placeholder 7"/>
          <p:cNvSpPr>
            <a:spLocks noGrp="1"/>
          </p:cNvSpPr>
          <p:nvPr>
            <p:ph idx="1"/>
          </p:nvPr>
        </p:nvSpPr>
        <p:spPr/>
        <p:txBody>
          <a:bodyPr/>
          <a:lstStyle/>
          <a:p>
            <a:endParaRPr lang="en-US"/>
          </a:p>
        </p:txBody>
      </p:sp>
      <p:pic>
        <p:nvPicPr>
          <p:cNvPr id="4" name="Picture 3" descr="SQL Server 2014 CTP2 2014-01-01 17-00-12.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0" y="2036016"/>
            <a:ext cx="9144000" cy="1712948"/>
          </a:xfrm>
          <a:prstGeom prst="rect">
            <a:avLst/>
          </a:prstGeom>
        </p:spPr>
      </p:pic>
      <p:pic>
        <p:nvPicPr>
          <p:cNvPr id="5" name="Picture 4" descr="SQL Server 2014 CTP2 2014-01-01 17-04-17.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5272645" y="535781"/>
            <a:ext cx="3818047" cy="6180533"/>
          </a:xfrm>
          <a:prstGeom prst="rect">
            <a:avLst/>
          </a:prstGeom>
        </p:spPr>
      </p:pic>
      <p:sp>
        <p:nvSpPr>
          <p:cNvPr id="6" name="Rounded Rectangle 5"/>
          <p:cNvSpPr/>
          <p:nvPr/>
        </p:nvSpPr>
        <p:spPr bwMode="auto">
          <a:xfrm>
            <a:off x="5285972" y="3239055"/>
            <a:ext cx="3818047" cy="626484"/>
          </a:xfrm>
          <a:prstGeom prst="roundRect">
            <a:avLst/>
          </a:prstGeom>
          <a:noFill/>
          <a:ln w="76200" cap="flat" cmpd="sng" algn="ctr">
            <a:solidFill>
              <a:schemeClr val="accent2"/>
            </a:solidFill>
            <a:prstDash val="solid"/>
            <a:round/>
            <a:headEnd type="none" w="med" len="med"/>
            <a:tailEnd type="none" w="med" len="med"/>
          </a:ln>
          <a:effectLst>
            <a:outerShdw blurRad="50800" dist="38100" dir="2700000" algn="tl" rotWithShape="0">
              <a:prstClr val="black">
                <a:alpha val="40000"/>
              </a:prstClr>
            </a:outerShdw>
          </a:effectLst>
          <a:extLst/>
        </p:spPr>
        <p:txBody>
          <a:bodyPr vert="horz" wrap="square" lIns="64291" tIns="32146" rIns="64291" bIns="32146" numCol="1" rtlCol="0" anchor="t" anchorCtr="0" compatLnSpc="1">
            <a:prstTxWarp prst="textNoShape">
              <a:avLst/>
            </a:prstTxWarp>
          </a:bodyPr>
          <a:lstStyle/>
          <a:p>
            <a:pPr algn="ctr" defTabSz="642915" fontAlgn="base">
              <a:spcBef>
                <a:spcPct val="0"/>
              </a:spcBef>
              <a:spcAft>
                <a:spcPct val="0"/>
              </a:spcAft>
            </a:pPr>
            <a:endParaRPr lang="en-US" sz="3000">
              <a:solidFill>
                <a:srgbClr val="000000"/>
              </a:solidFill>
              <a:latin typeface="GillSans" charset="0"/>
              <a:ea typeface="ヒラギノ角ゴ ProN W3" charset="0"/>
              <a:cs typeface="ヒラギノ角ゴ ProN W3" charset="0"/>
              <a:sym typeface="GillSans" charset="0"/>
            </a:endParaRPr>
          </a:p>
        </p:txBody>
      </p:sp>
    </p:spTree>
    <p:extLst>
      <p:ext uri="{BB962C8B-B14F-4D97-AF65-F5344CB8AC3E}">
        <p14:creationId xmlns:p14="http://schemas.microsoft.com/office/powerpoint/2010/main" val="2159921372"/>
      </p:ext>
    </p:extLst>
  </p:cSld>
  <p:clrMapOvr>
    <a:masterClrMapping/>
  </p:clrMapOvr>
  <p:transition/>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What’s wrong here?</a:t>
            </a:r>
            <a:endParaRPr lang="en-US" dirty="0"/>
          </a:p>
        </p:txBody>
      </p:sp>
      <p:sp>
        <p:nvSpPr>
          <p:cNvPr id="8" name="Content Placeholder 7"/>
          <p:cNvSpPr>
            <a:spLocks noGrp="1"/>
          </p:cNvSpPr>
          <p:nvPr>
            <p:ph idx="1"/>
          </p:nvPr>
        </p:nvSpPr>
        <p:spPr/>
        <p:txBody>
          <a:bodyPr/>
          <a:lstStyle/>
          <a:p>
            <a:endParaRPr lang="en-US"/>
          </a:p>
        </p:txBody>
      </p:sp>
      <p:pic>
        <p:nvPicPr>
          <p:cNvPr id="4" name="Picture 3" descr="SQL Server 2014 CTP2 2014-01-01 17-00-12.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0" y="2036016"/>
            <a:ext cx="9144000" cy="1712948"/>
          </a:xfrm>
          <a:prstGeom prst="rect">
            <a:avLst/>
          </a:prstGeom>
        </p:spPr>
      </p:pic>
      <p:pic>
        <p:nvPicPr>
          <p:cNvPr id="5" name="Picture 4" descr="SQL Server 2014 CTP2 2014-01-01 17-01-03.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3987092" y="1112618"/>
            <a:ext cx="3249479" cy="5775615"/>
          </a:xfrm>
          <a:prstGeom prst="rect">
            <a:avLst/>
          </a:prstGeom>
        </p:spPr>
      </p:pic>
      <p:sp>
        <p:nvSpPr>
          <p:cNvPr id="7" name="Rounded Rectangle 6"/>
          <p:cNvSpPr/>
          <p:nvPr/>
        </p:nvSpPr>
        <p:spPr bwMode="auto">
          <a:xfrm>
            <a:off x="3987092" y="4172117"/>
            <a:ext cx="3249479" cy="426542"/>
          </a:xfrm>
          <a:prstGeom prst="roundRect">
            <a:avLst/>
          </a:prstGeom>
          <a:noFill/>
          <a:ln w="76200" cap="flat" cmpd="sng" algn="ctr">
            <a:solidFill>
              <a:schemeClr val="accent2"/>
            </a:solidFill>
            <a:prstDash val="solid"/>
            <a:round/>
            <a:headEnd type="none" w="med" len="med"/>
            <a:tailEnd type="none" w="med" len="med"/>
          </a:ln>
          <a:effectLst>
            <a:outerShdw blurRad="50800" dist="38100" dir="2700000" algn="tl" rotWithShape="0">
              <a:prstClr val="black">
                <a:alpha val="40000"/>
              </a:prstClr>
            </a:outerShdw>
          </a:effectLst>
          <a:extLst/>
        </p:spPr>
        <p:txBody>
          <a:bodyPr vert="horz" wrap="square" lIns="64291" tIns="32146" rIns="64291" bIns="32146" numCol="1" rtlCol="0" anchor="t" anchorCtr="0" compatLnSpc="1">
            <a:prstTxWarp prst="textNoShape">
              <a:avLst/>
            </a:prstTxWarp>
          </a:bodyPr>
          <a:lstStyle/>
          <a:p>
            <a:pPr algn="ctr" defTabSz="642915" fontAlgn="base">
              <a:spcBef>
                <a:spcPct val="0"/>
              </a:spcBef>
              <a:spcAft>
                <a:spcPct val="0"/>
              </a:spcAft>
            </a:pPr>
            <a:endParaRPr lang="en-US" sz="3000">
              <a:solidFill>
                <a:srgbClr val="000000"/>
              </a:solidFill>
              <a:latin typeface="GillSans" charset="0"/>
              <a:ea typeface="ヒラギノ角ゴ ProN W3" charset="0"/>
              <a:cs typeface="ヒラギノ角ゴ ProN W3" charset="0"/>
              <a:sym typeface="GillSans" charset="0"/>
            </a:endParaRPr>
          </a:p>
        </p:txBody>
      </p:sp>
    </p:spTree>
    <p:extLst>
      <p:ext uri="{BB962C8B-B14F-4D97-AF65-F5344CB8AC3E}">
        <p14:creationId xmlns:p14="http://schemas.microsoft.com/office/powerpoint/2010/main" val="3844578074"/>
      </p:ext>
    </p:extLst>
  </p:cSld>
  <p:clrMapOvr>
    <a:masterClrMapping/>
  </p:clrMapOvr>
  <p:transition/>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What’s wrong here?</a:t>
            </a:r>
            <a:endParaRPr lang="en-US" dirty="0"/>
          </a:p>
        </p:txBody>
      </p:sp>
      <p:sp>
        <p:nvSpPr>
          <p:cNvPr id="3" name="Content Placeholder 2"/>
          <p:cNvSpPr>
            <a:spLocks noGrp="1"/>
          </p:cNvSpPr>
          <p:nvPr>
            <p:ph idx="1"/>
          </p:nvPr>
        </p:nvSpPr>
        <p:spPr/>
        <p:txBody>
          <a:bodyPr/>
          <a:lstStyle/>
          <a:p>
            <a:r>
              <a:rPr lang="en-US" smtClean="0"/>
              <a:t>Table 'Worktable'. </a:t>
            </a:r>
            <a:br>
              <a:rPr lang="en-US" smtClean="0"/>
            </a:br>
            <a:r>
              <a:rPr lang="en-US" smtClean="0"/>
              <a:t>Scan count 32589, logical reads 69792</a:t>
            </a:r>
          </a:p>
          <a:p>
            <a:r>
              <a:rPr lang="en-US" smtClean="0"/>
              <a:t>Table 'SalesOrderHeader'. </a:t>
            </a:r>
            <a:br>
              <a:rPr lang="en-US" smtClean="0"/>
            </a:br>
            <a:r>
              <a:rPr lang="en-US" smtClean="0"/>
              <a:t>Scan count 1125, logical reads 775125</a:t>
            </a:r>
          </a:p>
          <a:p>
            <a:r>
              <a:rPr lang="en-US" smtClean="0"/>
              <a:t>We read 6,759,336KB to perform this query</a:t>
            </a:r>
          </a:p>
          <a:p>
            <a:endParaRPr lang="en-US" smtClean="0"/>
          </a:p>
          <a:p>
            <a:endParaRPr lang="en-US" dirty="0"/>
          </a:p>
        </p:txBody>
      </p:sp>
    </p:spTree>
    <p:extLst>
      <p:ext uri="{BB962C8B-B14F-4D97-AF65-F5344CB8AC3E}">
        <p14:creationId xmlns:p14="http://schemas.microsoft.com/office/powerpoint/2010/main" val="2294916959"/>
      </p:ext>
    </p:extLst>
  </p:cSld>
  <p:clrMapOvr>
    <a:masterClrMapping/>
  </p:clrMapOvr>
  <p:transition/>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A re-write!</a:t>
            </a:r>
            <a:endParaRPr lang="en-US" dirty="0"/>
          </a:p>
        </p:txBody>
      </p:sp>
      <p:sp>
        <p:nvSpPr>
          <p:cNvPr id="3" name="Content Placeholder 2"/>
          <p:cNvSpPr>
            <a:spLocks noGrp="1"/>
          </p:cNvSpPr>
          <p:nvPr>
            <p:ph type="body" sz="quarter" idx="10"/>
          </p:nvPr>
        </p:nvSpPr>
        <p:spPr>
          <a:xfrm>
            <a:off x="597477" y="1600200"/>
            <a:ext cx="8176346" cy="3962400"/>
          </a:xfrm>
        </p:spPr>
        <p:txBody>
          <a:bodyPr/>
          <a:lstStyle/>
          <a:p>
            <a:r>
              <a:rPr lang="en-US" smtClean="0"/>
              <a:t>SELECT  SalesOrderID, SubTotal, </a:t>
            </a:r>
            <a:br>
              <a:rPr lang="en-US" smtClean="0"/>
            </a:br>
            <a:r>
              <a:rPr lang="en-US" smtClean="0"/>
              <a:t>        OrderYear, OrderMonth</a:t>
            </a:r>
            <a:br>
              <a:rPr lang="en-US" smtClean="0"/>
            </a:br>
            <a:r>
              <a:rPr lang="en-US" smtClean="0"/>
              <a:t>FROM    (</a:t>
            </a:r>
            <a:br>
              <a:rPr lang="en-US" smtClean="0"/>
            </a:br>
            <a:r>
              <a:rPr lang="en-US" smtClean="0"/>
              <a:t>        SELECT  SalesOrderID,</a:t>
            </a:r>
            <a:br>
              <a:rPr lang="en-US" smtClean="0"/>
            </a:br>
            <a:r>
              <a:rPr lang="en-US" smtClean="0"/>
              <a:t>                SubTotal,</a:t>
            </a:r>
            <a:br>
              <a:rPr lang="en-US" smtClean="0"/>
            </a:br>
            <a:r>
              <a:rPr lang="en-US" smtClean="0"/>
              <a:t>                YEAR(soh.OrderDate) OrderYear, </a:t>
            </a:r>
            <a:br>
              <a:rPr lang="en-US" smtClean="0"/>
            </a:br>
            <a:r>
              <a:rPr lang="en-US" smtClean="0"/>
              <a:t>                MONTH(soh.OrderDate) OrderMonth,</a:t>
            </a:r>
            <a:br>
              <a:rPr lang="en-US" smtClean="0"/>
            </a:br>
            <a:r>
              <a:rPr lang="en-US" smtClean="0"/>
              <a:t>                AVG(SubTotal) OVER </a:t>
            </a:r>
            <a:br>
              <a:rPr lang="en-US" smtClean="0"/>
            </a:br>
            <a:r>
              <a:rPr lang="en-US" smtClean="0"/>
              <a:t>                (PARTITION BY YEAR(soh.OrderDate), </a:t>
            </a:r>
            <a:br>
              <a:rPr lang="en-US" smtClean="0"/>
            </a:br>
            <a:r>
              <a:rPr lang="en-US" smtClean="0"/>
              <a:t>                 MONTH(soh.OrderDate)</a:t>
            </a:r>
            <a:br>
              <a:rPr lang="en-US" smtClean="0"/>
            </a:br>
            <a:r>
              <a:rPr lang="en-US" smtClean="0"/>
              <a:t>                ) AS AverageSale</a:t>
            </a:r>
            <a:br>
              <a:rPr lang="en-US" smtClean="0"/>
            </a:br>
            <a:r>
              <a:rPr lang="en-US" smtClean="0"/>
              <a:t>        FROM    Sales.SalesOrderHeader soh</a:t>
            </a:r>
            <a:br>
              <a:rPr lang="en-US" smtClean="0"/>
            </a:br>
            <a:r>
              <a:rPr lang="en-US" smtClean="0"/>
              <a:t>        ) AS x</a:t>
            </a:r>
            <a:br>
              <a:rPr lang="en-US" smtClean="0"/>
            </a:br>
            <a:r>
              <a:rPr lang="en-US" smtClean="0"/>
              <a:t>WHERE SubTotal &gt; AverageSale ;</a:t>
            </a:r>
            <a:endParaRPr lang="en-US" dirty="0"/>
          </a:p>
        </p:txBody>
      </p:sp>
    </p:spTree>
    <p:extLst>
      <p:ext uri="{BB962C8B-B14F-4D97-AF65-F5344CB8AC3E}">
        <p14:creationId xmlns:p14="http://schemas.microsoft.com/office/powerpoint/2010/main" val="1308111906"/>
      </p:ext>
    </p:extLst>
  </p:cSld>
  <p:clrMapOvr>
    <a:masterClrMapping/>
  </p:clrMapOvr>
  <p:transition>
    <p:fade/>
  </p:transition>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What happens now?</a:t>
            </a:r>
            <a:endParaRPr lang="en-US" dirty="0"/>
          </a:p>
        </p:txBody>
      </p:sp>
      <p:sp>
        <p:nvSpPr>
          <p:cNvPr id="6" name="Content Placeholder 5"/>
          <p:cNvSpPr>
            <a:spLocks noGrp="1"/>
          </p:cNvSpPr>
          <p:nvPr>
            <p:ph idx="1"/>
          </p:nvPr>
        </p:nvSpPr>
        <p:spPr/>
        <p:txBody>
          <a:bodyPr/>
          <a:lstStyle/>
          <a:p>
            <a:endParaRPr lang="en-US"/>
          </a:p>
        </p:txBody>
      </p:sp>
      <p:pic>
        <p:nvPicPr>
          <p:cNvPr id="4" name="Picture 3" descr="SQL Server 2014 CTP2 2014-01-01 17-13-36.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0" y="1861557"/>
            <a:ext cx="9144000" cy="2008548"/>
          </a:xfrm>
          <a:prstGeom prst="rect">
            <a:avLst/>
          </a:prstGeom>
        </p:spPr>
      </p:pic>
    </p:spTree>
    <p:extLst>
      <p:ext uri="{BB962C8B-B14F-4D97-AF65-F5344CB8AC3E}">
        <p14:creationId xmlns:p14="http://schemas.microsoft.com/office/powerpoint/2010/main" val="75084133"/>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6558311" cy="6857215"/>
          </a:xfrm>
          <a:prstGeom prst="rect">
            <a:avLst/>
          </a:prstGeom>
        </p:spPr>
      </p:pic>
    </p:spTree>
    <p:extLst>
      <p:ext uri="{BB962C8B-B14F-4D97-AF65-F5344CB8AC3E}">
        <p14:creationId xmlns:p14="http://schemas.microsoft.com/office/powerpoint/2010/main" val="2918082241"/>
      </p:ext>
    </p:extLst>
  </p:cSld>
  <p:clrMapOvr>
    <a:masterClrMapping/>
  </p:clrMapOvr>
  <p:transition>
    <p:fade/>
  </p:transition>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What happens now?</a:t>
            </a:r>
            <a:endParaRPr lang="en-US" dirty="0"/>
          </a:p>
        </p:txBody>
      </p:sp>
      <p:sp>
        <p:nvSpPr>
          <p:cNvPr id="8" name="Content Placeholder 7"/>
          <p:cNvSpPr>
            <a:spLocks noGrp="1"/>
          </p:cNvSpPr>
          <p:nvPr>
            <p:ph idx="1"/>
          </p:nvPr>
        </p:nvSpPr>
        <p:spPr/>
        <p:txBody>
          <a:bodyPr/>
          <a:lstStyle/>
          <a:p>
            <a:endParaRPr lang="en-US"/>
          </a:p>
        </p:txBody>
      </p:sp>
      <p:pic>
        <p:nvPicPr>
          <p:cNvPr id="4" name="Picture 3" descr="SQL Server 2014 CTP2 2014-01-01 17-13-36.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0" y="1861557"/>
            <a:ext cx="9144000" cy="2008548"/>
          </a:xfrm>
          <a:prstGeom prst="rect">
            <a:avLst/>
          </a:prstGeom>
        </p:spPr>
      </p:pic>
      <p:pic>
        <p:nvPicPr>
          <p:cNvPr id="5" name="Picture 4" descr="SQL Server 2014 CTP2 2014-01-01 17-14-52.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5405914" y="535781"/>
            <a:ext cx="3363263" cy="5444343"/>
          </a:xfrm>
          <a:prstGeom prst="rect">
            <a:avLst/>
          </a:prstGeom>
        </p:spPr>
      </p:pic>
      <p:sp>
        <p:nvSpPr>
          <p:cNvPr id="6" name="Rounded Rectangle 5"/>
          <p:cNvSpPr/>
          <p:nvPr/>
        </p:nvSpPr>
        <p:spPr bwMode="auto">
          <a:xfrm>
            <a:off x="5405914" y="2905819"/>
            <a:ext cx="3363263" cy="599825"/>
          </a:xfrm>
          <a:prstGeom prst="roundRect">
            <a:avLst/>
          </a:prstGeom>
          <a:noFill/>
          <a:ln w="76200" cap="flat" cmpd="sng" algn="ctr">
            <a:solidFill>
              <a:schemeClr val="accent2"/>
            </a:solidFill>
            <a:prstDash val="solid"/>
            <a:round/>
            <a:headEnd type="none" w="med" len="med"/>
            <a:tailEnd type="none" w="med" len="med"/>
          </a:ln>
          <a:effectLst>
            <a:outerShdw blurRad="50800" dist="38100" dir="2700000" algn="tl" rotWithShape="0">
              <a:prstClr val="black">
                <a:alpha val="40000"/>
              </a:prstClr>
            </a:outerShdw>
          </a:effectLst>
          <a:extLst/>
        </p:spPr>
        <p:txBody>
          <a:bodyPr vert="horz" wrap="square" lIns="64291" tIns="32146" rIns="64291" bIns="32146" numCol="1" rtlCol="0" anchor="t" anchorCtr="0" compatLnSpc="1">
            <a:prstTxWarp prst="textNoShape">
              <a:avLst/>
            </a:prstTxWarp>
          </a:bodyPr>
          <a:lstStyle/>
          <a:p>
            <a:pPr algn="ctr" defTabSz="642915" fontAlgn="base">
              <a:spcBef>
                <a:spcPct val="0"/>
              </a:spcBef>
              <a:spcAft>
                <a:spcPct val="0"/>
              </a:spcAft>
            </a:pPr>
            <a:endParaRPr lang="en-US" sz="3000">
              <a:solidFill>
                <a:srgbClr val="000000"/>
              </a:solidFill>
              <a:latin typeface="GillSans" charset="0"/>
              <a:ea typeface="ヒラギノ角ゴ ProN W3" charset="0"/>
              <a:cs typeface="ヒラギノ角ゴ ProN W3" charset="0"/>
              <a:sym typeface="GillSans" charset="0"/>
            </a:endParaRPr>
          </a:p>
        </p:txBody>
      </p:sp>
    </p:spTree>
    <p:extLst>
      <p:ext uri="{BB962C8B-B14F-4D97-AF65-F5344CB8AC3E}">
        <p14:creationId xmlns:p14="http://schemas.microsoft.com/office/powerpoint/2010/main" val="905237815"/>
      </p:ext>
    </p:extLst>
  </p:cSld>
  <p:clrMapOvr>
    <a:masterClrMapping/>
  </p:clrMapOvr>
  <p:transition/>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Everything runs once!</a:t>
            </a:r>
            <a:endParaRPr lang="en-US" dirty="0"/>
          </a:p>
        </p:txBody>
      </p:sp>
      <p:sp>
        <p:nvSpPr>
          <p:cNvPr id="8" name="Content Placeholder 7"/>
          <p:cNvSpPr>
            <a:spLocks noGrp="1"/>
          </p:cNvSpPr>
          <p:nvPr>
            <p:ph idx="1"/>
          </p:nvPr>
        </p:nvSpPr>
        <p:spPr/>
        <p:txBody>
          <a:bodyPr/>
          <a:lstStyle/>
          <a:p>
            <a:endParaRPr lang="en-US"/>
          </a:p>
        </p:txBody>
      </p:sp>
      <p:pic>
        <p:nvPicPr>
          <p:cNvPr id="4" name="Picture 3" descr="SQL Server 2014 CTP2 2014-01-01 17-13-36.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0" y="1861557"/>
            <a:ext cx="9144000" cy="2008548"/>
          </a:xfrm>
          <a:prstGeom prst="rect">
            <a:avLst/>
          </a:prstGeom>
        </p:spPr>
      </p:pic>
      <p:pic>
        <p:nvPicPr>
          <p:cNvPr id="7" name="Picture 6" descr="SQL Server 2014 CTP2 2014-01-01 17-18-40.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4857853" y="1122232"/>
            <a:ext cx="3151684" cy="5731280"/>
          </a:xfrm>
          <a:prstGeom prst="rect">
            <a:avLst/>
          </a:prstGeom>
        </p:spPr>
      </p:pic>
      <p:sp>
        <p:nvSpPr>
          <p:cNvPr id="6" name="Rounded Rectangle 5"/>
          <p:cNvSpPr/>
          <p:nvPr/>
        </p:nvSpPr>
        <p:spPr bwMode="auto">
          <a:xfrm>
            <a:off x="4857853" y="3425668"/>
            <a:ext cx="3151684" cy="613155"/>
          </a:xfrm>
          <a:prstGeom prst="roundRect">
            <a:avLst/>
          </a:prstGeom>
          <a:noFill/>
          <a:ln w="76200" cap="flat" cmpd="sng" algn="ctr">
            <a:solidFill>
              <a:schemeClr val="accent2"/>
            </a:solidFill>
            <a:prstDash val="solid"/>
            <a:round/>
            <a:headEnd type="none" w="med" len="med"/>
            <a:tailEnd type="none" w="med" len="med"/>
          </a:ln>
          <a:effectLst>
            <a:outerShdw blurRad="50800" dist="38100" dir="2700000" algn="tl" rotWithShape="0">
              <a:prstClr val="black">
                <a:alpha val="40000"/>
              </a:prstClr>
            </a:outerShdw>
          </a:effectLst>
          <a:extLst/>
        </p:spPr>
        <p:txBody>
          <a:bodyPr vert="horz" wrap="square" lIns="64291" tIns="32146" rIns="64291" bIns="32146" numCol="1" rtlCol="0" anchor="t" anchorCtr="0" compatLnSpc="1">
            <a:prstTxWarp prst="textNoShape">
              <a:avLst/>
            </a:prstTxWarp>
          </a:bodyPr>
          <a:lstStyle/>
          <a:p>
            <a:pPr algn="ctr" defTabSz="642915" fontAlgn="base">
              <a:spcBef>
                <a:spcPct val="0"/>
              </a:spcBef>
              <a:spcAft>
                <a:spcPct val="0"/>
              </a:spcAft>
            </a:pPr>
            <a:endParaRPr lang="en-US" sz="3000">
              <a:solidFill>
                <a:srgbClr val="000000"/>
              </a:solidFill>
              <a:latin typeface="GillSans" charset="0"/>
              <a:ea typeface="ヒラギノ角ゴ ProN W3" charset="0"/>
              <a:cs typeface="ヒラギノ角ゴ ProN W3" charset="0"/>
              <a:sym typeface="GillSans" charset="0"/>
            </a:endParaRPr>
          </a:p>
        </p:txBody>
      </p:sp>
    </p:spTree>
    <p:extLst>
      <p:ext uri="{BB962C8B-B14F-4D97-AF65-F5344CB8AC3E}">
        <p14:creationId xmlns:p14="http://schemas.microsoft.com/office/powerpoint/2010/main" val="244534569"/>
      </p:ext>
    </p:extLst>
  </p:cSld>
  <p:clrMapOvr>
    <a:masterClrMapping/>
  </p:clrMapOvr>
  <p:transition/>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What’s going on here?</a:t>
            </a:r>
            <a:endParaRPr lang="en-US" dirty="0"/>
          </a:p>
        </p:txBody>
      </p:sp>
      <p:sp>
        <p:nvSpPr>
          <p:cNvPr id="3" name="Content Placeholder 2"/>
          <p:cNvSpPr>
            <a:spLocks noGrp="1"/>
          </p:cNvSpPr>
          <p:nvPr>
            <p:ph idx="1"/>
          </p:nvPr>
        </p:nvSpPr>
        <p:spPr/>
        <p:txBody>
          <a:bodyPr/>
          <a:lstStyle/>
          <a:p>
            <a:r>
              <a:rPr lang="en-US" smtClean="0"/>
              <a:t>Table 'Worktable'. </a:t>
            </a:r>
            <a:br>
              <a:rPr lang="en-US" smtClean="0"/>
            </a:br>
            <a:r>
              <a:rPr lang="en-US" smtClean="0"/>
              <a:t>Scan count 3, logical reads 64141</a:t>
            </a:r>
          </a:p>
          <a:p>
            <a:r>
              <a:rPr lang="en-US" smtClean="0"/>
              <a:t>Table 'SalesOrderHeader'. </a:t>
            </a:r>
            <a:br>
              <a:rPr lang="en-US" smtClean="0"/>
            </a:br>
            <a:r>
              <a:rPr lang="en-US" smtClean="0"/>
              <a:t>Scan count 1, logical reads 689</a:t>
            </a:r>
          </a:p>
          <a:p>
            <a:r>
              <a:rPr lang="en-US" smtClean="0"/>
              <a:t>We’ve reduced the amount of I/O to 518,640KB</a:t>
            </a:r>
            <a:endParaRPr lang="en-US" dirty="0"/>
          </a:p>
        </p:txBody>
      </p:sp>
    </p:spTree>
    <p:extLst>
      <p:ext uri="{BB962C8B-B14F-4D97-AF65-F5344CB8AC3E}">
        <p14:creationId xmlns:p14="http://schemas.microsoft.com/office/powerpoint/2010/main" val="2561487332"/>
      </p:ext>
    </p:extLst>
  </p:cSld>
  <p:clrMapOvr>
    <a:masterClrMapping/>
  </p:clrMapOvr>
  <p:transition/>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Simple Rewrites Save Time</a:t>
            </a:r>
            <a:endParaRPr lang="en-US" dirty="0"/>
          </a:p>
        </p:txBody>
      </p:sp>
      <p:sp>
        <p:nvSpPr>
          <p:cNvPr id="3" name="Content Placeholder 2"/>
          <p:cNvSpPr>
            <a:spLocks noGrp="1"/>
          </p:cNvSpPr>
          <p:nvPr>
            <p:ph idx="1"/>
          </p:nvPr>
        </p:nvSpPr>
        <p:spPr/>
        <p:txBody>
          <a:bodyPr/>
          <a:lstStyle/>
          <a:p>
            <a:r>
              <a:rPr lang="en-US" smtClean="0"/>
              <a:t>By re-writing the query slightly differently:</a:t>
            </a:r>
          </a:p>
          <a:p>
            <a:pPr lvl="1"/>
            <a:r>
              <a:rPr lang="en-US" smtClean="0"/>
              <a:t>SQL Server produces a better plan.</a:t>
            </a:r>
          </a:p>
          <a:p>
            <a:pPr lvl="1"/>
            <a:r>
              <a:rPr lang="en-US" smtClean="0"/>
              <a:t>We read the table only once.</a:t>
            </a:r>
          </a:p>
          <a:p>
            <a:pPr lvl="1"/>
            <a:r>
              <a:rPr lang="en-US" smtClean="0"/>
              <a:t>The code is, arguably, more maintainable.</a:t>
            </a:r>
          </a:p>
          <a:p>
            <a:r>
              <a:rPr lang="en-US" smtClean="0"/>
              <a:t>Most importantly: </a:t>
            </a:r>
          </a:p>
          <a:p>
            <a:pPr lvl="1"/>
            <a:r>
              <a:rPr lang="en-US" smtClean="0"/>
              <a:t>We eliminate multiple executions of one code fragment.</a:t>
            </a:r>
            <a:endParaRPr lang="en-US" dirty="0"/>
          </a:p>
        </p:txBody>
      </p:sp>
    </p:spTree>
    <p:extLst>
      <p:ext uri="{BB962C8B-B14F-4D97-AF65-F5344CB8AC3E}">
        <p14:creationId xmlns:p14="http://schemas.microsoft.com/office/powerpoint/2010/main" val="260809360"/>
      </p:ext>
    </p:extLst>
  </p:cSld>
  <p:clrMapOvr>
    <a:masterClrMapping/>
  </p:clrMapOvr>
  <p:transition/>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Nested </a:t>
            </a:r>
            <a:br>
              <a:rPr lang="en-US" smtClean="0"/>
            </a:br>
            <a:r>
              <a:rPr lang="en-US" smtClean="0"/>
              <a:t>Views</a:t>
            </a:r>
            <a:endParaRPr lang="en-US" dirty="0"/>
          </a:p>
        </p:txBody>
      </p:sp>
    </p:spTree>
    <p:extLst>
      <p:ext uri="{BB962C8B-B14F-4D97-AF65-F5344CB8AC3E}">
        <p14:creationId xmlns:p14="http://schemas.microsoft.com/office/powerpoint/2010/main" val="5482693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It’s so simple!</a:t>
            </a:r>
            <a:endParaRPr lang="en-US" dirty="0"/>
          </a:p>
        </p:txBody>
      </p:sp>
      <p:sp>
        <p:nvSpPr>
          <p:cNvPr id="4" name="Content Placeholder 3"/>
          <p:cNvSpPr>
            <a:spLocks noGrp="1"/>
          </p:cNvSpPr>
          <p:nvPr>
            <p:ph type="body" sz="quarter" idx="10"/>
          </p:nvPr>
        </p:nvSpPr>
        <p:spPr/>
        <p:txBody>
          <a:bodyPr/>
          <a:lstStyle/>
          <a:p>
            <a:r>
              <a:rPr lang="en-US" smtClean="0"/>
              <a:t>SELECT  TOP 10 *</a:t>
            </a:r>
            <a:br>
              <a:rPr lang="en-US" smtClean="0"/>
            </a:br>
            <a:r>
              <a:rPr lang="en-US" smtClean="0"/>
              <a:t>FROM    [dbo].[ILookReallySimple]</a:t>
            </a:r>
            <a:br>
              <a:rPr lang="en-US" smtClean="0"/>
            </a:br>
            <a:r>
              <a:rPr lang="en-US" smtClean="0"/>
              <a:t>WHERE   Column10 = @Column10Value</a:t>
            </a:r>
            <a:br>
              <a:rPr lang="en-US" smtClean="0"/>
            </a:br>
            <a:r>
              <a:rPr lang="en-US" smtClean="0"/>
              <a:t>        OR Column11 = @Column11Value</a:t>
            </a:r>
            <a:br>
              <a:rPr lang="en-US" smtClean="0"/>
            </a:br>
            <a:r>
              <a:rPr lang="en-US" smtClean="0"/>
              <a:t>ORDER BY ADateColumn DESC</a:t>
            </a:r>
          </a:p>
          <a:p>
            <a:endParaRPr lang="en-US" dirty="0"/>
          </a:p>
        </p:txBody>
      </p:sp>
    </p:spTree>
    <p:extLst>
      <p:ext uri="{BB962C8B-B14F-4D97-AF65-F5344CB8AC3E}">
        <p14:creationId xmlns:p14="http://schemas.microsoft.com/office/powerpoint/2010/main" val="408633084"/>
      </p:ext>
    </p:extLst>
  </p:cSld>
  <p:clrMapOvr>
    <a:masterClrMapping/>
  </p:clrMapOvr>
  <p:transition>
    <p:fade/>
  </p:transition>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 What?</a:t>
            </a:r>
            <a:endParaRPr lang="en-US" dirty="0"/>
          </a:p>
        </p:txBody>
      </p:sp>
      <p:sp>
        <p:nvSpPr>
          <p:cNvPr id="6" name="Content Placeholder 5"/>
          <p:cNvSpPr>
            <a:spLocks noGrp="1"/>
          </p:cNvSpPr>
          <p:nvPr>
            <p:ph idx="1"/>
          </p:nvPr>
        </p:nvSpPr>
        <p:spPr/>
        <p:txBody>
          <a:bodyPr/>
          <a:lstStyle/>
          <a:p>
            <a:endParaRPr lang="en-US"/>
          </a:p>
        </p:txBody>
      </p:sp>
      <p:pic>
        <p:nvPicPr>
          <p:cNvPr id="4" name="Picture 3" descr="SQL Server 2014 CTP2 2014-01-02 09-20-00.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0" y="1616668"/>
            <a:ext cx="9144000" cy="2205079"/>
          </a:xfrm>
          <a:prstGeom prst="rect">
            <a:avLst/>
          </a:prstGeom>
        </p:spPr>
      </p:pic>
    </p:spTree>
    <p:extLst>
      <p:ext uri="{BB962C8B-B14F-4D97-AF65-F5344CB8AC3E}">
        <p14:creationId xmlns:p14="http://schemas.microsoft.com/office/powerpoint/2010/main" val="1966944134"/>
      </p:ext>
    </p:extLst>
  </p:cSld>
  <p:clrMapOvr>
    <a:masterClrMapping/>
  </p:clrMapOvr>
  <p:transition/>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The problem with nested views</a:t>
            </a:r>
            <a:endParaRPr lang="en-US" dirty="0"/>
          </a:p>
        </p:txBody>
      </p:sp>
      <p:sp>
        <p:nvSpPr>
          <p:cNvPr id="3" name="Content Placeholder 2"/>
          <p:cNvSpPr>
            <a:spLocks noGrp="1"/>
          </p:cNvSpPr>
          <p:nvPr>
            <p:ph idx="1"/>
          </p:nvPr>
        </p:nvSpPr>
        <p:spPr/>
        <p:txBody>
          <a:bodyPr/>
          <a:lstStyle/>
          <a:p>
            <a:r>
              <a:rPr lang="en-US" dirty="0" smtClean="0"/>
              <a:t>It’s not directly a problem with nested views.</a:t>
            </a:r>
          </a:p>
          <a:p>
            <a:r>
              <a:rPr lang="en-US" dirty="0" smtClean="0"/>
              <a:t>It’s a problem of query complexity.</a:t>
            </a:r>
          </a:p>
          <a:p>
            <a:pPr lvl="1"/>
            <a:r>
              <a:rPr lang="en-US" dirty="0" smtClean="0"/>
              <a:t>2 tables – 2 ways to join</a:t>
            </a:r>
          </a:p>
          <a:p>
            <a:pPr lvl="1"/>
            <a:r>
              <a:rPr lang="en-US" dirty="0" smtClean="0">
                <a:sym typeface="Wingdings"/>
              </a:rPr>
              <a:t>3 tables – 9 ways to join </a:t>
            </a:r>
          </a:p>
          <a:p>
            <a:pPr lvl="1"/>
            <a:r>
              <a:rPr lang="en-US" dirty="0" smtClean="0">
                <a:sym typeface="Wingdings"/>
              </a:rPr>
              <a:t>4 tables – 64 ways to join</a:t>
            </a:r>
          </a:p>
          <a:p>
            <a:pPr lvl="1"/>
            <a:r>
              <a:rPr lang="en-US" dirty="0" smtClean="0">
                <a:sym typeface="Wingdings"/>
              </a:rPr>
              <a:t>…</a:t>
            </a:r>
          </a:p>
          <a:p>
            <a:pPr lvl="1"/>
            <a:r>
              <a:rPr lang="en-US" dirty="0" smtClean="0">
                <a:sym typeface="Wingdings"/>
              </a:rPr>
              <a:t>10 tables – 1,000,000,000 ways to join</a:t>
            </a:r>
            <a:endParaRPr lang="en-US" dirty="0" smtClean="0"/>
          </a:p>
          <a:p>
            <a:r>
              <a:rPr lang="en-US" dirty="0" smtClean="0"/>
              <a:t>At some point the optimizer will give up and return the best plan it has right now.</a:t>
            </a:r>
            <a:endParaRPr lang="en-US" dirty="0"/>
          </a:p>
        </p:txBody>
      </p:sp>
      <p:sp>
        <p:nvSpPr>
          <p:cNvPr id="4" name="TextBox 3"/>
          <p:cNvSpPr txBox="1"/>
          <p:nvPr/>
        </p:nvSpPr>
        <p:spPr>
          <a:xfrm>
            <a:off x="6459980" y="2004453"/>
            <a:ext cx="2355190" cy="665084"/>
          </a:xfrm>
          <a:prstGeom prst="rect">
            <a:avLst/>
          </a:prstGeom>
          <a:noFill/>
        </p:spPr>
        <p:txBody>
          <a:bodyPr wrap="none" lIns="64291" tIns="32146" rIns="64291" bIns="32146" rtlCol="0">
            <a:spAutoFit/>
          </a:bodyPr>
          <a:lstStyle/>
          <a:p>
            <a:pPr algn="l"/>
            <a:r>
              <a:rPr lang="en-US" sz="1300" dirty="0">
                <a:latin typeface="Calibri" panose="020F0502020204030204" pitchFamily="34" charset="0"/>
                <a:cs typeface="Sweet Sans Pro" panose="02000000000000000000" pitchFamily="50" charset="0"/>
              </a:rPr>
              <a:t>T</a:t>
            </a:r>
            <a:r>
              <a:rPr lang="en-US" sz="1300" dirty="0">
                <a:latin typeface="Calibri" panose="020F0502020204030204" pitchFamily="34" charset="0"/>
                <a:cs typeface="Sweet Sans Pro" panose="02000000000000000000" pitchFamily="50" charset="0"/>
              </a:rPr>
              <a:t>his is just the total number of </a:t>
            </a:r>
            <a:br>
              <a:rPr lang="en-US" sz="1300" dirty="0">
                <a:latin typeface="Calibri" panose="020F0502020204030204" pitchFamily="34" charset="0"/>
                <a:cs typeface="Sweet Sans Pro" panose="02000000000000000000" pitchFamily="50" charset="0"/>
              </a:rPr>
            </a:br>
            <a:r>
              <a:rPr lang="en-US" sz="1300" dirty="0">
                <a:latin typeface="Calibri" panose="020F0502020204030204" pitchFamily="34" charset="0"/>
                <a:cs typeface="Sweet Sans Pro" panose="02000000000000000000" pitchFamily="50" charset="0"/>
              </a:rPr>
              <a:t>possible join combinations and </a:t>
            </a:r>
            <a:br>
              <a:rPr lang="en-US" sz="1300" dirty="0">
                <a:latin typeface="Calibri" panose="020F0502020204030204" pitchFamily="34" charset="0"/>
                <a:cs typeface="Sweet Sans Pro" panose="02000000000000000000" pitchFamily="50" charset="0"/>
              </a:rPr>
            </a:br>
            <a:r>
              <a:rPr lang="en-US" sz="1300" dirty="0">
                <a:latin typeface="Calibri" panose="020F0502020204030204" pitchFamily="34" charset="0"/>
                <a:cs typeface="Sweet Sans Pro" panose="02000000000000000000" pitchFamily="50" charset="0"/>
              </a:rPr>
              <a:t>doesn’t include optimizer smarts</a:t>
            </a:r>
            <a:endParaRPr lang="en-US" sz="1300" dirty="0">
              <a:latin typeface="Calibri" panose="020F0502020204030204" pitchFamily="34" charset="0"/>
              <a:cs typeface="Sweet Sans Pro" panose="02000000000000000000" pitchFamily="50" charset="0"/>
            </a:endParaRPr>
          </a:p>
        </p:txBody>
      </p:sp>
    </p:spTree>
    <p:extLst>
      <p:ext uri="{BB962C8B-B14F-4D97-AF65-F5344CB8AC3E}">
        <p14:creationId xmlns:p14="http://schemas.microsoft.com/office/powerpoint/2010/main" val="1063748166"/>
      </p:ext>
    </p:extLst>
  </p:cSld>
  <p:clrMapOvr>
    <a:masterClrMapping/>
  </p:clrMapOvr>
  <p:transition/>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Finding Exhausted Optimizers</a:t>
            </a:r>
            <a:endParaRPr lang="en-US" dirty="0"/>
          </a:p>
        </p:txBody>
      </p:sp>
      <p:sp>
        <p:nvSpPr>
          <p:cNvPr id="8" name="Content Placeholder 7"/>
          <p:cNvSpPr>
            <a:spLocks noGrp="1"/>
          </p:cNvSpPr>
          <p:nvPr>
            <p:ph idx="1"/>
          </p:nvPr>
        </p:nvSpPr>
        <p:spPr/>
        <p:txBody>
          <a:bodyPr/>
          <a:lstStyle/>
          <a:p>
            <a:endParaRPr lang="en-US"/>
          </a:p>
        </p:txBody>
      </p:sp>
      <p:pic>
        <p:nvPicPr>
          <p:cNvPr id="4" name="Picture 3" descr="SQL Server 2014 CTP2 2014-01-02 10-45-33.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19185" y="2367382"/>
            <a:ext cx="5372454" cy="1984420"/>
          </a:xfrm>
          <a:prstGeom prst="rect">
            <a:avLst/>
          </a:prstGeom>
        </p:spPr>
      </p:pic>
      <p:sp>
        <p:nvSpPr>
          <p:cNvPr id="5" name="Rounded Rectangle 4"/>
          <p:cNvSpPr/>
          <p:nvPr/>
        </p:nvSpPr>
        <p:spPr bwMode="auto">
          <a:xfrm>
            <a:off x="1719185" y="2415440"/>
            <a:ext cx="4397916" cy="343755"/>
          </a:xfrm>
          <a:prstGeom prst="roundRect">
            <a:avLst/>
          </a:prstGeom>
          <a:noFill/>
          <a:ln w="76200" cap="flat" cmpd="sng" algn="ctr">
            <a:solidFill>
              <a:schemeClr val="accent2"/>
            </a:solidFill>
            <a:prstDash val="solid"/>
            <a:round/>
            <a:headEnd type="none" w="med" len="med"/>
            <a:tailEnd type="none" w="med" len="med"/>
          </a:ln>
          <a:effectLst>
            <a:outerShdw blurRad="50800" dist="38100" dir="2700000" algn="tl" rotWithShape="0">
              <a:prstClr val="black">
                <a:alpha val="40000"/>
              </a:prstClr>
            </a:outerShdw>
          </a:effectLst>
          <a:extLst/>
        </p:spPr>
        <p:txBody>
          <a:bodyPr vert="horz" wrap="square" lIns="64291" tIns="32146" rIns="64291" bIns="32146" numCol="1" rtlCol="0" anchor="t" anchorCtr="0" compatLnSpc="1">
            <a:prstTxWarp prst="textNoShape">
              <a:avLst/>
            </a:prstTxWarp>
          </a:bodyPr>
          <a:lstStyle/>
          <a:p>
            <a:pPr algn="ctr" defTabSz="642915" fontAlgn="base">
              <a:spcBef>
                <a:spcPct val="0"/>
              </a:spcBef>
              <a:spcAft>
                <a:spcPct val="0"/>
              </a:spcAft>
            </a:pPr>
            <a:endParaRPr lang="en-US" sz="3000">
              <a:solidFill>
                <a:srgbClr val="000000"/>
              </a:solidFill>
              <a:latin typeface="GillSans" charset="0"/>
              <a:ea typeface="ヒラギノ角ゴ ProN W3" charset="0"/>
              <a:cs typeface="ヒラギノ角ゴ ProN W3" charset="0"/>
              <a:sym typeface="GillSans" charset="0"/>
            </a:endParaRPr>
          </a:p>
        </p:txBody>
      </p:sp>
      <p:sp>
        <p:nvSpPr>
          <p:cNvPr id="6" name="Rounded Rectangle 5"/>
          <p:cNvSpPr/>
          <p:nvPr/>
        </p:nvSpPr>
        <p:spPr bwMode="auto">
          <a:xfrm>
            <a:off x="1719185" y="3954730"/>
            <a:ext cx="4397916" cy="343755"/>
          </a:xfrm>
          <a:prstGeom prst="roundRect">
            <a:avLst/>
          </a:prstGeom>
          <a:noFill/>
          <a:ln w="76200" cap="flat" cmpd="sng" algn="ctr">
            <a:solidFill>
              <a:schemeClr val="accent2"/>
            </a:solidFill>
            <a:prstDash val="solid"/>
            <a:round/>
            <a:headEnd type="none" w="med" len="med"/>
            <a:tailEnd type="none" w="med" len="med"/>
          </a:ln>
          <a:effectLst>
            <a:outerShdw blurRad="50800" dist="38100" dir="2700000" algn="tl" rotWithShape="0">
              <a:prstClr val="black">
                <a:alpha val="40000"/>
              </a:prstClr>
            </a:outerShdw>
          </a:effectLst>
          <a:extLst/>
        </p:spPr>
        <p:txBody>
          <a:bodyPr vert="horz" wrap="square" lIns="64291" tIns="32146" rIns="64291" bIns="32146" numCol="1" rtlCol="0" anchor="t" anchorCtr="0" compatLnSpc="1">
            <a:prstTxWarp prst="textNoShape">
              <a:avLst/>
            </a:prstTxWarp>
          </a:bodyPr>
          <a:lstStyle/>
          <a:p>
            <a:pPr algn="ctr" defTabSz="642915" fontAlgn="base">
              <a:spcBef>
                <a:spcPct val="0"/>
              </a:spcBef>
              <a:spcAft>
                <a:spcPct val="0"/>
              </a:spcAft>
            </a:pPr>
            <a:endParaRPr lang="en-US" sz="3000">
              <a:solidFill>
                <a:srgbClr val="000000"/>
              </a:solidFill>
              <a:latin typeface="GillSans" charset="0"/>
              <a:ea typeface="ヒラギノ角ゴ ProN W3" charset="0"/>
              <a:cs typeface="ヒラギノ角ゴ ProN W3" charset="0"/>
              <a:sym typeface="GillSans" charset="0"/>
            </a:endParaRPr>
          </a:p>
        </p:txBody>
      </p:sp>
    </p:spTree>
    <p:extLst>
      <p:ext uri="{BB962C8B-B14F-4D97-AF65-F5344CB8AC3E}">
        <p14:creationId xmlns:p14="http://schemas.microsoft.com/office/powerpoint/2010/main" val="1643788282"/>
      </p:ext>
    </p:extLst>
  </p:cSld>
  <p:clrMapOvr>
    <a:masterClrMapping/>
  </p:clrMapOvr>
  <p:transition/>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Getting Rid of Nested Views</a:t>
            </a:r>
            <a:endParaRPr lang="en-US" dirty="0"/>
          </a:p>
        </p:txBody>
      </p:sp>
      <p:sp>
        <p:nvSpPr>
          <p:cNvPr id="3" name="Content Placeholder 2"/>
          <p:cNvSpPr>
            <a:spLocks noGrp="1"/>
          </p:cNvSpPr>
          <p:nvPr>
            <p:ph idx="1"/>
          </p:nvPr>
        </p:nvSpPr>
        <p:spPr/>
        <p:txBody>
          <a:bodyPr/>
          <a:lstStyle/>
          <a:p>
            <a:r>
              <a:rPr lang="en-US" smtClean="0"/>
              <a:t>Break out the query.</a:t>
            </a:r>
          </a:p>
          <a:p>
            <a:r>
              <a:rPr lang="en-US" smtClean="0"/>
              <a:t>Re-write using temp tables.</a:t>
            </a:r>
          </a:p>
          <a:p>
            <a:pPr lvl="1"/>
            <a:r>
              <a:rPr lang="en-US" smtClean="0"/>
              <a:t>Insert into temp table from view.</a:t>
            </a:r>
          </a:p>
          <a:p>
            <a:pPr lvl="1"/>
            <a:r>
              <a:rPr lang="en-US" smtClean="0"/>
              <a:t>Join between temp tables.</a:t>
            </a:r>
          </a:p>
          <a:p>
            <a:pPr lvl="1"/>
            <a:r>
              <a:rPr lang="en-US" smtClean="0"/>
              <a:t>May appear more complex, almost always faster.</a:t>
            </a:r>
          </a:p>
          <a:p>
            <a:r>
              <a:rPr lang="en-US" smtClean="0"/>
              <a:t>Only use the tables you need.</a:t>
            </a:r>
          </a:p>
          <a:p>
            <a:pPr lvl="1"/>
            <a:r>
              <a:rPr lang="en-US" smtClean="0"/>
              <a:t>Track down the columns you need.</a:t>
            </a:r>
          </a:p>
          <a:p>
            <a:pPr lvl="1"/>
            <a:r>
              <a:rPr lang="en-US" smtClean="0"/>
              <a:t>Re-write your query to avoid views.</a:t>
            </a:r>
          </a:p>
          <a:p>
            <a:pPr lvl="1"/>
            <a:r>
              <a:rPr lang="en-US" smtClean="0"/>
              <a:t>May not always be possible, depending on permissions.</a:t>
            </a:r>
            <a:endParaRPr lang="en-US" dirty="0"/>
          </a:p>
        </p:txBody>
      </p:sp>
    </p:spTree>
    <p:extLst>
      <p:ext uri="{BB962C8B-B14F-4D97-AF65-F5344CB8AC3E}">
        <p14:creationId xmlns:p14="http://schemas.microsoft.com/office/powerpoint/2010/main" val="1060641872"/>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png"/>
          <p:cNvPicPr>
            <a:picLocks noChangeAspect="1"/>
          </p:cNvPicPr>
          <p:nvPr/>
        </p:nvPicPr>
        <p:blipFill rotWithShape="1">
          <a:blip r:embed="rId2">
            <a:extLst>
              <a:ext uri="{28A0092B-C50C-407E-A947-70E740481C1C}">
                <a14:useLocalDpi xmlns:a14="http://schemas.microsoft.com/office/drawing/2010/main" val="0"/>
              </a:ext>
            </a:extLst>
          </a:blip>
          <a:srcRect l="1793" t="26585"/>
          <a:stretch/>
        </p:blipFill>
        <p:spPr>
          <a:xfrm>
            <a:off x="0" y="-5957"/>
            <a:ext cx="8623081" cy="6863957"/>
          </a:xfrm>
          <a:prstGeom prst="rect">
            <a:avLst/>
          </a:prstGeom>
        </p:spPr>
      </p:pic>
    </p:spTree>
    <p:extLst>
      <p:ext uri="{BB962C8B-B14F-4D97-AF65-F5344CB8AC3E}">
        <p14:creationId xmlns:p14="http://schemas.microsoft.com/office/powerpoint/2010/main" val="1631888047"/>
      </p:ext>
    </p:extLst>
  </p:cSld>
  <p:clrMapOvr>
    <a:masterClrMapping/>
  </p:clrMapOvr>
  <p:transition>
    <p:fade/>
  </p:transition>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Why no working example?</a:t>
            </a:r>
            <a:endParaRPr lang="en-US" dirty="0"/>
          </a:p>
        </p:txBody>
      </p:sp>
      <p:sp>
        <p:nvSpPr>
          <p:cNvPr id="3" name="Content Placeholder 2"/>
          <p:cNvSpPr>
            <a:spLocks noGrp="1"/>
          </p:cNvSpPr>
          <p:nvPr>
            <p:ph idx="1"/>
          </p:nvPr>
        </p:nvSpPr>
        <p:spPr/>
        <p:txBody>
          <a:bodyPr/>
          <a:lstStyle/>
          <a:p>
            <a:r>
              <a:rPr lang="en-US" smtClean="0"/>
              <a:t>We didn’t produce an example in AdventureWorks that did the wrong thing.</a:t>
            </a:r>
          </a:p>
          <a:p>
            <a:r>
              <a:rPr lang="en-US" smtClean="0"/>
              <a:t>In fact, in trying to “do the wrong thing” we made our queries faster.</a:t>
            </a:r>
          </a:p>
          <a:p>
            <a:r>
              <a:rPr lang="en-US" smtClean="0"/>
              <a:t>Want to prove it out for yourself? </a:t>
            </a:r>
          </a:p>
          <a:p>
            <a:pPr lvl="1"/>
            <a:r>
              <a:rPr lang="en-US" smtClean="0"/>
              <a:t>Open up SSMS and get cracking! </a:t>
            </a:r>
          </a:p>
          <a:p>
            <a:pPr lvl="1"/>
            <a:r>
              <a:rPr lang="en-US" smtClean="0"/>
              <a:t>Look in your own code base.</a:t>
            </a:r>
          </a:p>
          <a:p>
            <a:pPr lvl="1"/>
            <a:r>
              <a:rPr lang="en-US" smtClean="0"/>
              <a:t>This is really time consuming if you’re starting from scratch.</a:t>
            </a:r>
            <a:endParaRPr lang="en-US" dirty="0" smtClean="0"/>
          </a:p>
        </p:txBody>
      </p:sp>
    </p:spTree>
    <p:extLst>
      <p:ext uri="{BB962C8B-B14F-4D97-AF65-F5344CB8AC3E}">
        <p14:creationId xmlns:p14="http://schemas.microsoft.com/office/powerpoint/2010/main" val="391224529"/>
      </p:ext>
    </p:extLst>
  </p:cSld>
  <p:clrMapOvr>
    <a:masterClrMapping/>
  </p:clrMapOvr>
  <p:transition/>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Database Design Anti-Patterns</a:t>
            </a:r>
            <a:endParaRPr lang="en-US" dirty="0"/>
          </a:p>
        </p:txBody>
      </p:sp>
      <p:sp>
        <p:nvSpPr>
          <p:cNvPr id="6" name="Text Placeholder 5"/>
          <p:cNvSpPr>
            <a:spLocks noGrp="1"/>
          </p:cNvSpPr>
          <p:nvPr>
            <p:ph type="body" idx="1"/>
          </p:nvPr>
        </p:nvSpPr>
        <p:spPr/>
        <p:txBody>
          <a:bodyPr/>
          <a:lstStyle/>
          <a:p>
            <a:endParaRPr lang="en-US"/>
          </a:p>
        </p:txBody>
      </p:sp>
    </p:spTree>
    <p:extLst>
      <p:ext uri="{BB962C8B-B14F-4D97-AF65-F5344CB8AC3E}">
        <p14:creationId xmlns:p14="http://schemas.microsoft.com/office/powerpoint/2010/main" val="4095879088"/>
      </p:ext>
    </p:extLst>
  </p:cSld>
  <p:clrMapOvr>
    <a:masterClrMapping/>
  </p:clrMapOvr>
  <p:transition>
    <p:fade/>
  </p:transition>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Why Database Design?</a:t>
            </a:r>
            <a:endParaRPr lang="en-US" dirty="0"/>
          </a:p>
        </p:txBody>
      </p:sp>
      <p:sp>
        <p:nvSpPr>
          <p:cNvPr id="3" name="Content Placeholder 2"/>
          <p:cNvSpPr>
            <a:spLocks noGrp="1"/>
          </p:cNvSpPr>
          <p:nvPr>
            <p:ph idx="1"/>
          </p:nvPr>
        </p:nvSpPr>
        <p:spPr/>
        <p:txBody>
          <a:bodyPr/>
          <a:lstStyle/>
          <a:p>
            <a:r>
              <a:rPr lang="en-US" smtClean="0"/>
              <a:t>Bad design choices </a:t>
            </a:r>
          </a:p>
          <a:p>
            <a:pPr lvl="1"/>
            <a:r>
              <a:rPr lang="en-US" smtClean="0"/>
              <a:t>Last forever.</a:t>
            </a:r>
          </a:p>
          <a:p>
            <a:pPr lvl="1"/>
            <a:r>
              <a:rPr lang="en-US" smtClean="0"/>
              <a:t>Cause strange querying decisions.</a:t>
            </a:r>
          </a:p>
          <a:p>
            <a:pPr lvl="1"/>
            <a:r>
              <a:rPr lang="en-US" smtClean="0"/>
              <a:t>Make you cringe in 6 months.</a:t>
            </a:r>
          </a:p>
          <a:p>
            <a:endParaRPr lang="en-US" dirty="0"/>
          </a:p>
        </p:txBody>
      </p:sp>
    </p:spTree>
    <p:extLst>
      <p:ext uri="{BB962C8B-B14F-4D97-AF65-F5344CB8AC3E}">
        <p14:creationId xmlns:p14="http://schemas.microsoft.com/office/powerpoint/2010/main" val="3586982972"/>
      </p:ext>
    </p:extLst>
  </p:cSld>
  <p:clrMapOvr>
    <a:masterClrMapping/>
  </p:clrMapOvr>
  <p:transition/>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Entity</a:t>
            </a:r>
            <a:br>
              <a:rPr lang="en-US" smtClean="0"/>
            </a:br>
            <a:r>
              <a:rPr lang="en-US" smtClean="0"/>
              <a:t>Attribute</a:t>
            </a:r>
            <a:br>
              <a:rPr lang="en-US" smtClean="0"/>
            </a:br>
            <a:r>
              <a:rPr lang="en-US" smtClean="0"/>
              <a:t>Value</a:t>
            </a:r>
            <a:endParaRPr lang="en-US" dirty="0"/>
          </a:p>
        </p:txBody>
      </p:sp>
    </p:spTree>
    <p:extLst>
      <p:ext uri="{BB962C8B-B14F-4D97-AF65-F5344CB8AC3E}">
        <p14:creationId xmlns:p14="http://schemas.microsoft.com/office/powerpoint/2010/main" val="38490997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Oh the horror!</a:t>
            </a:r>
            <a:endParaRPr lang="en-US" dirty="0"/>
          </a:p>
        </p:txBody>
      </p:sp>
      <p:sp>
        <p:nvSpPr>
          <p:cNvPr id="7" name="Content Placeholder 6"/>
          <p:cNvSpPr>
            <a:spLocks noGrp="1"/>
          </p:cNvSpPr>
          <p:nvPr>
            <p:ph idx="1"/>
          </p:nvPr>
        </p:nvSpPr>
        <p:spPr/>
        <p:txBody>
          <a:bodyPr/>
          <a:lstStyle/>
          <a:p>
            <a:endParaRPr lang="en-US"/>
          </a:p>
        </p:txBody>
      </p:sp>
      <p:sp>
        <p:nvSpPr>
          <p:cNvPr id="4" name="Rounded Rectangle 3"/>
          <p:cNvSpPr/>
          <p:nvPr/>
        </p:nvSpPr>
        <p:spPr bwMode="auto">
          <a:xfrm>
            <a:off x="1885773" y="2852501"/>
            <a:ext cx="2039034" cy="1332945"/>
          </a:xfrm>
          <a:prstGeom prst="roundRect">
            <a:avLst/>
          </a:prstGeom>
          <a:solidFill>
            <a:schemeClr val="accent2"/>
          </a:solidFill>
          <a:ln w="25400" cap="flat" cmpd="sng" algn="ctr">
            <a:solidFill>
              <a:srgbClr val="000000"/>
            </a:solidFill>
            <a:prstDash val="solid"/>
            <a:round/>
            <a:headEnd type="none" w="med" len="med"/>
            <a:tailEnd type="none" w="med" len="med"/>
          </a:ln>
          <a:effectLst/>
          <a:extLst/>
        </p:spPr>
        <p:txBody>
          <a:bodyPr vert="horz" wrap="square" lIns="64291" tIns="32146" rIns="64291" bIns="32146" numCol="1" rtlCol="0" anchor="ctr" anchorCtr="0" compatLnSpc="1">
            <a:prstTxWarp prst="textNoShape">
              <a:avLst/>
            </a:prstTxWarp>
          </a:bodyPr>
          <a:lstStyle/>
          <a:p>
            <a:pPr algn="ctr" defTabSz="642915" fontAlgn="base">
              <a:spcBef>
                <a:spcPct val="0"/>
              </a:spcBef>
              <a:spcAft>
                <a:spcPct val="0"/>
              </a:spcAft>
            </a:pPr>
            <a:r>
              <a:rPr lang="en-US" sz="3000" dirty="0">
                <a:solidFill>
                  <a:srgbClr val="000000"/>
                </a:solidFill>
                <a:ea typeface="ヒラギノ角ゴ ProN W3" charset="0"/>
                <a:cs typeface="ヒラギノ角ゴ ProN W3" charset="0"/>
                <a:sym typeface="GillSans" charset="0"/>
              </a:rPr>
              <a:t>Things</a:t>
            </a:r>
          </a:p>
        </p:txBody>
      </p:sp>
      <p:sp>
        <p:nvSpPr>
          <p:cNvPr id="5" name="Rounded Rectangle 4"/>
          <p:cNvSpPr/>
          <p:nvPr/>
        </p:nvSpPr>
        <p:spPr bwMode="auto">
          <a:xfrm>
            <a:off x="5124778" y="2852501"/>
            <a:ext cx="2651537" cy="1332945"/>
          </a:xfrm>
          <a:prstGeom prst="roundRect">
            <a:avLst/>
          </a:prstGeom>
          <a:solidFill>
            <a:schemeClr val="accent2"/>
          </a:solidFill>
          <a:ln w="25400" cap="flat" cmpd="sng" algn="ctr">
            <a:solidFill>
              <a:srgbClr val="000000"/>
            </a:solidFill>
            <a:prstDash val="solid"/>
            <a:round/>
            <a:headEnd type="none" w="med" len="med"/>
            <a:tailEnd type="none" w="med" len="med"/>
          </a:ln>
          <a:effectLst/>
          <a:extLst/>
        </p:spPr>
        <p:txBody>
          <a:bodyPr vert="horz" wrap="square" lIns="64291" tIns="32146" rIns="64291" bIns="32146" numCol="1" rtlCol="0" anchor="ctr" anchorCtr="0" compatLnSpc="1">
            <a:prstTxWarp prst="textNoShape">
              <a:avLst/>
            </a:prstTxWarp>
          </a:bodyPr>
          <a:lstStyle/>
          <a:p>
            <a:pPr algn="ctr" defTabSz="642915" fontAlgn="base">
              <a:spcBef>
                <a:spcPct val="0"/>
              </a:spcBef>
              <a:spcAft>
                <a:spcPct val="0"/>
              </a:spcAft>
            </a:pPr>
            <a:r>
              <a:rPr lang="en-US" sz="3000" dirty="0">
                <a:solidFill>
                  <a:srgbClr val="000000"/>
                </a:solidFill>
                <a:ea typeface="ヒラギノ角ゴ ProN W3" charset="0"/>
                <a:cs typeface="ヒラギノ角ゴ ProN W3" charset="0"/>
                <a:sym typeface="GillSans" charset="0"/>
              </a:rPr>
              <a:t>Thing</a:t>
            </a:r>
            <a:br>
              <a:rPr lang="en-US" sz="3000" dirty="0">
                <a:solidFill>
                  <a:srgbClr val="000000"/>
                </a:solidFill>
                <a:ea typeface="ヒラギノ角ゴ ProN W3" charset="0"/>
                <a:cs typeface="ヒラギノ角ゴ ProN W3" charset="0"/>
                <a:sym typeface="GillSans" charset="0"/>
              </a:rPr>
            </a:br>
            <a:r>
              <a:rPr lang="en-US" sz="3000" dirty="0">
                <a:solidFill>
                  <a:srgbClr val="000000"/>
                </a:solidFill>
                <a:ea typeface="ヒラギノ角ゴ ProN W3" charset="0"/>
                <a:cs typeface="ヒラギノ角ゴ ProN W3" charset="0"/>
                <a:sym typeface="GillSans" charset="0"/>
              </a:rPr>
              <a:t>Attributes</a:t>
            </a:r>
          </a:p>
        </p:txBody>
      </p:sp>
      <p:cxnSp>
        <p:nvCxnSpPr>
          <p:cNvPr id="9" name="Straight Connector 8"/>
          <p:cNvCxnSpPr>
            <a:stCxn id="4" idx="3"/>
            <a:endCxn id="5" idx="1"/>
          </p:cNvCxnSpPr>
          <p:nvPr/>
        </p:nvCxnSpPr>
        <p:spPr bwMode="auto">
          <a:xfrm>
            <a:off x="3924807" y="3518973"/>
            <a:ext cx="1199970" cy="0"/>
          </a:xfrm>
          <a:prstGeom prst="line">
            <a:avLst/>
          </a:prstGeom>
          <a:blipFill dpi="0" rotWithShape="0">
            <a:blip r:embed="rId2"/>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4070459287"/>
      </p:ext>
    </p:extLst>
  </p:cSld>
  <p:clrMapOvr>
    <a:masterClrMapping/>
  </p:clrMapOvr>
  <p:transition/>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What’s in an attribute?</a:t>
            </a:r>
            <a:endParaRPr lang="en-US" dirty="0"/>
          </a:p>
        </p:txBody>
      </p:sp>
      <p:sp>
        <p:nvSpPr>
          <p:cNvPr id="3" name="Content Placeholder 2"/>
          <p:cNvSpPr>
            <a:spLocks noGrp="1"/>
          </p:cNvSpPr>
          <p:nvPr>
            <p:ph idx="1"/>
          </p:nvPr>
        </p:nvSpPr>
        <p:spPr/>
        <p:txBody>
          <a:bodyPr/>
          <a:lstStyle/>
          <a:p>
            <a:pPr marL="0" indent="0">
              <a:buNone/>
            </a:pPr>
            <a:r>
              <a:rPr lang="en-US" dirty="0" err="1" smtClean="0"/>
              <a:t>ThingID</a:t>
            </a:r>
            <a:r>
              <a:rPr lang="en-US" dirty="0" smtClean="0"/>
              <a:t/>
            </a:r>
            <a:br>
              <a:rPr lang="en-US" dirty="0" smtClean="0"/>
            </a:br>
            <a:r>
              <a:rPr lang="en-US" dirty="0" err="1" smtClean="0"/>
              <a:t>AttributeName</a:t>
            </a:r>
            <a:r>
              <a:rPr lang="en-US" dirty="0" smtClean="0"/>
              <a:t/>
            </a:r>
            <a:br>
              <a:rPr lang="en-US" dirty="0" smtClean="0"/>
            </a:br>
            <a:r>
              <a:rPr lang="en-US" dirty="0" err="1" smtClean="0"/>
              <a:t>AttributeValue</a:t>
            </a:r>
            <a:endParaRPr lang="en-US" dirty="0" smtClean="0"/>
          </a:p>
          <a:p>
            <a:endParaRPr lang="en-US" dirty="0" smtClean="0"/>
          </a:p>
          <a:p>
            <a:r>
              <a:rPr lang="en-US" dirty="0" smtClean="0"/>
              <a:t>Guess which columns are VARCHAR</a:t>
            </a:r>
            <a:endParaRPr lang="en-US" dirty="0"/>
          </a:p>
        </p:txBody>
      </p:sp>
    </p:spTree>
    <p:extLst>
      <p:ext uri="{BB962C8B-B14F-4D97-AF65-F5344CB8AC3E}">
        <p14:creationId xmlns:p14="http://schemas.microsoft.com/office/powerpoint/2010/main" val="3576593738"/>
      </p:ext>
    </p:extLst>
  </p:cSld>
  <p:clrMapOvr>
    <a:masterClrMapping/>
  </p:clrMapOvr>
  <p:transition/>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Problems with basic EAV</a:t>
            </a:r>
            <a:endParaRPr lang="en-US" dirty="0"/>
          </a:p>
        </p:txBody>
      </p:sp>
      <p:sp>
        <p:nvSpPr>
          <p:cNvPr id="3" name="Content Placeholder 2"/>
          <p:cNvSpPr>
            <a:spLocks noGrp="1"/>
          </p:cNvSpPr>
          <p:nvPr>
            <p:ph idx="1"/>
          </p:nvPr>
        </p:nvSpPr>
        <p:spPr/>
        <p:txBody>
          <a:bodyPr/>
          <a:lstStyle/>
          <a:p>
            <a:r>
              <a:rPr lang="en-US" smtClean="0"/>
              <a:t>There’s minimal integrity.</a:t>
            </a:r>
          </a:p>
          <a:p>
            <a:r>
              <a:rPr lang="en-US" smtClean="0"/>
              <a:t>Can you ensure that</a:t>
            </a:r>
          </a:p>
          <a:p>
            <a:pPr lvl="1"/>
            <a:r>
              <a:rPr lang="en-US" smtClean="0"/>
              <a:t>There are no Status attributes with a value of ‘QDASLKFAJSF’?</a:t>
            </a:r>
          </a:p>
          <a:p>
            <a:pPr lvl="1"/>
            <a:r>
              <a:rPr lang="en-US" smtClean="0"/>
              <a:t>Number of Children is numeric?</a:t>
            </a:r>
          </a:p>
          <a:p>
            <a:r>
              <a:rPr lang="en-US" smtClean="0"/>
              <a:t>Almost every query requires a PIVOT.</a:t>
            </a:r>
          </a:p>
          <a:p>
            <a:r>
              <a:rPr lang="en-US" smtClean="0"/>
              <a:t>Complex predicates are very difficult</a:t>
            </a:r>
            <a:endParaRPr lang="en-US" dirty="0"/>
          </a:p>
        </p:txBody>
      </p:sp>
    </p:spTree>
    <p:extLst>
      <p:ext uri="{BB962C8B-B14F-4D97-AF65-F5344CB8AC3E}">
        <p14:creationId xmlns:p14="http://schemas.microsoft.com/office/powerpoint/2010/main" val="4230455217"/>
      </p:ext>
    </p:extLst>
  </p:cSld>
  <p:clrMapOvr>
    <a:masterClrMapping/>
  </p:clrMapOvr>
  <p:transition/>
</p:sld>
</file>

<file path=ppt/slides/slide2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A mildly better approach</a:t>
            </a:r>
            <a:endParaRPr lang="en-US" dirty="0"/>
          </a:p>
        </p:txBody>
      </p:sp>
      <p:sp>
        <p:nvSpPr>
          <p:cNvPr id="3" name="Content Placeholder 2"/>
          <p:cNvSpPr>
            <a:spLocks noGrp="1"/>
          </p:cNvSpPr>
          <p:nvPr>
            <p:ph idx="1"/>
          </p:nvPr>
        </p:nvSpPr>
        <p:spPr/>
        <p:txBody>
          <a:bodyPr/>
          <a:lstStyle/>
          <a:p>
            <a:pPr marL="0" indent="0">
              <a:buNone/>
            </a:pPr>
            <a:r>
              <a:rPr lang="en-US" dirty="0" err="1" smtClean="0"/>
              <a:t>ThingID</a:t>
            </a:r>
            <a:r>
              <a:rPr lang="en-US" dirty="0" smtClean="0"/>
              <a:t/>
            </a:r>
            <a:br>
              <a:rPr lang="en-US" dirty="0" smtClean="0"/>
            </a:br>
            <a:r>
              <a:rPr lang="en-US" dirty="0" err="1" smtClean="0"/>
              <a:t>AttributeName</a:t>
            </a:r>
            <a:r>
              <a:rPr lang="en-US" dirty="0" smtClean="0"/>
              <a:t/>
            </a:r>
            <a:br>
              <a:rPr lang="en-US" dirty="0" smtClean="0"/>
            </a:br>
            <a:r>
              <a:rPr lang="en-US" dirty="0" err="1" smtClean="0"/>
              <a:t>AttributeStringValue</a:t>
            </a:r>
            <a:r>
              <a:rPr lang="en-US" dirty="0" smtClean="0"/>
              <a:t/>
            </a:r>
            <a:br>
              <a:rPr lang="en-US" dirty="0" smtClean="0"/>
            </a:br>
            <a:r>
              <a:rPr lang="en-US" dirty="0" err="1" smtClean="0"/>
              <a:t>AttributeDateValue</a:t>
            </a:r>
            <a:r>
              <a:rPr lang="en-US" dirty="0" smtClean="0"/>
              <a:t/>
            </a:r>
            <a:br>
              <a:rPr lang="en-US" dirty="0" smtClean="0"/>
            </a:br>
            <a:r>
              <a:rPr lang="en-US" dirty="0" err="1" smtClean="0"/>
              <a:t>AttributeNumericValue</a:t>
            </a:r>
            <a:r>
              <a:rPr lang="en-US" dirty="0" smtClean="0"/>
              <a:t/>
            </a:r>
            <a:br>
              <a:rPr lang="en-US" dirty="0" smtClean="0"/>
            </a:br>
            <a:r>
              <a:rPr lang="en-US" dirty="0" err="1" smtClean="0"/>
              <a:t>AttributeLobValue</a:t>
            </a:r>
            <a:endParaRPr lang="en-US" dirty="0"/>
          </a:p>
        </p:txBody>
      </p:sp>
    </p:spTree>
    <p:extLst>
      <p:ext uri="{BB962C8B-B14F-4D97-AF65-F5344CB8AC3E}">
        <p14:creationId xmlns:p14="http://schemas.microsoft.com/office/powerpoint/2010/main" val="1337089733"/>
      </p:ext>
    </p:extLst>
  </p:cSld>
  <p:clrMapOvr>
    <a:masterClrMapping/>
  </p:clrMapOvr>
  <p:transition/>
</p:sld>
</file>

<file path=ppt/slides/slide2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A mildly better approach</a:t>
            </a:r>
            <a:endParaRPr lang="en-US" dirty="0"/>
          </a:p>
        </p:txBody>
      </p:sp>
      <p:sp>
        <p:nvSpPr>
          <p:cNvPr id="3" name="Content Placeholder 2"/>
          <p:cNvSpPr>
            <a:spLocks noGrp="1"/>
          </p:cNvSpPr>
          <p:nvPr>
            <p:ph idx="1"/>
          </p:nvPr>
        </p:nvSpPr>
        <p:spPr/>
        <p:txBody>
          <a:bodyPr/>
          <a:lstStyle/>
          <a:p>
            <a:pPr marL="0" indent="0">
              <a:buNone/>
            </a:pPr>
            <a:r>
              <a:rPr lang="en-US" dirty="0" err="1" smtClean="0"/>
              <a:t>ThingID</a:t>
            </a:r>
            <a:r>
              <a:rPr lang="en-US" dirty="0" smtClean="0"/>
              <a:t/>
            </a:r>
            <a:br>
              <a:rPr lang="en-US" dirty="0" smtClean="0"/>
            </a:br>
            <a:r>
              <a:rPr lang="en-US" dirty="0" err="1" smtClean="0"/>
              <a:t>AttributeName</a:t>
            </a:r>
            <a:r>
              <a:rPr lang="en-US" dirty="0" smtClean="0"/>
              <a:t/>
            </a:r>
            <a:br>
              <a:rPr lang="en-US" dirty="0" smtClean="0"/>
            </a:br>
            <a:r>
              <a:rPr lang="en-US" dirty="0" err="1" smtClean="0"/>
              <a:t>AttributeStringValue</a:t>
            </a:r>
            <a:r>
              <a:rPr lang="en-US" dirty="0" smtClean="0"/>
              <a:t/>
            </a:r>
            <a:br>
              <a:rPr lang="en-US" dirty="0" smtClean="0"/>
            </a:br>
            <a:r>
              <a:rPr lang="en-US" dirty="0" err="1" smtClean="0"/>
              <a:t>AttributeDateValue</a:t>
            </a:r>
            <a:r>
              <a:rPr lang="en-US" dirty="0" smtClean="0"/>
              <a:t/>
            </a:r>
            <a:br>
              <a:rPr lang="en-US" dirty="0" smtClean="0"/>
            </a:br>
            <a:r>
              <a:rPr lang="en-US" dirty="0" err="1" smtClean="0"/>
              <a:t>AttributeNumericValue</a:t>
            </a:r>
            <a:r>
              <a:rPr lang="en-US" dirty="0" smtClean="0"/>
              <a:t/>
            </a:r>
            <a:br>
              <a:rPr lang="en-US" dirty="0" smtClean="0"/>
            </a:br>
            <a:r>
              <a:rPr lang="en-US" dirty="0" err="1" smtClean="0"/>
              <a:t>AttributeLobValue</a:t>
            </a:r>
            <a:endParaRPr lang="en-US" dirty="0"/>
          </a:p>
        </p:txBody>
      </p:sp>
      <p:sp>
        <p:nvSpPr>
          <p:cNvPr id="4" name="TextBox 3"/>
          <p:cNvSpPr txBox="1"/>
          <p:nvPr/>
        </p:nvSpPr>
        <p:spPr>
          <a:xfrm>
            <a:off x="2841914" y="4520838"/>
            <a:ext cx="3460174" cy="341919"/>
          </a:xfrm>
          <a:prstGeom prst="rect">
            <a:avLst/>
          </a:prstGeom>
          <a:noFill/>
        </p:spPr>
        <p:txBody>
          <a:bodyPr wrap="square" lIns="64291" tIns="32146" rIns="64291" bIns="32146" rtlCol="0">
            <a:spAutoFit/>
          </a:bodyPr>
          <a:lstStyle/>
          <a:p>
            <a:r>
              <a:rPr lang="en-US" dirty="0" smtClean="0">
                <a:latin typeface="+mn-lt"/>
              </a:rPr>
              <a:t>At least we can index it…</a:t>
            </a:r>
            <a:endParaRPr lang="en-US" dirty="0">
              <a:latin typeface="+mn-lt"/>
            </a:endParaRPr>
          </a:p>
        </p:txBody>
      </p:sp>
    </p:spTree>
    <p:extLst>
      <p:ext uri="{BB962C8B-B14F-4D97-AF65-F5344CB8AC3E}">
        <p14:creationId xmlns:p14="http://schemas.microsoft.com/office/powerpoint/2010/main" val="2246609020"/>
      </p:ext>
    </p:extLst>
  </p:cSld>
  <p:clrMapOvr>
    <a:masterClrMapping/>
  </p:clrMapOvr>
  <p:transition/>
</p:sld>
</file>

<file path=ppt/slides/slide2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This is not an easy problem</a:t>
            </a:r>
            <a:endParaRPr lang="en-US" dirty="0"/>
          </a:p>
        </p:txBody>
      </p:sp>
      <p:sp>
        <p:nvSpPr>
          <p:cNvPr id="3" name="Content Placeholder 2"/>
          <p:cNvSpPr>
            <a:spLocks noGrp="1"/>
          </p:cNvSpPr>
          <p:nvPr>
            <p:ph idx="1"/>
          </p:nvPr>
        </p:nvSpPr>
        <p:spPr/>
        <p:txBody>
          <a:bodyPr/>
          <a:lstStyle/>
          <a:p>
            <a:r>
              <a:rPr lang="en-US" smtClean="0"/>
              <a:t>Salesforce went so far as to publish a whitepaper on how they make things work: </a:t>
            </a:r>
            <a:br>
              <a:rPr lang="en-US" smtClean="0"/>
            </a:br>
            <a:r>
              <a:rPr lang="en-US" smtClean="0"/>
              <a:t>The Force.com Multitenant Architecture</a:t>
            </a:r>
          </a:p>
          <a:p>
            <a:r>
              <a:rPr lang="en-US" smtClean="0"/>
              <a:t>It boils down to:</a:t>
            </a:r>
          </a:p>
          <a:p>
            <a:pPr lvl="1"/>
            <a:r>
              <a:rPr lang="en-US" smtClean="0"/>
              <a:t>Indexable structures</a:t>
            </a:r>
          </a:p>
          <a:p>
            <a:pPr lvl="1"/>
            <a:r>
              <a:rPr lang="en-US" smtClean="0"/>
              <a:t>Rich metadata</a:t>
            </a:r>
          </a:p>
          <a:p>
            <a:pPr lvl="1"/>
            <a:r>
              <a:rPr lang="en-US" smtClean="0"/>
              <a:t>Materialized views</a:t>
            </a:r>
          </a:p>
          <a:p>
            <a:endParaRPr lang="en-US" dirty="0" smtClean="0"/>
          </a:p>
        </p:txBody>
      </p:sp>
      <p:pic>
        <p:nvPicPr>
          <p:cNvPr id="4" name="Picture 3" descr="Force.com_Multitenancy_WP_101508.pdf (page 7 of 16) 2014-01-03 09-54-54.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5727678" y="2665512"/>
            <a:ext cx="2357438" cy="2794992"/>
          </a:xfrm>
          <a:prstGeom prst="rect">
            <a:avLst/>
          </a:prstGeom>
        </p:spPr>
      </p:pic>
    </p:spTree>
    <p:extLst>
      <p:ext uri="{BB962C8B-B14F-4D97-AF65-F5344CB8AC3E}">
        <p14:creationId xmlns:p14="http://schemas.microsoft.com/office/powerpoint/2010/main" val="704026803"/>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3429000"/>
            <a:ext cx="8229600" cy="762000"/>
          </a:xfrm>
        </p:spPr>
        <p:txBody>
          <a:bodyPr/>
          <a:lstStyle/>
          <a:p>
            <a:r>
              <a:rPr lang="en-US" dirty="0" smtClean="0"/>
              <a:t>You: SQL Server.</a:t>
            </a:r>
            <a:br>
              <a:rPr lang="en-US" dirty="0" smtClean="0"/>
            </a:br>
            <a:r>
              <a:rPr lang="en-US" dirty="0" smtClean="0"/>
              <a:t>Me: end user.</a:t>
            </a:r>
            <a:endParaRPr lang="en-US" dirty="0"/>
          </a:p>
        </p:txBody>
      </p:sp>
      <p:sp>
        <p:nvSpPr>
          <p:cNvPr id="5" name="Text Placeholder 4"/>
          <p:cNvSpPr>
            <a:spLocks noGrp="1"/>
          </p:cNvSpPr>
          <p:nvPr>
            <p:ph type="body" idx="1"/>
          </p:nvPr>
        </p:nvSpPr>
        <p:spPr>
          <a:xfrm>
            <a:off x="457200" y="5257800"/>
            <a:ext cx="8229600" cy="914400"/>
          </a:xfrm>
        </p:spPr>
        <p:txBody>
          <a:bodyPr/>
          <a:lstStyle/>
          <a:p>
            <a:r>
              <a:rPr lang="en-US" dirty="0" smtClean="0"/>
              <a:t>Tarzan write query good.</a:t>
            </a:r>
            <a:endParaRPr lang="en-US" dirty="0"/>
          </a:p>
        </p:txBody>
      </p:sp>
    </p:spTree>
    <p:extLst>
      <p:ext uri="{BB962C8B-B14F-4D97-AF65-F5344CB8AC3E}">
        <p14:creationId xmlns:p14="http://schemas.microsoft.com/office/powerpoint/2010/main" val="1112815285"/>
      </p:ext>
    </p:extLst>
  </p:cSld>
  <p:clrMapOvr>
    <a:masterClrMapping/>
  </p:clrMapOvr>
  <p:transition>
    <p:fade/>
  </p:transition>
  <p:timing>
    <p:tnLst>
      <p:par>
        <p:cTn id="1" dur="indefinite" restart="never" nodeType="tmRoot"/>
      </p:par>
    </p:tnLst>
  </p:timing>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This is not an easy problem</a:t>
            </a:r>
            <a:endParaRPr lang="en-US" dirty="0"/>
          </a:p>
        </p:txBody>
      </p:sp>
      <p:sp>
        <p:nvSpPr>
          <p:cNvPr id="3" name="Content Placeholder 2"/>
          <p:cNvSpPr>
            <a:spLocks noGrp="1"/>
          </p:cNvSpPr>
          <p:nvPr>
            <p:ph idx="1"/>
          </p:nvPr>
        </p:nvSpPr>
        <p:spPr/>
        <p:txBody>
          <a:bodyPr/>
          <a:lstStyle/>
          <a:p>
            <a:r>
              <a:rPr lang="en-US" dirty="0" smtClean="0"/>
              <a:t>Salesforce went so far as to publish a whitepaper on how they make things work: </a:t>
            </a:r>
            <a:br>
              <a:rPr lang="en-US" dirty="0" smtClean="0"/>
            </a:br>
            <a:r>
              <a:rPr lang="en-US" dirty="0" smtClean="0"/>
              <a:t>The Force.com Multitenant Architecture</a:t>
            </a:r>
          </a:p>
          <a:p>
            <a:r>
              <a:rPr lang="en-US" dirty="0" smtClean="0"/>
              <a:t>It boils down to:</a:t>
            </a:r>
          </a:p>
          <a:p>
            <a:pPr lvl="1"/>
            <a:r>
              <a:rPr lang="en-US" dirty="0" err="1" smtClean="0"/>
              <a:t>Indexable</a:t>
            </a:r>
            <a:r>
              <a:rPr lang="en-US" dirty="0" smtClean="0"/>
              <a:t> structures</a:t>
            </a:r>
          </a:p>
          <a:p>
            <a:pPr lvl="1"/>
            <a:r>
              <a:rPr lang="en-US" dirty="0" smtClean="0"/>
              <a:t>Rich metadata</a:t>
            </a:r>
          </a:p>
          <a:p>
            <a:pPr lvl="1"/>
            <a:r>
              <a:rPr lang="en-US" dirty="0" smtClean="0"/>
              <a:t>Materialized views</a:t>
            </a:r>
          </a:p>
          <a:p>
            <a:pPr lvl="1"/>
            <a:r>
              <a:rPr lang="en-US" dirty="0" smtClean="0"/>
              <a:t>Excessive query hinting</a:t>
            </a:r>
          </a:p>
        </p:txBody>
      </p:sp>
      <p:pic>
        <p:nvPicPr>
          <p:cNvPr id="4" name="Picture 3" descr="Force.com_Multitenancy_WP_101508.pdf (page 7 of 16) 2014-01-03 09-54-54.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5727678" y="2665512"/>
            <a:ext cx="2357438" cy="2794992"/>
          </a:xfrm>
          <a:prstGeom prst="rect">
            <a:avLst/>
          </a:prstGeom>
        </p:spPr>
      </p:pic>
    </p:spTree>
    <p:extLst>
      <p:ext uri="{BB962C8B-B14F-4D97-AF65-F5344CB8AC3E}">
        <p14:creationId xmlns:p14="http://schemas.microsoft.com/office/powerpoint/2010/main" val="173582628"/>
      </p:ext>
    </p:extLst>
  </p:cSld>
  <p:clrMapOvr>
    <a:masterClrMapping/>
  </p:clrMapOvr>
  <p:transition/>
</p:sld>
</file>

<file path=ppt/slides/slide2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Solving the problem - 1</a:t>
            </a:r>
            <a:endParaRPr lang="en-US" dirty="0"/>
          </a:p>
        </p:txBody>
      </p:sp>
      <p:sp>
        <p:nvSpPr>
          <p:cNvPr id="3" name="Content Placeholder 2"/>
          <p:cNvSpPr>
            <a:spLocks noGrp="1"/>
          </p:cNvSpPr>
          <p:nvPr>
            <p:ph idx="1"/>
          </p:nvPr>
        </p:nvSpPr>
        <p:spPr/>
        <p:txBody>
          <a:bodyPr/>
          <a:lstStyle/>
          <a:p>
            <a:r>
              <a:rPr lang="en-US" smtClean="0"/>
              <a:t>Semi-structured data</a:t>
            </a:r>
          </a:p>
          <a:p>
            <a:pPr lvl="1"/>
            <a:r>
              <a:rPr lang="en-US" smtClean="0"/>
              <a:t>Materialize the most common columns</a:t>
            </a:r>
          </a:p>
          <a:p>
            <a:pPr lvl="1"/>
            <a:r>
              <a:rPr lang="en-US" smtClean="0"/>
              <a:t>Store unknowns in a single column (NVARCHAR or XML)</a:t>
            </a:r>
          </a:p>
          <a:p>
            <a:r>
              <a:rPr lang="en-US" smtClean="0"/>
              <a:t>This prevents many of the problems of an EAV model.</a:t>
            </a:r>
          </a:p>
          <a:p>
            <a:r>
              <a:rPr lang="en-US" smtClean="0"/>
              <a:t>This leaves you with unindexable blob data.</a:t>
            </a:r>
          </a:p>
          <a:p>
            <a:r>
              <a:rPr lang="en-US" smtClean="0"/>
              <a:t>You can mitigate the indexing with FTS or a third party FTS tool (like Lucene or SOLR).</a:t>
            </a:r>
            <a:endParaRPr lang="en-US" dirty="0"/>
          </a:p>
        </p:txBody>
      </p:sp>
    </p:spTree>
    <p:extLst>
      <p:ext uri="{BB962C8B-B14F-4D97-AF65-F5344CB8AC3E}">
        <p14:creationId xmlns:p14="http://schemas.microsoft.com/office/powerpoint/2010/main" val="2666598526"/>
      </p:ext>
    </p:extLst>
  </p:cSld>
  <p:clrMapOvr>
    <a:masterClrMapping/>
  </p:clrMapOvr>
  <p:transition/>
</p:sld>
</file>

<file path=ppt/slides/slide2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Solving the problem - 2</a:t>
            </a:r>
            <a:endParaRPr lang="en-US" dirty="0"/>
          </a:p>
        </p:txBody>
      </p:sp>
      <p:sp>
        <p:nvSpPr>
          <p:cNvPr id="3" name="Content Placeholder 2"/>
          <p:cNvSpPr>
            <a:spLocks noGrp="1"/>
          </p:cNvSpPr>
          <p:nvPr>
            <p:ph idx="1"/>
          </p:nvPr>
        </p:nvSpPr>
        <p:spPr/>
        <p:txBody>
          <a:bodyPr/>
          <a:lstStyle/>
          <a:p>
            <a:r>
              <a:rPr lang="en-US" smtClean="0"/>
              <a:t>Post processing</a:t>
            </a:r>
          </a:p>
          <a:p>
            <a:pPr lvl="1"/>
            <a:r>
              <a:rPr lang="en-US" smtClean="0"/>
              <a:t>Stick with EAV for storing raw data.</a:t>
            </a:r>
          </a:p>
          <a:p>
            <a:pPr lvl="1"/>
            <a:r>
              <a:rPr lang="en-US" smtClean="0"/>
              <a:t>Create additional processes to materialize data.</a:t>
            </a:r>
          </a:p>
          <a:p>
            <a:r>
              <a:rPr lang="en-US" smtClean="0"/>
              <a:t>This can be accomplished with:</a:t>
            </a:r>
          </a:p>
          <a:p>
            <a:pPr lvl="1"/>
            <a:r>
              <a:rPr lang="en-US" smtClean="0"/>
              <a:t>Materialized views.</a:t>
            </a:r>
          </a:p>
          <a:p>
            <a:pPr lvl="1"/>
            <a:r>
              <a:rPr lang="en-US" smtClean="0"/>
              <a:t>Async triggers.</a:t>
            </a:r>
          </a:p>
          <a:p>
            <a:pPr lvl="1"/>
            <a:r>
              <a:rPr lang="en-US" smtClean="0"/>
              <a:t>Moving logic into the application tier.</a:t>
            </a:r>
          </a:p>
          <a:p>
            <a:r>
              <a:rPr lang="en-US" smtClean="0"/>
              <a:t>This will almost certainly require scaling with hardware.</a:t>
            </a:r>
            <a:endParaRPr lang="en-US" dirty="0"/>
          </a:p>
        </p:txBody>
      </p:sp>
    </p:spTree>
    <p:extLst>
      <p:ext uri="{BB962C8B-B14F-4D97-AF65-F5344CB8AC3E}">
        <p14:creationId xmlns:p14="http://schemas.microsoft.com/office/powerpoint/2010/main" val="1031797756"/>
      </p:ext>
    </p:extLst>
  </p:cSld>
  <p:clrMapOvr>
    <a:masterClrMapping/>
  </p:clrMapOvr>
  <p:transition/>
</p:sld>
</file>

<file path=ppt/slides/slide2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What Can We Do?</a:t>
            </a:r>
            <a:endParaRPr lang="en-US" dirty="0"/>
          </a:p>
        </p:txBody>
      </p:sp>
      <p:sp>
        <p:nvSpPr>
          <p:cNvPr id="6" name="Text Placeholder 5"/>
          <p:cNvSpPr>
            <a:spLocks noGrp="1"/>
          </p:cNvSpPr>
          <p:nvPr>
            <p:ph type="body" idx="1"/>
          </p:nvPr>
        </p:nvSpPr>
        <p:spPr/>
        <p:txBody>
          <a:bodyPr/>
          <a:lstStyle/>
          <a:p>
            <a:endParaRPr lang="en-US"/>
          </a:p>
        </p:txBody>
      </p:sp>
    </p:spTree>
    <p:extLst>
      <p:ext uri="{BB962C8B-B14F-4D97-AF65-F5344CB8AC3E}">
        <p14:creationId xmlns:p14="http://schemas.microsoft.com/office/powerpoint/2010/main" val="3658082272"/>
      </p:ext>
    </p:extLst>
  </p:cSld>
  <p:clrMapOvr>
    <a:masterClrMapping/>
  </p:clrMapOvr>
  <p:transition>
    <p:fade/>
  </p:transition>
</p:sld>
</file>

<file path=ppt/slides/slide2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Patterns and Anti-Patterns</a:t>
            </a:r>
            <a:endParaRPr lang="en-US" dirty="0"/>
          </a:p>
        </p:txBody>
      </p:sp>
      <p:sp>
        <p:nvSpPr>
          <p:cNvPr id="3" name="Content Placeholder 2"/>
          <p:cNvSpPr>
            <a:spLocks noGrp="1"/>
          </p:cNvSpPr>
          <p:nvPr>
            <p:ph idx="1"/>
          </p:nvPr>
        </p:nvSpPr>
        <p:spPr/>
        <p:txBody>
          <a:bodyPr/>
          <a:lstStyle/>
          <a:p>
            <a:r>
              <a:rPr lang="en-US" smtClean="0"/>
              <a:t>Understand the data access patterns of your code.</a:t>
            </a:r>
          </a:p>
          <a:p>
            <a:r>
              <a:rPr lang="en-US" smtClean="0"/>
              <a:t>Write code for convenience.</a:t>
            </a:r>
          </a:p>
          <a:p>
            <a:r>
              <a:rPr lang="en-US" smtClean="0"/>
              <a:t>Tune for performance.</a:t>
            </a:r>
            <a:endParaRPr lang="en-US" dirty="0" smtClean="0"/>
          </a:p>
        </p:txBody>
      </p:sp>
    </p:spTree>
    <p:extLst>
      <p:ext uri="{BB962C8B-B14F-4D97-AF65-F5344CB8AC3E}">
        <p14:creationId xmlns:p14="http://schemas.microsoft.com/office/powerpoint/2010/main" val="2717827228"/>
      </p:ext>
    </p:extLst>
  </p:cSld>
  <p:clrMapOvr>
    <a:masterClrMapping/>
  </p:clrMapOvr>
  <p:transition/>
</p:sld>
</file>

<file path=ppt/slides/slide2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mtClean="0"/>
              <a:t>SQLintersection</a:t>
            </a:r>
            <a:br>
              <a:rPr lang="en-US" smtClean="0"/>
            </a:br>
            <a:r>
              <a:rPr lang="en-US" smtClean="0"/>
              <a:t>Session POSTCON01</a:t>
            </a:r>
            <a:br>
              <a:rPr lang="en-US" smtClean="0"/>
            </a:br>
            <a:r>
              <a:rPr lang="en-US" smtClean="0"/>
              <a:t/>
            </a:r>
            <a:br>
              <a:rPr lang="en-US" smtClean="0"/>
            </a:br>
            <a:r>
              <a:rPr lang="en-US" smtClean="0"/>
              <a:t>Make SQL Server Apps Go Faster</a:t>
            </a:r>
            <a:endParaRPr lang="en-US" dirty="0"/>
          </a:p>
        </p:txBody>
      </p:sp>
      <p:sp>
        <p:nvSpPr>
          <p:cNvPr id="11267" name="Subtitle 2"/>
          <p:cNvSpPr>
            <a:spLocks noGrp="1"/>
          </p:cNvSpPr>
          <p:nvPr>
            <p:ph type="subTitle" idx="1"/>
          </p:nvPr>
        </p:nvSpPr>
        <p:spPr>
          <a:xfrm>
            <a:off x="1293223" y="3124200"/>
            <a:ext cx="7164977" cy="1295400"/>
          </a:xfrm>
        </p:spPr>
        <p:txBody>
          <a:bodyPr/>
          <a:lstStyle/>
          <a:p>
            <a:r>
              <a:rPr lang="en-US" altLang="en-US" dirty="0" smtClean="0"/>
              <a:t>Brent </a:t>
            </a:r>
            <a:r>
              <a:rPr lang="en-US" altLang="en-US" dirty="0" err="1" smtClean="0"/>
              <a:t>Ozar</a:t>
            </a:r>
            <a:r>
              <a:rPr lang="en-US" altLang="en-US" dirty="0" smtClean="0"/>
              <a:t>, Jeremiah </a:t>
            </a:r>
            <a:r>
              <a:rPr lang="en-US" altLang="en-US" dirty="0" err="1" smtClean="0"/>
              <a:t>Peschka</a:t>
            </a:r>
            <a:r>
              <a:rPr lang="en-US" altLang="en-US" dirty="0" smtClean="0"/>
              <a:t>, and Kendra Little</a:t>
            </a:r>
          </a:p>
          <a:p>
            <a:r>
              <a:rPr lang="en-US" altLang="en-US" dirty="0" smtClean="0"/>
              <a:t>Help@BrentOzar.com</a:t>
            </a:r>
          </a:p>
        </p:txBody>
      </p:sp>
    </p:spTree>
    <p:extLst>
      <p:ext uri="{BB962C8B-B14F-4D97-AF65-F5344CB8AC3E}">
        <p14:creationId xmlns:p14="http://schemas.microsoft.com/office/powerpoint/2010/main" val="2137762423"/>
      </p:ext>
    </p:extLst>
  </p:cSld>
  <p:clrMapOvr>
    <a:masterClrMapping/>
  </p:clrMapOvr>
  <p:transition/>
  <p:timing>
    <p:tnLst>
      <p:par>
        <p:cTn id="1" dur="indefinite" restart="never" nodeType="tmRoot"/>
      </p:par>
    </p:tnLst>
  </p:timing>
</p:sld>
</file>

<file path=ppt/slides/slide2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10790"/>
            <a:ext cx="8048432" cy="3848820"/>
          </a:xfrm>
        </p:spPr>
        <p:txBody>
          <a:bodyPr/>
          <a:lstStyle/>
          <a:p>
            <a:r>
              <a:rPr lang="en-US" dirty="0" smtClean="0"/>
              <a:t>Question:</a:t>
            </a:r>
            <a:br>
              <a:rPr lang="en-US" dirty="0" smtClean="0"/>
            </a:br>
            <a:r>
              <a:rPr lang="en-US" dirty="0" smtClean="0"/>
              <a:t>What is </a:t>
            </a:r>
            <a:r>
              <a:rPr lang="en-US" i="1" dirty="0" smtClean="0">
                <a:solidFill>
                  <a:srgbClr val="ED1C24"/>
                </a:solidFill>
              </a:rPr>
              <a:t>the #1 best thing</a:t>
            </a:r>
            <a:r>
              <a:rPr lang="en-US" dirty="0" smtClean="0"/>
              <a:t> you learned this week?</a:t>
            </a:r>
            <a:endParaRPr lang="en-US" dirty="0"/>
          </a:p>
        </p:txBody>
      </p:sp>
    </p:spTree>
    <p:extLst>
      <p:ext uri="{BB962C8B-B14F-4D97-AF65-F5344CB8AC3E}">
        <p14:creationId xmlns:p14="http://schemas.microsoft.com/office/powerpoint/2010/main" val="195982094"/>
      </p:ext>
    </p:extLst>
  </p:cSld>
  <p:clrMapOvr>
    <a:masterClrMapping/>
  </p:clrMapOvr>
  <p:transition/>
</p:sld>
</file>

<file path=ppt/slides/slide2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z="4400" dirty="0" smtClean="0"/>
              <a:t>Your top-secret page for the scripts we showed today (and more):</a:t>
            </a:r>
            <a:br>
              <a:rPr lang="en-US" sz="4400" dirty="0" smtClean="0"/>
            </a:br>
            <a:r>
              <a:rPr lang="en-US" sz="4400" dirty="0" smtClean="0">
                <a:solidFill>
                  <a:srgbClr val="FF0000"/>
                </a:solidFill>
              </a:rPr>
              <a:t>http://BrentOzar.com/go/zoom </a:t>
            </a:r>
            <a:br>
              <a:rPr lang="en-US" sz="4400" dirty="0" smtClean="0">
                <a:solidFill>
                  <a:srgbClr val="FF0000"/>
                </a:solidFill>
              </a:rPr>
            </a:br>
            <a:r>
              <a:rPr lang="en-US" sz="4400" dirty="0" smtClean="0"/>
              <a:t/>
            </a:r>
            <a:br>
              <a:rPr lang="en-US" sz="4400" dirty="0" smtClean="0"/>
            </a:br>
            <a:r>
              <a:rPr lang="en-US" sz="4400" dirty="0" smtClean="0"/>
              <a:t>Password: </a:t>
            </a:r>
            <a:r>
              <a:rPr lang="en-US" sz="4400" dirty="0" err="1" smtClean="0">
                <a:solidFill>
                  <a:srgbClr val="FF0000"/>
                </a:solidFill>
              </a:rPr>
              <a:t>notslower</a:t>
            </a:r>
            <a:endParaRPr lang="en-US" sz="4400" dirty="0">
              <a:solidFill>
                <a:srgbClr val="FF0000"/>
              </a:solidFill>
            </a:endParaRPr>
          </a:p>
        </p:txBody>
      </p:sp>
      <p:sp>
        <p:nvSpPr>
          <p:cNvPr id="2" name="Slide Number Placeholder 1"/>
          <p:cNvSpPr>
            <a:spLocks noGrp="1"/>
          </p:cNvSpPr>
          <p:nvPr>
            <p:ph type="sldNum" sz="quarter" idx="4294967295"/>
          </p:nvPr>
        </p:nvSpPr>
        <p:spPr>
          <a:xfrm>
            <a:off x="0" y="6673850"/>
            <a:ext cx="495300" cy="195263"/>
          </a:xfrm>
          <a:prstGeom prst="rect">
            <a:avLst/>
          </a:prstGeom>
        </p:spPr>
        <p:txBody>
          <a:bodyPr/>
          <a:lstStyle/>
          <a:p>
            <a:fld id="{D372AB51-BDCC-4F95-83CF-1CBB2D34E9E5}" type="slidenum">
              <a:rPr lang="en-US" smtClean="0"/>
              <a:pPr/>
              <a:t>297</a:t>
            </a:fld>
            <a:endParaRPr lang="en-US" dirty="0"/>
          </a:p>
        </p:txBody>
      </p:sp>
    </p:spTree>
    <p:extLst>
      <p:ext uri="{BB962C8B-B14F-4D97-AF65-F5344CB8AC3E}">
        <p14:creationId xmlns:p14="http://schemas.microsoft.com/office/powerpoint/2010/main" val="3493605731"/>
      </p:ext>
    </p:extLst>
  </p:cSld>
  <p:clrMapOvr>
    <a:masterClrMapping/>
  </p:clrMapOvr>
  <p:transition/>
  <p:timing>
    <p:tnLst>
      <p:par>
        <p:cTn id="1" dur="indefinite" restart="never" nodeType="tmRoot"/>
      </p:par>
    </p:tnLst>
  </p:timing>
</p:sld>
</file>

<file path=ppt/slides/slide2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When you get home</a:t>
            </a:r>
            <a:endParaRPr lang="en-US" dirty="0"/>
          </a:p>
        </p:txBody>
      </p:sp>
      <p:sp>
        <p:nvSpPr>
          <p:cNvPr id="4" name="Content Placeholder 3"/>
          <p:cNvSpPr>
            <a:spLocks noGrp="1"/>
          </p:cNvSpPr>
          <p:nvPr>
            <p:ph idx="1"/>
          </p:nvPr>
        </p:nvSpPr>
        <p:spPr/>
        <p:txBody>
          <a:bodyPr/>
          <a:lstStyle/>
          <a:p>
            <a:r>
              <a:rPr lang="en-US" smtClean="0"/>
              <a:t>Analyze wait stats</a:t>
            </a:r>
          </a:p>
          <a:p>
            <a:r>
              <a:rPr lang="en-US" smtClean="0"/>
              <a:t>Find the queries &amp; tables </a:t>
            </a:r>
            <a:br>
              <a:rPr lang="en-US" smtClean="0"/>
            </a:br>
            <a:r>
              <a:rPr lang="en-US" smtClean="0"/>
              <a:t>causing the problem</a:t>
            </a:r>
          </a:p>
          <a:p>
            <a:pPr lvl="1"/>
            <a:r>
              <a:rPr lang="en-US" smtClean="0"/>
              <a:t>Sp_WhoIsActive</a:t>
            </a:r>
          </a:p>
          <a:p>
            <a:pPr lvl="1"/>
            <a:r>
              <a:rPr lang="en-US" smtClean="0"/>
              <a:t>Top queries in plan cache</a:t>
            </a:r>
          </a:p>
          <a:p>
            <a:pPr lvl="1"/>
            <a:r>
              <a:rPr lang="en-US" smtClean="0"/>
              <a:t>Extended Events</a:t>
            </a:r>
          </a:p>
          <a:p>
            <a:r>
              <a:rPr lang="en-US" smtClean="0"/>
              <a:t>Tune, test, and deploy</a:t>
            </a:r>
          </a:p>
          <a:p>
            <a:pPr lvl="1"/>
            <a:r>
              <a:rPr lang="en-US" smtClean="0"/>
              <a:t>Weed out the common T-SQL antipatterns</a:t>
            </a:r>
          </a:p>
          <a:p>
            <a:pPr lvl="1"/>
            <a:r>
              <a:rPr lang="en-US" smtClean="0"/>
              <a:t>Improve the indexes and the data design antipatterns</a:t>
            </a:r>
          </a:p>
          <a:p>
            <a:r>
              <a:rPr lang="en-US" smtClean="0"/>
              <a:t>Start the process again with wait stat analysis</a:t>
            </a:r>
            <a:endParaRPr lang="en-US" dirty="0" smtClean="0"/>
          </a:p>
        </p:txBody>
      </p:sp>
      <p:sp>
        <p:nvSpPr>
          <p:cNvPr id="2" name="Slide Number Placeholder 1"/>
          <p:cNvSpPr>
            <a:spLocks noGrp="1"/>
          </p:cNvSpPr>
          <p:nvPr>
            <p:ph type="sldNum" sz="quarter" idx="4294967295"/>
          </p:nvPr>
        </p:nvSpPr>
        <p:spPr>
          <a:xfrm>
            <a:off x="0" y="6673850"/>
            <a:ext cx="495300" cy="195263"/>
          </a:xfrm>
          <a:prstGeom prst="rect">
            <a:avLst/>
          </a:prstGeom>
        </p:spPr>
        <p:txBody>
          <a:bodyPr/>
          <a:lstStyle/>
          <a:p>
            <a:fld id="{D372AB51-BDCC-4F95-83CF-1CBB2D34E9E5}" type="slidenum">
              <a:rPr lang="en-US" smtClean="0"/>
              <a:pPr/>
              <a:t>298</a:t>
            </a:fld>
            <a:endParaRPr lang="en-US" dirty="0"/>
          </a:p>
        </p:txBody>
      </p:sp>
    </p:spTree>
    <p:extLst>
      <p:ext uri="{BB962C8B-B14F-4D97-AF65-F5344CB8AC3E}">
        <p14:creationId xmlns:p14="http://schemas.microsoft.com/office/powerpoint/2010/main" val="1657521065"/>
      </p:ext>
    </p:extLst>
  </p:cSld>
  <p:clrMapOvr>
    <a:masterClrMapping/>
  </p:clrMapOvr>
  <p:transition/>
  <p:timing>
    <p:tnLst>
      <p:par>
        <p:cTn id="1" dur="indefinite" restart="never" nodeType="tmRoot"/>
      </p:par>
    </p:tnLst>
  </p:timing>
</p:sld>
</file>

<file path=ppt/slides/slide2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How to Get Help</a:t>
            </a:r>
            <a:endParaRPr lang="en-US" dirty="0"/>
          </a:p>
        </p:txBody>
      </p:sp>
      <p:sp>
        <p:nvSpPr>
          <p:cNvPr id="4" name="Content Placeholder 3"/>
          <p:cNvSpPr>
            <a:spLocks noGrp="1"/>
          </p:cNvSpPr>
          <p:nvPr>
            <p:ph idx="1"/>
          </p:nvPr>
        </p:nvSpPr>
        <p:spPr/>
        <p:txBody>
          <a:bodyPr/>
          <a:lstStyle/>
          <a:p>
            <a:r>
              <a:rPr lang="en-US" smtClean="0"/>
              <a:t>Wait stat worries? Execution plan oddities? Post it:</a:t>
            </a:r>
          </a:p>
          <a:p>
            <a:pPr lvl="1"/>
            <a:r>
              <a:rPr lang="en-US" smtClean="0"/>
              <a:t>Developers: </a:t>
            </a:r>
            <a:r>
              <a:rPr lang="en-US" smtClean="0">
                <a:hlinkClick r:id="rId2"/>
              </a:rPr>
              <a:t>http://StackOverflow.com</a:t>
            </a:r>
            <a:endParaRPr lang="en-US" smtClean="0"/>
          </a:p>
          <a:p>
            <a:pPr lvl="1"/>
            <a:r>
              <a:rPr lang="en-US" smtClean="0"/>
              <a:t>DBAs: http://DBA.StackExchange.com, </a:t>
            </a:r>
            <a:br>
              <a:rPr lang="en-US" smtClean="0"/>
            </a:br>
            <a:r>
              <a:rPr lang="en-US" smtClean="0"/>
              <a:t>or http://SQLServerCentral.com</a:t>
            </a:r>
          </a:p>
          <a:p>
            <a:r>
              <a:rPr lang="en-US" smtClean="0"/>
              <a:t>No answers in an hour? </a:t>
            </a:r>
          </a:p>
          <a:p>
            <a:pPr lvl="1"/>
            <a:r>
              <a:rPr lang="en-US" smtClean="0"/>
              <a:t>Tweet the link with #SQLhelp.</a:t>
            </a:r>
          </a:p>
          <a:p>
            <a:r>
              <a:rPr lang="en-US" smtClean="0"/>
              <a:t>No answers after a day? </a:t>
            </a:r>
          </a:p>
          <a:p>
            <a:pPr lvl="1"/>
            <a:r>
              <a:rPr lang="en-US" smtClean="0"/>
              <a:t>Email the link to Help@BrentOzar.com.</a:t>
            </a:r>
          </a:p>
          <a:p>
            <a:pPr lvl="1"/>
            <a:r>
              <a:rPr lang="en-US" smtClean="0"/>
              <a:t>Mention that you were in this workshop!</a:t>
            </a:r>
            <a:endParaRPr lang="en-US" dirty="0" smtClean="0"/>
          </a:p>
        </p:txBody>
      </p:sp>
      <p:sp>
        <p:nvSpPr>
          <p:cNvPr id="2" name="Slide Number Placeholder 1"/>
          <p:cNvSpPr>
            <a:spLocks noGrp="1"/>
          </p:cNvSpPr>
          <p:nvPr>
            <p:ph type="sldNum" sz="quarter" idx="4294967295"/>
          </p:nvPr>
        </p:nvSpPr>
        <p:spPr>
          <a:xfrm>
            <a:off x="0" y="6673850"/>
            <a:ext cx="495300" cy="195263"/>
          </a:xfrm>
          <a:prstGeom prst="rect">
            <a:avLst/>
          </a:prstGeom>
        </p:spPr>
        <p:txBody>
          <a:bodyPr/>
          <a:lstStyle/>
          <a:p>
            <a:fld id="{D372AB51-BDCC-4F95-83CF-1CBB2D34E9E5}" type="slidenum">
              <a:rPr lang="en-US" smtClean="0"/>
              <a:pPr/>
              <a:t>299</a:t>
            </a:fld>
            <a:endParaRPr lang="en-US" dirty="0"/>
          </a:p>
        </p:txBody>
      </p:sp>
    </p:spTree>
    <p:extLst>
      <p:ext uri="{BB962C8B-B14F-4D97-AF65-F5344CB8AC3E}">
        <p14:creationId xmlns:p14="http://schemas.microsoft.com/office/powerpoint/2010/main" val="1572745520"/>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Make SQL Server apps go faster</a:t>
            </a:r>
            <a:endParaRPr lang="en-US" dirty="0"/>
          </a:p>
        </p:txBody>
      </p:sp>
      <p:sp>
        <p:nvSpPr>
          <p:cNvPr id="5" name="Content Placeholder 4"/>
          <p:cNvSpPr>
            <a:spLocks noGrp="1"/>
          </p:cNvSpPr>
          <p:nvPr>
            <p:ph sz="quarter" idx="1"/>
          </p:nvPr>
        </p:nvSpPr>
        <p:spPr>
          <a:xfrm>
            <a:off x="227013" y="1384300"/>
            <a:ext cx="8455025" cy="5040313"/>
          </a:xfrm>
        </p:spPr>
        <p:txBody>
          <a:bodyPr/>
          <a:lstStyle/>
          <a:p>
            <a:r>
              <a:rPr lang="en-US" dirty="0" smtClean="0"/>
              <a:t>How to Think Like the Engine (Brent)</a:t>
            </a:r>
          </a:p>
          <a:p>
            <a:r>
              <a:rPr lang="en-US" dirty="0" smtClean="0"/>
              <a:t>Wait Stats: Focusing Your Tuning (Brent)</a:t>
            </a:r>
          </a:p>
          <a:p>
            <a:r>
              <a:rPr lang="en-US" dirty="0" smtClean="0"/>
              <a:t>“What’s Happening in My SQL Server?” (Jeremiah)</a:t>
            </a:r>
          </a:p>
          <a:p>
            <a:r>
              <a:rPr lang="en-US" dirty="0" smtClean="0"/>
              <a:t>How to Identify Indexing Problems (Kendra)</a:t>
            </a:r>
          </a:p>
          <a:p>
            <a:r>
              <a:rPr lang="en-US" dirty="0" smtClean="0"/>
              <a:t>When to Use Filtered Indexes and Indexed Views (Kendra)</a:t>
            </a:r>
          </a:p>
          <a:p>
            <a:r>
              <a:rPr lang="en-US" dirty="0" smtClean="0"/>
              <a:t>Developer’s Guide to Dangerous Queries (Jeremiah)</a:t>
            </a:r>
          </a:p>
          <a:p>
            <a:r>
              <a:rPr lang="en-US" dirty="0" smtClean="0"/>
              <a:t>Your Action Plan and How to Get Help</a:t>
            </a:r>
          </a:p>
        </p:txBody>
      </p:sp>
      <p:sp>
        <p:nvSpPr>
          <p:cNvPr id="3" name="Slide Number Placeholder 2"/>
          <p:cNvSpPr>
            <a:spLocks noGrp="1"/>
          </p:cNvSpPr>
          <p:nvPr>
            <p:ph type="sldNum" sz="quarter" idx="4294967295"/>
          </p:nvPr>
        </p:nvSpPr>
        <p:spPr>
          <a:xfrm>
            <a:off x="0" y="6673850"/>
            <a:ext cx="495300" cy="195263"/>
          </a:xfrm>
          <a:prstGeom prst="rect">
            <a:avLst/>
          </a:prstGeom>
        </p:spPr>
        <p:txBody>
          <a:bodyPr/>
          <a:lstStyle/>
          <a:p>
            <a:fld id="{D372AB51-BDCC-4F95-83CF-1CBB2D34E9E5}" type="slidenum">
              <a:rPr lang="en-US" smtClean="0"/>
              <a:pPr/>
              <a:t>3</a:t>
            </a:fld>
            <a:endParaRPr lang="en-US" dirty="0"/>
          </a:p>
        </p:txBody>
      </p:sp>
    </p:spTree>
    <p:extLst>
      <p:ext uri="{BB962C8B-B14F-4D97-AF65-F5344CB8AC3E}">
        <p14:creationId xmlns:p14="http://schemas.microsoft.com/office/powerpoint/2010/main" val="1250257"/>
      </p:ext>
    </p:extLst>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First query:</a:t>
            </a:r>
            <a:endParaRPr lang="en-US" dirty="0"/>
          </a:p>
        </p:txBody>
      </p:sp>
      <p:sp>
        <p:nvSpPr>
          <p:cNvPr id="4" name="Content Placeholder 3"/>
          <p:cNvSpPr>
            <a:spLocks noGrp="1"/>
          </p:cNvSpPr>
          <p:nvPr>
            <p:ph idx="1"/>
          </p:nvPr>
        </p:nvSpPr>
        <p:spPr/>
        <p:txBody>
          <a:bodyPr>
            <a:normAutofit/>
          </a:bodyPr>
          <a:lstStyle/>
          <a:p>
            <a:pPr>
              <a:buNone/>
            </a:pPr>
            <a:r>
              <a:rPr lang="en-US" sz="4400" dirty="0">
                <a:latin typeface="Consolas"/>
                <a:cs typeface="Consolas"/>
              </a:rPr>
              <a:t>SELECT *</a:t>
            </a:r>
            <a:br>
              <a:rPr lang="en-US" sz="4400" dirty="0">
                <a:latin typeface="Consolas"/>
                <a:cs typeface="Consolas"/>
              </a:rPr>
            </a:br>
            <a:r>
              <a:rPr lang="en-US" sz="4400" dirty="0">
                <a:latin typeface="Consolas"/>
                <a:cs typeface="Consolas"/>
              </a:rPr>
              <a:t>FROM </a:t>
            </a:r>
            <a:r>
              <a:rPr lang="en-US" sz="4400" dirty="0" err="1">
                <a:latin typeface="Consolas"/>
                <a:cs typeface="Consolas"/>
              </a:rPr>
              <a:t>dbo.Users</a:t>
            </a:r>
            <a:endParaRPr lang="en-US" sz="4400" dirty="0">
              <a:latin typeface="Consolas"/>
              <a:cs typeface="Consolas"/>
            </a:endParaRPr>
          </a:p>
        </p:txBody>
      </p:sp>
    </p:spTree>
    <p:extLst>
      <p:ext uri="{BB962C8B-B14F-4D97-AF65-F5344CB8AC3E}">
        <p14:creationId xmlns:p14="http://schemas.microsoft.com/office/powerpoint/2010/main" val="31734918"/>
      </p:ext>
    </p:extLst>
  </p:cSld>
  <p:clrMapOvr>
    <a:masterClrMapping/>
  </p:clrMapOvr>
  <p:transition/>
  <p:timing>
    <p:tnLst>
      <p:par>
        <p:cTn id="1" dur="indefinite" restart="never" nodeType="tmRoot"/>
      </p:par>
    </p:tnLst>
  </p:timing>
</p:sld>
</file>

<file path=ppt/slides/slide3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0" y="2157413"/>
            <a:ext cx="9144000" cy="2109787"/>
          </a:xfrm>
        </p:spPr>
        <p:txBody>
          <a:bodyPr/>
          <a:lstStyle/>
          <a:p>
            <a:pPr algn="ctr"/>
            <a:r>
              <a:rPr lang="en-US" sz="2400" dirty="0" smtClean="0">
                <a:solidFill>
                  <a:schemeClr val="bg1">
                    <a:lumMod val="50000"/>
                  </a:schemeClr>
                </a:solidFill>
                <a:latin typeface="+mj-lt"/>
              </a:rPr>
              <a:t>Don’t forget to complete an online evaluation on </a:t>
            </a:r>
            <a:r>
              <a:rPr lang="en-US" sz="2400" dirty="0" err="1" smtClean="0">
                <a:solidFill>
                  <a:schemeClr val="bg1">
                    <a:lumMod val="50000"/>
                  </a:schemeClr>
                </a:solidFill>
                <a:latin typeface="+mj-lt"/>
              </a:rPr>
              <a:t>EventBoard</a:t>
            </a:r>
            <a:r>
              <a:rPr lang="en-US" sz="2400" dirty="0" smtClean="0">
                <a:solidFill>
                  <a:schemeClr val="bg1">
                    <a:lumMod val="50000"/>
                  </a:schemeClr>
                </a:solidFill>
                <a:latin typeface="+mj-lt"/>
              </a:rPr>
              <a:t>!</a:t>
            </a:r>
          </a:p>
          <a:p>
            <a:pPr algn="ctr">
              <a:spcBef>
                <a:spcPts val="0"/>
              </a:spcBef>
            </a:pPr>
            <a:r>
              <a:rPr lang="en-US" sz="2800" dirty="0" smtClean="0">
                <a:solidFill>
                  <a:schemeClr val="tx2"/>
                </a:solidFill>
                <a:latin typeface="+mj-lt"/>
              </a:rPr>
              <a:t>Session: </a:t>
            </a:r>
            <a:r>
              <a:rPr lang="en-US" sz="2800" dirty="0" smtClean="0">
                <a:solidFill>
                  <a:schemeClr val="tx2"/>
                </a:solidFill>
                <a:latin typeface="+mj-lt"/>
              </a:rPr>
              <a:t>POSTCON01</a:t>
            </a:r>
            <a:endParaRPr lang="en-US" sz="2800" dirty="0" smtClean="0">
              <a:solidFill>
                <a:schemeClr val="tx2"/>
              </a:solidFill>
              <a:latin typeface="+mj-lt"/>
            </a:endParaRPr>
          </a:p>
          <a:p>
            <a:pPr algn="ctr">
              <a:spcBef>
                <a:spcPts val="0"/>
              </a:spcBef>
            </a:pPr>
            <a:r>
              <a:rPr lang="en-US" sz="2800" dirty="0">
                <a:latin typeface="+mj-lt"/>
              </a:rPr>
              <a:t>Make SQL Server Apps Go </a:t>
            </a:r>
            <a:r>
              <a:rPr lang="en-US" sz="2800" dirty="0" smtClean="0">
                <a:latin typeface="+mj-lt"/>
              </a:rPr>
              <a:t>Faster</a:t>
            </a:r>
          </a:p>
          <a:p>
            <a:pPr algn="ctr">
              <a:spcBef>
                <a:spcPts val="0"/>
              </a:spcBef>
            </a:pPr>
            <a:r>
              <a:rPr lang="en-US" sz="2400" dirty="0" smtClean="0">
                <a:solidFill>
                  <a:schemeClr val="bg1">
                    <a:lumMod val="50000"/>
                  </a:schemeClr>
                </a:solidFill>
                <a:latin typeface="+mj-lt"/>
              </a:rPr>
              <a:t>Your evaluation helps organizers build better conferences, </a:t>
            </a:r>
            <a:br>
              <a:rPr lang="en-US" sz="2400" dirty="0" smtClean="0">
                <a:solidFill>
                  <a:schemeClr val="bg1">
                    <a:lumMod val="50000"/>
                  </a:schemeClr>
                </a:solidFill>
                <a:latin typeface="+mj-lt"/>
              </a:rPr>
            </a:br>
            <a:r>
              <a:rPr lang="en-US" sz="2400" dirty="0" smtClean="0">
                <a:solidFill>
                  <a:schemeClr val="bg1">
                    <a:lumMod val="50000"/>
                  </a:schemeClr>
                </a:solidFill>
                <a:latin typeface="+mj-lt"/>
              </a:rPr>
              <a:t>and helps speakers improve their sessions.</a:t>
            </a:r>
            <a:endParaRPr lang="en-US" sz="2400" dirty="0">
              <a:solidFill>
                <a:schemeClr val="bg1">
                  <a:lumMod val="50000"/>
                </a:schemeClr>
              </a:solidFill>
              <a:latin typeface="+mj-lt"/>
            </a:endParaRPr>
          </a:p>
        </p:txBody>
      </p:sp>
      <p:sp>
        <p:nvSpPr>
          <p:cNvPr id="4" name="Title 3"/>
          <p:cNvSpPr>
            <a:spLocks noGrp="1"/>
          </p:cNvSpPr>
          <p:nvPr>
            <p:ph type="title"/>
          </p:nvPr>
        </p:nvSpPr>
        <p:spPr>
          <a:xfrm>
            <a:off x="685800" y="1066800"/>
            <a:ext cx="7772400" cy="762000"/>
          </a:xfrm>
        </p:spPr>
        <p:txBody>
          <a:bodyPr/>
          <a:lstStyle/>
          <a:p>
            <a:r>
              <a:rPr lang="en-US" sz="4800" dirty="0" smtClean="0">
                <a:solidFill>
                  <a:srgbClr val="22AFE7"/>
                </a:solidFill>
                <a:cs typeface="Mangal" pitchFamily="18" charset="0"/>
              </a:rPr>
              <a:t>Please evaluate</a:t>
            </a:r>
            <a:endParaRPr lang="en-US" sz="4800" dirty="0">
              <a:solidFill>
                <a:srgbClr val="22AFE7"/>
              </a:solidFill>
              <a:cs typeface="Mangal" pitchFamily="18" charset="0"/>
            </a:endParaRPr>
          </a:p>
        </p:txBody>
      </p:sp>
      <p:sp>
        <p:nvSpPr>
          <p:cNvPr id="8" name="Title 3"/>
          <p:cNvSpPr txBox="1">
            <a:spLocks/>
          </p:cNvSpPr>
          <p:nvPr/>
        </p:nvSpPr>
        <p:spPr bwMode="auto">
          <a:xfrm>
            <a:off x="685800" y="4572000"/>
            <a:ext cx="7772400" cy="762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0" indent="0" algn="l" defTabSz="-13873163" rtl="0" eaLnBrk="1" fontAlgn="base" hangingPunct="1">
              <a:spcBef>
                <a:spcPct val="0"/>
              </a:spcBef>
              <a:spcAft>
                <a:spcPct val="0"/>
              </a:spcAft>
              <a:defRPr sz="2800" b="1">
                <a:solidFill>
                  <a:schemeClr val="tx1"/>
                </a:solidFill>
                <a:latin typeface="Myriad Pro" pitchFamily="34" charset="0"/>
                <a:ea typeface="+mj-ea"/>
                <a:cs typeface="Segoe UI" pitchFamily="34" charset="0"/>
              </a:defRPr>
            </a:lvl1pPr>
            <a:lvl2pPr marL="342900" indent="-342900" algn="ctr" defTabSz="-13873163" rtl="0" eaLnBrk="1" fontAlgn="base" hangingPunct="1">
              <a:spcBef>
                <a:spcPct val="0"/>
              </a:spcBef>
              <a:spcAft>
                <a:spcPct val="0"/>
              </a:spcAft>
              <a:defRPr sz="2800" b="1">
                <a:solidFill>
                  <a:schemeClr val="tx2"/>
                </a:solidFill>
                <a:latin typeface="Myriad Pro" pitchFamily="34" charset="0"/>
                <a:cs typeface="Segoe UI" pitchFamily="34" charset="0"/>
              </a:defRPr>
            </a:lvl2pPr>
            <a:lvl3pPr marL="342900" indent="-342900" algn="ctr" defTabSz="-13873163" rtl="0" eaLnBrk="1" fontAlgn="base" hangingPunct="1">
              <a:spcBef>
                <a:spcPct val="0"/>
              </a:spcBef>
              <a:spcAft>
                <a:spcPct val="0"/>
              </a:spcAft>
              <a:defRPr sz="2800" b="1">
                <a:solidFill>
                  <a:schemeClr val="tx2"/>
                </a:solidFill>
                <a:latin typeface="Myriad Pro" pitchFamily="34" charset="0"/>
                <a:cs typeface="Segoe UI" pitchFamily="34" charset="0"/>
              </a:defRPr>
            </a:lvl3pPr>
            <a:lvl4pPr marL="342900" indent="-342900" algn="ctr" defTabSz="-13873163" rtl="0" eaLnBrk="1" fontAlgn="base" hangingPunct="1">
              <a:spcBef>
                <a:spcPct val="0"/>
              </a:spcBef>
              <a:spcAft>
                <a:spcPct val="0"/>
              </a:spcAft>
              <a:defRPr sz="2800" b="1">
                <a:solidFill>
                  <a:schemeClr val="tx2"/>
                </a:solidFill>
                <a:latin typeface="Myriad Pro" pitchFamily="34" charset="0"/>
                <a:cs typeface="Segoe UI" pitchFamily="34" charset="0"/>
              </a:defRPr>
            </a:lvl4pPr>
            <a:lvl5pPr marL="342900" indent="-342900" algn="ctr" defTabSz="-13873163" rtl="0" eaLnBrk="1" fontAlgn="base" hangingPunct="1">
              <a:spcBef>
                <a:spcPct val="0"/>
              </a:spcBef>
              <a:spcAft>
                <a:spcPct val="0"/>
              </a:spcAft>
              <a:defRPr sz="2800" b="1">
                <a:solidFill>
                  <a:schemeClr val="tx2"/>
                </a:solidFill>
                <a:latin typeface="Myriad Pro" pitchFamily="34" charset="0"/>
                <a:cs typeface="Segoe UI" pitchFamily="34" charset="0"/>
              </a:defRPr>
            </a:lvl5pPr>
            <a:lvl6pPr marL="457200" algn="l" eaLnBrk="1" fontAlgn="base" hangingPunct="1">
              <a:spcBef>
                <a:spcPct val="0"/>
              </a:spcBef>
              <a:spcAft>
                <a:spcPct val="0"/>
              </a:spcAft>
              <a:defRPr sz="2800" b="1">
                <a:solidFill>
                  <a:schemeClr val="tx2">
                    <a:alpha val="100000"/>
                  </a:schemeClr>
                </a:solidFill>
                <a:latin typeface="Verdana"/>
              </a:defRPr>
            </a:lvl6pPr>
            <a:lvl7pPr marL="914400" algn="l" eaLnBrk="1" fontAlgn="base" hangingPunct="1">
              <a:spcBef>
                <a:spcPct val="0"/>
              </a:spcBef>
              <a:spcAft>
                <a:spcPct val="0"/>
              </a:spcAft>
              <a:defRPr sz="2800" b="1">
                <a:solidFill>
                  <a:schemeClr val="tx2">
                    <a:alpha val="100000"/>
                  </a:schemeClr>
                </a:solidFill>
                <a:latin typeface="Verdana"/>
              </a:defRPr>
            </a:lvl7pPr>
            <a:lvl8pPr marL="1371600" algn="l" eaLnBrk="1" fontAlgn="base" hangingPunct="1">
              <a:spcBef>
                <a:spcPct val="0"/>
              </a:spcBef>
              <a:spcAft>
                <a:spcPct val="0"/>
              </a:spcAft>
              <a:defRPr sz="2800" b="1">
                <a:solidFill>
                  <a:schemeClr val="tx2">
                    <a:alpha val="100000"/>
                  </a:schemeClr>
                </a:solidFill>
                <a:latin typeface="Verdana"/>
              </a:defRPr>
            </a:lvl8pPr>
            <a:lvl9pPr marL="1828800" algn="l" eaLnBrk="1" fontAlgn="base" hangingPunct="1">
              <a:spcBef>
                <a:spcPct val="0"/>
              </a:spcBef>
              <a:spcAft>
                <a:spcPct val="0"/>
              </a:spcAft>
              <a:defRPr sz="2800" b="1">
                <a:solidFill>
                  <a:schemeClr val="tx2">
                    <a:alpha val="100000"/>
                  </a:schemeClr>
                </a:solidFill>
                <a:latin typeface="Verdana"/>
              </a:defRPr>
            </a:lvl9pPr>
          </a:lstStyle>
          <a:p>
            <a:pPr algn="r"/>
            <a:r>
              <a:rPr lang="en-US" sz="4800" kern="0" dirty="0" smtClean="0">
                <a:solidFill>
                  <a:srgbClr val="882483"/>
                </a:solidFill>
                <a:latin typeface="Calibri"/>
                <a:cs typeface="Mangal" pitchFamily="18" charset="0"/>
              </a:rPr>
              <a:t>Thank you!</a:t>
            </a:r>
            <a:endParaRPr lang="en-US" sz="4800" kern="0" dirty="0">
              <a:solidFill>
                <a:srgbClr val="882483"/>
              </a:solidFill>
              <a:latin typeface="Calibri"/>
              <a:cs typeface="Mangal" pitchFamily="18" charset="0"/>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76389" y="381000"/>
            <a:ext cx="2104614" cy="1245932"/>
          </a:xfrm>
          <a:prstGeom prst="rect">
            <a:avLst/>
          </a:prstGeom>
        </p:spPr>
      </p:pic>
      <p:pic>
        <p:nvPicPr>
          <p:cNvPr id="9" name="Picture 8"/>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13268" y="4953000"/>
            <a:ext cx="3697441" cy="1399032"/>
          </a:xfrm>
          <a:prstGeom prst="rect">
            <a:avLst/>
          </a:prstGeom>
        </p:spPr>
      </p:pic>
    </p:spTree>
    <p:extLst>
      <p:ext uri="{BB962C8B-B14F-4D97-AF65-F5344CB8AC3E}">
        <p14:creationId xmlns:p14="http://schemas.microsoft.com/office/powerpoint/2010/main" val="3994756119"/>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Your Execution Plan</a:t>
            </a:r>
            <a:endParaRPr lang="en-US" dirty="0"/>
          </a:p>
        </p:txBody>
      </p:sp>
      <p:sp>
        <p:nvSpPr>
          <p:cNvPr id="2" name="Content Placeholder 1"/>
          <p:cNvSpPr>
            <a:spLocks noGrp="1"/>
          </p:cNvSpPr>
          <p:nvPr>
            <p:ph idx="1"/>
          </p:nvPr>
        </p:nvSpPr>
        <p:spPr/>
        <p:txBody>
          <a:bodyPr/>
          <a:lstStyle/>
          <a:p>
            <a:pPr marL="742912" indent="-742912">
              <a:buFont typeface="+mj-lt"/>
              <a:buAutoNum type="arabicPeriod"/>
            </a:pPr>
            <a:r>
              <a:rPr lang="en-US" dirty="0" smtClean="0"/>
              <a:t>Read all the Users records</a:t>
            </a:r>
            <a:endParaRPr lang="en-US" dirty="0"/>
          </a:p>
        </p:txBody>
      </p:sp>
    </p:spTree>
    <p:extLst>
      <p:ext uri="{BB962C8B-B14F-4D97-AF65-F5344CB8AC3E}">
        <p14:creationId xmlns:p14="http://schemas.microsoft.com/office/powerpoint/2010/main" val="3969363673"/>
      </p:ext>
    </p:extLst>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SQL Server’s Execution Plan</a:t>
            </a:r>
            <a:endParaRPr lang="en-US" dirty="0"/>
          </a:p>
        </p:txBody>
      </p:sp>
      <p:pic>
        <p:nvPicPr>
          <p:cNvPr id="4" name="Picture 3" descr="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143000"/>
            <a:ext cx="8251033" cy="4396677"/>
          </a:xfrm>
          <a:prstGeom prst="rect">
            <a:avLst/>
          </a:prstGeom>
        </p:spPr>
      </p:pic>
    </p:spTree>
    <p:extLst>
      <p:ext uri="{BB962C8B-B14F-4D97-AF65-F5344CB8AC3E}">
        <p14:creationId xmlns:p14="http://schemas.microsoft.com/office/powerpoint/2010/main" val="2240197769"/>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Next up</a:t>
            </a:r>
            <a:endParaRPr lang="en-US" dirty="0"/>
          </a:p>
        </p:txBody>
      </p:sp>
      <p:sp>
        <p:nvSpPr>
          <p:cNvPr id="2" name="Content Placeholder 1"/>
          <p:cNvSpPr>
            <a:spLocks noGrp="1"/>
          </p:cNvSpPr>
          <p:nvPr>
            <p:ph idx="1"/>
          </p:nvPr>
        </p:nvSpPr>
        <p:spPr/>
        <p:txBody>
          <a:bodyPr>
            <a:normAutofit/>
          </a:bodyPr>
          <a:lstStyle/>
          <a:p>
            <a:pPr>
              <a:buNone/>
            </a:pPr>
            <a:r>
              <a:rPr lang="en-US" sz="3100" dirty="0">
                <a:latin typeface="Consolas"/>
                <a:cs typeface="Consolas"/>
              </a:rPr>
              <a:t>SELECT </a:t>
            </a:r>
            <a:r>
              <a:rPr lang="en-US" sz="3100" dirty="0">
                <a:solidFill>
                  <a:srgbClr val="FF0000"/>
                </a:solidFill>
                <a:latin typeface="Consolas"/>
                <a:cs typeface="Consolas"/>
              </a:rPr>
              <a:t>Id</a:t>
            </a:r>
            <a:br>
              <a:rPr lang="en-US" sz="3100" dirty="0">
                <a:solidFill>
                  <a:srgbClr val="FF0000"/>
                </a:solidFill>
                <a:latin typeface="Consolas"/>
                <a:cs typeface="Consolas"/>
              </a:rPr>
            </a:br>
            <a:r>
              <a:rPr lang="en-US" sz="3100" dirty="0">
                <a:latin typeface="Consolas"/>
                <a:cs typeface="Consolas"/>
              </a:rPr>
              <a:t>FROM </a:t>
            </a:r>
            <a:r>
              <a:rPr lang="en-US" sz="3100" dirty="0" err="1">
                <a:latin typeface="Consolas"/>
                <a:cs typeface="Consolas"/>
              </a:rPr>
              <a:t>dbo.Users</a:t>
            </a:r>
            <a:r>
              <a:rPr lang="en-US" sz="3100" dirty="0">
                <a:latin typeface="Consolas"/>
                <a:cs typeface="Consolas"/>
              </a:rPr>
              <a:t/>
            </a:r>
            <a:br>
              <a:rPr lang="en-US" sz="3100" dirty="0">
                <a:latin typeface="Consolas"/>
                <a:cs typeface="Consolas"/>
              </a:rPr>
            </a:br>
            <a:r>
              <a:rPr lang="en-US" sz="3100" dirty="0">
                <a:solidFill>
                  <a:srgbClr val="FF0000"/>
                </a:solidFill>
                <a:latin typeface="Consolas"/>
                <a:cs typeface="Consolas"/>
              </a:rPr>
              <a:t>WHERE </a:t>
            </a:r>
            <a:r>
              <a:rPr lang="en-US" sz="3100" dirty="0" err="1">
                <a:solidFill>
                  <a:srgbClr val="FF0000"/>
                </a:solidFill>
                <a:latin typeface="Consolas"/>
                <a:cs typeface="Consolas"/>
              </a:rPr>
              <a:t>LastAccessDate</a:t>
            </a:r>
            <a:r>
              <a:rPr lang="en-US" sz="3100" dirty="0">
                <a:solidFill>
                  <a:srgbClr val="FF0000"/>
                </a:solidFill>
                <a:latin typeface="Consolas"/>
                <a:cs typeface="Consolas"/>
              </a:rPr>
              <a:t> &gt; ‘7/1/2010’</a:t>
            </a:r>
          </a:p>
        </p:txBody>
      </p:sp>
    </p:spTree>
    <p:extLst>
      <p:ext uri="{BB962C8B-B14F-4D97-AF65-F5344CB8AC3E}">
        <p14:creationId xmlns:p14="http://schemas.microsoft.com/office/powerpoint/2010/main" val="767635607"/>
      </p:ext>
    </p:extLst>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Your Execution Plan</a:t>
            </a:r>
            <a:endParaRPr lang="en-US" dirty="0"/>
          </a:p>
        </p:txBody>
      </p:sp>
      <p:sp>
        <p:nvSpPr>
          <p:cNvPr id="2" name="Content Placeholder 1"/>
          <p:cNvSpPr>
            <a:spLocks noGrp="1"/>
          </p:cNvSpPr>
          <p:nvPr>
            <p:ph idx="1"/>
          </p:nvPr>
        </p:nvSpPr>
        <p:spPr/>
        <p:txBody>
          <a:bodyPr/>
          <a:lstStyle/>
          <a:p>
            <a:pPr marL="742912" indent="-742912">
              <a:buFont typeface="+mj-lt"/>
              <a:buAutoNum type="arabicPeriod"/>
            </a:pPr>
            <a:r>
              <a:rPr lang="en-US" dirty="0" smtClean="0"/>
              <a:t>Read all the Users records, </a:t>
            </a:r>
            <a:br>
              <a:rPr lang="en-US" dirty="0" smtClean="0"/>
            </a:br>
            <a:r>
              <a:rPr lang="en-US" dirty="0" smtClean="0"/>
              <a:t>only “saying” the Ids for </a:t>
            </a:r>
            <a:br>
              <a:rPr lang="en-US" dirty="0" smtClean="0"/>
            </a:br>
            <a:r>
              <a:rPr lang="en-US" dirty="0" smtClean="0"/>
              <a:t>the ones with </a:t>
            </a:r>
            <a:r>
              <a:rPr lang="en-US" dirty="0" err="1" smtClean="0"/>
              <a:t>LastAccessDate</a:t>
            </a:r>
            <a:r>
              <a:rPr lang="en-US" dirty="0" smtClean="0"/>
              <a:t> &gt; ‘7/1/2010’</a:t>
            </a:r>
            <a:endParaRPr lang="en-US" dirty="0"/>
          </a:p>
        </p:txBody>
      </p:sp>
    </p:spTree>
    <p:extLst>
      <p:ext uri="{BB962C8B-B14F-4D97-AF65-F5344CB8AC3E}">
        <p14:creationId xmlns:p14="http://schemas.microsoft.com/office/powerpoint/2010/main" val="2285907762"/>
      </p:ext>
    </p:extLst>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SQL Server’s Execution Plan</a:t>
            </a:r>
            <a:endParaRPr lang="en-US" dirty="0"/>
          </a:p>
        </p:txBody>
      </p:sp>
      <p:pic>
        <p:nvPicPr>
          <p:cNvPr id="2" name="Picture 1" descr="1.png"/>
          <p:cNvPicPr>
            <a:picLocks noChangeAspect="1"/>
          </p:cNvPicPr>
          <p:nvPr/>
        </p:nvPicPr>
        <p:blipFill rotWithShape="1">
          <a:blip r:embed="rId3">
            <a:extLst>
              <a:ext uri="{28A0092B-C50C-407E-A947-70E740481C1C}">
                <a14:useLocalDpi xmlns:a14="http://schemas.microsoft.com/office/drawing/2010/main" val="0"/>
              </a:ext>
            </a:extLst>
          </a:blip>
          <a:srcRect t="10144"/>
          <a:stretch/>
        </p:blipFill>
        <p:spPr>
          <a:xfrm>
            <a:off x="0" y="1295400"/>
            <a:ext cx="8250796" cy="4167357"/>
          </a:xfrm>
          <a:prstGeom prst="rect">
            <a:avLst/>
          </a:prstGeom>
        </p:spPr>
      </p:pic>
    </p:spTree>
    <p:extLst>
      <p:ext uri="{BB962C8B-B14F-4D97-AF65-F5344CB8AC3E}">
        <p14:creationId xmlns:p14="http://schemas.microsoft.com/office/powerpoint/2010/main" val="3282428891"/>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937" y="914400"/>
            <a:ext cx="4331895" cy="4260379"/>
          </a:xfrm>
          <a:prstGeom prst="rect">
            <a:avLst/>
          </a:prstGeom>
        </p:spPr>
      </p:pic>
      <p:pic>
        <p:nvPicPr>
          <p:cNvPr id="3" name="Picture 2" descr="1.png"/>
          <p:cNvPicPr>
            <a:picLocks noChangeAspect="1"/>
          </p:cNvPicPr>
          <p:nvPr/>
        </p:nvPicPr>
        <p:blipFill rotWithShape="1">
          <a:blip r:embed="rId3">
            <a:extLst>
              <a:ext uri="{28A0092B-C50C-407E-A947-70E740481C1C}">
                <a14:useLocalDpi xmlns:a14="http://schemas.microsoft.com/office/drawing/2010/main" val="0"/>
              </a:ext>
            </a:extLst>
          </a:blip>
          <a:srcRect r="8505"/>
          <a:stretch/>
        </p:blipFill>
        <p:spPr>
          <a:xfrm>
            <a:off x="4706253" y="728357"/>
            <a:ext cx="4402810" cy="4335959"/>
          </a:xfrm>
          <a:prstGeom prst="rect">
            <a:avLst/>
          </a:prstGeom>
        </p:spPr>
      </p:pic>
      <p:sp>
        <p:nvSpPr>
          <p:cNvPr id="5" name="Donut 4"/>
          <p:cNvSpPr/>
          <p:nvPr/>
        </p:nvSpPr>
        <p:spPr bwMode="auto">
          <a:xfrm>
            <a:off x="1890606" y="3760854"/>
            <a:ext cx="1069746" cy="613941"/>
          </a:xfrm>
          <a:prstGeom prst="donut">
            <a:avLst/>
          </a:prstGeom>
          <a:solidFill>
            <a:srgbClr val="ED1C24"/>
          </a:solidFill>
          <a:ln w="25400" cap="flat" cmpd="sng" algn="ctr">
            <a:noFill/>
            <a:prstDash val="solid"/>
            <a:round/>
            <a:headEnd type="none" w="med" len="med"/>
            <a:tailEnd type="none" w="med" len="med"/>
          </a:ln>
          <a:effectLst/>
          <a:extLst/>
        </p:spPr>
        <p:txBody>
          <a:bodyPr vert="horz" wrap="square" lIns="64291" tIns="32146" rIns="64291" bIns="32146" numCol="1" rtlCol="0" anchor="t" anchorCtr="0" compatLnSpc="1">
            <a:prstTxWarp prst="textNoShape">
              <a:avLst/>
            </a:prstTxWarp>
          </a:bodyPr>
          <a:lstStyle/>
          <a:p>
            <a:pPr algn="ctr" defTabSz="642915" fontAlgn="base">
              <a:spcBef>
                <a:spcPct val="0"/>
              </a:spcBef>
              <a:spcAft>
                <a:spcPct val="0"/>
              </a:spcAft>
            </a:pPr>
            <a:endParaRPr lang="en-US" sz="3000">
              <a:solidFill>
                <a:srgbClr val="000000"/>
              </a:solidFill>
              <a:latin typeface="GillSans" charset="0"/>
              <a:ea typeface="ヒラギノ角ゴ ProN W3" charset="0"/>
              <a:cs typeface="ヒラギノ角ゴ ProN W3" charset="0"/>
              <a:sym typeface="GillSans" charset="0"/>
            </a:endParaRPr>
          </a:p>
        </p:txBody>
      </p:sp>
      <p:sp>
        <p:nvSpPr>
          <p:cNvPr id="6" name="Donut 5"/>
          <p:cNvSpPr/>
          <p:nvPr/>
        </p:nvSpPr>
        <p:spPr bwMode="auto">
          <a:xfrm>
            <a:off x="6904457" y="3686437"/>
            <a:ext cx="1069746" cy="613941"/>
          </a:xfrm>
          <a:prstGeom prst="donut">
            <a:avLst/>
          </a:prstGeom>
          <a:solidFill>
            <a:srgbClr val="ED1C24"/>
          </a:solidFill>
          <a:ln w="25400" cap="flat" cmpd="sng" algn="ctr">
            <a:noFill/>
            <a:prstDash val="solid"/>
            <a:round/>
            <a:headEnd type="none" w="med" len="med"/>
            <a:tailEnd type="none" w="med" len="med"/>
          </a:ln>
          <a:effectLst/>
          <a:extLst/>
        </p:spPr>
        <p:txBody>
          <a:bodyPr vert="horz" wrap="square" lIns="64291" tIns="32146" rIns="64291" bIns="32146" numCol="1" rtlCol="0" anchor="t" anchorCtr="0" compatLnSpc="1">
            <a:prstTxWarp prst="textNoShape">
              <a:avLst/>
            </a:prstTxWarp>
          </a:bodyPr>
          <a:lstStyle/>
          <a:p>
            <a:pPr algn="ctr" defTabSz="642915" fontAlgn="base">
              <a:spcBef>
                <a:spcPct val="0"/>
              </a:spcBef>
              <a:spcAft>
                <a:spcPct val="0"/>
              </a:spcAft>
            </a:pPr>
            <a:endParaRPr lang="en-US" sz="3000">
              <a:solidFill>
                <a:srgbClr val="000000"/>
              </a:solidFill>
              <a:latin typeface="GillSans" charset="0"/>
              <a:ea typeface="ヒラギノ角ゴ ProN W3" charset="0"/>
              <a:cs typeface="ヒラギノ角ゴ ProN W3" charset="0"/>
              <a:sym typeface="GillSans" charset="0"/>
            </a:endParaRPr>
          </a:p>
        </p:txBody>
      </p:sp>
    </p:spTree>
    <p:extLst>
      <p:ext uri="{BB962C8B-B14F-4D97-AF65-F5344CB8AC3E}">
        <p14:creationId xmlns:p14="http://schemas.microsoft.com/office/powerpoint/2010/main" val="3755995030"/>
      </p:ext>
    </p:extLst>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809246"/>
            <a:ext cx="7414271" cy="3132569"/>
          </a:xfrm>
          <a:prstGeom prst="rect">
            <a:avLst/>
          </a:prstGeom>
        </p:spPr>
      </p:pic>
      <p:pic>
        <p:nvPicPr>
          <p:cNvPr id="7" name="Picture 6" descr="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7334333" cy="2465066"/>
          </a:xfrm>
          <a:prstGeom prst="rect">
            <a:avLst/>
          </a:prstGeom>
        </p:spPr>
      </p:pic>
      <p:sp>
        <p:nvSpPr>
          <p:cNvPr id="8" name="Donut 7"/>
          <p:cNvSpPr/>
          <p:nvPr/>
        </p:nvSpPr>
        <p:spPr bwMode="auto">
          <a:xfrm>
            <a:off x="4548744" y="1767406"/>
            <a:ext cx="1209278" cy="781379"/>
          </a:xfrm>
          <a:prstGeom prst="donut">
            <a:avLst/>
          </a:prstGeom>
          <a:solidFill>
            <a:srgbClr val="ED1C24"/>
          </a:solidFill>
          <a:ln w="25400" cap="flat" cmpd="sng" algn="ctr">
            <a:noFill/>
            <a:prstDash val="solid"/>
            <a:round/>
            <a:headEnd type="none" w="med" len="med"/>
            <a:tailEnd type="none" w="med" len="med"/>
          </a:ln>
          <a:effectLst/>
          <a:extLst/>
        </p:spPr>
        <p:txBody>
          <a:bodyPr vert="horz" wrap="square" lIns="64291" tIns="32146" rIns="64291" bIns="32146" numCol="1" rtlCol="0" anchor="t" anchorCtr="0" compatLnSpc="1">
            <a:prstTxWarp prst="textNoShape">
              <a:avLst/>
            </a:prstTxWarp>
          </a:bodyPr>
          <a:lstStyle/>
          <a:p>
            <a:pPr algn="ctr" defTabSz="642915" fontAlgn="base">
              <a:spcBef>
                <a:spcPct val="0"/>
              </a:spcBef>
              <a:spcAft>
                <a:spcPct val="0"/>
              </a:spcAft>
            </a:pPr>
            <a:endParaRPr lang="en-US" sz="3000">
              <a:solidFill>
                <a:srgbClr val="000000"/>
              </a:solidFill>
              <a:latin typeface="GillSans" charset="0"/>
              <a:ea typeface="ヒラギノ角ゴ ProN W3" charset="0"/>
              <a:cs typeface="ヒラギノ角ゴ ProN W3" charset="0"/>
              <a:sym typeface="GillSans" charset="0"/>
            </a:endParaRPr>
          </a:p>
        </p:txBody>
      </p:sp>
      <p:sp>
        <p:nvSpPr>
          <p:cNvPr id="9" name="Donut 8"/>
          <p:cNvSpPr/>
          <p:nvPr/>
        </p:nvSpPr>
        <p:spPr bwMode="auto">
          <a:xfrm>
            <a:off x="4548744" y="5232634"/>
            <a:ext cx="1209278" cy="781379"/>
          </a:xfrm>
          <a:prstGeom prst="donut">
            <a:avLst/>
          </a:prstGeom>
          <a:solidFill>
            <a:srgbClr val="ED1C24"/>
          </a:solidFill>
          <a:ln w="25400" cap="flat" cmpd="sng" algn="ctr">
            <a:noFill/>
            <a:prstDash val="solid"/>
            <a:round/>
            <a:headEnd type="none" w="med" len="med"/>
            <a:tailEnd type="none" w="med" len="med"/>
          </a:ln>
          <a:effectLst/>
          <a:extLst/>
        </p:spPr>
        <p:txBody>
          <a:bodyPr vert="horz" wrap="square" lIns="64291" tIns="32146" rIns="64291" bIns="32146" numCol="1" rtlCol="0" anchor="t" anchorCtr="0" compatLnSpc="1">
            <a:prstTxWarp prst="textNoShape">
              <a:avLst/>
            </a:prstTxWarp>
          </a:bodyPr>
          <a:lstStyle/>
          <a:p>
            <a:pPr algn="ctr" defTabSz="642915" fontAlgn="base">
              <a:spcBef>
                <a:spcPct val="0"/>
              </a:spcBef>
              <a:spcAft>
                <a:spcPct val="0"/>
              </a:spcAft>
            </a:pPr>
            <a:endParaRPr lang="en-US" sz="3000">
              <a:solidFill>
                <a:srgbClr val="000000"/>
              </a:solidFill>
              <a:latin typeface="GillSans" charset="0"/>
              <a:ea typeface="ヒラギノ角ゴ ProN W3" charset="0"/>
              <a:cs typeface="ヒラギノ角ゴ ProN W3" charset="0"/>
              <a:sym typeface="GillSans" charset="0"/>
            </a:endParaRPr>
          </a:p>
        </p:txBody>
      </p:sp>
    </p:spTree>
    <p:extLst>
      <p:ext uri="{BB962C8B-B14F-4D97-AF65-F5344CB8AC3E}">
        <p14:creationId xmlns:p14="http://schemas.microsoft.com/office/powerpoint/2010/main" val="2649855251"/>
      </p:ext>
    </p:extLst>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Filters aren’t necessarily more expensive.</a:t>
            </a:r>
            <a:endParaRPr lang="en-US" dirty="0"/>
          </a:p>
        </p:txBody>
      </p:sp>
      <p:sp>
        <p:nvSpPr>
          <p:cNvPr id="3" name="Text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221693391"/>
      </p:ext>
    </p:extLst>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Next query</a:t>
            </a:r>
            <a:endParaRPr lang="en-US" dirty="0"/>
          </a:p>
        </p:txBody>
      </p:sp>
      <p:sp>
        <p:nvSpPr>
          <p:cNvPr id="2" name="Content Placeholder 1"/>
          <p:cNvSpPr>
            <a:spLocks noGrp="1"/>
          </p:cNvSpPr>
          <p:nvPr>
            <p:ph idx="1"/>
          </p:nvPr>
        </p:nvSpPr>
        <p:spPr/>
        <p:txBody>
          <a:bodyPr>
            <a:normAutofit/>
          </a:bodyPr>
          <a:lstStyle/>
          <a:p>
            <a:pPr>
              <a:buNone/>
            </a:pPr>
            <a:r>
              <a:rPr lang="en-US" sz="3100" dirty="0">
                <a:latin typeface="Consolas"/>
                <a:cs typeface="Consolas"/>
              </a:rPr>
              <a:t>SELECT Id</a:t>
            </a:r>
            <a:br>
              <a:rPr lang="en-US" sz="3100" dirty="0">
                <a:latin typeface="Consolas"/>
                <a:cs typeface="Consolas"/>
              </a:rPr>
            </a:br>
            <a:r>
              <a:rPr lang="en-US" sz="3100" dirty="0">
                <a:latin typeface="Consolas"/>
                <a:cs typeface="Consolas"/>
              </a:rPr>
              <a:t>FROM </a:t>
            </a:r>
            <a:r>
              <a:rPr lang="en-US" sz="3100" dirty="0" err="1">
                <a:latin typeface="Consolas"/>
                <a:cs typeface="Consolas"/>
              </a:rPr>
              <a:t>dbo.Users</a:t>
            </a:r>
            <a:r>
              <a:rPr lang="en-US" sz="3100" dirty="0">
                <a:latin typeface="Consolas"/>
                <a:cs typeface="Consolas"/>
              </a:rPr>
              <a:t/>
            </a:r>
            <a:br>
              <a:rPr lang="en-US" sz="3100" dirty="0">
                <a:latin typeface="Consolas"/>
                <a:cs typeface="Consolas"/>
              </a:rPr>
            </a:br>
            <a:r>
              <a:rPr lang="en-US" sz="3100" dirty="0">
                <a:latin typeface="Consolas"/>
                <a:cs typeface="Consolas"/>
              </a:rPr>
              <a:t>WHERE </a:t>
            </a:r>
            <a:r>
              <a:rPr lang="en-US" sz="3100" dirty="0" err="1">
                <a:latin typeface="Consolas"/>
                <a:cs typeface="Consolas"/>
              </a:rPr>
              <a:t>LastAccessDate</a:t>
            </a:r>
            <a:r>
              <a:rPr lang="en-US" sz="3100" dirty="0">
                <a:latin typeface="Consolas"/>
                <a:cs typeface="Consolas"/>
              </a:rPr>
              <a:t> &gt; ‘7/1/2010’</a:t>
            </a:r>
            <a:r>
              <a:rPr lang="en-US" sz="3100" dirty="0">
                <a:solidFill>
                  <a:srgbClr val="FF0000"/>
                </a:solidFill>
                <a:latin typeface="Consolas"/>
                <a:cs typeface="Consolas"/>
              </a:rPr>
              <a:t/>
            </a:r>
            <a:br>
              <a:rPr lang="en-US" sz="3100" dirty="0">
                <a:solidFill>
                  <a:srgbClr val="FF0000"/>
                </a:solidFill>
                <a:latin typeface="Consolas"/>
                <a:cs typeface="Consolas"/>
              </a:rPr>
            </a:br>
            <a:r>
              <a:rPr lang="en-US" sz="3100" dirty="0">
                <a:solidFill>
                  <a:srgbClr val="FF0000"/>
                </a:solidFill>
                <a:latin typeface="Consolas"/>
                <a:cs typeface="Consolas"/>
              </a:rPr>
              <a:t>ORDER BY </a:t>
            </a:r>
            <a:r>
              <a:rPr lang="en-US" sz="3100" dirty="0" err="1">
                <a:solidFill>
                  <a:srgbClr val="FF0000"/>
                </a:solidFill>
                <a:latin typeface="Consolas"/>
                <a:cs typeface="Consolas"/>
              </a:rPr>
              <a:t>LastAccessDate</a:t>
            </a:r>
            <a:endParaRPr lang="en-US" sz="3100" dirty="0">
              <a:solidFill>
                <a:srgbClr val="FF0000"/>
              </a:solidFill>
              <a:latin typeface="Consolas"/>
              <a:cs typeface="Consolas"/>
            </a:endParaRPr>
          </a:p>
        </p:txBody>
      </p:sp>
    </p:spTree>
    <p:extLst>
      <p:ext uri="{BB962C8B-B14F-4D97-AF65-F5344CB8AC3E}">
        <p14:creationId xmlns:p14="http://schemas.microsoft.com/office/powerpoint/2010/main" val="1472611720"/>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FAQ, LOL</a:t>
            </a:r>
            <a:endParaRPr lang="en-US" dirty="0"/>
          </a:p>
        </p:txBody>
      </p:sp>
      <p:sp>
        <p:nvSpPr>
          <p:cNvPr id="4" name="Content Placeholder 3"/>
          <p:cNvSpPr>
            <a:spLocks noGrp="1"/>
          </p:cNvSpPr>
          <p:nvPr>
            <p:ph sz="quarter" idx="4294967295"/>
          </p:nvPr>
        </p:nvSpPr>
        <p:spPr>
          <a:xfrm>
            <a:off x="452438" y="1423834"/>
            <a:ext cx="8242300" cy="4695825"/>
          </a:xfrm>
          <a:prstGeom prst="rect">
            <a:avLst/>
          </a:prstGeom>
        </p:spPr>
        <p:txBody>
          <a:bodyPr>
            <a:normAutofit lnSpcReduction="10000"/>
          </a:bodyPr>
          <a:lstStyle/>
          <a:p>
            <a:r>
              <a:rPr lang="en-US" sz="2800" dirty="0" smtClean="0"/>
              <a:t>We’re at level 200 today </a:t>
            </a:r>
          </a:p>
          <a:p>
            <a:r>
              <a:rPr lang="en-US" dirty="0"/>
              <a:t>But ask your questions no matter what!</a:t>
            </a:r>
          </a:p>
          <a:p>
            <a:r>
              <a:rPr lang="en-US" dirty="0"/>
              <a:t>Look for your “Montel”</a:t>
            </a:r>
          </a:p>
          <a:p>
            <a:pPr marL="0" indent="0">
              <a:buNone/>
            </a:pPr>
            <a:endParaRPr lang="en-US" sz="1600" dirty="0" smtClean="0"/>
          </a:p>
          <a:p>
            <a:r>
              <a:rPr lang="en-US" sz="2800" dirty="0" smtClean="0"/>
              <a:t>These chairs get old!</a:t>
            </a:r>
          </a:p>
          <a:p>
            <a:r>
              <a:rPr lang="en-US" dirty="0" smtClean="0"/>
              <a:t>Get up and walk around the back/sides of the room</a:t>
            </a:r>
          </a:p>
          <a:p>
            <a:r>
              <a:rPr lang="en-US" dirty="0" smtClean="0"/>
              <a:t>We will take frequent breaks (not just the scheduled ones)</a:t>
            </a:r>
          </a:p>
          <a:p>
            <a:r>
              <a:rPr lang="en-US" dirty="0" smtClean="0"/>
              <a:t>Watch the timer to know when to get back in your seat</a:t>
            </a:r>
          </a:p>
          <a:p>
            <a:pPr marL="342900" indent="-342900">
              <a:buFont typeface="Arial"/>
              <a:buChar char="•"/>
            </a:pPr>
            <a:endParaRPr lang="en-US" sz="1600" dirty="0" smtClean="0"/>
          </a:p>
          <a:p>
            <a:pPr marL="0" indent="0">
              <a:buNone/>
            </a:pPr>
            <a:r>
              <a:rPr lang="en-US" sz="2800" i="1" dirty="0" smtClean="0"/>
              <a:t>We love questions</a:t>
            </a:r>
            <a:r>
              <a:rPr lang="en-US" sz="2800" dirty="0" smtClean="0"/>
              <a:t>. </a:t>
            </a:r>
          </a:p>
          <a:p>
            <a:r>
              <a:rPr lang="en-US" dirty="0" smtClean="0"/>
              <a:t>Asking questions can win you a prize.</a:t>
            </a:r>
            <a:endParaRPr lang="en-US" dirty="0"/>
          </a:p>
        </p:txBody>
      </p:sp>
    </p:spTree>
    <p:extLst>
      <p:ext uri="{BB962C8B-B14F-4D97-AF65-F5344CB8AC3E}">
        <p14:creationId xmlns:p14="http://schemas.microsoft.com/office/powerpoint/2010/main" val="558348383"/>
      </p:ext>
    </p:extLst>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The Execution Plan</a:t>
            </a:r>
            <a:endParaRPr lang="en-US" dirty="0"/>
          </a:p>
        </p:txBody>
      </p:sp>
      <p:sp>
        <p:nvSpPr>
          <p:cNvPr id="2" name="Content Placeholder 1"/>
          <p:cNvSpPr>
            <a:spLocks noGrp="1"/>
          </p:cNvSpPr>
          <p:nvPr>
            <p:ph idx="1"/>
          </p:nvPr>
        </p:nvSpPr>
        <p:spPr/>
        <p:txBody>
          <a:bodyPr/>
          <a:lstStyle/>
          <a:p>
            <a:pPr marL="742912" indent="-742912">
              <a:buFont typeface="+mj-lt"/>
              <a:buAutoNum type="arabicPeriod"/>
            </a:pPr>
            <a:r>
              <a:rPr lang="en-US" dirty="0" smtClean="0"/>
              <a:t>Read all the Users records, only keeping the ones with </a:t>
            </a:r>
            <a:r>
              <a:rPr lang="en-US" dirty="0" err="1" smtClean="0"/>
              <a:t>LastAccessDate</a:t>
            </a:r>
            <a:r>
              <a:rPr lang="en-US" dirty="0" smtClean="0"/>
              <a:t> &gt; ‘7/1/2010’</a:t>
            </a:r>
          </a:p>
          <a:p>
            <a:pPr marL="742912" indent="-742912">
              <a:buFont typeface="+mj-lt"/>
              <a:buAutoNum type="arabicPeriod"/>
            </a:pPr>
            <a:r>
              <a:rPr lang="en-US" dirty="0" smtClean="0"/>
              <a:t>As we work, write those records down somewhere, then return ‘</a:t>
            </a:r>
            <a:r>
              <a:rPr lang="en-US" dirty="0" err="1" smtClean="0"/>
              <a:t>em</a:t>
            </a:r>
            <a:endParaRPr lang="en-US" dirty="0" smtClean="0"/>
          </a:p>
          <a:p>
            <a:endParaRPr lang="en-US" dirty="0" smtClean="0"/>
          </a:p>
          <a:p>
            <a:r>
              <a:rPr lang="en-US" dirty="0" smtClean="0"/>
              <a:t>But when do we sort?</a:t>
            </a:r>
          </a:p>
          <a:p>
            <a:pPr marL="321457" indent="-321457">
              <a:buFont typeface="Arial"/>
              <a:buChar char="•"/>
            </a:pPr>
            <a:r>
              <a:rPr lang="en-US" dirty="0"/>
              <a:t>As we write them to our </a:t>
            </a:r>
            <a:r>
              <a:rPr lang="en-US" dirty="0" smtClean="0"/>
              <a:t>staging, or</a:t>
            </a:r>
            <a:endParaRPr lang="en-US" dirty="0"/>
          </a:p>
          <a:p>
            <a:pPr marL="321457" indent="-321457">
              <a:buFont typeface="Arial"/>
              <a:buChar char="•"/>
            </a:pPr>
            <a:r>
              <a:rPr lang="en-US" dirty="0"/>
              <a:t>After we’ve written them down?</a:t>
            </a:r>
          </a:p>
          <a:p>
            <a:endParaRPr lang="en-US" dirty="0"/>
          </a:p>
        </p:txBody>
      </p:sp>
    </p:spTree>
    <p:extLst>
      <p:ext uri="{BB962C8B-B14F-4D97-AF65-F5344CB8AC3E}">
        <p14:creationId xmlns:p14="http://schemas.microsoft.com/office/powerpoint/2010/main" val="3154175242"/>
      </p:ext>
    </p:extLst>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SQL Server’s Execution Plan</a:t>
            </a:r>
            <a:endParaRPr lang="en-US" dirty="0"/>
          </a:p>
        </p:txBody>
      </p:sp>
      <p:pic>
        <p:nvPicPr>
          <p:cNvPr id="6" name="Picture 5" desc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84092"/>
            <a:ext cx="8184779" cy="4641369"/>
          </a:xfrm>
          <a:prstGeom prst="rect">
            <a:avLst/>
          </a:prstGeom>
        </p:spPr>
      </p:pic>
    </p:spTree>
    <p:extLst>
      <p:ext uri="{BB962C8B-B14F-4D97-AF65-F5344CB8AC3E}">
        <p14:creationId xmlns:p14="http://schemas.microsoft.com/office/powerpoint/2010/main" val="2088757388"/>
      </p:ext>
    </p:extLst>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1.png"/>
          <p:cNvPicPr>
            <a:picLocks noChangeAspect="1"/>
          </p:cNvPicPr>
          <p:nvPr/>
        </p:nvPicPr>
        <p:blipFill rotWithShape="1">
          <a:blip r:embed="rId2">
            <a:extLst>
              <a:ext uri="{28A0092B-C50C-407E-A947-70E740481C1C}">
                <a14:useLocalDpi xmlns:a14="http://schemas.microsoft.com/office/drawing/2010/main" val="0"/>
              </a:ext>
            </a:extLst>
          </a:blip>
          <a:srcRect r="8505"/>
          <a:stretch/>
        </p:blipFill>
        <p:spPr>
          <a:xfrm>
            <a:off x="0" y="0"/>
            <a:ext cx="4402810" cy="4335959"/>
          </a:xfrm>
          <a:prstGeom prst="rect">
            <a:avLst/>
          </a:prstGeom>
        </p:spPr>
      </p:pic>
      <p:pic>
        <p:nvPicPr>
          <p:cNvPr id="4" name="Picture 3" descr="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07497" y="1864002"/>
            <a:ext cx="5493341" cy="4993946"/>
          </a:xfrm>
          <a:prstGeom prst="rect">
            <a:avLst/>
          </a:prstGeom>
        </p:spPr>
      </p:pic>
      <p:sp>
        <p:nvSpPr>
          <p:cNvPr id="6" name="Donut 5"/>
          <p:cNvSpPr/>
          <p:nvPr/>
        </p:nvSpPr>
        <p:spPr bwMode="auto">
          <a:xfrm>
            <a:off x="2120887" y="2958080"/>
            <a:ext cx="1069746" cy="613941"/>
          </a:xfrm>
          <a:prstGeom prst="donut">
            <a:avLst/>
          </a:prstGeom>
          <a:solidFill>
            <a:srgbClr val="ED1C24"/>
          </a:solidFill>
          <a:ln w="25400" cap="flat" cmpd="sng" algn="ctr">
            <a:noFill/>
            <a:prstDash val="solid"/>
            <a:round/>
            <a:headEnd type="none" w="med" len="med"/>
            <a:tailEnd type="none" w="med" len="med"/>
          </a:ln>
          <a:effectLst/>
          <a:extLst/>
        </p:spPr>
        <p:txBody>
          <a:bodyPr vert="horz" wrap="square" lIns="64291" tIns="32146" rIns="64291" bIns="32146" numCol="1" rtlCol="0" anchor="t" anchorCtr="0" compatLnSpc="1">
            <a:prstTxWarp prst="textNoShape">
              <a:avLst/>
            </a:prstTxWarp>
          </a:bodyPr>
          <a:lstStyle/>
          <a:p>
            <a:pPr algn="ctr" defTabSz="642915" fontAlgn="base">
              <a:spcBef>
                <a:spcPct val="0"/>
              </a:spcBef>
              <a:spcAft>
                <a:spcPct val="0"/>
              </a:spcAft>
            </a:pPr>
            <a:endParaRPr lang="en-US" sz="3000">
              <a:solidFill>
                <a:srgbClr val="000000"/>
              </a:solidFill>
              <a:latin typeface="GillSans" charset="0"/>
              <a:ea typeface="ヒラギノ角ゴ ProN W3" charset="0"/>
              <a:cs typeface="ヒラギノ角ゴ ProN W3" charset="0"/>
              <a:sym typeface="GillSans" charset="0"/>
            </a:endParaRPr>
          </a:p>
        </p:txBody>
      </p:sp>
      <p:sp>
        <p:nvSpPr>
          <p:cNvPr id="7" name="Donut 6"/>
          <p:cNvSpPr/>
          <p:nvPr/>
        </p:nvSpPr>
        <p:spPr bwMode="auto">
          <a:xfrm>
            <a:off x="6096000" y="6144191"/>
            <a:ext cx="1069746" cy="613941"/>
          </a:xfrm>
          <a:prstGeom prst="donut">
            <a:avLst/>
          </a:prstGeom>
          <a:solidFill>
            <a:srgbClr val="ED1C24"/>
          </a:solidFill>
          <a:ln w="25400" cap="flat" cmpd="sng" algn="ctr">
            <a:noFill/>
            <a:prstDash val="solid"/>
            <a:round/>
            <a:headEnd type="none" w="med" len="med"/>
            <a:tailEnd type="none" w="med" len="med"/>
          </a:ln>
          <a:effectLst/>
          <a:extLst/>
        </p:spPr>
        <p:txBody>
          <a:bodyPr vert="horz" wrap="square" lIns="64291" tIns="32146" rIns="64291" bIns="32146" numCol="1" rtlCol="0" anchor="t" anchorCtr="0" compatLnSpc="1">
            <a:prstTxWarp prst="textNoShape">
              <a:avLst/>
            </a:prstTxWarp>
          </a:bodyPr>
          <a:lstStyle/>
          <a:p>
            <a:pPr algn="ctr" defTabSz="642915" fontAlgn="base">
              <a:spcBef>
                <a:spcPct val="0"/>
              </a:spcBef>
              <a:spcAft>
                <a:spcPct val="0"/>
              </a:spcAft>
            </a:pPr>
            <a:endParaRPr lang="en-US" sz="3000">
              <a:solidFill>
                <a:srgbClr val="000000"/>
              </a:solidFill>
              <a:latin typeface="GillSans" charset="0"/>
              <a:ea typeface="ヒラギノ角ゴ ProN W3" charset="0"/>
              <a:cs typeface="ヒラギノ角ゴ ProN W3" charset="0"/>
              <a:sym typeface="GillSans" charset="0"/>
            </a:endParaRPr>
          </a:p>
        </p:txBody>
      </p:sp>
    </p:spTree>
    <p:extLst>
      <p:ext uri="{BB962C8B-B14F-4D97-AF65-F5344CB8AC3E}">
        <p14:creationId xmlns:p14="http://schemas.microsoft.com/office/powerpoint/2010/main" val="3669950230"/>
      </p:ext>
    </p:extLst>
  </p:cSld>
  <p:clrMapOvr>
    <a:masterClrMapping/>
  </p:clrMapOvr>
  <p:transition>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26763" cy="5730116"/>
          </a:xfrm>
          <a:prstGeom prst="rect">
            <a:avLst/>
          </a:prstGeom>
        </p:spPr>
      </p:pic>
      <p:sp>
        <p:nvSpPr>
          <p:cNvPr id="5" name="Donut 4"/>
          <p:cNvSpPr/>
          <p:nvPr/>
        </p:nvSpPr>
        <p:spPr bwMode="auto">
          <a:xfrm>
            <a:off x="3083839" y="4627994"/>
            <a:ext cx="1297467" cy="795151"/>
          </a:xfrm>
          <a:prstGeom prst="donut">
            <a:avLst/>
          </a:prstGeom>
          <a:solidFill>
            <a:srgbClr val="ED1C24"/>
          </a:solidFill>
          <a:ln w="25400" cap="flat" cmpd="sng" algn="ctr">
            <a:noFill/>
            <a:prstDash val="solid"/>
            <a:round/>
            <a:headEnd type="none" w="med" len="med"/>
            <a:tailEnd type="none" w="med" len="med"/>
          </a:ln>
          <a:effectLst/>
          <a:extLst/>
        </p:spPr>
        <p:txBody>
          <a:bodyPr vert="horz" wrap="square" lIns="64291" tIns="32146" rIns="64291" bIns="32146" numCol="1" rtlCol="0" anchor="t" anchorCtr="0" compatLnSpc="1">
            <a:prstTxWarp prst="textNoShape">
              <a:avLst/>
            </a:prstTxWarp>
          </a:bodyPr>
          <a:lstStyle/>
          <a:p>
            <a:pPr algn="ctr" defTabSz="642915" fontAlgn="base">
              <a:spcBef>
                <a:spcPct val="0"/>
              </a:spcBef>
              <a:spcAft>
                <a:spcPct val="0"/>
              </a:spcAft>
            </a:pPr>
            <a:endParaRPr lang="en-US" sz="3000">
              <a:solidFill>
                <a:srgbClr val="000000"/>
              </a:solidFill>
              <a:latin typeface="GillSans" charset="0"/>
              <a:ea typeface="ヒラギノ角ゴ ProN W3" charset="0"/>
              <a:cs typeface="ヒラギノ角ゴ ProN W3" charset="0"/>
              <a:sym typeface="GillSans" charset="0"/>
            </a:endParaRPr>
          </a:p>
        </p:txBody>
      </p:sp>
      <p:sp>
        <p:nvSpPr>
          <p:cNvPr id="2" name="Title 1"/>
          <p:cNvSpPr>
            <a:spLocks noGrp="1"/>
          </p:cNvSpPr>
          <p:nvPr>
            <p:ph type="title"/>
          </p:nvPr>
        </p:nvSpPr>
        <p:spPr/>
        <p:txBody>
          <a:bodyPr/>
          <a:lstStyle/>
          <a:p>
            <a:pPr algn="r"/>
            <a:r>
              <a:rPr lang="en-US" dirty="0" smtClean="0"/>
              <a:t>Parallelism might help.</a:t>
            </a:r>
            <a:endParaRPr lang="en-US" dirty="0"/>
          </a:p>
        </p:txBody>
      </p:sp>
    </p:spTree>
    <p:extLst>
      <p:ext uri="{BB962C8B-B14F-4D97-AF65-F5344CB8AC3E}">
        <p14:creationId xmlns:p14="http://schemas.microsoft.com/office/powerpoint/2010/main" val="1600614728"/>
      </p:ext>
    </p:extLst>
  </p:cSld>
  <p:clrMapOvr>
    <a:masterClrMapping/>
  </p:clrMapOvr>
  <p:transition>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6195023" cy="5878950"/>
          </a:xfrm>
          <a:prstGeom prst="rect">
            <a:avLst/>
          </a:prstGeom>
        </p:spPr>
      </p:pic>
      <p:sp>
        <p:nvSpPr>
          <p:cNvPr id="3" name="Donut 2"/>
          <p:cNvSpPr/>
          <p:nvPr/>
        </p:nvSpPr>
        <p:spPr bwMode="auto">
          <a:xfrm>
            <a:off x="1358112" y="4027825"/>
            <a:ext cx="1609270" cy="613941"/>
          </a:xfrm>
          <a:prstGeom prst="donut">
            <a:avLst/>
          </a:prstGeom>
          <a:solidFill>
            <a:srgbClr val="ED1C24"/>
          </a:solidFill>
          <a:ln w="25400" cap="flat" cmpd="sng" algn="ctr">
            <a:noFill/>
            <a:prstDash val="solid"/>
            <a:round/>
            <a:headEnd type="none" w="med" len="med"/>
            <a:tailEnd type="none" w="med" len="med"/>
          </a:ln>
          <a:effectLst/>
          <a:extLst/>
        </p:spPr>
        <p:txBody>
          <a:bodyPr vert="horz" wrap="square" lIns="64291" tIns="32146" rIns="64291" bIns="32146" numCol="1" rtlCol="0" anchor="t" anchorCtr="0" compatLnSpc="1">
            <a:prstTxWarp prst="textNoShape">
              <a:avLst/>
            </a:prstTxWarp>
          </a:bodyPr>
          <a:lstStyle/>
          <a:p>
            <a:pPr algn="ctr" defTabSz="642915" fontAlgn="base">
              <a:spcBef>
                <a:spcPct val="0"/>
              </a:spcBef>
              <a:spcAft>
                <a:spcPct val="0"/>
              </a:spcAft>
            </a:pPr>
            <a:endParaRPr lang="en-US" sz="3000">
              <a:solidFill>
                <a:srgbClr val="000000"/>
              </a:solidFill>
              <a:latin typeface="GillSans" charset="0"/>
              <a:ea typeface="ヒラギノ角ゴ ProN W3" charset="0"/>
              <a:cs typeface="ヒラギノ角ゴ ProN W3" charset="0"/>
              <a:sym typeface="GillSans" charset="0"/>
            </a:endParaRPr>
          </a:p>
        </p:txBody>
      </p:sp>
      <p:sp>
        <p:nvSpPr>
          <p:cNvPr id="5" name="Donut 4"/>
          <p:cNvSpPr/>
          <p:nvPr/>
        </p:nvSpPr>
        <p:spPr bwMode="auto">
          <a:xfrm>
            <a:off x="1358112" y="4972174"/>
            <a:ext cx="1609270" cy="613941"/>
          </a:xfrm>
          <a:prstGeom prst="donut">
            <a:avLst/>
          </a:prstGeom>
          <a:solidFill>
            <a:srgbClr val="ED1C24"/>
          </a:solidFill>
          <a:ln w="25400" cap="flat" cmpd="sng" algn="ctr">
            <a:noFill/>
            <a:prstDash val="solid"/>
            <a:round/>
            <a:headEnd type="none" w="med" len="med"/>
            <a:tailEnd type="none" w="med" len="med"/>
          </a:ln>
          <a:effectLst/>
          <a:extLst/>
        </p:spPr>
        <p:txBody>
          <a:bodyPr vert="horz" wrap="square" lIns="64291" tIns="32146" rIns="64291" bIns="32146" numCol="1" rtlCol="0" anchor="t" anchorCtr="0" compatLnSpc="1">
            <a:prstTxWarp prst="textNoShape">
              <a:avLst/>
            </a:prstTxWarp>
          </a:bodyPr>
          <a:lstStyle/>
          <a:p>
            <a:pPr algn="ctr" defTabSz="642915" fontAlgn="base">
              <a:spcBef>
                <a:spcPct val="0"/>
              </a:spcBef>
              <a:spcAft>
                <a:spcPct val="0"/>
              </a:spcAft>
            </a:pPr>
            <a:endParaRPr lang="en-US" sz="3000">
              <a:solidFill>
                <a:srgbClr val="000000"/>
              </a:solidFill>
              <a:latin typeface="GillSans" charset="0"/>
              <a:ea typeface="ヒラギノ角ゴ ProN W3" charset="0"/>
              <a:cs typeface="ヒラギノ角ゴ ProN W3" charset="0"/>
              <a:sym typeface="GillSans" charset="0"/>
            </a:endParaRPr>
          </a:p>
        </p:txBody>
      </p:sp>
    </p:spTree>
    <p:extLst>
      <p:ext uri="{BB962C8B-B14F-4D97-AF65-F5344CB8AC3E}">
        <p14:creationId xmlns:p14="http://schemas.microsoft.com/office/powerpoint/2010/main" val="2130357338"/>
      </p:ext>
    </p:extLst>
  </p:cSld>
  <p:clrMapOvr>
    <a:masterClrMapping/>
  </p:clrMapOvr>
  <p:transition>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Next query</a:t>
            </a:r>
            <a:endParaRPr lang="en-US" dirty="0"/>
          </a:p>
        </p:txBody>
      </p:sp>
      <p:sp>
        <p:nvSpPr>
          <p:cNvPr id="2" name="Content Placeholder 1"/>
          <p:cNvSpPr>
            <a:spLocks noGrp="1"/>
          </p:cNvSpPr>
          <p:nvPr>
            <p:ph idx="1"/>
          </p:nvPr>
        </p:nvSpPr>
        <p:spPr/>
        <p:txBody>
          <a:bodyPr>
            <a:normAutofit/>
          </a:bodyPr>
          <a:lstStyle/>
          <a:p>
            <a:pPr>
              <a:buNone/>
            </a:pPr>
            <a:r>
              <a:rPr lang="en-US" sz="3100" dirty="0">
                <a:latin typeface="Consolas"/>
                <a:cs typeface="Consolas"/>
              </a:rPr>
              <a:t>SELECT </a:t>
            </a:r>
            <a:r>
              <a:rPr lang="en-US" sz="3100" dirty="0">
                <a:solidFill>
                  <a:srgbClr val="FF0000"/>
                </a:solidFill>
                <a:latin typeface="Consolas"/>
                <a:cs typeface="Consolas"/>
              </a:rPr>
              <a:t>*</a:t>
            </a:r>
            <a:r>
              <a:rPr lang="en-US" sz="3100" dirty="0">
                <a:latin typeface="Consolas"/>
                <a:cs typeface="Consolas"/>
              </a:rPr>
              <a:t/>
            </a:r>
            <a:br>
              <a:rPr lang="en-US" sz="3100" dirty="0">
                <a:latin typeface="Consolas"/>
                <a:cs typeface="Consolas"/>
              </a:rPr>
            </a:br>
            <a:r>
              <a:rPr lang="en-US" sz="3100" dirty="0">
                <a:latin typeface="Consolas"/>
                <a:cs typeface="Consolas"/>
              </a:rPr>
              <a:t>FROM </a:t>
            </a:r>
            <a:r>
              <a:rPr lang="en-US" sz="3100" dirty="0" err="1">
                <a:latin typeface="Consolas"/>
                <a:cs typeface="Consolas"/>
              </a:rPr>
              <a:t>dbo.Users</a:t>
            </a:r>
            <a:r>
              <a:rPr lang="en-US" sz="3100" dirty="0">
                <a:latin typeface="Consolas"/>
                <a:cs typeface="Consolas"/>
              </a:rPr>
              <a:t/>
            </a:r>
            <a:br>
              <a:rPr lang="en-US" sz="3100" dirty="0">
                <a:latin typeface="Consolas"/>
                <a:cs typeface="Consolas"/>
              </a:rPr>
            </a:br>
            <a:r>
              <a:rPr lang="en-US" sz="3100" dirty="0">
                <a:latin typeface="Consolas"/>
                <a:cs typeface="Consolas"/>
              </a:rPr>
              <a:t>WHERE </a:t>
            </a:r>
            <a:r>
              <a:rPr lang="en-US" sz="3100" dirty="0" err="1">
                <a:latin typeface="Consolas"/>
                <a:cs typeface="Consolas"/>
              </a:rPr>
              <a:t>LastAccessDate</a:t>
            </a:r>
            <a:r>
              <a:rPr lang="en-US" sz="3100" dirty="0">
                <a:latin typeface="Consolas"/>
                <a:cs typeface="Consolas"/>
              </a:rPr>
              <a:t> &gt; ‘7/1/2010’</a:t>
            </a:r>
            <a:br>
              <a:rPr lang="en-US" sz="3100" dirty="0">
                <a:latin typeface="Consolas"/>
                <a:cs typeface="Consolas"/>
              </a:rPr>
            </a:br>
            <a:r>
              <a:rPr lang="en-US" sz="3100" dirty="0">
                <a:latin typeface="Consolas"/>
                <a:cs typeface="Consolas"/>
              </a:rPr>
              <a:t>ORDER BY </a:t>
            </a:r>
            <a:r>
              <a:rPr lang="en-US" sz="3100" dirty="0" err="1">
                <a:latin typeface="Consolas"/>
                <a:cs typeface="Consolas"/>
              </a:rPr>
              <a:t>LastAccessDate</a:t>
            </a:r>
            <a:endParaRPr lang="en-US" sz="3100" dirty="0">
              <a:latin typeface="Consolas"/>
              <a:cs typeface="Consolas"/>
            </a:endParaRPr>
          </a:p>
        </p:txBody>
      </p:sp>
    </p:spTree>
    <p:extLst>
      <p:ext uri="{BB962C8B-B14F-4D97-AF65-F5344CB8AC3E}">
        <p14:creationId xmlns:p14="http://schemas.microsoft.com/office/powerpoint/2010/main" val="2277486773"/>
      </p:ext>
    </p:extLst>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That query sucks.</a:t>
            </a:r>
            <a:endParaRPr lang="en-US" dirty="0"/>
          </a:p>
        </p:txBody>
      </p:sp>
    </p:spTree>
    <p:extLst>
      <p:ext uri="{BB962C8B-B14F-4D97-AF65-F5344CB8AC3E}">
        <p14:creationId xmlns:p14="http://schemas.microsoft.com/office/powerpoint/2010/main" val="2839725277"/>
      </p:ext>
    </p:extLst>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smtClean="0"/>
              <a:t>Why does it suck?</a:t>
            </a:r>
            <a:endParaRPr lang="en-US" dirty="0"/>
          </a:p>
        </p:txBody>
      </p:sp>
      <p:sp>
        <p:nvSpPr>
          <p:cNvPr id="2" name="Content Placeholder 1"/>
          <p:cNvSpPr>
            <a:spLocks noGrp="1"/>
          </p:cNvSpPr>
          <p:nvPr>
            <p:ph idx="1"/>
          </p:nvPr>
        </p:nvSpPr>
        <p:spPr/>
        <p:txBody>
          <a:bodyPr/>
          <a:lstStyle/>
          <a:p>
            <a:r>
              <a:rPr lang="en-US" dirty="0" smtClean="0"/>
              <a:t>Does it take more time to read?</a:t>
            </a:r>
          </a:p>
          <a:p>
            <a:r>
              <a:rPr lang="en-US" dirty="0" smtClean="0"/>
              <a:t>Does it take more time to write?</a:t>
            </a:r>
          </a:p>
          <a:p>
            <a:r>
              <a:rPr lang="en-US" dirty="0" smtClean="0"/>
              <a:t>Does it take more time to sort?</a:t>
            </a:r>
          </a:p>
          <a:p>
            <a:r>
              <a:rPr lang="en-US" dirty="0" smtClean="0"/>
              <a:t>Does it take more time to output?</a:t>
            </a:r>
            <a:endParaRPr lang="en-US" dirty="0"/>
          </a:p>
        </p:txBody>
      </p:sp>
    </p:spTree>
    <p:extLst>
      <p:ext uri="{BB962C8B-B14F-4D97-AF65-F5344CB8AC3E}">
        <p14:creationId xmlns:p14="http://schemas.microsoft.com/office/powerpoint/2010/main" val="532539758"/>
      </p:ext>
    </p:extLst>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3380" cy="5478958"/>
          </a:xfrm>
          <a:prstGeom prst="rect">
            <a:avLst/>
          </a:prstGeom>
        </p:spPr>
      </p:pic>
      <p:sp>
        <p:nvSpPr>
          <p:cNvPr id="5" name="Donut 4"/>
          <p:cNvSpPr/>
          <p:nvPr/>
        </p:nvSpPr>
        <p:spPr bwMode="auto">
          <a:xfrm>
            <a:off x="3158256" y="3514154"/>
            <a:ext cx="1297467" cy="795151"/>
          </a:xfrm>
          <a:prstGeom prst="donut">
            <a:avLst/>
          </a:prstGeom>
          <a:solidFill>
            <a:srgbClr val="ED1C24"/>
          </a:solidFill>
          <a:ln w="25400" cap="flat" cmpd="sng" algn="ctr">
            <a:noFill/>
            <a:prstDash val="solid"/>
            <a:round/>
            <a:headEnd type="none" w="med" len="med"/>
            <a:tailEnd type="none" w="med" len="med"/>
          </a:ln>
          <a:effectLst/>
          <a:extLst/>
        </p:spPr>
        <p:txBody>
          <a:bodyPr vert="horz" wrap="square" lIns="64291" tIns="32146" rIns="64291" bIns="32146" numCol="1" rtlCol="0" anchor="t" anchorCtr="0" compatLnSpc="1">
            <a:prstTxWarp prst="textNoShape">
              <a:avLst/>
            </a:prstTxWarp>
          </a:bodyPr>
          <a:lstStyle/>
          <a:p>
            <a:pPr algn="ctr" defTabSz="642915" fontAlgn="base">
              <a:spcBef>
                <a:spcPct val="0"/>
              </a:spcBef>
              <a:spcAft>
                <a:spcPct val="0"/>
              </a:spcAft>
            </a:pPr>
            <a:endParaRPr lang="en-US" sz="3000">
              <a:solidFill>
                <a:srgbClr val="000000"/>
              </a:solidFill>
              <a:latin typeface="GillSans" charset="0"/>
              <a:ea typeface="ヒラギノ角ゴ ProN W3" charset="0"/>
              <a:cs typeface="ヒラギノ角ゴ ProN W3" charset="0"/>
              <a:sym typeface="GillSans" charset="0"/>
            </a:endParaRPr>
          </a:p>
        </p:txBody>
      </p:sp>
      <p:sp>
        <p:nvSpPr>
          <p:cNvPr id="6" name="Donut 5"/>
          <p:cNvSpPr/>
          <p:nvPr/>
        </p:nvSpPr>
        <p:spPr bwMode="auto">
          <a:xfrm>
            <a:off x="3230257" y="4381668"/>
            <a:ext cx="1297467" cy="795151"/>
          </a:xfrm>
          <a:prstGeom prst="donut">
            <a:avLst/>
          </a:prstGeom>
          <a:solidFill>
            <a:srgbClr val="ED1C24"/>
          </a:solidFill>
          <a:ln w="25400" cap="flat" cmpd="sng" algn="ctr">
            <a:noFill/>
            <a:prstDash val="solid"/>
            <a:round/>
            <a:headEnd type="none" w="med" len="med"/>
            <a:tailEnd type="none" w="med" len="med"/>
          </a:ln>
          <a:effectLst/>
          <a:extLst/>
        </p:spPr>
        <p:txBody>
          <a:bodyPr vert="horz" wrap="square" lIns="64291" tIns="32146" rIns="64291" bIns="32146" numCol="1" rtlCol="0" anchor="t" anchorCtr="0" compatLnSpc="1">
            <a:prstTxWarp prst="textNoShape">
              <a:avLst/>
            </a:prstTxWarp>
          </a:bodyPr>
          <a:lstStyle/>
          <a:p>
            <a:pPr algn="ctr" defTabSz="642915" fontAlgn="base">
              <a:spcBef>
                <a:spcPct val="0"/>
              </a:spcBef>
              <a:spcAft>
                <a:spcPct val="0"/>
              </a:spcAft>
            </a:pPr>
            <a:endParaRPr lang="en-US" sz="3000">
              <a:solidFill>
                <a:srgbClr val="000000"/>
              </a:solidFill>
              <a:latin typeface="GillSans" charset="0"/>
              <a:ea typeface="ヒラギノ角ゴ ProN W3" charset="0"/>
              <a:cs typeface="ヒラギノ角ゴ ProN W3" charset="0"/>
              <a:sym typeface="GillSans" charset="0"/>
            </a:endParaRPr>
          </a:p>
        </p:txBody>
      </p:sp>
      <p:sp>
        <p:nvSpPr>
          <p:cNvPr id="9" name="Donut 8"/>
          <p:cNvSpPr/>
          <p:nvPr/>
        </p:nvSpPr>
        <p:spPr bwMode="auto">
          <a:xfrm>
            <a:off x="8397775" y="4395802"/>
            <a:ext cx="1297467" cy="795151"/>
          </a:xfrm>
          <a:prstGeom prst="donut">
            <a:avLst/>
          </a:prstGeom>
          <a:solidFill>
            <a:srgbClr val="ED1C24"/>
          </a:solidFill>
          <a:ln w="25400" cap="flat" cmpd="sng" algn="ctr">
            <a:noFill/>
            <a:prstDash val="solid"/>
            <a:round/>
            <a:headEnd type="none" w="med" len="med"/>
            <a:tailEnd type="none" w="med" len="med"/>
          </a:ln>
          <a:effectLst/>
          <a:extLst/>
        </p:spPr>
        <p:txBody>
          <a:bodyPr vert="horz" wrap="square" lIns="64291" tIns="32146" rIns="64291" bIns="32146" numCol="1" rtlCol="0" anchor="t" anchorCtr="0" compatLnSpc="1">
            <a:prstTxWarp prst="textNoShape">
              <a:avLst/>
            </a:prstTxWarp>
          </a:bodyPr>
          <a:lstStyle/>
          <a:p>
            <a:pPr algn="ctr" defTabSz="642915" fontAlgn="base">
              <a:spcBef>
                <a:spcPct val="0"/>
              </a:spcBef>
              <a:spcAft>
                <a:spcPct val="0"/>
              </a:spcAft>
            </a:pPr>
            <a:endParaRPr lang="en-US" sz="3000">
              <a:solidFill>
                <a:srgbClr val="000000"/>
              </a:solidFill>
              <a:latin typeface="GillSans" charset="0"/>
              <a:ea typeface="ヒラギノ角ゴ ProN W3" charset="0"/>
              <a:cs typeface="ヒラギノ角ゴ ProN W3" charset="0"/>
              <a:sym typeface="GillSans" charset="0"/>
            </a:endParaRPr>
          </a:p>
        </p:txBody>
      </p:sp>
      <p:sp>
        <p:nvSpPr>
          <p:cNvPr id="10" name="Donut 9"/>
          <p:cNvSpPr/>
          <p:nvPr/>
        </p:nvSpPr>
        <p:spPr bwMode="auto">
          <a:xfrm>
            <a:off x="379334" y="4572544"/>
            <a:ext cx="1297467" cy="795151"/>
          </a:xfrm>
          <a:prstGeom prst="donut">
            <a:avLst/>
          </a:prstGeom>
          <a:solidFill>
            <a:srgbClr val="ED1C24"/>
          </a:solidFill>
          <a:ln w="25400" cap="flat" cmpd="sng" algn="ctr">
            <a:noFill/>
            <a:prstDash val="solid"/>
            <a:round/>
            <a:headEnd type="none" w="med" len="med"/>
            <a:tailEnd type="none" w="med" len="med"/>
          </a:ln>
          <a:effectLst/>
          <a:extLst/>
        </p:spPr>
        <p:txBody>
          <a:bodyPr vert="horz" wrap="square" lIns="64291" tIns="32146" rIns="64291" bIns="32146" numCol="1" rtlCol="0" anchor="t" anchorCtr="0" compatLnSpc="1">
            <a:prstTxWarp prst="textNoShape">
              <a:avLst/>
            </a:prstTxWarp>
          </a:bodyPr>
          <a:lstStyle/>
          <a:p>
            <a:pPr algn="ctr" defTabSz="642915" fontAlgn="base">
              <a:spcBef>
                <a:spcPct val="0"/>
              </a:spcBef>
              <a:spcAft>
                <a:spcPct val="0"/>
              </a:spcAft>
            </a:pPr>
            <a:endParaRPr lang="en-US" sz="3000">
              <a:solidFill>
                <a:srgbClr val="000000"/>
              </a:solidFill>
              <a:latin typeface="GillSans" charset="0"/>
              <a:ea typeface="ヒラギノ角ゴ ProN W3" charset="0"/>
              <a:cs typeface="ヒラギノ角ゴ ProN W3" charset="0"/>
              <a:sym typeface="GillSans" charset="0"/>
            </a:endParaRPr>
          </a:p>
        </p:txBody>
      </p:sp>
    </p:spTree>
    <p:extLst>
      <p:ext uri="{BB962C8B-B14F-4D97-AF65-F5344CB8AC3E}">
        <p14:creationId xmlns:p14="http://schemas.microsoft.com/office/powerpoint/2010/main" val="2587228950"/>
      </p:ext>
    </p:extLst>
  </p:cSld>
  <p:clrMapOvr>
    <a:masterClrMapping/>
  </p:clrMapOvr>
  <p:transition>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6706841" cy="2828186"/>
          </a:xfrm>
          <a:prstGeom prst="rect">
            <a:avLst/>
          </a:prstGeom>
        </p:spPr>
      </p:pic>
      <p:pic>
        <p:nvPicPr>
          <p:cNvPr id="3" name="Picture 2" descr="1.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 y="3314187"/>
            <a:ext cx="6706841" cy="2567066"/>
          </a:xfrm>
          <a:prstGeom prst="rect">
            <a:avLst/>
          </a:prstGeom>
        </p:spPr>
      </p:pic>
      <p:sp>
        <p:nvSpPr>
          <p:cNvPr id="7" name="Donut 6"/>
          <p:cNvSpPr/>
          <p:nvPr/>
        </p:nvSpPr>
        <p:spPr bwMode="auto">
          <a:xfrm>
            <a:off x="442032" y="-299722"/>
            <a:ext cx="1297467" cy="795151"/>
          </a:xfrm>
          <a:prstGeom prst="donut">
            <a:avLst/>
          </a:prstGeom>
          <a:solidFill>
            <a:srgbClr val="ED1C24"/>
          </a:solidFill>
          <a:ln w="25400" cap="flat" cmpd="sng" algn="ctr">
            <a:noFill/>
            <a:prstDash val="solid"/>
            <a:round/>
            <a:headEnd type="none" w="med" len="med"/>
            <a:tailEnd type="none" w="med" len="med"/>
          </a:ln>
          <a:effectLst/>
          <a:extLst/>
        </p:spPr>
        <p:txBody>
          <a:bodyPr vert="horz" wrap="square" lIns="64291" tIns="32146" rIns="64291" bIns="32146" numCol="1" rtlCol="0" anchor="t" anchorCtr="0" compatLnSpc="1">
            <a:prstTxWarp prst="textNoShape">
              <a:avLst/>
            </a:prstTxWarp>
          </a:bodyPr>
          <a:lstStyle/>
          <a:p>
            <a:pPr algn="ctr" defTabSz="642915" fontAlgn="base">
              <a:spcBef>
                <a:spcPct val="0"/>
              </a:spcBef>
              <a:spcAft>
                <a:spcPct val="0"/>
              </a:spcAft>
            </a:pPr>
            <a:endParaRPr lang="en-US" sz="3000">
              <a:solidFill>
                <a:srgbClr val="000000"/>
              </a:solidFill>
              <a:latin typeface="GillSans" charset="0"/>
              <a:ea typeface="ヒラギノ角ゴ ProN W3" charset="0"/>
              <a:cs typeface="ヒラギノ角ゴ ProN W3" charset="0"/>
              <a:sym typeface="GillSans" charset="0"/>
            </a:endParaRPr>
          </a:p>
        </p:txBody>
      </p:sp>
      <p:sp>
        <p:nvSpPr>
          <p:cNvPr id="8" name="Donut 7"/>
          <p:cNvSpPr/>
          <p:nvPr/>
        </p:nvSpPr>
        <p:spPr bwMode="auto">
          <a:xfrm>
            <a:off x="575252" y="3020143"/>
            <a:ext cx="959599" cy="588089"/>
          </a:xfrm>
          <a:prstGeom prst="donut">
            <a:avLst/>
          </a:prstGeom>
          <a:solidFill>
            <a:srgbClr val="ED1C24"/>
          </a:solidFill>
          <a:ln w="25400" cap="flat" cmpd="sng" algn="ctr">
            <a:noFill/>
            <a:prstDash val="solid"/>
            <a:round/>
            <a:headEnd type="none" w="med" len="med"/>
            <a:tailEnd type="none" w="med" len="med"/>
          </a:ln>
          <a:effectLst/>
          <a:extLst/>
        </p:spPr>
        <p:txBody>
          <a:bodyPr vert="horz" wrap="square" lIns="64291" tIns="32146" rIns="64291" bIns="32146" numCol="1" rtlCol="0" anchor="t" anchorCtr="0" compatLnSpc="1">
            <a:prstTxWarp prst="textNoShape">
              <a:avLst/>
            </a:prstTxWarp>
          </a:bodyPr>
          <a:lstStyle/>
          <a:p>
            <a:pPr algn="ctr" defTabSz="642915" fontAlgn="base">
              <a:spcBef>
                <a:spcPct val="0"/>
              </a:spcBef>
              <a:spcAft>
                <a:spcPct val="0"/>
              </a:spcAft>
            </a:pPr>
            <a:endParaRPr lang="en-US" sz="3000">
              <a:solidFill>
                <a:srgbClr val="000000"/>
              </a:solidFill>
              <a:latin typeface="GillSans" charset="0"/>
              <a:ea typeface="ヒラギノ角ゴ ProN W3" charset="0"/>
              <a:cs typeface="ヒラギノ角ゴ ProN W3" charset="0"/>
              <a:sym typeface="GillSans" charset="0"/>
            </a:endParaRPr>
          </a:p>
        </p:txBody>
      </p:sp>
      <p:sp>
        <p:nvSpPr>
          <p:cNvPr id="9" name="Donut 8"/>
          <p:cNvSpPr/>
          <p:nvPr/>
        </p:nvSpPr>
        <p:spPr bwMode="auto">
          <a:xfrm>
            <a:off x="2775388" y="2094762"/>
            <a:ext cx="1196745" cy="733423"/>
          </a:xfrm>
          <a:prstGeom prst="donut">
            <a:avLst/>
          </a:prstGeom>
          <a:solidFill>
            <a:srgbClr val="ED1C24"/>
          </a:solidFill>
          <a:ln w="25400" cap="flat" cmpd="sng" algn="ctr">
            <a:noFill/>
            <a:prstDash val="solid"/>
            <a:round/>
            <a:headEnd type="none" w="med" len="med"/>
            <a:tailEnd type="none" w="med" len="med"/>
          </a:ln>
          <a:effectLst/>
          <a:extLst/>
        </p:spPr>
        <p:txBody>
          <a:bodyPr vert="horz" wrap="square" lIns="64291" tIns="32146" rIns="64291" bIns="32146" numCol="1" rtlCol="0" anchor="t" anchorCtr="0" compatLnSpc="1">
            <a:prstTxWarp prst="textNoShape">
              <a:avLst/>
            </a:prstTxWarp>
          </a:bodyPr>
          <a:lstStyle/>
          <a:p>
            <a:pPr algn="ctr" defTabSz="642915" fontAlgn="base">
              <a:spcBef>
                <a:spcPct val="0"/>
              </a:spcBef>
              <a:spcAft>
                <a:spcPct val="0"/>
              </a:spcAft>
            </a:pPr>
            <a:endParaRPr lang="en-US" sz="3000">
              <a:solidFill>
                <a:srgbClr val="000000"/>
              </a:solidFill>
              <a:latin typeface="GillSans" charset="0"/>
              <a:ea typeface="ヒラギノ角ゴ ProN W3" charset="0"/>
              <a:cs typeface="ヒラギノ角ゴ ProN W3" charset="0"/>
              <a:sym typeface="GillSans" charset="0"/>
            </a:endParaRPr>
          </a:p>
        </p:txBody>
      </p:sp>
      <p:sp>
        <p:nvSpPr>
          <p:cNvPr id="10" name="Donut 9"/>
          <p:cNvSpPr/>
          <p:nvPr/>
        </p:nvSpPr>
        <p:spPr bwMode="auto">
          <a:xfrm>
            <a:off x="2775388" y="5234415"/>
            <a:ext cx="1196745" cy="733423"/>
          </a:xfrm>
          <a:prstGeom prst="donut">
            <a:avLst/>
          </a:prstGeom>
          <a:solidFill>
            <a:srgbClr val="ED1C24"/>
          </a:solidFill>
          <a:ln w="25400" cap="flat" cmpd="sng" algn="ctr">
            <a:noFill/>
            <a:prstDash val="solid"/>
            <a:round/>
            <a:headEnd type="none" w="med" len="med"/>
            <a:tailEnd type="none" w="med" len="med"/>
          </a:ln>
          <a:effectLst/>
          <a:extLst/>
        </p:spPr>
        <p:txBody>
          <a:bodyPr vert="horz" wrap="square" lIns="64291" tIns="32146" rIns="64291" bIns="32146" numCol="1" rtlCol="0" anchor="t" anchorCtr="0" compatLnSpc="1">
            <a:prstTxWarp prst="textNoShape">
              <a:avLst/>
            </a:prstTxWarp>
          </a:bodyPr>
          <a:lstStyle/>
          <a:p>
            <a:pPr algn="ctr" defTabSz="642915" fontAlgn="base">
              <a:spcBef>
                <a:spcPct val="0"/>
              </a:spcBef>
              <a:spcAft>
                <a:spcPct val="0"/>
              </a:spcAft>
            </a:pPr>
            <a:endParaRPr lang="en-US" sz="3000">
              <a:solidFill>
                <a:srgbClr val="000000"/>
              </a:solidFill>
              <a:latin typeface="GillSans" charset="0"/>
              <a:ea typeface="ヒラギノ角ゴ ProN W3" charset="0"/>
              <a:cs typeface="ヒラギノ角ゴ ProN W3" charset="0"/>
              <a:sym typeface="GillSans" charset="0"/>
            </a:endParaRPr>
          </a:p>
        </p:txBody>
      </p:sp>
    </p:spTree>
    <p:extLst>
      <p:ext uri="{BB962C8B-B14F-4D97-AF65-F5344CB8AC3E}">
        <p14:creationId xmlns:p14="http://schemas.microsoft.com/office/powerpoint/2010/main" val="1326723882"/>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z="4400" dirty="0" smtClean="0"/>
              <a:t>Your top-secret page for the </a:t>
            </a:r>
            <a:r>
              <a:rPr lang="en-US" sz="4400" smtClean="0"/>
              <a:t>scripts you’ll see </a:t>
            </a:r>
            <a:r>
              <a:rPr lang="en-US" sz="4400" dirty="0" smtClean="0"/>
              <a:t>today (and more):</a:t>
            </a:r>
            <a:br>
              <a:rPr lang="en-US" sz="4400" dirty="0" smtClean="0"/>
            </a:br>
            <a:r>
              <a:rPr lang="en-US" sz="4400" dirty="0" smtClean="0">
                <a:solidFill>
                  <a:srgbClr val="FF0000"/>
                </a:solidFill>
              </a:rPr>
              <a:t>http://BrentOzar.com/go/zoom </a:t>
            </a:r>
            <a:br>
              <a:rPr lang="en-US" sz="4400" dirty="0" smtClean="0">
                <a:solidFill>
                  <a:srgbClr val="FF0000"/>
                </a:solidFill>
              </a:rPr>
            </a:br>
            <a:r>
              <a:rPr lang="en-US" sz="4400" dirty="0" smtClean="0"/>
              <a:t/>
            </a:r>
            <a:br>
              <a:rPr lang="en-US" sz="4400" dirty="0" smtClean="0"/>
            </a:br>
            <a:r>
              <a:rPr lang="en-US" sz="4400" dirty="0" smtClean="0"/>
              <a:t>Password: </a:t>
            </a:r>
            <a:r>
              <a:rPr lang="en-US" sz="4400" dirty="0" err="1" smtClean="0">
                <a:solidFill>
                  <a:srgbClr val="FF0000"/>
                </a:solidFill>
              </a:rPr>
              <a:t>notslower</a:t>
            </a:r>
            <a:endParaRPr lang="en-US" sz="4400" dirty="0">
              <a:solidFill>
                <a:srgbClr val="FF0000"/>
              </a:solidFill>
            </a:endParaRPr>
          </a:p>
        </p:txBody>
      </p:sp>
      <p:sp>
        <p:nvSpPr>
          <p:cNvPr id="2" name="Slide Number Placeholder 1"/>
          <p:cNvSpPr>
            <a:spLocks noGrp="1"/>
          </p:cNvSpPr>
          <p:nvPr>
            <p:ph type="sldNum" sz="quarter" idx="4294967295"/>
          </p:nvPr>
        </p:nvSpPr>
        <p:spPr>
          <a:xfrm>
            <a:off x="0" y="6673850"/>
            <a:ext cx="495300" cy="195263"/>
          </a:xfrm>
          <a:prstGeom prst="rect">
            <a:avLst/>
          </a:prstGeom>
        </p:spPr>
        <p:txBody>
          <a:bodyPr/>
          <a:lstStyle/>
          <a:p>
            <a:fld id="{D372AB51-BDCC-4F95-83CF-1CBB2D34E9E5}" type="slidenum">
              <a:rPr lang="en-US" smtClean="0"/>
              <a:pPr/>
              <a:t>5</a:t>
            </a:fld>
            <a:endParaRPr lang="en-US" dirty="0"/>
          </a:p>
        </p:txBody>
      </p:sp>
    </p:spTree>
    <p:extLst>
      <p:ext uri="{BB962C8B-B14F-4D97-AF65-F5344CB8AC3E}">
        <p14:creationId xmlns:p14="http://schemas.microsoft.com/office/powerpoint/2010/main" val="1109994091"/>
      </p:ext>
    </p:extLst>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004590"/>
            <a:ext cx="5154399" cy="2907814"/>
          </a:xfrm>
          <a:prstGeom prst="rect">
            <a:avLst/>
          </a:prstGeom>
        </p:spPr>
      </p:pic>
      <p:pic>
        <p:nvPicPr>
          <p:cNvPr id="6" name="Picture 5" descr="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5075560" cy="2772037"/>
          </a:xfrm>
          <a:prstGeom prst="rect">
            <a:avLst/>
          </a:prstGeom>
        </p:spPr>
      </p:pic>
      <p:sp>
        <p:nvSpPr>
          <p:cNvPr id="7" name="Donut 6"/>
          <p:cNvSpPr/>
          <p:nvPr/>
        </p:nvSpPr>
        <p:spPr bwMode="auto">
          <a:xfrm>
            <a:off x="1431049" y="2432054"/>
            <a:ext cx="959599" cy="588089"/>
          </a:xfrm>
          <a:prstGeom prst="donut">
            <a:avLst/>
          </a:prstGeom>
          <a:solidFill>
            <a:srgbClr val="ED1C24"/>
          </a:solidFill>
          <a:ln w="25400" cap="flat" cmpd="sng" algn="ctr">
            <a:noFill/>
            <a:prstDash val="solid"/>
            <a:round/>
            <a:headEnd type="none" w="med" len="med"/>
            <a:tailEnd type="none" w="med" len="med"/>
          </a:ln>
          <a:effectLst/>
          <a:extLst/>
        </p:spPr>
        <p:txBody>
          <a:bodyPr vert="horz" wrap="square" lIns="64291" tIns="32146" rIns="64291" bIns="32146" numCol="1" rtlCol="0" anchor="t" anchorCtr="0" compatLnSpc="1">
            <a:prstTxWarp prst="textNoShape">
              <a:avLst/>
            </a:prstTxWarp>
          </a:bodyPr>
          <a:lstStyle/>
          <a:p>
            <a:pPr algn="ctr" defTabSz="642915" fontAlgn="base">
              <a:spcBef>
                <a:spcPct val="0"/>
              </a:spcBef>
              <a:spcAft>
                <a:spcPct val="0"/>
              </a:spcAft>
            </a:pPr>
            <a:endParaRPr lang="en-US" sz="3000">
              <a:solidFill>
                <a:srgbClr val="000000"/>
              </a:solidFill>
              <a:latin typeface="GillSans" charset="0"/>
              <a:ea typeface="ヒラギノ角ゴ ProN W3" charset="0"/>
              <a:cs typeface="ヒラギノ角ゴ ProN W3" charset="0"/>
              <a:sym typeface="GillSans" charset="0"/>
            </a:endParaRPr>
          </a:p>
        </p:txBody>
      </p:sp>
      <p:sp>
        <p:nvSpPr>
          <p:cNvPr id="8" name="Donut 7"/>
          <p:cNvSpPr/>
          <p:nvPr/>
        </p:nvSpPr>
        <p:spPr bwMode="auto">
          <a:xfrm>
            <a:off x="1635696" y="5541022"/>
            <a:ext cx="959599" cy="588089"/>
          </a:xfrm>
          <a:prstGeom prst="donut">
            <a:avLst/>
          </a:prstGeom>
          <a:solidFill>
            <a:srgbClr val="ED1C24"/>
          </a:solidFill>
          <a:ln w="25400" cap="flat" cmpd="sng" algn="ctr">
            <a:noFill/>
            <a:prstDash val="solid"/>
            <a:round/>
            <a:headEnd type="none" w="med" len="med"/>
            <a:tailEnd type="none" w="med" len="med"/>
          </a:ln>
          <a:effectLst/>
          <a:extLst/>
        </p:spPr>
        <p:txBody>
          <a:bodyPr vert="horz" wrap="square" lIns="64291" tIns="32146" rIns="64291" bIns="32146" numCol="1" rtlCol="0" anchor="t" anchorCtr="0" compatLnSpc="1">
            <a:prstTxWarp prst="textNoShape">
              <a:avLst/>
            </a:prstTxWarp>
          </a:bodyPr>
          <a:lstStyle/>
          <a:p>
            <a:pPr algn="ctr" defTabSz="642915" fontAlgn="base">
              <a:spcBef>
                <a:spcPct val="0"/>
              </a:spcBef>
              <a:spcAft>
                <a:spcPct val="0"/>
              </a:spcAft>
            </a:pPr>
            <a:endParaRPr lang="en-US" sz="3000">
              <a:solidFill>
                <a:srgbClr val="000000"/>
              </a:solidFill>
              <a:latin typeface="GillSans" charset="0"/>
              <a:ea typeface="ヒラギノ角ゴ ProN W3" charset="0"/>
              <a:cs typeface="ヒラギノ角ゴ ProN W3" charset="0"/>
              <a:sym typeface="GillSans" charset="0"/>
            </a:endParaRPr>
          </a:p>
        </p:txBody>
      </p:sp>
    </p:spTree>
    <p:extLst>
      <p:ext uri="{BB962C8B-B14F-4D97-AF65-F5344CB8AC3E}">
        <p14:creationId xmlns:p14="http://schemas.microsoft.com/office/powerpoint/2010/main" val="1146165899"/>
      </p:ext>
    </p:extLst>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319936928"/>
              </p:ext>
            </p:extLst>
          </p:nvPr>
        </p:nvGraphicFramePr>
        <p:xfrm>
          <a:off x="892969" y="1375172"/>
          <a:ext cx="7358064" cy="1244442"/>
        </p:xfrm>
        <a:graphic>
          <a:graphicData uri="http://schemas.openxmlformats.org/drawingml/2006/table">
            <a:tbl>
              <a:tblPr firstRow="1" bandRow="1">
                <a:tableStyleId>{72833802-FEF1-4C79-8D5D-14CF1EAF98D9}</a:tableStyleId>
              </a:tblPr>
              <a:tblGrid>
                <a:gridCol w="2452688"/>
                <a:gridCol w="2452688"/>
                <a:gridCol w="2452688"/>
              </a:tblGrid>
              <a:tr h="407194">
                <a:tc>
                  <a:txBody>
                    <a:bodyPr/>
                    <a:lstStyle/>
                    <a:p>
                      <a:endParaRPr lang="en-US" sz="2300" dirty="0"/>
                    </a:p>
                  </a:txBody>
                  <a:tcPr marL="64294" marR="64294" marT="32147" marB="32147"/>
                </a:tc>
                <a:tc>
                  <a:txBody>
                    <a:bodyPr/>
                    <a:lstStyle/>
                    <a:p>
                      <a:pPr algn="ctr"/>
                      <a:r>
                        <a:rPr lang="en-US" sz="2300" dirty="0" smtClean="0"/>
                        <a:t>SELECT ID</a:t>
                      </a:r>
                      <a:endParaRPr lang="en-US" sz="2300" dirty="0"/>
                    </a:p>
                  </a:txBody>
                  <a:tcPr marL="64294" marR="64294" marT="32147" marB="32147"/>
                </a:tc>
                <a:tc>
                  <a:txBody>
                    <a:bodyPr/>
                    <a:lstStyle/>
                    <a:p>
                      <a:pPr algn="ctr"/>
                      <a:r>
                        <a:rPr lang="en-US" sz="2300" dirty="0" smtClean="0"/>
                        <a:t>SELECT *</a:t>
                      </a:r>
                      <a:endParaRPr lang="en-US" sz="2300" dirty="0"/>
                    </a:p>
                  </a:txBody>
                  <a:tcPr marL="64294" marR="64294" marT="32147" marB="32147"/>
                </a:tc>
              </a:tr>
              <a:tr h="407194">
                <a:tc>
                  <a:txBody>
                    <a:bodyPr/>
                    <a:lstStyle/>
                    <a:p>
                      <a:r>
                        <a:rPr lang="en-US" sz="2300" dirty="0" smtClean="0"/>
                        <a:t>No ORDER BY</a:t>
                      </a:r>
                      <a:endParaRPr lang="en-US" sz="2300" dirty="0"/>
                    </a:p>
                  </a:txBody>
                  <a:tcPr marL="64294" marR="64294" marT="32147" marB="32147"/>
                </a:tc>
                <a:tc>
                  <a:txBody>
                    <a:bodyPr/>
                    <a:lstStyle/>
                    <a:p>
                      <a:pPr algn="ctr"/>
                      <a:r>
                        <a:rPr lang="en-US" sz="2300" dirty="0" smtClean="0"/>
                        <a:t>26</a:t>
                      </a:r>
                      <a:endParaRPr lang="en-US" sz="2300" dirty="0"/>
                    </a:p>
                  </a:txBody>
                  <a:tcPr marL="64294" marR="64294" marT="32147" marB="32147"/>
                </a:tc>
                <a:tc>
                  <a:txBody>
                    <a:bodyPr/>
                    <a:lstStyle/>
                    <a:p>
                      <a:pPr algn="ctr"/>
                      <a:r>
                        <a:rPr lang="en-US" sz="2300" dirty="0" smtClean="0"/>
                        <a:t>26</a:t>
                      </a:r>
                      <a:endParaRPr lang="en-US" sz="2300" dirty="0"/>
                    </a:p>
                  </a:txBody>
                  <a:tcPr marL="64294" marR="64294" marT="32147" marB="32147"/>
                </a:tc>
              </a:tr>
              <a:tr h="407194">
                <a:tc>
                  <a:txBody>
                    <a:bodyPr/>
                    <a:lstStyle/>
                    <a:p>
                      <a:r>
                        <a:rPr lang="en-US" sz="2300" dirty="0" smtClean="0"/>
                        <a:t>With ORDER BY</a:t>
                      </a:r>
                      <a:endParaRPr lang="en-US" sz="2300" dirty="0"/>
                    </a:p>
                  </a:txBody>
                  <a:tcPr marL="64294" marR="64294" marT="32147" marB="32147"/>
                </a:tc>
                <a:tc>
                  <a:txBody>
                    <a:bodyPr/>
                    <a:lstStyle/>
                    <a:p>
                      <a:pPr algn="ctr"/>
                      <a:r>
                        <a:rPr lang="en-US" sz="2300" dirty="0" smtClean="0"/>
                        <a:t>150</a:t>
                      </a:r>
                      <a:endParaRPr lang="en-US" sz="2300" dirty="0"/>
                    </a:p>
                  </a:txBody>
                  <a:tcPr marL="64294" marR="64294" marT="32147" marB="32147"/>
                </a:tc>
                <a:tc>
                  <a:txBody>
                    <a:bodyPr/>
                    <a:lstStyle/>
                    <a:p>
                      <a:pPr algn="ctr"/>
                      <a:r>
                        <a:rPr lang="en-US" sz="2300" dirty="0" smtClean="0"/>
                        <a:t>13,265</a:t>
                      </a:r>
                      <a:endParaRPr lang="en-US" sz="2300" dirty="0"/>
                    </a:p>
                  </a:txBody>
                  <a:tcPr marL="64294" marR="64294" marT="32147" marB="32147"/>
                </a:tc>
              </a:tr>
            </a:tbl>
          </a:graphicData>
        </a:graphic>
      </p:graphicFrame>
    </p:spTree>
    <p:extLst>
      <p:ext uri="{BB962C8B-B14F-4D97-AF65-F5344CB8AC3E}">
        <p14:creationId xmlns:p14="http://schemas.microsoft.com/office/powerpoint/2010/main" val="4218738113"/>
      </p:ext>
    </p:extLst>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438400"/>
            <a:ext cx="8229600" cy="762000"/>
          </a:xfrm>
        </p:spPr>
        <p:txBody>
          <a:bodyPr/>
          <a:lstStyle/>
          <a:p>
            <a:r>
              <a:rPr lang="en-US" sz="6200" dirty="0"/>
              <a:t>Avoid sorting in the database if you can,</a:t>
            </a:r>
            <a:r>
              <a:rPr lang="en-US" sz="4600" dirty="0"/>
              <a:t> </a:t>
            </a:r>
            <a:br>
              <a:rPr lang="en-US" sz="4600" dirty="0"/>
            </a:br>
            <a:r>
              <a:rPr lang="en-US" sz="4600" dirty="0"/>
              <a:t/>
            </a:r>
            <a:br>
              <a:rPr lang="en-US" sz="4600" dirty="0"/>
            </a:br>
            <a:r>
              <a:rPr lang="en-US" sz="4600" dirty="0"/>
              <a:t>but if you must do it, minimize the fields involved.</a:t>
            </a:r>
            <a:endParaRPr lang="en-US" sz="6200" dirty="0"/>
          </a:p>
        </p:txBody>
      </p:sp>
    </p:spTree>
    <p:extLst>
      <p:ext uri="{BB962C8B-B14F-4D97-AF65-F5344CB8AC3E}">
        <p14:creationId xmlns:p14="http://schemas.microsoft.com/office/powerpoint/2010/main" val="3602371430"/>
      </p:ext>
    </p:extLst>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We need relief.</a:t>
            </a:r>
            <a:endParaRPr lang="en-US" dirty="0"/>
          </a:p>
        </p:txBody>
      </p:sp>
      <p:sp>
        <p:nvSpPr>
          <p:cNvPr id="2" name="Content Placeholder 1"/>
          <p:cNvSpPr>
            <a:spLocks noGrp="1"/>
          </p:cNvSpPr>
          <p:nvPr>
            <p:ph idx="1"/>
          </p:nvPr>
        </p:nvSpPr>
        <p:spPr/>
        <p:txBody>
          <a:bodyPr/>
          <a:lstStyle/>
          <a:p>
            <a:r>
              <a:rPr lang="en-US" dirty="0" smtClean="0"/>
              <a:t>Indexes: copies of the table</a:t>
            </a:r>
          </a:p>
          <a:p>
            <a:r>
              <a:rPr lang="en-US" dirty="0" smtClean="0"/>
              <a:t>Stored in the order we want</a:t>
            </a:r>
          </a:p>
          <a:p>
            <a:r>
              <a:rPr lang="en-US" dirty="0" smtClean="0"/>
              <a:t>Include the fields we want</a:t>
            </a:r>
          </a:p>
          <a:p>
            <a:endParaRPr lang="en-US" dirty="0"/>
          </a:p>
          <a:p>
            <a:r>
              <a:rPr lang="en-US" dirty="0" smtClean="0"/>
              <a:t>The index in your hands (black background):</a:t>
            </a:r>
            <a:endParaRPr lang="en-US" sz="2800" dirty="0">
              <a:latin typeface="Consolas"/>
              <a:cs typeface="Consolas"/>
            </a:endParaRPr>
          </a:p>
          <a:p>
            <a:pPr marL="0" indent="0">
              <a:buNone/>
            </a:pPr>
            <a:r>
              <a:rPr lang="en-US" sz="2800" dirty="0">
                <a:latin typeface="Consolas"/>
                <a:cs typeface="Consolas"/>
              </a:rPr>
              <a:t>CREATE INDEX </a:t>
            </a:r>
            <a:br>
              <a:rPr lang="en-US" sz="2800" dirty="0">
                <a:latin typeface="Consolas"/>
                <a:cs typeface="Consolas"/>
              </a:rPr>
            </a:br>
            <a:r>
              <a:rPr lang="en-US" sz="2800" dirty="0" err="1">
                <a:latin typeface="Consolas"/>
                <a:cs typeface="Consolas"/>
              </a:rPr>
              <a:t>IX_LastAccessDate_Id</a:t>
            </a:r>
            <a:r>
              <a:rPr lang="en-US" sz="2800" dirty="0">
                <a:latin typeface="Consolas"/>
                <a:cs typeface="Consolas"/>
              </a:rPr>
              <a:t/>
            </a:r>
            <a:br>
              <a:rPr lang="en-US" sz="2800" dirty="0">
                <a:latin typeface="Consolas"/>
                <a:cs typeface="Consolas"/>
              </a:rPr>
            </a:br>
            <a:r>
              <a:rPr lang="en-US" sz="2800" dirty="0">
                <a:latin typeface="Consolas"/>
                <a:cs typeface="Consolas"/>
              </a:rPr>
              <a:t>ON (</a:t>
            </a:r>
            <a:r>
              <a:rPr lang="en-US" sz="2800" dirty="0" err="1">
                <a:latin typeface="Consolas"/>
                <a:cs typeface="Consolas"/>
              </a:rPr>
              <a:t>LastAccessDate</a:t>
            </a:r>
            <a:r>
              <a:rPr lang="en-US" sz="2800" dirty="0">
                <a:latin typeface="Consolas"/>
                <a:cs typeface="Consolas"/>
              </a:rPr>
              <a:t>, Id)</a:t>
            </a:r>
          </a:p>
        </p:txBody>
      </p:sp>
    </p:spTree>
    <p:extLst>
      <p:ext uri="{BB962C8B-B14F-4D97-AF65-F5344CB8AC3E}">
        <p14:creationId xmlns:p14="http://schemas.microsoft.com/office/powerpoint/2010/main" val="1894613687"/>
      </p:ext>
    </p:extLst>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6738" y="14287"/>
            <a:ext cx="7308726" cy="5929313"/>
          </a:xfrm>
          <a:prstGeom prst="rect">
            <a:avLst/>
          </a:prstGeom>
        </p:spPr>
      </p:pic>
    </p:spTree>
    <p:extLst>
      <p:ext uri="{BB962C8B-B14F-4D97-AF65-F5344CB8AC3E}">
        <p14:creationId xmlns:p14="http://schemas.microsoft.com/office/powerpoint/2010/main" val="3936438711"/>
      </p:ext>
    </p:extLst>
  </p:cSld>
  <p:clrMapOvr>
    <a:masterClrMapping/>
  </p:clrMapOvr>
  <p:transition>
    <p:fad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Next query, now with the index</a:t>
            </a:r>
            <a:endParaRPr lang="en-US" dirty="0"/>
          </a:p>
        </p:txBody>
      </p:sp>
      <p:sp>
        <p:nvSpPr>
          <p:cNvPr id="2" name="Content Placeholder 1"/>
          <p:cNvSpPr>
            <a:spLocks noGrp="1"/>
          </p:cNvSpPr>
          <p:nvPr>
            <p:ph idx="1"/>
          </p:nvPr>
        </p:nvSpPr>
        <p:spPr/>
        <p:txBody>
          <a:bodyPr>
            <a:normAutofit/>
          </a:bodyPr>
          <a:lstStyle/>
          <a:p>
            <a:pPr>
              <a:buNone/>
            </a:pPr>
            <a:r>
              <a:rPr lang="en-US" sz="3100" dirty="0">
                <a:latin typeface="Consolas"/>
                <a:cs typeface="Consolas"/>
              </a:rPr>
              <a:t>SELECT </a:t>
            </a:r>
            <a:r>
              <a:rPr lang="en-US" sz="3100" dirty="0">
                <a:solidFill>
                  <a:srgbClr val="FF0000"/>
                </a:solidFill>
                <a:latin typeface="Consolas"/>
                <a:cs typeface="Consolas"/>
              </a:rPr>
              <a:t>Id</a:t>
            </a:r>
            <a:r>
              <a:rPr lang="en-US" sz="3100" dirty="0">
                <a:latin typeface="Consolas"/>
                <a:cs typeface="Consolas"/>
              </a:rPr>
              <a:t/>
            </a:r>
            <a:br>
              <a:rPr lang="en-US" sz="3100" dirty="0">
                <a:latin typeface="Consolas"/>
                <a:cs typeface="Consolas"/>
              </a:rPr>
            </a:br>
            <a:r>
              <a:rPr lang="en-US" sz="3100" dirty="0">
                <a:latin typeface="Consolas"/>
                <a:cs typeface="Consolas"/>
              </a:rPr>
              <a:t>FROM </a:t>
            </a:r>
            <a:r>
              <a:rPr lang="en-US" sz="3100" dirty="0" err="1">
                <a:latin typeface="Consolas"/>
                <a:cs typeface="Consolas"/>
              </a:rPr>
              <a:t>dbo.Users</a:t>
            </a:r>
            <a:r>
              <a:rPr lang="en-US" sz="3100" dirty="0">
                <a:latin typeface="Consolas"/>
                <a:cs typeface="Consolas"/>
              </a:rPr>
              <a:t/>
            </a:r>
            <a:br>
              <a:rPr lang="en-US" sz="3100" dirty="0">
                <a:latin typeface="Consolas"/>
                <a:cs typeface="Consolas"/>
              </a:rPr>
            </a:br>
            <a:r>
              <a:rPr lang="en-US" sz="3100" dirty="0">
                <a:latin typeface="Consolas"/>
                <a:cs typeface="Consolas"/>
              </a:rPr>
              <a:t>WHERE </a:t>
            </a:r>
            <a:r>
              <a:rPr lang="en-US" sz="3100" dirty="0" err="1">
                <a:latin typeface="Consolas"/>
                <a:cs typeface="Consolas"/>
              </a:rPr>
              <a:t>LastAccessDate</a:t>
            </a:r>
            <a:r>
              <a:rPr lang="en-US" sz="3100" dirty="0">
                <a:latin typeface="Consolas"/>
                <a:cs typeface="Consolas"/>
              </a:rPr>
              <a:t> &gt; ‘7/1/2010’</a:t>
            </a:r>
            <a:br>
              <a:rPr lang="en-US" sz="3100" dirty="0">
                <a:latin typeface="Consolas"/>
                <a:cs typeface="Consolas"/>
              </a:rPr>
            </a:br>
            <a:r>
              <a:rPr lang="en-US" sz="3100" dirty="0">
                <a:latin typeface="Consolas"/>
                <a:cs typeface="Consolas"/>
              </a:rPr>
              <a:t>ORDER BY </a:t>
            </a:r>
            <a:r>
              <a:rPr lang="en-US" sz="3100" dirty="0" err="1">
                <a:latin typeface="Consolas"/>
                <a:cs typeface="Consolas"/>
              </a:rPr>
              <a:t>LastAccessDate</a:t>
            </a:r>
            <a:endParaRPr lang="en-US" sz="3100" dirty="0">
              <a:latin typeface="Consolas"/>
              <a:cs typeface="Consolas"/>
            </a:endParaRPr>
          </a:p>
        </p:txBody>
      </p:sp>
    </p:spTree>
    <p:extLst>
      <p:ext uri="{BB962C8B-B14F-4D97-AF65-F5344CB8AC3E}">
        <p14:creationId xmlns:p14="http://schemas.microsoft.com/office/powerpoint/2010/main" val="273964590"/>
      </p:ext>
    </p:extLst>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The Execution Plan</a:t>
            </a:r>
            <a:endParaRPr lang="en-US" dirty="0"/>
          </a:p>
        </p:txBody>
      </p:sp>
      <p:sp>
        <p:nvSpPr>
          <p:cNvPr id="2" name="Content Placeholder 1"/>
          <p:cNvSpPr>
            <a:spLocks noGrp="1"/>
          </p:cNvSpPr>
          <p:nvPr>
            <p:ph idx="1"/>
          </p:nvPr>
        </p:nvSpPr>
        <p:spPr/>
        <p:txBody>
          <a:bodyPr>
            <a:normAutofit/>
          </a:bodyPr>
          <a:lstStyle/>
          <a:p>
            <a:pPr marL="742912" indent="-742912">
              <a:buFont typeface="+mj-lt"/>
              <a:buAutoNum type="arabicPeriod"/>
            </a:pPr>
            <a:r>
              <a:rPr lang="en-US" dirty="0" smtClean="0"/>
              <a:t>Seek to 7/1/2010 on </a:t>
            </a:r>
            <a:r>
              <a:rPr lang="en-US" dirty="0" err="1" smtClean="0"/>
              <a:t>IX_LastAccessDate</a:t>
            </a:r>
            <a:endParaRPr lang="en-US" dirty="0" smtClean="0"/>
          </a:p>
          <a:p>
            <a:pPr marL="742912" indent="-742912">
              <a:buFont typeface="+mj-lt"/>
              <a:buAutoNum type="arabicPeriod"/>
            </a:pPr>
            <a:r>
              <a:rPr lang="en-US" dirty="0" smtClean="0"/>
              <a:t>Read them out in order</a:t>
            </a:r>
            <a:endParaRPr lang="en-US" dirty="0"/>
          </a:p>
        </p:txBody>
      </p:sp>
    </p:spTree>
    <p:extLst>
      <p:ext uri="{BB962C8B-B14F-4D97-AF65-F5344CB8AC3E}">
        <p14:creationId xmlns:p14="http://schemas.microsoft.com/office/powerpoint/2010/main" val="3830352493"/>
      </p:ext>
    </p:extLst>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92969" y="245566"/>
            <a:ext cx="7358063" cy="580430"/>
          </a:xfrm>
        </p:spPr>
        <p:txBody>
          <a:bodyPr/>
          <a:lstStyle/>
          <a:p>
            <a:r>
              <a:rPr lang="en-US" dirty="0" smtClean="0"/>
              <a:t>SQL Server’s Execution Plan</a:t>
            </a:r>
            <a:endParaRPr lang="en-US" dirty="0"/>
          </a:p>
        </p:txBody>
      </p:sp>
      <p:pic>
        <p:nvPicPr>
          <p:cNvPr id="2" name="Picture 1" desc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47353"/>
            <a:ext cx="9103868" cy="4782762"/>
          </a:xfrm>
          <a:prstGeom prst="rect">
            <a:avLst/>
          </a:prstGeom>
        </p:spPr>
      </p:pic>
    </p:spTree>
    <p:extLst>
      <p:ext uri="{BB962C8B-B14F-4D97-AF65-F5344CB8AC3E}">
        <p14:creationId xmlns:p14="http://schemas.microsoft.com/office/powerpoint/2010/main" val="1800503687"/>
      </p:ext>
    </p:extLst>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9304" y="3277559"/>
            <a:ext cx="4205883" cy="3366492"/>
          </a:xfrm>
          <a:prstGeom prst="rect">
            <a:avLst/>
          </a:prstGeom>
        </p:spPr>
      </p:pic>
      <p:pic>
        <p:nvPicPr>
          <p:cNvPr id="4" name="Picture 3" descr="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5075560" cy="2772037"/>
          </a:xfrm>
          <a:prstGeom prst="rect">
            <a:avLst/>
          </a:prstGeom>
        </p:spPr>
      </p:pic>
      <p:sp>
        <p:nvSpPr>
          <p:cNvPr id="5" name="Donut 4"/>
          <p:cNvSpPr/>
          <p:nvPr/>
        </p:nvSpPr>
        <p:spPr bwMode="auto">
          <a:xfrm>
            <a:off x="1431049" y="2432054"/>
            <a:ext cx="959599" cy="588089"/>
          </a:xfrm>
          <a:prstGeom prst="donut">
            <a:avLst/>
          </a:prstGeom>
          <a:solidFill>
            <a:srgbClr val="ED1C24"/>
          </a:solidFill>
          <a:ln w="25400" cap="flat" cmpd="sng" algn="ctr">
            <a:noFill/>
            <a:prstDash val="solid"/>
            <a:round/>
            <a:headEnd type="none" w="med" len="med"/>
            <a:tailEnd type="none" w="med" len="med"/>
          </a:ln>
          <a:effectLst/>
          <a:extLst/>
        </p:spPr>
        <p:txBody>
          <a:bodyPr vert="horz" wrap="square" lIns="64291" tIns="32146" rIns="64291" bIns="32146" numCol="1" rtlCol="0" anchor="t" anchorCtr="0" compatLnSpc="1">
            <a:prstTxWarp prst="textNoShape">
              <a:avLst/>
            </a:prstTxWarp>
          </a:bodyPr>
          <a:lstStyle/>
          <a:p>
            <a:pPr algn="ctr" defTabSz="642915" fontAlgn="base">
              <a:spcBef>
                <a:spcPct val="0"/>
              </a:spcBef>
              <a:spcAft>
                <a:spcPct val="0"/>
              </a:spcAft>
            </a:pPr>
            <a:endParaRPr lang="en-US" sz="3000">
              <a:solidFill>
                <a:srgbClr val="000000"/>
              </a:solidFill>
              <a:latin typeface="GillSans" charset="0"/>
              <a:ea typeface="ヒラギノ角ゴ ProN W3" charset="0"/>
              <a:cs typeface="ヒラギノ角ゴ ProN W3" charset="0"/>
              <a:sym typeface="GillSans" charset="0"/>
            </a:endParaRPr>
          </a:p>
        </p:txBody>
      </p:sp>
      <p:sp>
        <p:nvSpPr>
          <p:cNvPr id="6" name="Donut 5"/>
          <p:cNvSpPr/>
          <p:nvPr/>
        </p:nvSpPr>
        <p:spPr bwMode="auto">
          <a:xfrm>
            <a:off x="1910848" y="6269911"/>
            <a:ext cx="959599" cy="588089"/>
          </a:xfrm>
          <a:prstGeom prst="donut">
            <a:avLst/>
          </a:prstGeom>
          <a:solidFill>
            <a:srgbClr val="ED1C24"/>
          </a:solidFill>
          <a:ln w="25400" cap="flat" cmpd="sng" algn="ctr">
            <a:noFill/>
            <a:prstDash val="solid"/>
            <a:round/>
            <a:headEnd type="none" w="med" len="med"/>
            <a:tailEnd type="none" w="med" len="med"/>
          </a:ln>
          <a:effectLst/>
          <a:extLst/>
        </p:spPr>
        <p:txBody>
          <a:bodyPr vert="horz" wrap="square" lIns="64291" tIns="32146" rIns="64291" bIns="32146" numCol="1" rtlCol="0" anchor="t" anchorCtr="0" compatLnSpc="1">
            <a:prstTxWarp prst="textNoShape">
              <a:avLst/>
            </a:prstTxWarp>
          </a:bodyPr>
          <a:lstStyle/>
          <a:p>
            <a:pPr algn="ctr" defTabSz="642915" fontAlgn="base">
              <a:spcBef>
                <a:spcPct val="0"/>
              </a:spcBef>
              <a:spcAft>
                <a:spcPct val="0"/>
              </a:spcAft>
            </a:pPr>
            <a:endParaRPr lang="en-US" sz="3000">
              <a:solidFill>
                <a:srgbClr val="000000"/>
              </a:solidFill>
              <a:latin typeface="GillSans" charset="0"/>
              <a:ea typeface="ヒラギノ角ゴ ProN W3" charset="0"/>
              <a:cs typeface="ヒラギノ角ゴ ProN W3" charset="0"/>
              <a:sym typeface="GillSans" charset="0"/>
            </a:endParaRPr>
          </a:p>
        </p:txBody>
      </p:sp>
    </p:spTree>
    <p:extLst>
      <p:ext uri="{BB962C8B-B14F-4D97-AF65-F5344CB8AC3E}">
        <p14:creationId xmlns:p14="http://schemas.microsoft.com/office/powerpoint/2010/main" val="3057781364"/>
      </p:ext>
    </p:extLst>
  </p:cSld>
  <p:clrMapOvr>
    <a:masterClrMapping/>
  </p:clrMapOvr>
  <p:transition>
    <p:fade/>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t="10404"/>
          <a:stretch/>
        </p:blipFill>
        <p:spPr>
          <a:xfrm>
            <a:off x="-1" y="3153425"/>
            <a:ext cx="6450531" cy="2746183"/>
          </a:xfrm>
          <a:prstGeom prst="rect">
            <a:avLst/>
          </a:prstGeom>
        </p:spPr>
      </p:pic>
      <p:pic>
        <p:nvPicPr>
          <p:cNvPr id="3" name="Picture 2" descr="1.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 y="0"/>
            <a:ext cx="6466153" cy="2697619"/>
          </a:xfrm>
          <a:prstGeom prst="rect">
            <a:avLst/>
          </a:prstGeom>
        </p:spPr>
      </p:pic>
      <p:sp>
        <p:nvSpPr>
          <p:cNvPr id="6" name="Donut 5"/>
          <p:cNvSpPr/>
          <p:nvPr/>
        </p:nvSpPr>
        <p:spPr bwMode="auto">
          <a:xfrm>
            <a:off x="3905417" y="2138009"/>
            <a:ext cx="959599" cy="588089"/>
          </a:xfrm>
          <a:prstGeom prst="donut">
            <a:avLst/>
          </a:prstGeom>
          <a:solidFill>
            <a:srgbClr val="ED1C24"/>
          </a:solidFill>
          <a:ln w="25400" cap="flat" cmpd="sng" algn="ctr">
            <a:noFill/>
            <a:prstDash val="solid"/>
            <a:round/>
            <a:headEnd type="none" w="med" len="med"/>
            <a:tailEnd type="none" w="med" len="med"/>
          </a:ln>
          <a:effectLst/>
          <a:extLst/>
        </p:spPr>
        <p:txBody>
          <a:bodyPr vert="horz" wrap="square" lIns="64291" tIns="32146" rIns="64291" bIns="32146" numCol="1" rtlCol="0" anchor="t" anchorCtr="0" compatLnSpc="1">
            <a:prstTxWarp prst="textNoShape">
              <a:avLst/>
            </a:prstTxWarp>
          </a:bodyPr>
          <a:lstStyle/>
          <a:p>
            <a:pPr algn="ctr" defTabSz="642915" fontAlgn="base">
              <a:spcBef>
                <a:spcPct val="0"/>
              </a:spcBef>
              <a:spcAft>
                <a:spcPct val="0"/>
              </a:spcAft>
            </a:pPr>
            <a:endParaRPr lang="en-US" sz="3000">
              <a:solidFill>
                <a:srgbClr val="000000"/>
              </a:solidFill>
              <a:latin typeface="GillSans" charset="0"/>
              <a:ea typeface="ヒラギノ角ゴ ProN W3" charset="0"/>
              <a:cs typeface="ヒラギノ角ゴ ProN W3" charset="0"/>
              <a:sym typeface="GillSans" charset="0"/>
            </a:endParaRPr>
          </a:p>
        </p:txBody>
      </p:sp>
      <p:sp>
        <p:nvSpPr>
          <p:cNvPr id="7" name="Donut 6"/>
          <p:cNvSpPr/>
          <p:nvPr/>
        </p:nvSpPr>
        <p:spPr bwMode="auto">
          <a:xfrm>
            <a:off x="3905417" y="5364280"/>
            <a:ext cx="959599" cy="588089"/>
          </a:xfrm>
          <a:prstGeom prst="donut">
            <a:avLst/>
          </a:prstGeom>
          <a:solidFill>
            <a:srgbClr val="ED1C24"/>
          </a:solidFill>
          <a:ln w="25400" cap="flat" cmpd="sng" algn="ctr">
            <a:noFill/>
            <a:prstDash val="solid"/>
            <a:round/>
            <a:headEnd type="none" w="med" len="med"/>
            <a:tailEnd type="none" w="med" len="med"/>
          </a:ln>
          <a:effectLst/>
          <a:extLst/>
        </p:spPr>
        <p:txBody>
          <a:bodyPr vert="horz" wrap="square" lIns="64291" tIns="32146" rIns="64291" bIns="32146" numCol="1" rtlCol="0" anchor="t" anchorCtr="0" compatLnSpc="1">
            <a:prstTxWarp prst="textNoShape">
              <a:avLst/>
            </a:prstTxWarp>
          </a:bodyPr>
          <a:lstStyle/>
          <a:p>
            <a:pPr algn="ctr" defTabSz="642915" fontAlgn="base">
              <a:spcBef>
                <a:spcPct val="0"/>
              </a:spcBef>
              <a:spcAft>
                <a:spcPct val="0"/>
              </a:spcAft>
            </a:pPr>
            <a:endParaRPr lang="en-US" sz="3000">
              <a:solidFill>
                <a:srgbClr val="000000"/>
              </a:solidFill>
              <a:latin typeface="GillSans" charset="0"/>
              <a:ea typeface="ヒラギノ角ゴ ProN W3" charset="0"/>
              <a:cs typeface="ヒラギノ角ゴ ProN W3" charset="0"/>
              <a:sym typeface="GillSans" charset="0"/>
            </a:endParaRPr>
          </a:p>
        </p:txBody>
      </p:sp>
    </p:spTree>
    <p:extLst>
      <p:ext uri="{BB962C8B-B14F-4D97-AF65-F5344CB8AC3E}">
        <p14:creationId xmlns:p14="http://schemas.microsoft.com/office/powerpoint/2010/main" val="4097206325"/>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0" y="2157413"/>
            <a:ext cx="9144000" cy="2109787"/>
          </a:xfrm>
        </p:spPr>
        <p:txBody>
          <a:bodyPr/>
          <a:lstStyle/>
          <a:p>
            <a:pPr algn="ctr"/>
            <a:r>
              <a:rPr lang="en-US" sz="2400" dirty="0" smtClean="0">
                <a:solidFill>
                  <a:schemeClr val="bg1">
                    <a:lumMod val="50000"/>
                  </a:schemeClr>
                </a:solidFill>
                <a:latin typeface="+mj-lt"/>
              </a:rPr>
              <a:t>Don’t forget to complete an online evaluation on </a:t>
            </a:r>
            <a:r>
              <a:rPr lang="en-US" sz="2400" dirty="0" err="1" smtClean="0">
                <a:solidFill>
                  <a:schemeClr val="bg1">
                    <a:lumMod val="50000"/>
                  </a:schemeClr>
                </a:solidFill>
                <a:latin typeface="+mj-lt"/>
              </a:rPr>
              <a:t>EventBoard</a:t>
            </a:r>
            <a:r>
              <a:rPr lang="en-US" sz="2400" dirty="0" smtClean="0">
                <a:solidFill>
                  <a:schemeClr val="bg1">
                    <a:lumMod val="50000"/>
                  </a:schemeClr>
                </a:solidFill>
                <a:latin typeface="+mj-lt"/>
              </a:rPr>
              <a:t>!</a:t>
            </a:r>
          </a:p>
          <a:p>
            <a:pPr algn="ctr">
              <a:spcBef>
                <a:spcPts val="0"/>
              </a:spcBef>
            </a:pPr>
            <a:r>
              <a:rPr lang="en-US" sz="2800" dirty="0" smtClean="0">
                <a:solidFill>
                  <a:schemeClr val="tx2"/>
                </a:solidFill>
                <a:latin typeface="+mj-lt"/>
              </a:rPr>
              <a:t>Session: </a:t>
            </a:r>
            <a:r>
              <a:rPr lang="en-US" sz="2800" dirty="0" smtClean="0">
                <a:solidFill>
                  <a:schemeClr val="tx2"/>
                </a:solidFill>
                <a:latin typeface="+mj-lt"/>
              </a:rPr>
              <a:t>POSTCON01</a:t>
            </a:r>
            <a:endParaRPr lang="en-US" sz="2800" dirty="0" smtClean="0">
              <a:solidFill>
                <a:schemeClr val="tx2"/>
              </a:solidFill>
              <a:latin typeface="+mj-lt"/>
            </a:endParaRPr>
          </a:p>
          <a:p>
            <a:pPr algn="ctr">
              <a:spcBef>
                <a:spcPts val="0"/>
              </a:spcBef>
            </a:pPr>
            <a:r>
              <a:rPr lang="en-US" sz="2800" dirty="0">
                <a:latin typeface="+mj-lt"/>
              </a:rPr>
              <a:t>Make SQL Server Apps Go </a:t>
            </a:r>
            <a:r>
              <a:rPr lang="en-US" sz="2800" dirty="0" smtClean="0">
                <a:latin typeface="+mj-lt"/>
              </a:rPr>
              <a:t>Faster</a:t>
            </a:r>
          </a:p>
          <a:p>
            <a:pPr algn="ctr">
              <a:spcBef>
                <a:spcPts val="0"/>
              </a:spcBef>
            </a:pPr>
            <a:r>
              <a:rPr lang="en-US" sz="2400" dirty="0" smtClean="0">
                <a:solidFill>
                  <a:schemeClr val="bg1">
                    <a:lumMod val="50000"/>
                  </a:schemeClr>
                </a:solidFill>
                <a:latin typeface="+mj-lt"/>
              </a:rPr>
              <a:t>Your evaluation helps organizers build better conferences, </a:t>
            </a:r>
            <a:br>
              <a:rPr lang="en-US" sz="2400" dirty="0" smtClean="0">
                <a:solidFill>
                  <a:schemeClr val="bg1">
                    <a:lumMod val="50000"/>
                  </a:schemeClr>
                </a:solidFill>
                <a:latin typeface="+mj-lt"/>
              </a:rPr>
            </a:br>
            <a:r>
              <a:rPr lang="en-US" sz="2400" dirty="0" smtClean="0">
                <a:solidFill>
                  <a:schemeClr val="bg1">
                    <a:lumMod val="50000"/>
                  </a:schemeClr>
                </a:solidFill>
                <a:latin typeface="+mj-lt"/>
              </a:rPr>
              <a:t>and helps speakers improve their sessions.</a:t>
            </a:r>
            <a:endParaRPr lang="en-US" sz="2400" dirty="0">
              <a:solidFill>
                <a:schemeClr val="bg1">
                  <a:lumMod val="50000"/>
                </a:schemeClr>
              </a:solidFill>
              <a:latin typeface="+mj-lt"/>
            </a:endParaRPr>
          </a:p>
        </p:txBody>
      </p:sp>
      <p:sp>
        <p:nvSpPr>
          <p:cNvPr id="4" name="Title 3"/>
          <p:cNvSpPr>
            <a:spLocks noGrp="1"/>
          </p:cNvSpPr>
          <p:nvPr>
            <p:ph type="title"/>
          </p:nvPr>
        </p:nvSpPr>
        <p:spPr>
          <a:xfrm>
            <a:off x="685800" y="1066800"/>
            <a:ext cx="7772400" cy="762000"/>
          </a:xfrm>
        </p:spPr>
        <p:txBody>
          <a:bodyPr/>
          <a:lstStyle/>
          <a:p>
            <a:r>
              <a:rPr lang="en-US" sz="4800" dirty="0" smtClean="0">
                <a:solidFill>
                  <a:srgbClr val="22AFE7"/>
                </a:solidFill>
                <a:cs typeface="Mangal" pitchFamily="18" charset="0"/>
              </a:rPr>
              <a:t>Please evaluate</a:t>
            </a:r>
            <a:endParaRPr lang="en-US" sz="4800" dirty="0">
              <a:solidFill>
                <a:srgbClr val="22AFE7"/>
              </a:solidFill>
              <a:cs typeface="Mangal" pitchFamily="18" charset="0"/>
            </a:endParaRPr>
          </a:p>
        </p:txBody>
      </p:sp>
      <p:sp>
        <p:nvSpPr>
          <p:cNvPr id="8" name="Title 3"/>
          <p:cNvSpPr txBox="1">
            <a:spLocks/>
          </p:cNvSpPr>
          <p:nvPr/>
        </p:nvSpPr>
        <p:spPr bwMode="auto">
          <a:xfrm>
            <a:off x="685800" y="4572000"/>
            <a:ext cx="7772400" cy="762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0" indent="0" algn="l" defTabSz="-13873163" rtl="0" eaLnBrk="1" fontAlgn="base" hangingPunct="1">
              <a:spcBef>
                <a:spcPct val="0"/>
              </a:spcBef>
              <a:spcAft>
                <a:spcPct val="0"/>
              </a:spcAft>
              <a:defRPr sz="2800" b="1">
                <a:solidFill>
                  <a:schemeClr val="tx1"/>
                </a:solidFill>
                <a:latin typeface="Myriad Pro" pitchFamily="34" charset="0"/>
                <a:ea typeface="+mj-ea"/>
                <a:cs typeface="Segoe UI" pitchFamily="34" charset="0"/>
              </a:defRPr>
            </a:lvl1pPr>
            <a:lvl2pPr marL="342900" indent="-342900" algn="ctr" defTabSz="-13873163" rtl="0" eaLnBrk="1" fontAlgn="base" hangingPunct="1">
              <a:spcBef>
                <a:spcPct val="0"/>
              </a:spcBef>
              <a:spcAft>
                <a:spcPct val="0"/>
              </a:spcAft>
              <a:defRPr sz="2800" b="1">
                <a:solidFill>
                  <a:schemeClr val="tx2"/>
                </a:solidFill>
                <a:latin typeface="Myriad Pro" pitchFamily="34" charset="0"/>
                <a:cs typeface="Segoe UI" pitchFamily="34" charset="0"/>
              </a:defRPr>
            </a:lvl2pPr>
            <a:lvl3pPr marL="342900" indent="-342900" algn="ctr" defTabSz="-13873163" rtl="0" eaLnBrk="1" fontAlgn="base" hangingPunct="1">
              <a:spcBef>
                <a:spcPct val="0"/>
              </a:spcBef>
              <a:spcAft>
                <a:spcPct val="0"/>
              </a:spcAft>
              <a:defRPr sz="2800" b="1">
                <a:solidFill>
                  <a:schemeClr val="tx2"/>
                </a:solidFill>
                <a:latin typeface="Myriad Pro" pitchFamily="34" charset="0"/>
                <a:cs typeface="Segoe UI" pitchFamily="34" charset="0"/>
              </a:defRPr>
            </a:lvl3pPr>
            <a:lvl4pPr marL="342900" indent="-342900" algn="ctr" defTabSz="-13873163" rtl="0" eaLnBrk="1" fontAlgn="base" hangingPunct="1">
              <a:spcBef>
                <a:spcPct val="0"/>
              </a:spcBef>
              <a:spcAft>
                <a:spcPct val="0"/>
              </a:spcAft>
              <a:defRPr sz="2800" b="1">
                <a:solidFill>
                  <a:schemeClr val="tx2"/>
                </a:solidFill>
                <a:latin typeface="Myriad Pro" pitchFamily="34" charset="0"/>
                <a:cs typeface="Segoe UI" pitchFamily="34" charset="0"/>
              </a:defRPr>
            </a:lvl4pPr>
            <a:lvl5pPr marL="342900" indent="-342900" algn="ctr" defTabSz="-13873163" rtl="0" eaLnBrk="1" fontAlgn="base" hangingPunct="1">
              <a:spcBef>
                <a:spcPct val="0"/>
              </a:spcBef>
              <a:spcAft>
                <a:spcPct val="0"/>
              </a:spcAft>
              <a:defRPr sz="2800" b="1">
                <a:solidFill>
                  <a:schemeClr val="tx2"/>
                </a:solidFill>
                <a:latin typeface="Myriad Pro" pitchFamily="34" charset="0"/>
                <a:cs typeface="Segoe UI" pitchFamily="34" charset="0"/>
              </a:defRPr>
            </a:lvl5pPr>
            <a:lvl6pPr marL="457200" algn="l" eaLnBrk="1" fontAlgn="base" hangingPunct="1">
              <a:spcBef>
                <a:spcPct val="0"/>
              </a:spcBef>
              <a:spcAft>
                <a:spcPct val="0"/>
              </a:spcAft>
              <a:defRPr sz="2800" b="1">
                <a:solidFill>
                  <a:schemeClr val="tx2">
                    <a:alpha val="100000"/>
                  </a:schemeClr>
                </a:solidFill>
                <a:latin typeface="Verdana"/>
              </a:defRPr>
            </a:lvl6pPr>
            <a:lvl7pPr marL="914400" algn="l" eaLnBrk="1" fontAlgn="base" hangingPunct="1">
              <a:spcBef>
                <a:spcPct val="0"/>
              </a:spcBef>
              <a:spcAft>
                <a:spcPct val="0"/>
              </a:spcAft>
              <a:defRPr sz="2800" b="1">
                <a:solidFill>
                  <a:schemeClr val="tx2">
                    <a:alpha val="100000"/>
                  </a:schemeClr>
                </a:solidFill>
                <a:latin typeface="Verdana"/>
              </a:defRPr>
            </a:lvl7pPr>
            <a:lvl8pPr marL="1371600" algn="l" eaLnBrk="1" fontAlgn="base" hangingPunct="1">
              <a:spcBef>
                <a:spcPct val="0"/>
              </a:spcBef>
              <a:spcAft>
                <a:spcPct val="0"/>
              </a:spcAft>
              <a:defRPr sz="2800" b="1">
                <a:solidFill>
                  <a:schemeClr val="tx2">
                    <a:alpha val="100000"/>
                  </a:schemeClr>
                </a:solidFill>
                <a:latin typeface="Verdana"/>
              </a:defRPr>
            </a:lvl8pPr>
            <a:lvl9pPr marL="1828800" algn="l" eaLnBrk="1" fontAlgn="base" hangingPunct="1">
              <a:spcBef>
                <a:spcPct val="0"/>
              </a:spcBef>
              <a:spcAft>
                <a:spcPct val="0"/>
              </a:spcAft>
              <a:defRPr sz="2800" b="1">
                <a:solidFill>
                  <a:schemeClr val="tx2">
                    <a:alpha val="100000"/>
                  </a:schemeClr>
                </a:solidFill>
                <a:latin typeface="Verdana"/>
              </a:defRPr>
            </a:lvl9pPr>
          </a:lstStyle>
          <a:p>
            <a:pPr algn="r"/>
            <a:r>
              <a:rPr lang="en-US" sz="4800" kern="0" dirty="0" smtClean="0">
                <a:solidFill>
                  <a:srgbClr val="882483"/>
                </a:solidFill>
                <a:latin typeface="Calibri"/>
                <a:cs typeface="Mangal" pitchFamily="18" charset="0"/>
              </a:rPr>
              <a:t>Thank you!</a:t>
            </a:r>
            <a:endParaRPr lang="en-US" sz="4800" kern="0" dirty="0">
              <a:solidFill>
                <a:srgbClr val="882483"/>
              </a:solidFill>
              <a:latin typeface="Calibri"/>
              <a:cs typeface="Mangal" pitchFamily="18" charset="0"/>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76389" y="381000"/>
            <a:ext cx="2104614" cy="1245932"/>
          </a:xfrm>
          <a:prstGeom prst="rect">
            <a:avLst/>
          </a:prstGeom>
        </p:spPr>
      </p:pic>
      <p:pic>
        <p:nvPicPr>
          <p:cNvPr id="9" name="Picture 8"/>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13268" y="4953000"/>
            <a:ext cx="3697441" cy="1399032"/>
          </a:xfrm>
          <a:prstGeom prst="rect">
            <a:avLst/>
          </a:prstGeom>
        </p:spPr>
      </p:pic>
    </p:spTree>
    <p:extLst>
      <p:ext uri="{BB962C8B-B14F-4D97-AF65-F5344CB8AC3E}">
        <p14:creationId xmlns:p14="http://schemas.microsoft.com/office/powerpoint/2010/main" val="3251093845"/>
      </p:ext>
    </p:extLst>
  </p:cSld>
  <p:clrMapOvr>
    <a:masterClrMapping/>
  </p:clrMapOvr>
  <p:transition>
    <p:fad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95600"/>
            <a:ext cx="8229600" cy="762000"/>
          </a:xfrm>
        </p:spPr>
        <p:txBody>
          <a:bodyPr/>
          <a:lstStyle/>
          <a:p>
            <a:r>
              <a:rPr lang="en-US" sz="4200" dirty="0"/>
              <a:t>The index covers the </a:t>
            </a:r>
            <a:r>
              <a:rPr lang="en-US" sz="4200" dirty="0" smtClean="0"/>
              <a:t>fields</a:t>
            </a:r>
            <a:br>
              <a:rPr lang="en-US" sz="4200" dirty="0" smtClean="0"/>
            </a:br>
            <a:r>
              <a:rPr lang="en-US" sz="4200" dirty="0" smtClean="0"/>
              <a:t>needed </a:t>
            </a:r>
            <a:r>
              <a:rPr lang="en-US" sz="4200" dirty="0"/>
              <a:t>by the query, </a:t>
            </a:r>
            <a:br>
              <a:rPr lang="en-US" sz="4200" dirty="0"/>
            </a:br>
            <a:r>
              <a:rPr lang="en-US" sz="4200" dirty="0"/>
              <a:t>so we call it a covering index.*</a:t>
            </a:r>
            <a:br>
              <a:rPr lang="en-US" sz="4200" dirty="0"/>
            </a:br>
            <a:r>
              <a:rPr lang="en-US" sz="2000" dirty="0"/>
              <a:t/>
            </a:r>
            <a:br>
              <a:rPr lang="en-US" sz="2000" dirty="0"/>
            </a:br>
            <a:r>
              <a:rPr lang="en-US" sz="2000" dirty="0"/>
              <a:t/>
            </a:r>
            <a:br>
              <a:rPr lang="en-US" sz="2000" dirty="0"/>
            </a:br>
            <a:r>
              <a:rPr lang="en-US" sz="2000" dirty="0"/>
              <a:t/>
            </a:r>
            <a:br>
              <a:rPr lang="en-US" sz="2000" dirty="0"/>
            </a:br>
            <a:r>
              <a:rPr lang="en-US" sz="2000" dirty="0"/>
              <a:t>*But covering isn’t really a special kind of index – </a:t>
            </a:r>
            <a:br>
              <a:rPr lang="en-US" sz="2000" dirty="0"/>
            </a:br>
            <a:r>
              <a:rPr lang="en-US" sz="2000" dirty="0"/>
              <a:t>it’s only covering when we’re talking in terms of a query.</a:t>
            </a:r>
            <a:endParaRPr lang="en-US" sz="4600" dirty="0"/>
          </a:p>
        </p:txBody>
      </p:sp>
    </p:spTree>
    <p:extLst>
      <p:ext uri="{BB962C8B-B14F-4D97-AF65-F5344CB8AC3E}">
        <p14:creationId xmlns:p14="http://schemas.microsoft.com/office/powerpoint/2010/main" val="2829777440"/>
      </p:ext>
    </p:extLst>
  </p:cSld>
  <p:clrMapOvr>
    <a:masterClrMapping/>
  </p:clrMapOvr>
  <p:transition>
    <p:fade/>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604709" y="1299845"/>
            <a:ext cx="7859787" cy="4504955"/>
            <a:chOff x="1901470" y="3162088"/>
            <a:chExt cx="6429145" cy="3265313"/>
          </a:xfrm>
        </p:grpSpPr>
        <p:grpSp>
          <p:nvGrpSpPr>
            <p:cNvPr id="4" name="Group 3"/>
            <p:cNvGrpSpPr/>
            <p:nvPr/>
          </p:nvGrpSpPr>
          <p:grpSpPr>
            <a:xfrm>
              <a:off x="1901470" y="3171941"/>
              <a:ext cx="449567" cy="638095"/>
              <a:chOff x="402131" y="1242299"/>
              <a:chExt cx="563901" cy="966450"/>
            </a:xfrm>
          </p:grpSpPr>
          <p:sp>
            <p:nvSpPr>
              <p:cNvPr id="134" name="Snip Single Corner Rectangle 133"/>
              <p:cNvSpPr/>
              <p:nvPr/>
            </p:nvSpPr>
            <p:spPr>
              <a:xfrm>
                <a:off x="402131" y="1242299"/>
                <a:ext cx="563901" cy="966450"/>
              </a:xfrm>
              <a:prstGeom prst="snip1Rect">
                <a:avLst/>
              </a:prstGeom>
            </p:spPr>
            <p:style>
              <a:lnRef idx="2">
                <a:schemeClr val="accent1"/>
              </a:lnRef>
              <a:fillRef idx="1">
                <a:schemeClr val="lt1"/>
              </a:fillRef>
              <a:effectRef idx="0">
                <a:schemeClr val="accent1"/>
              </a:effectRef>
              <a:fontRef idx="minor">
                <a:schemeClr val="dk1"/>
              </a:fontRef>
            </p:style>
            <p:txBody>
              <a:bodyPr rtlCol="0" anchor="ctr"/>
              <a:lstStyle/>
              <a:p>
                <a:pPr algn="ctr" defTabSz="914400" fontAlgn="base">
                  <a:spcBef>
                    <a:spcPct val="0"/>
                  </a:spcBef>
                  <a:spcAft>
                    <a:spcPct val="0"/>
                  </a:spcAft>
                </a:pPr>
                <a:endParaRPr lang="en-US" sz="4200" dirty="0">
                  <a:solidFill>
                    <a:prstClr val="black"/>
                  </a:solidFill>
                  <a:latin typeface="Sweet Sans Pro Medium" panose="02000000000000000000" pitchFamily="50" charset="0"/>
                </a:endParaRPr>
              </a:p>
            </p:txBody>
          </p:sp>
          <p:sp>
            <p:nvSpPr>
              <p:cNvPr id="135" name="Snip Single Corner Rectangle 134"/>
              <p:cNvSpPr/>
              <p:nvPr/>
            </p:nvSpPr>
            <p:spPr>
              <a:xfrm>
                <a:off x="465959" y="1299391"/>
                <a:ext cx="435802" cy="121878"/>
              </a:xfrm>
              <a:prstGeom prst="snip1Rect">
                <a:avLst>
                  <a:gd name="adj" fmla="val 44547"/>
                </a:avLst>
              </a:prstGeom>
              <a:solidFill>
                <a:schemeClr val="tx2">
                  <a:lumMod val="20000"/>
                  <a:lumOff val="8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defTabSz="914400" fontAlgn="base">
                  <a:spcBef>
                    <a:spcPct val="0"/>
                  </a:spcBef>
                  <a:spcAft>
                    <a:spcPct val="0"/>
                  </a:spcAft>
                </a:pPr>
                <a:endParaRPr lang="en-US" sz="6000" dirty="0">
                  <a:solidFill>
                    <a:prstClr val="black"/>
                  </a:solidFill>
                  <a:latin typeface="Sweet Sans Pro Medium" panose="02000000000000000000" pitchFamily="50" charset="0"/>
                </a:endParaRPr>
              </a:p>
            </p:txBody>
          </p:sp>
          <p:sp>
            <p:nvSpPr>
              <p:cNvPr id="136" name="Rectangle 135"/>
              <p:cNvSpPr/>
              <p:nvPr/>
            </p:nvSpPr>
            <p:spPr>
              <a:xfrm>
                <a:off x="465958" y="1481550"/>
                <a:ext cx="435803" cy="506104"/>
              </a:xfrm>
              <a:prstGeom prst="rect">
                <a:avLst/>
              </a:prstGeom>
              <a:solidFill>
                <a:srgbClr val="BAC5D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fontAlgn="base">
                  <a:spcBef>
                    <a:spcPct val="0"/>
                  </a:spcBef>
                  <a:spcAft>
                    <a:spcPct val="0"/>
                  </a:spcAft>
                </a:pPr>
                <a:endParaRPr lang="en-US" sz="4200" dirty="0">
                  <a:solidFill>
                    <a:prstClr val="white"/>
                  </a:solidFill>
                  <a:latin typeface="Sweet Sans Pro Medium" panose="02000000000000000000" pitchFamily="50" charset="0"/>
                </a:endParaRPr>
              </a:p>
            </p:txBody>
          </p:sp>
          <p:sp>
            <p:nvSpPr>
              <p:cNvPr id="137" name="Rectangle 136"/>
              <p:cNvSpPr/>
              <p:nvPr/>
            </p:nvSpPr>
            <p:spPr>
              <a:xfrm>
                <a:off x="679388" y="2015960"/>
                <a:ext cx="45719" cy="117454"/>
              </a:xfrm>
              <a:prstGeom prst="rect">
                <a:avLst/>
              </a:prstGeom>
              <a:solidFill>
                <a:srgbClr val="008000">
                  <a:alpha val="43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fontAlgn="base">
                  <a:spcBef>
                    <a:spcPct val="0"/>
                  </a:spcBef>
                  <a:spcAft>
                    <a:spcPct val="0"/>
                  </a:spcAft>
                </a:pPr>
                <a:endParaRPr lang="en-US" sz="4200" dirty="0">
                  <a:solidFill>
                    <a:prstClr val="white"/>
                  </a:solidFill>
                  <a:latin typeface="Sweet Sans Pro Medium" panose="02000000000000000000" pitchFamily="50" charset="0"/>
                </a:endParaRPr>
              </a:p>
            </p:txBody>
          </p:sp>
          <p:sp>
            <p:nvSpPr>
              <p:cNvPr id="138" name="Rectangle 137"/>
              <p:cNvSpPr/>
              <p:nvPr/>
            </p:nvSpPr>
            <p:spPr>
              <a:xfrm>
                <a:off x="767772" y="2015960"/>
                <a:ext cx="45719" cy="117454"/>
              </a:xfrm>
              <a:prstGeom prst="rect">
                <a:avLst/>
              </a:prstGeom>
              <a:solidFill>
                <a:srgbClr val="008000">
                  <a:alpha val="43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fontAlgn="base">
                  <a:spcBef>
                    <a:spcPct val="0"/>
                  </a:spcBef>
                  <a:spcAft>
                    <a:spcPct val="0"/>
                  </a:spcAft>
                </a:pPr>
                <a:endParaRPr lang="en-US" sz="4200" dirty="0">
                  <a:solidFill>
                    <a:prstClr val="white"/>
                  </a:solidFill>
                  <a:latin typeface="Sweet Sans Pro Medium" panose="02000000000000000000" pitchFamily="50" charset="0"/>
                </a:endParaRPr>
              </a:p>
            </p:txBody>
          </p:sp>
          <p:sp>
            <p:nvSpPr>
              <p:cNvPr id="139" name="Rectangle 138"/>
              <p:cNvSpPr/>
              <p:nvPr/>
            </p:nvSpPr>
            <p:spPr>
              <a:xfrm>
                <a:off x="856042" y="2015960"/>
                <a:ext cx="45719" cy="117454"/>
              </a:xfrm>
              <a:prstGeom prst="rect">
                <a:avLst/>
              </a:prstGeom>
              <a:solidFill>
                <a:srgbClr val="008000">
                  <a:alpha val="43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fontAlgn="base">
                  <a:spcBef>
                    <a:spcPct val="0"/>
                  </a:spcBef>
                  <a:spcAft>
                    <a:spcPct val="0"/>
                  </a:spcAft>
                </a:pPr>
                <a:endParaRPr lang="en-US" sz="4200" dirty="0">
                  <a:solidFill>
                    <a:prstClr val="white"/>
                  </a:solidFill>
                  <a:latin typeface="Sweet Sans Pro Medium" panose="02000000000000000000" pitchFamily="50" charset="0"/>
                </a:endParaRPr>
              </a:p>
            </p:txBody>
          </p:sp>
          <p:sp>
            <p:nvSpPr>
              <p:cNvPr id="140" name="Rectangle 139"/>
              <p:cNvSpPr/>
              <p:nvPr/>
            </p:nvSpPr>
            <p:spPr>
              <a:xfrm>
                <a:off x="465958" y="1481550"/>
                <a:ext cx="435803" cy="434570"/>
              </a:xfrm>
              <a:prstGeom prst="rect">
                <a:avLst/>
              </a:prstGeom>
              <a:solidFill>
                <a:schemeClr val="accent3">
                  <a:alpha val="36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fontAlgn="base">
                  <a:spcBef>
                    <a:spcPct val="0"/>
                  </a:spcBef>
                  <a:spcAft>
                    <a:spcPct val="0"/>
                  </a:spcAft>
                </a:pPr>
                <a:r>
                  <a:rPr lang="en-US" sz="4200" dirty="0">
                    <a:solidFill>
                      <a:prstClr val="white"/>
                    </a:solidFill>
                    <a:latin typeface="Sweet Sans Pro Medium" panose="02000000000000000000" pitchFamily="50" charset="0"/>
                  </a:rPr>
                  <a:t>a</a:t>
                </a:r>
              </a:p>
            </p:txBody>
          </p:sp>
        </p:grpSp>
        <p:grpSp>
          <p:nvGrpSpPr>
            <p:cNvPr id="5" name="Group 4"/>
            <p:cNvGrpSpPr/>
            <p:nvPr/>
          </p:nvGrpSpPr>
          <p:grpSpPr>
            <a:xfrm>
              <a:off x="2481188" y="3171941"/>
              <a:ext cx="449567" cy="638095"/>
              <a:chOff x="402131" y="1242299"/>
              <a:chExt cx="563901" cy="966450"/>
            </a:xfrm>
          </p:grpSpPr>
          <p:sp>
            <p:nvSpPr>
              <p:cNvPr id="127" name="Snip Single Corner Rectangle 126"/>
              <p:cNvSpPr/>
              <p:nvPr/>
            </p:nvSpPr>
            <p:spPr>
              <a:xfrm>
                <a:off x="402131" y="1242299"/>
                <a:ext cx="563901" cy="966450"/>
              </a:xfrm>
              <a:prstGeom prst="snip1Rect">
                <a:avLst/>
              </a:prstGeom>
            </p:spPr>
            <p:style>
              <a:lnRef idx="2">
                <a:schemeClr val="accent1"/>
              </a:lnRef>
              <a:fillRef idx="1">
                <a:schemeClr val="lt1"/>
              </a:fillRef>
              <a:effectRef idx="0">
                <a:schemeClr val="accent1"/>
              </a:effectRef>
              <a:fontRef idx="minor">
                <a:schemeClr val="dk1"/>
              </a:fontRef>
            </p:style>
            <p:txBody>
              <a:bodyPr rtlCol="0" anchor="ctr"/>
              <a:lstStyle/>
              <a:p>
                <a:pPr algn="ctr" defTabSz="914400" fontAlgn="base">
                  <a:spcBef>
                    <a:spcPct val="0"/>
                  </a:spcBef>
                  <a:spcAft>
                    <a:spcPct val="0"/>
                  </a:spcAft>
                </a:pPr>
                <a:endParaRPr lang="en-US" sz="4200" dirty="0">
                  <a:solidFill>
                    <a:prstClr val="black"/>
                  </a:solidFill>
                  <a:latin typeface="Sweet Sans Pro Medium" panose="02000000000000000000" pitchFamily="50" charset="0"/>
                </a:endParaRPr>
              </a:p>
            </p:txBody>
          </p:sp>
          <p:sp>
            <p:nvSpPr>
              <p:cNvPr id="128" name="Snip Single Corner Rectangle 127"/>
              <p:cNvSpPr/>
              <p:nvPr/>
            </p:nvSpPr>
            <p:spPr>
              <a:xfrm>
                <a:off x="465959" y="1299391"/>
                <a:ext cx="435802" cy="121878"/>
              </a:xfrm>
              <a:prstGeom prst="snip1Rect">
                <a:avLst>
                  <a:gd name="adj" fmla="val 44547"/>
                </a:avLst>
              </a:prstGeom>
              <a:solidFill>
                <a:schemeClr val="tx2">
                  <a:lumMod val="20000"/>
                  <a:lumOff val="8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defTabSz="914400" fontAlgn="base">
                  <a:spcBef>
                    <a:spcPct val="0"/>
                  </a:spcBef>
                  <a:spcAft>
                    <a:spcPct val="0"/>
                  </a:spcAft>
                </a:pPr>
                <a:endParaRPr lang="en-US" sz="6000" dirty="0">
                  <a:solidFill>
                    <a:prstClr val="black"/>
                  </a:solidFill>
                  <a:latin typeface="Sweet Sans Pro Medium" panose="02000000000000000000" pitchFamily="50" charset="0"/>
                </a:endParaRPr>
              </a:p>
            </p:txBody>
          </p:sp>
          <p:sp>
            <p:nvSpPr>
              <p:cNvPr id="129" name="Rectangle 128"/>
              <p:cNvSpPr/>
              <p:nvPr/>
            </p:nvSpPr>
            <p:spPr>
              <a:xfrm>
                <a:off x="465958" y="1481550"/>
                <a:ext cx="435803" cy="506104"/>
              </a:xfrm>
              <a:prstGeom prst="rect">
                <a:avLst/>
              </a:prstGeom>
              <a:solidFill>
                <a:srgbClr val="BAC5D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fontAlgn="base">
                  <a:spcBef>
                    <a:spcPct val="0"/>
                  </a:spcBef>
                  <a:spcAft>
                    <a:spcPct val="0"/>
                  </a:spcAft>
                </a:pPr>
                <a:endParaRPr lang="en-US" sz="4200" dirty="0">
                  <a:solidFill>
                    <a:prstClr val="white"/>
                  </a:solidFill>
                  <a:latin typeface="Sweet Sans Pro Medium" panose="02000000000000000000" pitchFamily="50" charset="0"/>
                </a:endParaRPr>
              </a:p>
            </p:txBody>
          </p:sp>
          <p:sp>
            <p:nvSpPr>
              <p:cNvPr id="130" name="Rectangle 129"/>
              <p:cNvSpPr/>
              <p:nvPr/>
            </p:nvSpPr>
            <p:spPr>
              <a:xfrm>
                <a:off x="679388" y="2015960"/>
                <a:ext cx="45719" cy="117454"/>
              </a:xfrm>
              <a:prstGeom prst="rect">
                <a:avLst/>
              </a:prstGeom>
              <a:solidFill>
                <a:srgbClr val="008000">
                  <a:alpha val="43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fontAlgn="base">
                  <a:spcBef>
                    <a:spcPct val="0"/>
                  </a:spcBef>
                  <a:spcAft>
                    <a:spcPct val="0"/>
                  </a:spcAft>
                </a:pPr>
                <a:endParaRPr lang="en-US" sz="4200" dirty="0">
                  <a:solidFill>
                    <a:prstClr val="white"/>
                  </a:solidFill>
                  <a:latin typeface="Sweet Sans Pro Medium" panose="02000000000000000000" pitchFamily="50" charset="0"/>
                </a:endParaRPr>
              </a:p>
            </p:txBody>
          </p:sp>
          <p:sp>
            <p:nvSpPr>
              <p:cNvPr id="131" name="Rectangle 130"/>
              <p:cNvSpPr/>
              <p:nvPr/>
            </p:nvSpPr>
            <p:spPr>
              <a:xfrm>
                <a:off x="767772" y="2015960"/>
                <a:ext cx="45719" cy="117454"/>
              </a:xfrm>
              <a:prstGeom prst="rect">
                <a:avLst/>
              </a:prstGeom>
              <a:solidFill>
                <a:srgbClr val="008000">
                  <a:alpha val="43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fontAlgn="base">
                  <a:spcBef>
                    <a:spcPct val="0"/>
                  </a:spcBef>
                  <a:spcAft>
                    <a:spcPct val="0"/>
                  </a:spcAft>
                </a:pPr>
                <a:endParaRPr lang="en-US" sz="4200" dirty="0">
                  <a:solidFill>
                    <a:prstClr val="white"/>
                  </a:solidFill>
                  <a:latin typeface="Sweet Sans Pro Medium" panose="02000000000000000000" pitchFamily="50" charset="0"/>
                </a:endParaRPr>
              </a:p>
            </p:txBody>
          </p:sp>
          <p:sp>
            <p:nvSpPr>
              <p:cNvPr id="132" name="Rectangle 131"/>
              <p:cNvSpPr/>
              <p:nvPr/>
            </p:nvSpPr>
            <p:spPr>
              <a:xfrm>
                <a:off x="856042" y="2015960"/>
                <a:ext cx="45719" cy="117454"/>
              </a:xfrm>
              <a:prstGeom prst="rect">
                <a:avLst/>
              </a:prstGeom>
              <a:solidFill>
                <a:srgbClr val="008000">
                  <a:alpha val="43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fontAlgn="base">
                  <a:spcBef>
                    <a:spcPct val="0"/>
                  </a:spcBef>
                  <a:spcAft>
                    <a:spcPct val="0"/>
                  </a:spcAft>
                </a:pPr>
                <a:endParaRPr lang="en-US" sz="4200" dirty="0">
                  <a:solidFill>
                    <a:prstClr val="white"/>
                  </a:solidFill>
                  <a:latin typeface="Sweet Sans Pro Medium" panose="02000000000000000000" pitchFamily="50" charset="0"/>
                </a:endParaRPr>
              </a:p>
            </p:txBody>
          </p:sp>
          <p:sp>
            <p:nvSpPr>
              <p:cNvPr id="133" name="Rectangle 132"/>
              <p:cNvSpPr/>
              <p:nvPr/>
            </p:nvSpPr>
            <p:spPr>
              <a:xfrm>
                <a:off x="465958" y="1481550"/>
                <a:ext cx="435803" cy="434570"/>
              </a:xfrm>
              <a:prstGeom prst="rect">
                <a:avLst/>
              </a:prstGeom>
              <a:solidFill>
                <a:schemeClr val="accent3">
                  <a:alpha val="36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fontAlgn="base">
                  <a:spcBef>
                    <a:spcPct val="0"/>
                  </a:spcBef>
                  <a:spcAft>
                    <a:spcPct val="0"/>
                  </a:spcAft>
                </a:pPr>
                <a:r>
                  <a:rPr lang="en-US" sz="4200" dirty="0">
                    <a:solidFill>
                      <a:prstClr val="white"/>
                    </a:solidFill>
                    <a:latin typeface="Sweet Sans Pro Medium" panose="02000000000000000000" pitchFamily="50" charset="0"/>
                  </a:rPr>
                  <a:t>d</a:t>
                </a:r>
              </a:p>
            </p:txBody>
          </p:sp>
        </p:grpSp>
        <p:grpSp>
          <p:nvGrpSpPr>
            <p:cNvPr id="6" name="Group 5"/>
            <p:cNvGrpSpPr/>
            <p:nvPr/>
          </p:nvGrpSpPr>
          <p:grpSpPr>
            <a:xfrm>
              <a:off x="3117067" y="3166105"/>
              <a:ext cx="449567" cy="638095"/>
              <a:chOff x="402131" y="1242299"/>
              <a:chExt cx="563901" cy="966450"/>
            </a:xfrm>
          </p:grpSpPr>
          <p:sp>
            <p:nvSpPr>
              <p:cNvPr id="120" name="Snip Single Corner Rectangle 119"/>
              <p:cNvSpPr/>
              <p:nvPr/>
            </p:nvSpPr>
            <p:spPr>
              <a:xfrm>
                <a:off x="402131" y="1242299"/>
                <a:ext cx="563901" cy="966450"/>
              </a:xfrm>
              <a:prstGeom prst="snip1Rect">
                <a:avLst/>
              </a:prstGeom>
            </p:spPr>
            <p:style>
              <a:lnRef idx="2">
                <a:schemeClr val="accent1"/>
              </a:lnRef>
              <a:fillRef idx="1">
                <a:schemeClr val="lt1"/>
              </a:fillRef>
              <a:effectRef idx="0">
                <a:schemeClr val="accent1"/>
              </a:effectRef>
              <a:fontRef idx="minor">
                <a:schemeClr val="dk1"/>
              </a:fontRef>
            </p:style>
            <p:txBody>
              <a:bodyPr rtlCol="0" anchor="ctr"/>
              <a:lstStyle/>
              <a:p>
                <a:pPr algn="ctr" defTabSz="914400" fontAlgn="base">
                  <a:spcBef>
                    <a:spcPct val="0"/>
                  </a:spcBef>
                  <a:spcAft>
                    <a:spcPct val="0"/>
                  </a:spcAft>
                </a:pPr>
                <a:endParaRPr lang="en-US" sz="4200" dirty="0">
                  <a:solidFill>
                    <a:prstClr val="black"/>
                  </a:solidFill>
                  <a:latin typeface="Sweet Sans Pro Medium" panose="02000000000000000000" pitchFamily="50" charset="0"/>
                </a:endParaRPr>
              </a:p>
            </p:txBody>
          </p:sp>
          <p:sp>
            <p:nvSpPr>
              <p:cNvPr id="121" name="Snip Single Corner Rectangle 120"/>
              <p:cNvSpPr/>
              <p:nvPr/>
            </p:nvSpPr>
            <p:spPr>
              <a:xfrm>
                <a:off x="465959" y="1299391"/>
                <a:ext cx="435802" cy="121878"/>
              </a:xfrm>
              <a:prstGeom prst="snip1Rect">
                <a:avLst>
                  <a:gd name="adj" fmla="val 44547"/>
                </a:avLst>
              </a:prstGeom>
              <a:solidFill>
                <a:schemeClr val="tx2">
                  <a:lumMod val="20000"/>
                  <a:lumOff val="8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defTabSz="914400" fontAlgn="base">
                  <a:spcBef>
                    <a:spcPct val="0"/>
                  </a:spcBef>
                  <a:spcAft>
                    <a:spcPct val="0"/>
                  </a:spcAft>
                </a:pPr>
                <a:endParaRPr lang="en-US" sz="6000" dirty="0">
                  <a:solidFill>
                    <a:prstClr val="black"/>
                  </a:solidFill>
                  <a:latin typeface="Sweet Sans Pro Medium" panose="02000000000000000000" pitchFamily="50" charset="0"/>
                </a:endParaRPr>
              </a:p>
            </p:txBody>
          </p:sp>
          <p:sp>
            <p:nvSpPr>
              <p:cNvPr id="122" name="Rectangle 121"/>
              <p:cNvSpPr/>
              <p:nvPr/>
            </p:nvSpPr>
            <p:spPr>
              <a:xfrm>
                <a:off x="465958" y="1481550"/>
                <a:ext cx="435803" cy="506104"/>
              </a:xfrm>
              <a:prstGeom prst="rect">
                <a:avLst/>
              </a:prstGeom>
              <a:solidFill>
                <a:srgbClr val="BAC5D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fontAlgn="base">
                  <a:spcBef>
                    <a:spcPct val="0"/>
                  </a:spcBef>
                  <a:spcAft>
                    <a:spcPct val="0"/>
                  </a:spcAft>
                </a:pPr>
                <a:endParaRPr lang="en-US" sz="4200" dirty="0">
                  <a:solidFill>
                    <a:prstClr val="white"/>
                  </a:solidFill>
                  <a:latin typeface="Sweet Sans Pro Medium" panose="02000000000000000000" pitchFamily="50" charset="0"/>
                </a:endParaRPr>
              </a:p>
            </p:txBody>
          </p:sp>
          <p:sp>
            <p:nvSpPr>
              <p:cNvPr id="123" name="Rectangle 122"/>
              <p:cNvSpPr/>
              <p:nvPr/>
            </p:nvSpPr>
            <p:spPr>
              <a:xfrm>
                <a:off x="679388" y="2015960"/>
                <a:ext cx="45719" cy="117454"/>
              </a:xfrm>
              <a:prstGeom prst="rect">
                <a:avLst/>
              </a:prstGeom>
              <a:solidFill>
                <a:srgbClr val="008000">
                  <a:alpha val="43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fontAlgn="base">
                  <a:spcBef>
                    <a:spcPct val="0"/>
                  </a:spcBef>
                  <a:spcAft>
                    <a:spcPct val="0"/>
                  </a:spcAft>
                </a:pPr>
                <a:endParaRPr lang="en-US" sz="4200" dirty="0">
                  <a:solidFill>
                    <a:prstClr val="white"/>
                  </a:solidFill>
                  <a:latin typeface="Sweet Sans Pro Medium" panose="02000000000000000000" pitchFamily="50" charset="0"/>
                </a:endParaRPr>
              </a:p>
            </p:txBody>
          </p:sp>
          <p:sp>
            <p:nvSpPr>
              <p:cNvPr id="124" name="Rectangle 123"/>
              <p:cNvSpPr/>
              <p:nvPr/>
            </p:nvSpPr>
            <p:spPr>
              <a:xfrm>
                <a:off x="767772" y="2015960"/>
                <a:ext cx="45719" cy="117454"/>
              </a:xfrm>
              <a:prstGeom prst="rect">
                <a:avLst/>
              </a:prstGeom>
              <a:solidFill>
                <a:srgbClr val="008000">
                  <a:alpha val="43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fontAlgn="base">
                  <a:spcBef>
                    <a:spcPct val="0"/>
                  </a:spcBef>
                  <a:spcAft>
                    <a:spcPct val="0"/>
                  </a:spcAft>
                </a:pPr>
                <a:endParaRPr lang="en-US" sz="4200" dirty="0">
                  <a:solidFill>
                    <a:prstClr val="white"/>
                  </a:solidFill>
                  <a:latin typeface="Sweet Sans Pro Medium" panose="02000000000000000000" pitchFamily="50" charset="0"/>
                </a:endParaRPr>
              </a:p>
            </p:txBody>
          </p:sp>
          <p:sp>
            <p:nvSpPr>
              <p:cNvPr id="125" name="Rectangle 124"/>
              <p:cNvSpPr/>
              <p:nvPr/>
            </p:nvSpPr>
            <p:spPr>
              <a:xfrm>
                <a:off x="856042" y="2015960"/>
                <a:ext cx="45719" cy="117454"/>
              </a:xfrm>
              <a:prstGeom prst="rect">
                <a:avLst/>
              </a:prstGeom>
              <a:solidFill>
                <a:srgbClr val="008000">
                  <a:alpha val="43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fontAlgn="base">
                  <a:spcBef>
                    <a:spcPct val="0"/>
                  </a:spcBef>
                  <a:spcAft>
                    <a:spcPct val="0"/>
                  </a:spcAft>
                </a:pPr>
                <a:endParaRPr lang="en-US" sz="4200" dirty="0">
                  <a:solidFill>
                    <a:prstClr val="white"/>
                  </a:solidFill>
                  <a:latin typeface="Sweet Sans Pro Medium" panose="02000000000000000000" pitchFamily="50" charset="0"/>
                </a:endParaRPr>
              </a:p>
            </p:txBody>
          </p:sp>
          <p:sp>
            <p:nvSpPr>
              <p:cNvPr id="126" name="Rectangle 125"/>
              <p:cNvSpPr/>
              <p:nvPr/>
            </p:nvSpPr>
            <p:spPr>
              <a:xfrm>
                <a:off x="465958" y="1481550"/>
                <a:ext cx="435803" cy="434570"/>
              </a:xfrm>
              <a:prstGeom prst="rect">
                <a:avLst/>
              </a:prstGeom>
              <a:solidFill>
                <a:schemeClr val="accent3">
                  <a:alpha val="36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fontAlgn="base">
                  <a:spcBef>
                    <a:spcPct val="0"/>
                  </a:spcBef>
                  <a:spcAft>
                    <a:spcPct val="0"/>
                  </a:spcAft>
                </a:pPr>
                <a:r>
                  <a:rPr lang="en-US" sz="4200" dirty="0">
                    <a:solidFill>
                      <a:prstClr val="white"/>
                    </a:solidFill>
                    <a:latin typeface="Sweet Sans Pro Medium" panose="02000000000000000000" pitchFamily="50" charset="0"/>
                  </a:rPr>
                  <a:t>e</a:t>
                </a:r>
              </a:p>
            </p:txBody>
          </p:sp>
        </p:grpSp>
        <p:grpSp>
          <p:nvGrpSpPr>
            <p:cNvPr id="7" name="Group 6"/>
            <p:cNvGrpSpPr/>
            <p:nvPr/>
          </p:nvGrpSpPr>
          <p:grpSpPr>
            <a:xfrm>
              <a:off x="3717463" y="3170463"/>
              <a:ext cx="449567" cy="638095"/>
              <a:chOff x="402131" y="1242299"/>
              <a:chExt cx="563901" cy="966450"/>
            </a:xfrm>
          </p:grpSpPr>
          <p:sp>
            <p:nvSpPr>
              <p:cNvPr id="113" name="Snip Single Corner Rectangle 112"/>
              <p:cNvSpPr/>
              <p:nvPr/>
            </p:nvSpPr>
            <p:spPr>
              <a:xfrm>
                <a:off x="402131" y="1242299"/>
                <a:ext cx="563901" cy="966450"/>
              </a:xfrm>
              <a:prstGeom prst="snip1Rect">
                <a:avLst/>
              </a:prstGeom>
            </p:spPr>
            <p:style>
              <a:lnRef idx="2">
                <a:schemeClr val="accent1"/>
              </a:lnRef>
              <a:fillRef idx="1">
                <a:schemeClr val="lt1"/>
              </a:fillRef>
              <a:effectRef idx="0">
                <a:schemeClr val="accent1"/>
              </a:effectRef>
              <a:fontRef idx="minor">
                <a:schemeClr val="dk1"/>
              </a:fontRef>
            </p:style>
            <p:txBody>
              <a:bodyPr rtlCol="0" anchor="ctr"/>
              <a:lstStyle/>
              <a:p>
                <a:pPr algn="ctr" defTabSz="914400" fontAlgn="base">
                  <a:spcBef>
                    <a:spcPct val="0"/>
                  </a:spcBef>
                  <a:spcAft>
                    <a:spcPct val="0"/>
                  </a:spcAft>
                </a:pPr>
                <a:endParaRPr lang="en-US" sz="4200" dirty="0">
                  <a:solidFill>
                    <a:prstClr val="black"/>
                  </a:solidFill>
                  <a:latin typeface="Sweet Sans Pro Medium" panose="02000000000000000000" pitchFamily="50" charset="0"/>
                </a:endParaRPr>
              </a:p>
            </p:txBody>
          </p:sp>
          <p:sp>
            <p:nvSpPr>
              <p:cNvPr id="114" name="Snip Single Corner Rectangle 113"/>
              <p:cNvSpPr/>
              <p:nvPr/>
            </p:nvSpPr>
            <p:spPr>
              <a:xfrm>
                <a:off x="465959" y="1299391"/>
                <a:ext cx="435802" cy="121878"/>
              </a:xfrm>
              <a:prstGeom prst="snip1Rect">
                <a:avLst>
                  <a:gd name="adj" fmla="val 44547"/>
                </a:avLst>
              </a:prstGeom>
              <a:solidFill>
                <a:schemeClr val="tx2">
                  <a:lumMod val="20000"/>
                  <a:lumOff val="8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defTabSz="914400" fontAlgn="base">
                  <a:spcBef>
                    <a:spcPct val="0"/>
                  </a:spcBef>
                  <a:spcAft>
                    <a:spcPct val="0"/>
                  </a:spcAft>
                </a:pPr>
                <a:endParaRPr lang="en-US" sz="6000" dirty="0">
                  <a:solidFill>
                    <a:prstClr val="black"/>
                  </a:solidFill>
                  <a:latin typeface="Sweet Sans Pro Medium" panose="02000000000000000000" pitchFamily="50" charset="0"/>
                </a:endParaRPr>
              </a:p>
            </p:txBody>
          </p:sp>
          <p:sp>
            <p:nvSpPr>
              <p:cNvPr id="115" name="Rectangle 114"/>
              <p:cNvSpPr/>
              <p:nvPr/>
            </p:nvSpPr>
            <p:spPr>
              <a:xfrm>
                <a:off x="465958" y="1481550"/>
                <a:ext cx="435803" cy="506104"/>
              </a:xfrm>
              <a:prstGeom prst="rect">
                <a:avLst/>
              </a:prstGeom>
              <a:solidFill>
                <a:srgbClr val="BAC5D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fontAlgn="base">
                  <a:spcBef>
                    <a:spcPct val="0"/>
                  </a:spcBef>
                  <a:spcAft>
                    <a:spcPct val="0"/>
                  </a:spcAft>
                </a:pPr>
                <a:endParaRPr lang="en-US" sz="4200" dirty="0">
                  <a:solidFill>
                    <a:prstClr val="white"/>
                  </a:solidFill>
                  <a:latin typeface="Sweet Sans Pro Medium" panose="02000000000000000000" pitchFamily="50" charset="0"/>
                </a:endParaRPr>
              </a:p>
            </p:txBody>
          </p:sp>
          <p:sp>
            <p:nvSpPr>
              <p:cNvPr id="116" name="Rectangle 115"/>
              <p:cNvSpPr/>
              <p:nvPr/>
            </p:nvSpPr>
            <p:spPr>
              <a:xfrm>
                <a:off x="679388" y="2015960"/>
                <a:ext cx="45719" cy="117454"/>
              </a:xfrm>
              <a:prstGeom prst="rect">
                <a:avLst/>
              </a:prstGeom>
              <a:solidFill>
                <a:srgbClr val="008000">
                  <a:alpha val="43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fontAlgn="base">
                  <a:spcBef>
                    <a:spcPct val="0"/>
                  </a:spcBef>
                  <a:spcAft>
                    <a:spcPct val="0"/>
                  </a:spcAft>
                </a:pPr>
                <a:endParaRPr lang="en-US" sz="4200" dirty="0">
                  <a:solidFill>
                    <a:prstClr val="white"/>
                  </a:solidFill>
                  <a:latin typeface="Sweet Sans Pro Medium" panose="02000000000000000000" pitchFamily="50" charset="0"/>
                </a:endParaRPr>
              </a:p>
            </p:txBody>
          </p:sp>
          <p:sp>
            <p:nvSpPr>
              <p:cNvPr id="117" name="Rectangle 116"/>
              <p:cNvSpPr/>
              <p:nvPr/>
            </p:nvSpPr>
            <p:spPr>
              <a:xfrm>
                <a:off x="767772" y="2015960"/>
                <a:ext cx="45719" cy="117454"/>
              </a:xfrm>
              <a:prstGeom prst="rect">
                <a:avLst/>
              </a:prstGeom>
              <a:solidFill>
                <a:srgbClr val="008000">
                  <a:alpha val="43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fontAlgn="base">
                  <a:spcBef>
                    <a:spcPct val="0"/>
                  </a:spcBef>
                  <a:spcAft>
                    <a:spcPct val="0"/>
                  </a:spcAft>
                </a:pPr>
                <a:endParaRPr lang="en-US" sz="4200" dirty="0">
                  <a:solidFill>
                    <a:prstClr val="white"/>
                  </a:solidFill>
                  <a:latin typeface="Sweet Sans Pro Medium" panose="02000000000000000000" pitchFamily="50" charset="0"/>
                </a:endParaRPr>
              </a:p>
            </p:txBody>
          </p:sp>
          <p:sp>
            <p:nvSpPr>
              <p:cNvPr id="118" name="Rectangle 117"/>
              <p:cNvSpPr/>
              <p:nvPr/>
            </p:nvSpPr>
            <p:spPr>
              <a:xfrm>
                <a:off x="856042" y="2015960"/>
                <a:ext cx="45719" cy="117454"/>
              </a:xfrm>
              <a:prstGeom prst="rect">
                <a:avLst/>
              </a:prstGeom>
              <a:solidFill>
                <a:srgbClr val="008000">
                  <a:alpha val="43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fontAlgn="base">
                  <a:spcBef>
                    <a:spcPct val="0"/>
                  </a:spcBef>
                  <a:spcAft>
                    <a:spcPct val="0"/>
                  </a:spcAft>
                </a:pPr>
                <a:endParaRPr lang="en-US" sz="4200" dirty="0">
                  <a:solidFill>
                    <a:prstClr val="white"/>
                  </a:solidFill>
                  <a:latin typeface="Sweet Sans Pro Medium" panose="02000000000000000000" pitchFamily="50" charset="0"/>
                </a:endParaRPr>
              </a:p>
            </p:txBody>
          </p:sp>
          <p:sp>
            <p:nvSpPr>
              <p:cNvPr id="119" name="Rectangle 118"/>
              <p:cNvSpPr/>
              <p:nvPr/>
            </p:nvSpPr>
            <p:spPr>
              <a:xfrm>
                <a:off x="465958" y="1481550"/>
                <a:ext cx="435803" cy="434570"/>
              </a:xfrm>
              <a:prstGeom prst="rect">
                <a:avLst/>
              </a:prstGeom>
              <a:solidFill>
                <a:schemeClr val="accent3">
                  <a:alpha val="36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fontAlgn="base">
                  <a:spcBef>
                    <a:spcPct val="0"/>
                  </a:spcBef>
                  <a:spcAft>
                    <a:spcPct val="0"/>
                  </a:spcAft>
                </a:pPr>
                <a:r>
                  <a:rPr lang="en-US" sz="4200" dirty="0">
                    <a:solidFill>
                      <a:prstClr val="white"/>
                    </a:solidFill>
                    <a:latin typeface="Sweet Sans Pro Medium" panose="02000000000000000000" pitchFamily="50" charset="0"/>
                  </a:rPr>
                  <a:t>h</a:t>
                </a:r>
              </a:p>
            </p:txBody>
          </p:sp>
        </p:grpSp>
        <p:grpSp>
          <p:nvGrpSpPr>
            <p:cNvPr id="9" name="Group 8"/>
            <p:cNvGrpSpPr/>
            <p:nvPr/>
          </p:nvGrpSpPr>
          <p:grpSpPr>
            <a:xfrm>
              <a:off x="4297181" y="3170463"/>
              <a:ext cx="449567" cy="638095"/>
              <a:chOff x="402131" y="1242299"/>
              <a:chExt cx="563901" cy="966450"/>
            </a:xfrm>
          </p:grpSpPr>
          <p:sp>
            <p:nvSpPr>
              <p:cNvPr id="106" name="Snip Single Corner Rectangle 105"/>
              <p:cNvSpPr/>
              <p:nvPr/>
            </p:nvSpPr>
            <p:spPr>
              <a:xfrm>
                <a:off x="402131" y="1242299"/>
                <a:ext cx="563901" cy="966450"/>
              </a:xfrm>
              <a:prstGeom prst="snip1Rect">
                <a:avLst/>
              </a:prstGeom>
            </p:spPr>
            <p:style>
              <a:lnRef idx="2">
                <a:schemeClr val="accent1"/>
              </a:lnRef>
              <a:fillRef idx="1">
                <a:schemeClr val="lt1"/>
              </a:fillRef>
              <a:effectRef idx="0">
                <a:schemeClr val="accent1"/>
              </a:effectRef>
              <a:fontRef idx="minor">
                <a:schemeClr val="dk1"/>
              </a:fontRef>
            </p:style>
            <p:txBody>
              <a:bodyPr rtlCol="0" anchor="ctr"/>
              <a:lstStyle/>
              <a:p>
                <a:pPr algn="ctr" defTabSz="914400" fontAlgn="base">
                  <a:spcBef>
                    <a:spcPct val="0"/>
                  </a:spcBef>
                  <a:spcAft>
                    <a:spcPct val="0"/>
                  </a:spcAft>
                </a:pPr>
                <a:endParaRPr lang="en-US" sz="4200" dirty="0">
                  <a:solidFill>
                    <a:prstClr val="black"/>
                  </a:solidFill>
                  <a:latin typeface="Sweet Sans Pro Medium" panose="02000000000000000000" pitchFamily="50" charset="0"/>
                </a:endParaRPr>
              </a:p>
            </p:txBody>
          </p:sp>
          <p:sp>
            <p:nvSpPr>
              <p:cNvPr id="107" name="Snip Single Corner Rectangle 106"/>
              <p:cNvSpPr/>
              <p:nvPr/>
            </p:nvSpPr>
            <p:spPr>
              <a:xfrm>
                <a:off x="465959" y="1299391"/>
                <a:ext cx="435802" cy="121878"/>
              </a:xfrm>
              <a:prstGeom prst="snip1Rect">
                <a:avLst>
                  <a:gd name="adj" fmla="val 44547"/>
                </a:avLst>
              </a:prstGeom>
              <a:solidFill>
                <a:schemeClr val="tx2">
                  <a:lumMod val="20000"/>
                  <a:lumOff val="8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defTabSz="914400" fontAlgn="base">
                  <a:spcBef>
                    <a:spcPct val="0"/>
                  </a:spcBef>
                  <a:spcAft>
                    <a:spcPct val="0"/>
                  </a:spcAft>
                </a:pPr>
                <a:endParaRPr lang="en-US" sz="6000" dirty="0">
                  <a:solidFill>
                    <a:prstClr val="black"/>
                  </a:solidFill>
                  <a:latin typeface="Sweet Sans Pro Medium" panose="02000000000000000000" pitchFamily="50" charset="0"/>
                </a:endParaRPr>
              </a:p>
            </p:txBody>
          </p:sp>
          <p:sp>
            <p:nvSpPr>
              <p:cNvPr id="108" name="Rectangle 107"/>
              <p:cNvSpPr/>
              <p:nvPr/>
            </p:nvSpPr>
            <p:spPr>
              <a:xfrm>
                <a:off x="465958" y="1481550"/>
                <a:ext cx="435803" cy="506104"/>
              </a:xfrm>
              <a:prstGeom prst="rect">
                <a:avLst/>
              </a:prstGeom>
              <a:solidFill>
                <a:srgbClr val="BAC5D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fontAlgn="base">
                  <a:spcBef>
                    <a:spcPct val="0"/>
                  </a:spcBef>
                  <a:spcAft>
                    <a:spcPct val="0"/>
                  </a:spcAft>
                </a:pPr>
                <a:endParaRPr lang="en-US" sz="4200" dirty="0">
                  <a:solidFill>
                    <a:prstClr val="white"/>
                  </a:solidFill>
                  <a:latin typeface="Sweet Sans Pro Medium" panose="02000000000000000000" pitchFamily="50" charset="0"/>
                </a:endParaRPr>
              </a:p>
            </p:txBody>
          </p:sp>
          <p:sp>
            <p:nvSpPr>
              <p:cNvPr id="109" name="Rectangle 108"/>
              <p:cNvSpPr/>
              <p:nvPr/>
            </p:nvSpPr>
            <p:spPr>
              <a:xfrm>
                <a:off x="679388" y="2015960"/>
                <a:ext cx="45719" cy="117454"/>
              </a:xfrm>
              <a:prstGeom prst="rect">
                <a:avLst/>
              </a:prstGeom>
              <a:solidFill>
                <a:srgbClr val="008000">
                  <a:alpha val="43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fontAlgn="base">
                  <a:spcBef>
                    <a:spcPct val="0"/>
                  </a:spcBef>
                  <a:spcAft>
                    <a:spcPct val="0"/>
                  </a:spcAft>
                </a:pPr>
                <a:endParaRPr lang="en-US" sz="4200" dirty="0">
                  <a:solidFill>
                    <a:prstClr val="white"/>
                  </a:solidFill>
                  <a:latin typeface="Sweet Sans Pro Medium" panose="02000000000000000000" pitchFamily="50" charset="0"/>
                </a:endParaRPr>
              </a:p>
            </p:txBody>
          </p:sp>
          <p:sp>
            <p:nvSpPr>
              <p:cNvPr id="110" name="Rectangle 109"/>
              <p:cNvSpPr/>
              <p:nvPr/>
            </p:nvSpPr>
            <p:spPr>
              <a:xfrm>
                <a:off x="767772" y="2015960"/>
                <a:ext cx="45719" cy="117454"/>
              </a:xfrm>
              <a:prstGeom prst="rect">
                <a:avLst/>
              </a:prstGeom>
              <a:solidFill>
                <a:srgbClr val="008000">
                  <a:alpha val="43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fontAlgn="base">
                  <a:spcBef>
                    <a:spcPct val="0"/>
                  </a:spcBef>
                  <a:spcAft>
                    <a:spcPct val="0"/>
                  </a:spcAft>
                </a:pPr>
                <a:endParaRPr lang="en-US" sz="4200" dirty="0">
                  <a:solidFill>
                    <a:prstClr val="white"/>
                  </a:solidFill>
                  <a:latin typeface="Sweet Sans Pro Medium" panose="02000000000000000000" pitchFamily="50" charset="0"/>
                </a:endParaRPr>
              </a:p>
            </p:txBody>
          </p:sp>
          <p:sp>
            <p:nvSpPr>
              <p:cNvPr id="111" name="Rectangle 110"/>
              <p:cNvSpPr/>
              <p:nvPr/>
            </p:nvSpPr>
            <p:spPr>
              <a:xfrm>
                <a:off x="856042" y="2015960"/>
                <a:ext cx="45719" cy="117454"/>
              </a:xfrm>
              <a:prstGeom prst="rect">
                <a:avLst/>
              </a:prstGeom>
              <a:solidFill>
                <a:srgbClr val="008000">
                  <a:alpha val="43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fontAlgn="base">
                  <a:spcBef>
                    <a:spcPct val="0"/>
                  </a:spcBef>
                  <a:spcAft>
                    <a:spcPct val="0"/>
                  </a:spcAft>
                </a:pPr>
                <a:endParaRPr lang="en-US" sz="4200" dirty="0">
                  <a:solidFill>
                    <a:prstClr val="white"/>
                  </a:solidFill>
                  <a:latin typeface="Sweet Sans Pro Medium" panose="02000000000000000000" pitchFamily="50" charset="0"/>
                </a:endParaRPr>
              </a:p>
            </p:txBody>
          </p:sp>
          <p:sp>
            <p:nvSpPr>
              <p:cNvPr id="112" name="Rectangle 111"/>
              <p:cNvSpPr/>
              <p:nvPr/>
            </p:nvSpPr>
            <p:spPr>
              <a:xfrm>
                <a:off x="465958" y="1481550"/>
                <a:ext cx="435803" cy="434570"/>
              </a:xfrm>
              <a:prstGeom prst="rect">
                <a:avLst/>
              </a:prstGeom>
              <a:solidFill>
                <a:schemeClr val="accent3">
                  <a:alpha val="36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fontAlgn="base">
                  <a:spcBef>
                    <a:spcPct val="0"/>
                  </a:spcBef>
                  <a:spcAft>
                    <a:spcPct val="0"/>
                  </a:spcAft>
                </a:pPr>
                <a:r>
                  <a:rPr lang="en-US" sz="4200" dirty="0">
                    <a:solidFill>
                      <a:prstClr val="white"/>
                    </a:solidFill>
                    <a:latin typeface="Sweet Sans Pro Medium" panose="02000000000000000000" pitchFamily="50" charset="0"/>
                  </a:rPr>
                  <a:t>k</a:t>
                </a:r>
              </a:p>
            </p:txBody>
          </p:sp>
        </p:grpSp>
        <p:grpSp>
          <p:nvGrpSpPr>
            <p:cNvPr id="10" name="Group 9"/>
            <p:cNvGrpSpPr/>
            <p:nvPr/>
          </p:nvGrpSpPr>
          <p:grpSpPr>
            <a:xfrm>
              <a:off x="4933060" y="3175882"/>
              <a:ext cx="449567" cy="638095"/>
              <a:chOff x="402131" y="1242299"/>
              <a:chExt cx="563901" cy="966450"/>
            </a:xfrm>
          </p:grpSpPr>
          <p:sp>
            <p:nvSpPr>
              <p:cNvPr id="99" name="Snip Single Corner Rectangle 98"/>
              <p:cNvSpPr/>
              <p:nvPr/>
            </p:nvSpPr>
            <p:spPr>
              <a:xfrm>
                <a:off x="402131" y="1242299"/>
                <a:ext cx="563901" cy="966450"/>
              </a:xfrm>
              <a:prstGeom prst="snip1Rect">
                <a:avLst/>
              </a:prstGeom>
            </p:spPr>
            <p:style>
              <a:lnRef idx="2">
                <a:schemeClr val="accent1"/>
              </a:lnRef>
              <a:fillRef idx="1">
                <a:schemeClr val="lt1"/>
              </a:fillRef>
              <a:effectRef idx="0">
                <a:schemeClr val="accent1"/>
              </a:effectRef>
              <a:fontRef idx="minor">
                <a:schemeClr val="dk1"/>
              </a:fontRef>
            </p:style>
            <p:txBody>
              <a:bodyPr rtlCol="0" anchor="ctr"/>
              <a:lstStyle/>
              <a:p>
                <a:pPr algn="ctr" defTabSz="914400" fontAlgn="base">
                  <a:spcBef>
                    <a:spcPct val="0"/>
                  </a:spcBef>
                  <a:spcAft>
                    <a:spcPct val="0"/>
                  </a:spcAft>
                </a:pPr>
                <a:endParaRPr lang="en-US" sz="4200" dirty="0">
                  <a:solidFill>
                    <a:prstClr val="black"/>
                  </a:solidFill>
                  <a:latin typeface="Sweet Sans Pro Medium" panose="02000000000000000000" pitchFamily="50" charset="0"/>
                </a:endParaRPr>
              </a:p>
            </p:txBody>
          </p:sp>
          <p:sp>
            <p:nvSpPr>
              <p:cNvPr id="100" name="Snip Single Corner Rectangle 99"/>
              <p:cNvSpPr/>
              <p:nvPr/>
            </p:nvSpPr>
            <p:spPr>
              <a:xfrm>
                <a:off x="465959" y="1299391"/>
                <a:ext cx="435802" cy="121878"/>
              </a:xfrm>
              <a:prstGeom prst="snip1Rect">
                <a:avLst>
                  <a:gd name="adj" fmla="val 44547"/>
                </a:avLst>
              </a:prstGeom>
              <a:solidFill>
                <a:schemeClr val="tx2">
                  <a:lumMod val="20000"/>
                  <a:lumOff val="8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defTabSz="914400" fontAlgn="base">
                  <a:spcBef>
                    <a:spcPct val="0"/>
                  </a:spcBef>
                  <a:spcAft>
                    <a:spcPct val="0"/>
                  </a:spcAft>
                </a:pPr>
                <a:endParaRPr lang="en-US" sz="6000" dirty="0">
                  <a:solidFill>
                    <a:prstClr val="black"/>
                  </a:solidFill>
                  <a:latin typeface="Sweet Sans Pro Medium" panose="02000000000000000000" pitchFamily="50" charset="0"/>
                </a:endParaRPr>
              </a:p>
            </p:txBody>
          </p:sp>
          <p:sp>
            <p:nvSpPr>
              <p:cNvPr id="101" name="Rectangle 100"/>
              <p:cNvSpPr/>
              <p:nvPr/>
            </p:nvSpPr>
            <p:spPr>
              <a:xfrm>
                <a:off x="465958" y="1481550"/>
                <a:ext cx="435803" cy="506104"/>
              </a:xfrm>
              <a:prstGeom prst="rect">
                <a:avLst/>
              </a:prstGeom>
              <a:solidFill>
                <a:srgbClr val="BAC5D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fontAlgn="base">
                  <a:spcBef>
                    <a:spcPct val="0"/>
                  </a:spcBef>
                  <a:spcAft>
                    <a:spcPct val="0"/>
                  </a:spcAft>
                </a:pPr>
                <a:endParaRPr lang="en-US" sz="4200" dirty="0">
                  <a:solidFill>
                    <a:prstClr val="white"/>
                  </a:solidFill>
                  <a:latin typeface="Sweet Sans Pro Medium" panose="02000000000000000000" pitchFamily="50" charset="0"/>
                </a:endParaRPr>
              </a:p>
            </p:txBody>
          </p:sp>
          <p:sp>
            <p:nvSpPr>
              <p:cNvPr id="102" name="Rectangle 101"/>
              <p:cNvSpPr/>
              <p:nvPr/>
            </p:nvSpPr>
            <p:spPr>
              <a:xfrm>
                <a:off x="679388" y="2015960"/>
                <a:ext cx="45719" cy="117454"/>
              </a:xfrm>
              <a:prstGeom prst="rect">
                <a:avLst/>
              </a:prstGeom>
              <a:solidFill>
                <a:srgbClr val="008000">
                  <a:alpha val="43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fontAlgn="base">
                  <a:spcBef>
                    <a:spcPct val="0"/>
                  </a:spcBef>
                  <a:spcAft>
                    <a:spcPct val="0"/>
                  </a:spcAft>
                </a:pPr>
                <a:endParaRPr lang="en-US" sz="4200" dirty="0">
                  <a:solidFill>
                    <a:prstClr val="white"/>
                  </a:solidFill>
                  <a:latin typeface="Sweet Sans Pro Medium" panose="02000000000000000000" pitchFamily="50" charset="0"/>
                </a:endParaRPr>
              </a:p>
            </p:txBody>
          </p:sp>
          <p:sp>
            <p:nvSpPr>
              <p:cNvPr id="103" name="Rectangle 102"/>
              <p:cNvSpPr/>
              <p:nvPr/>
            </p:nvSpPr>
            <p:spPr>
              <a:xfrm>
                <a:off x="767772" y="2015960"/>
                <a:ext cx="45719" cy="117454"/>
              </a:xfrm>
              <a:prstGeom prst="rect">
                <a:avLst/>
              </a:prstGeom>
              <a:solidFill>
                <a:srgbClr val="008000">
                  <a:alpha val="43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fontAlgn="base">
                  <a:spcBef>
                    <a:spcPct val="0"/>
                  </a:spcBef>
                  <a:spcAft>
                    <a:spcPct val="0"/>
                  </a:spcAft>
                </a:pPr>
                <a:endParaRPr lang="en-US" sz="4200" dirty="0">
                  <a:solidFill>
                    <a:prstClr val="white"/>
                  </a:solidFill>
                  <a:latin typeface="Sweet Sans Pro Medium" panose="02000000000000000000" pitchFamily="50" charset="0"/>
                </a:endParaRPr>
              </a:p>
            </p:txBody>
          </p:sp>
          <p:sp>
            <p:nvSpPr>
              <p:cNvPr id="104" name="Rectangle 103"/>
              <p:cNvSpPr/>
              <p:nvPr/>
            </p:nvSpPr>
            <p:spPr>
              <a:xfrm>
                <a:off x="856042" y="2015960"/>
                <a:ext cx="45719" cy="117454"/>
              </a:xfrm>
              <a:prstGeom prst="rect">
                <a:avLst/>
              </a:prstGeom>
              <a:solidFill>
                <a:srgbClr val="008000">
                  <a:alpha val="43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fontAlgn="base">
                  <a:spcBef>
                    <a:spcPct val="0"/>
                  </a:spcBef>
                  <a:spcAft>
                    <a:spcPct val="0"/>
                  </a:spcAft>
                </a:pPr>
                <a:endParaRPr lang="en-US" sz="4200" dirty="0">
                  <a:solidFill>
                    <a:prstClr val="white"/>
                  </a:solidFill>
                  <a:latin typeface="Sweet Sans Pro Medium" panose="02000000000000000000" pitchFamily="50" charset="0"/>
                </a:endParaRPr>
              </a:p>
            </p:txBody>
          </p:sp>
          <p:sp>
            <p:nvSpPr>
              <p:cNvPr id="105" name="Rectangle 104"/>
              <p:cNvSpPr/>
              <p:nvPr/>
            </p:nvSpPr>
            <p:spPr>
              <a:xfrm>
                <a:off x="465958" y="1481550"/>
                <a:ext cx="435803" cy="434570"/>
              </a:xfrm>
              <a:prstGeom prst="rect">
                <a:avLst/>
              </a:prstGeom>
              <a:solidFill>
                <a:schemeClr val="accent3">
                  <a:alpha val="36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fontAlgn="base">
                  <a:spcBef>
                    <a:spcPct val="0"/>
                  </a:spcBef>
                  <a:spcAft>
                    <a:spcPct val="0"/>
                  </a:spcAft>
                </a:pPr>
                <a:r>
                  <a:rPr lang="en-US" sz="4200" dirty="0">
                    <a:solidFill>
                      <a:prstClr val="white"/>
                    </a:solidFill>
                    <a:latin typeface="Sweet Sans Pro Medium" panose="02000000000000000000" pitchFamily="50" charset="0"/>
                  </a:rPr>
                  <a:t>l</a:t>
                </a:r>
              </a:p>
            </p:txBody>
          </p:sp>
        </p:grpSp>
        <p:grpSp>
          <p:nvGrpSpPr>
            <p:cNvPr id="11" name="Group 10"/>
            <p:cNvGrpSpPr/>
            <p:nvPr/>
          </p:nvGrpSpPr>
          <p:grpSpPr>
            <a:xfrm>
              <a:off x="5495538" y="3170673"/>
              <a:ext cx="449567" cy="638095"/>
              <a:chOff x="402131" y="1242299"/>
              <a:chExt cx="563901" cy="966450"/>
            </a:xfrm>
          </p:grpSpPr>
          <p:sp>
            <p:nvSpPr>
              <p:cNvPr id="92" name="Snip Single Corner Rectangle 91"/>
              <p:cNvSpPr/>
              <p:nvPr/>
            </p:nvSpPr>
            <p:spPr>
              <a:xfrm>
                <a:off x="402131" y="1242299"/>
                <a:ext cx="563901" cy="966450"/>
              </a:xfrm>
              <a:prstGeom prst="snip1Rect">
                <a:avLst/>
              </a:prstGeom>
            </p:spPr>
            <p:style>
              <a:lnRef idx="2">
                <a:schemeClr val="accent1"/>
              </a:lnRef>
              <a:fillRef idx="1">
                <a:schemeClr val="lt1"/>
              </a:fillRef>
              <a:effectRef idx="0">
                <a:schemeClr val="accent1"/>
              </a:effectRef>
              <a:fontRef idx="minor">
                <a:schemeClr val="dk1"/>
              </a:fontRef>
            </p:style>
            <p:txBody>
              <a:bodyPr rtlCol="0" anchor="ctr"/>
              <a:lstStyle/>
              <a:p>
                <a:pPr algn="ctr" defTabSz="914400" fontAlgn="base">
                  <a:spcBef>
                    <a:spcPct val="0"/>
                  </a:spcBef>
                  <a:spcAft>
                    <a:spcPct val="0"/>
                  </a:spcAft>
                </a:pPr>
                <a:endParaRPr lang="en-US" sz="4200" dirty="0">
                  <a:solidFill>
                    <a:prstClr val="black"/>
                  </a:solidFill>
                  <a:latin typeface="Sweet Sans Pro Medium" panose="02000000000000000000" pitchFamily="50" charset="0"/>
                </a:endParaRPr>
              </a:p>
            </p:txBody>
          </p:sp>
          <p:sp>
            <p:nvSpPr>
              <p:cNvPr id="93" name="Snip Single Corner Rectangle 92"/>
              <p:cNvSpPr/>
              <p:nvPr/>
            </p:nvSpPr>
            <p:spPr>
              <a:xfrm>
                <a:off x="465959" y="1299391"/>
                <a:ext cx="435802" cy="121878"/>
              </a:xfrm>
              <a:prstGeom prst="snip1Rect">
                <a:avLst>
                  <a:gd name="adj" fmla="val 44547"/>
                </a:avLst>
              </a:prstGeom>
              <a:solidFill>
                <a:schemeClr val="tx2">
                  <a:lumMod val="20000"/>
                  <a:lumOff val="8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defTabSz="914400" fontAlgn="base">
                  <a:spcBef>
                    <a:spcPct val="0"/>
                  </a:spcBef>
                  <a:spcAft>
                    <a:spcPct val="0"/>
                  </a:spcAft>
                </a:pPr>
                <a:endParaRPr lang="en-US" sz="6000" dirty="0">
                  <a:solidFill>
                    <a:prstClr val="black"/>
                  </a:solidFill>
                  <a:latin typeface="Sweet Sans Pro Medium" panose="02000000000000000000" pitchFamily="50" charset="0"/>
                </a:endParaRPr>
              </a:p>
            </p:txBody>
          </p:sp>
          <p:sp>
            <p:nvSpPr>
              <p:cNvPr id="94" name="Rectangle 93"/>
              <p:cNvSpPr/>
              <p:nvPr/>
            </p:nvSpPr>
            <p:spPr>
              <a:xfrm>
                <a:off x="465958" y="1481550"/>
                <a:ext cx="435803" cy="506104"/>
              </a:xfrm>
              <a:prstGeom prst="rect">
                <a:avLst/>
              </a:prstGeom>
              <a:solidFill>
                <a:srgbClr val="BAC5D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fontAlgn="base">
                  <a:spcBef>
                    <a:spcPct val="0"/>
                  </a:spcBef>
                  <a:spcAft>
                    <a:spcPct val="0"/>
                  </a:spcAft>
                </a:pPr>
                <a:endParaRPr lang="en-US" sz="4200" dirty="0">
                  <a:solidFill>
                    <a:prstClr val="white"/>
                  </a:solidFill>
                  <a:latin typeface="Sweet Sans Pro Medium" panose="02000000000000000000" pitchFamily="50" charset="0"/>
                </a:endParaRPr>
              </a:p>
            </p:txBody>
          </p:sp>
          <p:sp>
            <p:nvSpPr>
              <p:cNvPr id="95" name="Rectangle 94"/>
              <p:cNvSpPr/>
              <p:nvPr/>
            </p:nvSpPr>
            <p:spPr>
              <a:xfrm>
                <a:off x="679388" y="2015960"/>
                <a:ext cx="45719" cy="117454"/>
              </a:xfrm>
              <a:prstGeom prst="rect">
                <a:avLst/>
              </a:prstGeom>
              <a:solidFill>
                <a:srgbClr val="008000">
                  <a:alpha val="43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fontAlgn="base">
                  <a:spcBef>
                    <a:spcPct val="0"/>
                  </a:spcBef>
                  <a:spcAft>
                    <a:spcPct val="0"/>
                  </a:spcAft>
                </a:pPr>
                <a:endParaRPr lang="en-US" sz="4200" dirty="0">
                  <a:solidFill>
                    <a:prstClr val="white"/>
                  </a:solidFill>
                  <a:latin typeface="Sweet Sans Pro Medium" panose="02000000000000000000" pitchFamily="50" charset="0"/>
                </a:endParaRPr>
              </a:p>
            </p:txBody>
          </p:sp>
          <p:sp>
            <p:nvSpPr>
              <p:cNvPr id="96" name="Rectangle 95"/>
              <p:cNvSpPr/>
              <p:nvPr/>
            </p:nvSpPr>
            <p:spPr>
              <a:xfrm>
                <a:off x="767772" y="2015960"/>
                <a:ext cx="45719" cy="117454"/>
              </a:xfrm>
              <a:prstGeom prst="rect">
                <a:avLst/>
              </a:prstGeom>
              <a:solidFill>
                <a:srgbClr val="008000">
                  <a:alpha val="43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fontAlgn="base">
                  <a:spcBef>
                    <a:spcPct val="0"/>
                  </a:spcBef>
                  <a:spcAft>
                    <a:spcPct val="0"/>
                  </a:spcAft>
                </a:pPr>
                <a:endParaRPr lang="en-US" sz="4200" dirty="0">
                  <a:solidFill>
                    <a:prstClr val="white"/>
                  </a:solidFill>
                  <a:latin typeface="Sweet Sans Pro Medium" panose="02000000000000000000" pitchFamily="50" charset="0"/>
                </a:endParaRPr>
              </a:p>
            </p:txBody>
          </p:sp>
          <p:sp>
            <p:nvSpPr>
              <p:cNvPr id="97" name="Rectangle 96"/>
              <p:cNvSpPr/>
              <p:nvPr/>
            </p:nvSpPr>
            <p:spPr>
              <a:xfrm>
                <a:off x="856042" y="2015960"/>
                <a:ext cx="45719" cy="117454"/>
              </a:xfrm>
              <a:prstGeom prst="rect">
                <a:avLst/>
              </a:prstGeom>
              <a:solidFill>
                <a:srgbClr val="008000">
                  <a:alpha val="43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fontAlgn="base">
                  <a:spcBef>
                    <a:spcPct val="0"/>
                  </a:spcBef>
                  <a:spcAft>
                    <a:spcPct val="0"/>
                  </a:spcAft>
                </a:pPr>
                <a:endParaRPr lang="en-US" sz="4200" dirty="0">
                  <a:solidFill>
                    <a:prstClr val="white"/>
                  </a:solidFill>
                  <a:latin typeface="Sweet Sans Pro Medium" panose="02000000000000000000" pitchFamily="50" charset="0"/>
                </a:endParaRPr>
              </a:p>
            </p:txBody>
          </p:sp>
          <p:sp>
            <p:nvSpPr>
              <p:cNvPr id="98" name="Rectangle 97"/>
              <p:cNvSpPr/>
              <p:nvPr/>
            </p:nvSpPr>
            <p:spPr>
              <a:xfrm>
                <a:off x="465958" y="1481550"/>
                <a:ext cx="435803" cy="434570"/>
              </a:xfrm>
              <a:prstGeom prst="rect">
                <a:avLst/>
              </a:prstGeom>
              <a:solidFill>
                <a:schemeClr val="accent3">
                  <a:alpha val="36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fontAlgn="base">
                  <a:spcBef>
                    <a:spcPct val="0"/>
                  </a:spcBef>
                  <a:spcAft>
                    <a:spcPct val="0"/>
                  </a:spcAft>
                </a:pPr>
                <a:r>
                  <a:rPr lang="en-US" sz="4200" dirty="0">
                    <a:solidFill>
                      <a:prstClr val="white"/>
                    </a:solidFill>
                    <a:latin typeface="Sweet Sans Pro Medium" panose="02000000000000000000" pitchFamily="50" charset="0"/>
                  </a:rPr>
                  <a:t>p</a:t>
                </a:r>
              </a:p>
            </p:txBody>
          </p:sp>
        </p:grpSp>
        <p:grpSp>
          <p:nvGrpSpPr>
            <p:cNvPr id="12" name="Group 11"/>
            <p:cNvGrpSpPr/>
            <p:nvPr/>
          </p:nvGrpSpPr>
          <p:grpSpPr>
            <a:xfrm>
              <a:off x="6088847" y="3165046"/>
              <a:ext cx="449567" cy="638095"/>
              <a:chOff x="402131" y="1242299"/>
              <a:chExt cx="563901" cy="966450"/>
            </a:xfrm>
          </p:grpSpPr>
          <p:sp>
            <p:nvSpPr>
              <p:cNvPr id="85" name="Snip Single Corner Rectangle 84"/>
              <p:cNvSpPr/>
              <p:nvPr/>
            </p:nvSpPr>
            <p:spPr>
              <a:xfrm>
                <a:off x="402131" y="1242299"/>
                <a:ext cx="563901" cy="966450"/>
              </a:xfrm>
              <a:prstGeom prst="snip1Rect">
                <a:avLst/>
              </a:prstGeom>
            </p:spPr>
            <p:style>
              <a:lnRef idx="2">
                <a:schemeClr val="accent1"/>
              </a:lnRef>
              <a:fillRef idx="1">
                <a:schemeClr val="lt1"/>
              </a:fillRef>
              <a:effectRef idx="0">
                <a:schemeClr val="accent1"/>
              </a:effectRef>
              <a:fontRef idx="minor">
                <a:schemeClr val="dk1"/>
              </a:fontRef>
            </p:style>
            <p:txBody>
              <a:bodyPr rtlCol="0" anchor="ctr"/>
              <a:lstStyle/>
              <a:p>
                <a:pPr algn="ctr" defTabSz="914400" fontAlgn="base">
                  <a:spcBef>
                    <a:spcPct val="0"/>
                  </a:spcBef>
                  <a:spcAft>
                    <a:spcPct val="0"/>
                  </a:spcAft>
                </a:pPr>
                <a:endParaRPr lang="en-US" sz="4200" dirty="0">
                  <a:solidFill>
                    <a:prstClr val="black"/>
                  </a:solidFill>
                  <a:latin typeface="Sweet Sans Pro Medium" panose="02000000000000000000" pitchFamily="50" charset="0"/>
                </a:endParaRPr>
              </a:p>
            </p:txBody>
          </p:sp>
          <p:sp>
            <p:nvSpPr>
              <p:cNvPr id="86" name="Snip Single Corner Rectangle 85"/>
              <p:cNvSpPr/>
              <p:nvPr/>
            </p:nvSpPr>
            <p:spPr>
              <a:xfrm>
                <a:off x="465959" y="1299391"/>
                <a:ext cx="435802" cy="121878"/>
              </a:xfrm>
              <a:prstGeom prst="snip1Rect">
                <a:avLst>
                  <a:gd name="adj" fmla="val 44547"/>
                </a:avLst>
              </a:prstGeom>
              <a:solidFill>
                <a:schemeClr val="tx2">
                  <a:lumMod val="20000"/>
                  <a:lumOff val="8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defTabSz="914400" fontAlgn="base">
                  <a:spcBef>
                    <a:spcPct val="0"/>
                  </a:spcBef>
                  <a:spcAft>
                    <a:spcPct val="0"/>
                  </a:spcAft>
                </a:pPr>
                <a:endParaRPr lang="en-US" sz="6000" dirty="0">
                  <a:solidFill>
                    <a:prstClr val="black"/>
                  </a:solidFill>
                  <a:latin typeface="Sweet Sans Pro Medium" panose="02000000000000000000" pitchFamily="50" charset="0"/>
                </a:endParaRPr>
              </a:p>
            </p:txBody>
          </p:sp>
          <p:sp>
            <p:nvSpPr>
              <p:cNvPr id="87" name="Rectangle 86"/>
              <p:cNvSpPr/>
              <p:nvPr/>
            </p:nvSpPr>
            <p:spPr>
              <a:xfrm>
                <a:off x="465958" y="1481550"/>
                <a:ext cx="435803" cy="506104"/>
              </a:xfrm>
              <a:prstGeom prst="rect">
                <a:avLst/>
              </a:prstGeom>
              <a:solidFill>
                <a:srgbClr val="BAC5D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fontAlgn="base">
                  <a:spcBef>
                    <a:spcPct val="0"/>
                  </a:spcBef>
                  <a:spcAft>
                    <a:spcPct val="0"/>
                  </a:spcAft>
                </a:pPr>
                <a:endParaRPr lang="en-US" sz="4200" dirty="0">
                  <a:solidFill>
                    <a:prstClr val="white"/>
                  </a:solidFill>
                  <a:latin typeface="Sweet Sans Pro Medium" panose="02000000000000000000" pitchFamily="50" charset="0"/>
                </a:endParaRPr>
              </a:p>
            </p:txBody>
          </p:sp>
          <p:sp>
            <p:nvSpPr>
              <p:cNvPr id="88" name="Rectangle 87"/>
              <p:cNvSpPr/>
              <p:nvPr/>
            </p:nvSpPr>
            <p:spPr>
              <a:xfrm>
                <a:off x="679388" y="2015960"/>
                <a:ext cx="45719" cy="117454"/>
              </a:xfrm>
              <a:prstGeom prst="rect">
                <a:avLst/>
              </a:prstGeom>
              <a:solidFill>
                <a:srgbClr val="008000">
                  <a:alpha val="43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fontAlgn="base">
                  <a:spcBef>
                    <a:spcPct val="0"/>
                  </a:spcBef>
                  <a:spcAft>
                    <a:spcPct val="0"/>
                  </a:spcAft>
                </a:pPr>
                <a:endParaRPr lang="en-US" sz="4200" dirty="0">
                  <a:solidFill>
                    <a:prstClr val="white"/>
                  </a:solidFill>
                  <a:latin typeface="Sweet Sans Pro Medium" panose="02000000000000000000" pitchFamily="50" charset="0"/>
                </a:endParaRPr>
              </a:p>
            </p:txBody>
          </p:sp>
          <p:sp>
            <p:nvSpPr>
              <p:cNvPr id="89" name="Rectangle 88"/>
              <p:cNvSpPr/>
              <p:nvPr/>
            </p:nvSpPr>
            <p:spPr>
              <a:xfrm>
                <a:off x="767772" y="2015960"/>
                <a:ext cx="45719" cy="117454"/>
              </a:xfrm>
              <a:prstGeom prst="rect">
                <a:avLst/>
              </a:prstGeom>
              <a:solidFill>
                <a:srgbClr val="008000">
                  <a:alpha val="43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fontAlgn="base">
                  <a:spcBef>
                    <a:spcPct val="0"/>
                  </a:spcBef>
                  <a:spcAft>
                    <a:spcPct val="0"/>
                  </a:spcAft>
                </a:pPr>
                <a:endParaRPr lang="en-US" sz="4200" dirty="0">
                  <a:solidFill>
                    <a:prstClr val="white"/>
                  </a:solidFill>
                  <a:latin typeface="Sweet Sans Pro Medium" panose="02000000000000000000" pitchFamily="50" charset="0"/>
                </a:endParaRPr>
              </a:p>
            </p:txBody>
          </p:sp>
          <p:sp>
            <p:nvSpPr>
              <p:cNvPr id="90" name="Rectangle 89"/>
              <p:cNvSpPr/>
              <p:nvPr/>
            </p:nvSpPr>
            <p:spPr>
              <a:xfrm>
                <a:off x="856042" y="2015960"/>
                <a:ext cx="45719" cy="117454"/>
              </a:xfrm>
              <a:prstGeom prst="rect">
                <a:avLst/>
              </a:prstGeom>
              <a:solidFill>
                <a:srgbClr val="008000">
                  <a:alpha val="43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fontAlgn="base">
                  <a:spcBef>
                    <a:spcPct val="0"/>
                  </a:spcBef>
                  <a:spcAft>
                    <a:spcPct val="0"/>
                  </a:spcAft>
                </a:pPr>
                <a:endParaRPr lang="en-US" sz="4200" dirty="0">
                  <a:solidFill>
                    <a:prstClr val="white"/>
                  </a:solidFill>
                  <a:latin typeface="Sweet Sans Pro Medium" panose="02000000000000000000" pitchFamily="50" charset="0"/>
                </a:endParaRPr>
              </a:p>
            </p:txBody>
          </p:sp>
          <p:sp>
            <p:nvSpPr>
              <p:cNvPr id="91" name="Rectangle 90"/>
              <p:cNvSpPr/>
              <p:nvPr/>
            </p:nvSpPr>
            <p:spPr>
              <a:xfrm>
                <a:off x="465958" y="1481550"/>
                <a:ext cx="435803" cy="434570"/>
              </a:xfrm>
              <a:prstGeom prst="rect">
                <a:avLst/>
              </a:prstGeom>
              <a:solidFill>
                <a:schemeClr val="accent3">
                  <a:alpha val="36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fontAlgn="base">
                  <a:spcBef>
                    <a:spcPct val="0"/>
                  </a:spcBef>
                  <a:spcAft>
                    <a:spcPct val="0"/>
                  </a:spcAft>
                </a:pPr>
                <a:r>
                  <a:rPr lang="en-US" sz="4200" dirty="0">
                    <a:solidFill>
                      <a:prstClr val="white"/>
                    </a:solidFill>
                    <a:latin typeface="Sweet Sans Pro Medium" panose="02000000000000000000" pitchFamily="50" charset="0"/>
                  </a:rPr>
                  <a:t>r</a:t>
                </a:r>
              </a:p>
            </p:txBody>
          </p:sp>
        </p:grpSp>
        <p:grpSp>
          <p:nvGrpSpPr>
            <p:cNvPr id="13" name="Group 12"/>
            <p:cNvGrpSpPr/>
            <p:nvPr/>
          </p:nvGrpSpPr>
          <p:grpSpPr>
            <a:xfrm>
              <a:off x="6697543" y="3181719"/>
              <a:ext cx="449567" cy="638095"/>
              <a:chOff x="402131" y="1242299"/>
              <a:chExt cx="563901" cy="966450"/>
            </a:xfrm>
          </p:grpSpPr>
          <p:sp>
            <p:nvSpPr>
              <p:cNvPr id="78" name="Snip Single Corner Rectangle 77"/>
              <p:cNvSpPr/>
              <p:nvPr/>
            </p:nvSpPr>
            <p:spPr>
              <a:xfrm>
                <a:off x="402131" y="1242299"/>
                <a:ext cx="563901" cy="966450"/>
              </a:xfrm>
              <a:prstGeom prst="snip1Rect">
                <a:avLst/>
              </a:prstGeom>
            </p:spPr>
            <p:style>
              <a:lnRef idx="2">
                <a:schemeClr val="accent1"/>
              </a:lnRef>
              <a:fillRef idx="1">
                <a:schemeClr val="lt1"/>
              </a:fillRef>
              <a:effectRef idx="0">
                <a:schemeClr val="accent1"/>
              </a:effectRef>
              <a:fontRef idx="minor">
                <a:schemeClr val="dk1"/>
              </a:fontRef>
            </p:style>
            <p:txBody>
              <a:bodyPr rtlCol="0" anchor="ctr"/>
              <a:lstStyle/>
              <a:p>
                <a:pPr algn="ctr" defTabSz="914400" fontAlgn="base">
                  <a:spcBef>
                    <a:spcPct val="0"/>
                  </a:spcBef>
                  <a:spcAft>
                    <a:spcPct val="0"/>
                  </a:spcAft>
                </a:pPr>
                <a:endParaRPr lang="en-US" sz="4200" dirty="0">
                  <a:solidFill>
                    <a:prstClr val="black"/>
                  </a:solidFill>
                  <a:latin typeface="Sweet Sans Pro Medium" panose="02000000000000000000" pitchFamily="50" charset="0"/>
                </a:endParaRPr>
              </a:p>
            </p:txBody>
          </p:sp>
          <p:sp>
            <p:nvSpPr>
              <p:cNvPr id="79" name="Snip Single Corner Rectangle 78"/>
              <p:cNvSpPr/>
              <p:nvPr/>
            </p:nvSpPr>
            <p:spPr>
              <a:xfrm>
                <a:off x="465959" y="1299391"/>
                <a:ext cx="435802" cy="121878"/>
              </a:xfrm>
              <a:prstGeom prst="snip1Rect">
                <a:avLst>
                  <a:gd name="adj" fmla="val 44547"/>
                </a:avLst>
              </a:prstGeom>
              <a:solidFill>
                <a:schemeClr val="tx2">
                  <a:lumMod val="20000"/>
                  <a:lumOff val="8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defTabSz="914400" fontAlgn="base">
                  <a:spcBef>
                    <a:spcPct val="0"/>
                  </a:spcBef>
                  <a:spcAft>
                    <a:spcPct val="0"/>
                  </a:spcAft>
                </a:pPr>
                <a:endParaRPr lang="en-US" sz="6000" dirty="0">
                  <a:solidFill>
                    <a:prstClr val="black"/>
                  </a:solidFill>
                  <a:latin typeface="Sweet Sans Pro Medium" panose="02000000000000000000" pitchFamily="50" charset="0"/>
                </a:endParaRPr>
              </a:p>
            </p:txBody>
          </p:sp>
          <p:sp>
            <p:nvSpPr>
              <p:cNvPr id="80" name="Rectangle 79"/>
              <p:cNvSpPr/>
              <p:nvPr/>
            </p:nvSpPr>
            <p:spPr>
              <a:xfrm>
                <a:off x="465958" y="1481550"/>
                <a:ext cx="435803" cy="506104"/>
              </a:xfrm>
              <a:prstGeom prst="rect">
                <a:avLst/>
              </a:prstGeom>
              <a:solidFill>
                <a:srgbClr val="BAC5D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fontAlgn="base">
                  <a:spcBef>
                    <a:spcPct val="0"/>
                  </a:spcBef>
                  <a:spcAft>
                    <a:spcPct val="0"/>
                  </a:spcAft>
                </a:pPr>
                <a:endParaRPr lang="en-US" sz="4200" dirty="0">
                  <a:solidFill>
                    <a:prstClr val="white"/>
                  </a:solidFill>
                  <a:latin typeface="Sweet Sans Pro Medium" panose="02000000000000000000" pitchFamily="50" charset="0"/>
                </a:endParaRPr>
              </a:p>
            </p:txBody>
          </p:sp>
          <p:sp>
            <p:nvSpPr>
              <p:cNvPr id="81" name="Rectangle 80"/>
              <p:cNvSpPr/>
              <p:nvPr/>
            </p:nvSpPr>
            <p:spPr>
              <a:xfrm>
                <a:off x="679388" y="2015960"/>
                <a:ext cx="45719" cy="117454"/>
              </a:xfrm>
              <a:prstGeom prst="rect">
                <a:avLst/>
              </a:prstGeom>
              <a:solidFill>
                <a:srgbClr val="008000">
                  <a:alpha val="43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fontAlgn="base">
                  <a:spcBef>
                    <a:spcPct val="0"/>
                  </a:spcBef>
                  <a:spcAft>
                    <a:spcPct val="0"/>
                  </a:spcAft>
                </a:pPr>
                <a:endParaRPr lang="en-US" sz="4200" dirty="0">
                  <a:solidFill>
                    <a:prstClr val="white"/>
                  </a:solidFill>
                  <a:latin typeface="Sweet Sans Pro Medium" panose="02000000000000000000" pitchFamily="50" charset="0"/>
                </a:endParaRPr>
              </a:p>
            </p:txBody>
          </p:sp>
          <p:sp>
            <p:nvSpPr>
              <p:cNvPr id="82" name="Rectangle 81"/>
              <p:cNvSpPr/>
              <p:nvPr/>
            </p:nvSpPr>
            <p:spPr>
              <a:xfrm>
                <a:off x="767772" y="2015960"/>
                <a:ext cx="45719" cy="117454"/>
              </a:xfrm>
              <a:prstGeom prst="rect">
                <a:avLst/>
              </a:prstGeom>
              <a:solidFill>
                <a:srgbClr val="008000">
                  <a:alpha val="43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fontAlgn="base">
                  <a:spcBef>
                    <a:spcPct val="0"/>
                  </a:spcBef>
                  <a:spcAft>
                    <a:spcPct val="0"/>
                  </a:spcAft>
                </a:pPr>
                <a:endParaRPr lang="en-US" sz="4200" dirty="0">
                  <a:solidFill>
                    <a:prstClr val="white"/>
                  </a:solidFill>
                  <a:latin typeface="Sweet Sans Pro Medium" panose="02000000000000000000" pitchFamily="50" charset="0"/>
                </a:endParaRPr>
              </a:p>
            </p:txBody>
          </p:sp>
          <p:sp>
            <p:nvSpPr>
              <p:cNvPr id="83" name="Rectangle 82"/>
              <p:cNvSpPr/>
              <p:nvPr/>
            </p:nvSpPr>
            <p:spPr>
              <a:xfrm>
                <a:off x="856042" y="2015960"/>
                <a:ext cx="45719" cy="117454"/>
              </a:xfrm>
              <a:prstGeom prst="rect">
                <a:avLst/>
              </a:prstGeom>
              <a:solidFill>
                <a:srgbClr val="008000">
                  <a:alpha val="43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fontAlgn="base">
                  <a:spcBef>
                    <a:spcPct val="0"/>
                  </a:spcBef>
                  <a:spcAft>
                    <a:spcPct val="0"/>
                  </a:spcAft>
                </a:pPr>
                <a:endParaRPr lang="en-US" sz="4200" dirty="0">
                  <a:solidFill>
                    <a:prstClr val="white"/>
                  </a:solidFill>
                  <a:latin typeface="Sweet Sans Pro Medium" panose="02000000000000000000" pitchFamily="50" charset="0"/>
                </a:endParaRPr>
              </a:p>
            </p:txBody>
          </p:sp>
          <p:sp>
            <p:nvSpPr>
              <p:cNvPr id="84" name="Rectangle 83"/>
              <p:cNvSpPr/>
              <p:nvPr/>
            </p:nvSpPr>
            <p:spPr>
              <a:xfrm>
                <a:off x="465958" y="1481550"/>
                <a:ext cx="435803" cy="434570"/>
              </a:xfrm>
              <a:prstGeom prst="rect">
                <a:avLst/>
              </a:prstGeom>
              <a:solidFill>
                <a:schemeClr val="accent3">
                  <a:alpha val="36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fontAlgn="base">
                  <a:spcBef>
                    <a:spcPct val="0"/>
                  </a:spcBef>
                  <a:spcAft>
                    <a:spcPct val="0"/>
                  </a:spcAft>
                </a:pPr>
                <a:r>
                  <a:rPr lang="en-US" sz="4200" dirty="0">
                    <a:solidFill>
                      <a:prstClr val="white"/>
                    </a:solidFill>
                    <a:latin typeface="Sweet Sans Pro Medium" panose="02000000000000000000" pitchFamily="50" charset="0"/>
                  </a:rPr>
                  <a:t>s</a:t>
                </a:r>
              </a:p>
            </p:txBody>
          </p:sp>
        </p:grpSp>
        <p:grpSp>
          <p:nvGrpSpPr>
            <p:cNvPr id="14" name="Group 13"/>
            <p:cNvGrpSpPr/>
            <p:nvPr/>
          </p:nvGrpSpPr>
          <p:grpSpPr>
            <a:xfrm>
              <a:off x="7272351" y="3162088"/>
              <a:ext cx="449567" cy="638095"/>
              <a:chOff x="402131" y="1242299"/>
              <a:chExt cx="563901" cy="966450"/>
            </a:xfrm>
          </p:grpSpPr>
          <p:sp>
            <p:nvSpPr>
              <p:cNvPr id="71" name="Snip Single Corner Rectangle 70"/>
              <p:cNvSpPr/>
              <p:nvPr/>
            </p:nvSpPr>
            <p:spPr>
              <a:xfrm>
                <a:off x="402131" y="1242299"/>
                <a:ext cx="563901" cy="966450"/>
              </a:xfrm>
              <a:prstGeom prst="snip1Rect">
                <a:avLst/>
              </a:prstGeom>
            </p:spPr>
            <p:style>
              <a:lnRef idx="2">
                <a:schemeClr val="accent1"/>
              </a:lnRef>
              <a:fillRef idx="1">
                <a:schemeClr val="lt1"/>
              </a:fillRef>
              <a:effectRef idx="0">
                <a:schemeClr val="accent1"/>
              </a:effectRef>
              <a:fontRef idx="minor">
                <a:schemeClr val="dk1"/>
              </a:fontRef>
            </p:style>
            <p:txBody>
              <a:bodyPr rtlCol="0" anchor="ctr"/>
              <a:lstStyle/>
              <a:p>
                <a:pPr algn="ctr" defTabSz="914400" fontAlgn="base">
                  <a:spcBef>
                    <a:spcPct val="0"/>
                  </a:spcBef>
                  <a:spcAft>
                    <a:spcPct val="0"/>
                  </a:spcAft>
                </a:pPr>
                <a:endParaRPr lang="en-US" sz="4200" dirty="0">
                  <a:solidFill>
                    <a:prstClr val="black"/>
                  </a:solidFill>
                  <a:latin typeface="Sweet Sans Pro Medium" panose="02000000000000000000" pitchFamily="50" charset="0"/>
                </a:endParaRPr>
              </a:p>
            </p:txBody>
          </p:sp>
          <p:sp>
            <p:nvSpPr>
              <p:cNvPr id="72" name="Snip Single Corner Rectangle 71"/>
              <p:cNvSpPr/>
              <p:nvPr/>
            </p:nvSpPr>
            <p:spPr>
              <a:xfrm>
                <a:off x="465959" y="1299391"/>
                <a:ext cx="435802" cy="121878"/>
              </a:xfrm>
              <a:prstGeom prst="snip1Rect">
                <a:avLst>
                  <a:gd name="adj" fmla="val 44547"/>
                </a:avLst>
              </a:prstGeom>
              <a:solidFill>
                <a:schemeClr val="tx2">
                  <a:lumMod val="20000"/>
                  <a:lumOff val="8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defTabSz="914400" fontAlgn="base">
                  <a:spcBef>
                    <a:spcPct val="0"/>
                  </a:spcBef>
                  <a:spcAft>
                    <a:spcPct val="0"/>
                  </a:spcAft>
                </a:pPr>
                <a:endParaRPr lang="en-US" sz="6000" dirty="0">
                  <a:solidFill>
                    <a:prstClr val="black"/>
                  </a:solidFill>
                  <a:latin typeface="Sweet Sans Pro Medium" panose="02000000000000000000" pitchFamily="50" charset="0"/>
                </a:endParaRPr>
              </a:p>
            </p:txBody>
          </p:sp>
          <p:sp>
            <p:nvSpPr>
              <p:cNvPr id="73" name="Rectangle 72"/>
              <p:cNvSpPr/>
              <p:nvPr/>
            </p:nvSpPr>
            <p:spPr>
              <a:xfrm>
                <a:off x="465958" y="1481550"/>
                <a:ext cx="435803" cy="506104"/>
              </a:xfrm>
              <a:prstGeom prst="rect">
                <a:avLst/>
              </a:prstGeom>
              <a:solidFill>
                <a:srgbClr val="BAC5D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fontAlgn="base">
                  <a:spcBef>
                    <a:spcPct val="0"/>
                  </a:spcBef>
                  <a:spcAft>
                    <a:spcPct val="0"/>
                  </a:spcAft>
                </a:pPr>
                <a:endParaRPr lang="en-US" sz="4200" dirty="0">
                  <a:solidFill>
                    <a:prstClr val="white"/>
                  </a:solidFill>
                  <a:latin typeface="Sweet Sans Pro Medium" panose="02000000000000000000" pitchFamily="50" charset="0"/>
                </a:endParaRPr>
              </a:p>
            </p:txBody>
          </p:sp>
          <p:sp>
            <p:nvSpPr>
              <p:cNvPr id="74" name="Rectangle 73"/>
              <p:cNvSpPr/>
              <p:nvPr/>
            </p:nvSpPr>
            <p:spPr>
              <a:xfrm>
                <a:off x="679388" y="2015960"/>
                <a:ext cx="45719" cy="117454"/>
              </a:xfrm>
              <a:prstGeom prst="rect">
                <a:avLst/>
              </a:prstGeom>
              <a:solidFill>
                <a:srgbClr val="008000">
                  <a:alpha val="43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fontAlgn="base">
                  <a:spcBef>
                    <a:spcPct val="0"/>
                  </a:spcBef>
                  <a:spcAft>
                    <a:spcPct val="0"/>
                  </a:spcAft>
                </a:pPr>
                <a:endParaRPr lang="en-US" sz="4200" dirty="0">
                  <a:solidFill>
                    <a:prstClr val="white"/>
                  </a:solidFill>
                  <a:latin typeface="Sweet Sans Pro Medium" panose="02000000000000000000" pitchFamily="50" charset="0"/>
                </a:endParaRPr>
              </a:p>
            </p:txBody>
          </p:sp>
          <p:sp>
            <p:nvSpPr>
              <p:cNvPr id="75" name="Rectangle 74"/>
              <p:cNvSpPr/>
              <p:nvPr/>
            </p:nvSpPr>
            <p:spPr>
              <a:xfrm>
                <a:off x="767772" y="2015960"/>
                <a:ext cx="45719" cy="117454"/>
              </a:xfrm>
              <a:prstGeom prst="rect">
                <a:avLst/>
              </a:prstGeom>
              <a:solidFill>
                <a:srgbClr val="008000">
                  <a:alpha val="43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fontAlgn="base">
                  <a:spcBef>
                    <a:spcPct val="0"/>
                  </a:spcBef>
                  <a:spcAft>
                    <a:spcPct val="0"/>
                  </a:spcAft>
                </a:pPr>
                <a:endParaRPr lang="en-US" sz="4200" dirty="0">
                  <a:solidFill>
                    <a:prstClr val="white"/>
                  </a:solidFill>
                  <a:latin typeface="Sweet Sans Pro Medium" panose="02000000000000000000" pitchFamily="50" charset="0"/>
                </a:endParaRPr>
              </a:p>
            </p:txBody>
          </p:sp>
          <p:sp>
            <p:nvSpPr>
              <p:cNvPr id="76" name="Rectangle 75"/>
              <p:cNvSpPr/>
              <p:nvPr/>
            </p:nvSpPr>
            <p:spPr>
              <a:xfrm>
                <a:off x="856042" y="2015960"/>
                <a:ext cx="45719" cy="117454"/>
              </a:xfrm>
              <a:prstGeom prst="rect">
                <a:avLst/>
              </a:prstGeom>
              <a:solidFill>
                <a:srgbClr val="008000">
                  <a:alpha val="43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fontAlgn="base">
                  <a:spcBef>
                    <a:spcPct val="0"/>
                  </a:spcBef>
                  <a:spcAft>
                    <a:spcPct val="0"/>
                  </a:spcAft>
                </a:pPr>
                <a:endParaRPr lang="en-US" sz="4200" dirty="0">
                  <a:solidFill>
                    <a:prstClr val="white"/>
                  </a:solidFill>
                  <a:latin typeface="Sweet Sans Pro Medium" panose="02000000000000000000" pitchFamily="50" charset="0"/>
                </a:endParaRPr>
              </a:p>
            </p:txBody>
          </p:sp>
          <p:sp>
            <p:nvSpPr>
              <p:cNvPr id="77" name="Rectangle 76"/>
              <p:cNvSpPr/>
              <p:nvPr/>
            </p:nvSpPr>
            <p:spPr>
              <a:xfrm>
                <a:off x="465958" y="1481550"/>
                <a:ext cx="435803" cy="434570"/>
              </a:xfrm>
              <a:prstGeom prst="rect">
                <a:avLst/>
              </a:prstGeom>
              <a:solidFill>
                <a:schemeClr val="accent3">
                  <a:alpha val="36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fontAlgn="base">
                  <a:spcBef>
                    <a:spcPct val="0"/>
                  </a:spcBef>
                  <a:spcAft>
                    <a:spcPct val="0"/>
                  </a:spcAft>
                </a:pPr>
                <a:r>
                  <a:rPr lang="en-US" sz="4200" dirty="0">
                    <a:solidFill>
                      <a:prstClr val="white"/>
                    </a:solidFill>
                    <a:latin typeface="Sweet Sans Pro Medium" panose="02000000000000000000" pitchFamily="50" charset="0"/>
                  </a:rPr>
                  <a:t>t</a:t>
                </a:r>
              </a:p>
            </p:txBody>
          </p:sp>
        </p:grpSp>
        <p:grpSp>
          <p:nvGrpSpPr>
            <p:cNvPr id="15" name="Group 14"/>
            <p:cNvGrpSpPr/>
            <p:nvPr/>
          </p:nvGrpSpPr>
          <p:grpSpPr>
            <a:xfrm>
              <a:off x="7881048" y="3178762"/>
              <a:ext cx="449567" cy="638095"/>
              <a:chOff x="402131" y="1242299"/>
              <a:chExt cx="563901" cy="966450"/>
            </a:xfrm>
          </p:grpSpPr>
          <p:sp>
            <p:nvSpPr>
              <p:cNvPr id="64" name="Snip Single Corner Rectangle 63"/>
              <p:cNvSpPr/>
              <p:nvPr/>
            </p:nvSpPr>
            <p:spPr>
              <a:xfrm>
                <a:off x="402131" y="1242299"/>
                <a:ext cx="563901" cy="966450"/>
              </a:xfrm>
              <a:prstGeom prst="snip1Rect">
                <a:avLst/>
              </a:prstGeom>
            </p:spPr>
            <p:style>
              <a:lnRef idx="2">
                <a:schemeClr val="accent1"/>
              </a:lnRef>
              <a:fillRef idx="1">
                <a:schemeClr val="lt1"/>
              </a:fillRef>
              <a:effectRef idx="0">
                <a:schemeClr val="accent1"/>
              </a:effectRef>
              <a:fontRef idx="minor">
                <a:schemeClr val="dk1"/>
              </a:fontRef>
            </p:style>
            <p:txBody>
              <a:bodyPr rtlCol="0" anchor="ctr"/>
              <a:lstStyle/>
              <a:p>
                <a:pPr algn="ctr" defTabSz="914400" fontAlgn="base">
                  <a:spcBef>
                    <a:spcPct val="0"/>
                  </a:spcBef>
                  <a:spcAft>
                    <a:spcPct val="0"/>
                  </a:spcAft>
                </a:pPr>
                <a:endParaRPr lang="en-US" sz="4200" dirty="0">
                  <a:solidFill>
                    <a:prstClr val="black"/>
                  </a:solidFill>
                  <a:latin typeface="Sweet Sans Pro Medium" panose="02000000000000000000" pitchFamily="50" charset="0"/>
                </a:endParaRPr>
              </a:p>
            </p:txBody>
          </p:sp>
          <p:sp>
            <p:nvSpPr>
              <p:cNvPr id="65" name="Snip Single Corner Rectangle 64"/>
              <p:cNvSpPr/>
              <p:nvPr/>
            </p:nvSpPr>
            <p:spPr>
              <a:xfrm>
                <a:off x="465959" y="1299391"/>
                <a:ext cx="435802" cy="121878"/>
              </a:xfrm>
              <a:prstGeom prst="snip1Rect">
                <a:avLst>
                  <a:gd name="adj" fmla="val 44547"/>
                </a:avLst>
              </a:prstGeom>
              <a:solidFill>
                <a:schemeClr val="tx2">
                  <a:lumMod val="20000"/>
                  <a:lumOff val="8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defTabSz="914400" fontAlgn="base">
                  <a:spcBef>
                    <a:spcPct val="0"/>
                  </a:spcBef>
                  <a:spcAft>
                    <a:spcPct val="0"/>
                  </a:spcAft>
                </a:pPr>
                <a:endParaRPr lang="en-US" sz="6000" dirty="0">
                  <a:solidFill>
                    <a:prstClr val="black"/>
                  </a:solidFill>
                  <a:latin typeface="Sweet Sans Pro Medium" panose="02000000000000000000" pitchFamily="50" charset="0"/>
                </a:endParaRPr>
              </a:p>
            </p:txBody>
          </p:sp>
          <p:sp>
            <p:nvSpPr>
              <p:cNvPr id="66" name="Rectangle 65"/>
              <p:cNvSpPr/>
              <p:nvPr/>
            </p:nvSpPr>
            <p:spPr>
              <a:xfrm>
                <a:off x="465958" y="1481550"/>
                <a:ext cx="435803" cy="506104"/>
              </a:xfrm>
              <a:prstGeom prst="rect">
                <a:avLst/>
              </a:prstGeom>
              <a:solidFill>
                <a:srgbClr val="BAC5D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fontAlgn="base">
                  <a:spcBef>
                    <a:spcPct val="0"/>
                  </a:spcBef>
                  <a:spcAft>
                    <a:spcPct val="0"/>
                  </a:spcAft>
                </a:pPr>
                <a:endParaRPr lang="en-US" sz="4200" dirty="0">
                  <a:solidFill>
                    <a:prstClr val="white"/>
                  </a:solidFill>
                  <a:latin typeface="Sweet Sans Pro Medium" panose="02000000000000000000" pitchFamily="50" charset="0"/>
                </a:endParaRPr>
              </a:p>
            </p:txBody>
          </p:sp>
          <p:sp>
            <p:nvSpPr>
              <p:cNvPr id="67" name="Rectangle 66"/>
              <p:cNvSpPr/>
              <p:nvPr/>
            </p:nvSpPr>
            <p:spPr>
              <a:xfrm>
                <a:off x="679388" y="2015960"/>
                <a:ext cx="45719" cy="117454"/>
              </a:xfrm>
              <a:prstGeom prst="rect">
                <a:avLst/>
              </a:prstGeom>
              <a:solidFill>
                <a:srgbClr val="008000">
                  <a:alpha val="43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fontAlgn="base">
                  <a:spcBef>
                    <a:spcPct val="0"/>
                  </a:spcBef>
                  <a:spcAft>
                    <a:spcPct val="0"/>
                  </a:spcAft>
                </a:pPr>
                <a:endParaRPr lang="en-US" sz="4200" dirty="0">
                  <a:solidFill>
                    <a:prstClr val="white"/>
                  </a:solidFill>
                  <a:latin typeface="Sweet Sans Pro Medium" panose="02000000000000000000" pitchFamily="50" charset="0"/>
                </a:endParaRPr>
              </a:p>
            </p:txBody>
          </p:sp>
          <p:sp>
            <p:nvSpPr>
              <p:cNvPr id="68" name="Rectangle 67"/>
              <p:cNvSpPr/>
              <p:nvPr/>
            </p:nvSpPr>
            <p:spPr>
              <a:xfrm>
                <a:off x="767772" y="2015960"/>
                <a:ext cx="45719" cy="117454"/>
              </a:xfrm>
              <a:prstGeom prst="rect">
                <a:avLst/>
              </a:prstGeom>
              <a:solidFill>
                <a:srgbClr val="008000">
                  <a:alpha val="43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fontAlgn="base">
                  <a:spcBef>
                    <a:spcPct val="0"/>
                  </a:spcBef>
                  <a:spcAft>
                    <a:spcPct val="0"/>
                  </a:spcAft>
                </a:pPr>
                <a:endParaRPr lang="en-US" sz="4200" dirty="0">
                  <a:solidFill>
                    <a:prstClr val="white"/>
                  </a:solidFill>
                  <a:latin typeface="Sweet Sans Pro Medium" panose="02000000000000000000" pitchFamily="50" charset="0"/>
                </a:endParaRPr>
              </a:p>
            </p:txBody>
          </p:sp>
          <p:sp>
            <p:nvSpPr>
              <p:cNvPr id="69" name="Rectangle 68"/>
              <p:cNvSpPr/>
              <p:nvPr/>
            </p:nvSpPr>
            <p:spPr>
              <a:xfrm>
                <a:off x="856042" y="2015960"/>
                <a:ext cx="45719" cy="117454"/>
              </a:xfrm>
              <a:prstGeom prst="rect">
                <a:avLst/>
              </a:prstGeom>
              <a:solidFill>
                <a:srgbClr val="008000">
                  <a:alpha val="43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fontAlgn="base">
                  <a:spcBef>
                    <a:spcPct val="0"/>
                  </a:spcBef>
                  <a:spcAft>
                    <a:spcPct val="0"/>
                  </a:spcAft>
                </a:pPr>
                <a:endParaRPr lang="en-US" sz="4200" dirty="0">
                  <a:solidFill>
                    <a:prstClr val="white"/>
                  </a:solidFill>
                  <a:latin typeface="Sweet Sans Pro Medium" panose="02000000000000000000" pitchFamily="50" charset="0"/>
                </a:endParaRPr>
              </a:p>
            </p:txBody>
          </p:sp>
          <p:sp>
            <p:nvSpPr>
              <p:cNvPr id="70" name="Rectangle 69"/>
              <p:cNvSpPr/>
              <p:nvPr/>
            </p:nvSpPr>
            <p:spPr>
              <a:xfrm>
                <a:off x="465958" y="1481550"/>
                <a:ext cx="435803" cy="434570"/>
              </a:xfrm>
              <a:prstGeom prst="rect">
                <a:avLst/>
              </a:prstGeom>
              <a:solidFill>
                <a:schemeClr val="accent3">
                  <a:alpha val="36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fontAlgn="base">
                  <a:spcBef>
                    <a:spcPct val="0"/>
                  </a:spcBef>
                  <a:spcAft>
                    <a:spcPct val="0"/>
                  </a:spcAft>
                </a:pPr>
                <a:r>
                  <a:rPr lang="en-US" sz="4200" dirty="0">
                    <a:solidFill>
                      <a:prstClr val="white"/>
                    </a:solidFill>
                    <a:latin typeface="Sweet Sans Pro Medium" panose="02000000000000000000" pitchFamily="50" charset="0"/>
                  </a:rPr>
                  <a:t>z</a:t>
                </a:r>
              </a:p>
            </p:txBody>
          </p:sp>
        </p:grpSp>
        <p:grpSp>
          <p:nvGrpSpPr>
            <p:cNvPr id="16" name="Group 15"/>
            <p:cNvGrpSpPr/>
            <p:nvPr/>
          </p:nvGrpSpPr>
          <p:grpSpPr>
            <a:xfrm>
              <a:off x="4109311" y="4584937"/>
              <a:ext cx="449567" cy="638095"/>
              <a:chOff x="402131" y="1242299"/>
              <a:chExt cx="563901" cy="966450"/>
            </a:xfrm>
          </p:grpSpPr>
          <p:sp>
            <p:nvSpPr>
              <p:cNvPr id="57" name="Snip Single Corner Rectangle 56"/>
              <p:cNvSpPr/>
              <p:nvPr/>
            </p:nvSpPr>
            <p:spPr>
              <a:xfrm>
                <a:off x="402131" y="1242299"/>
                <a:ext cx="563901" cy="966450"/>
              </a:xfrm>
              <a:prstGeom prst="snip1Rect">
                <a:avLst/>
              </a:prstGeom>
            </p:spPr>
            <p:style>
              <a:lnRef idx="2">
                <a:schemeClr val="accent1"/>
              </a:lnRef>
              <a:fillRef idx="1">
                <a:schemeClr val="lt1"/>
              </a:fillRef>
              <a:effectRef idx="0">
                <a:schemeClr val="accent1"/>
              </a:effectRef>
              <a:fontRef idx="minor">
                <a:schemeClr val="dk1"/>
              </a:fontRef>
            </p:style>
            <p:txBody>
              <a:bodyPr rtlCol="0" anchor="ctr"/>
              <a:lstStyle/>
              <a:p>
                <a:pPr algn="ctr" defTabSz="914400" fontAlgn="base">
                  <a:spcBef>
                    <a:spcPct val="0"/>
                  </a:spcBef>
                  <a:spcAft>
                    <a:spcPct val="0"/>
                  </a:spcAft>
                </a:pPr>
                <a:endParaRPr lang="en-US" sz="4200" dirty="0">
                  <a:solidFill>
                    <a:prstClr val="black"/>
                  </a:solidFill>
                  <a:latin typeface="Sweet Sans Pro Medium" panose="02000000000000000000" pitchFamily="50" charset="0"/>
                </a:endParaRPr>
              </a:p>
            </p:txBody>
          </p:sp>
          <p:sp>
            <p:nvSpPr>
              <p:cNvPr id="58" name="Snip Single Corner Rectangle 57"/>
              <p:cNvSpPr/>
              <p:nvPr/>
            </p:nvSpPr>
            <p:spPr>
              <a:xfrm>
                <a:off x="465959" y="1299391"/>
                <a:ext cx="435802" cy="121878"/>
              </a:xfrm>
              <a:prstGeom prst="snip1Rect">
                <a:avLst>
                  <a:gd name="adj" fmla="val 44547"/>
                </a:avLst>
              </a:prstGeom>
              <a:solidFill>
                <a:schemeClr val="tx2">
                  <a:lumMod val="20000"/>
                  <a:lumOff val="8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defTabSz="914400" fontAlgn="base">
                  <a:spcBef>
                    <a:spcPct val="0"/>
                  </a:spcBef>
                  <a:spcAft>
                    <a:spcPct val="0"/>
                  </a:spcAft>
                </a:pPr>
                <a:endParaRPr lang="en-US" sz="6000" dirty="0">
                  <a:solidFill>
                    <a:prstClr val="black"/>
                  </a:solidFill>
                  <a:latin typeface="Sweet Sans Pro Medium" panose="02000000000000000000" pitchFamily="50" charset="0"/>
                </a:endParaRPr>
              </a:p>
            </p:txBody>
          </p:sp>
          <p:sp>
            <p:nvSpPr>
              <p:cNvPr id="59" name="Rectangle 58"/>
              <p:cNvSpPr/>
              <p:nvPr/>
            </p:nvSpPr>
            <p:spPr>
              <a:xfrm>
                <a:off x="465958" y="1481550"/>
                <a:ext cx="435803" cy="506104"/>
              </a:xfrm>
              <a:prstGeom prst="rect">
                <a:avLst/>
              </a:prstGeom>
              <a:solidFill>
                <a:srgbClr val="BAC5D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fontAlgn="base">
                  <a:spcBef>
                    <a:spcPct val="0"/>
                  </a:spcBef>
                  <a:spcAft>
                    <a:spcPct val="0"/>
                  </a:spcAft>
                </a:pPr>
                <a:endParaRPr lang="en-US" sz="4200" dirty="0">
                  <a:solidFill>
                    <a:prstClr val="white"/>
                  </a:solidFill>
                  <a:latin typeface="Sweet Sans Pro Medium" panose="02000000000000000000" pitchFamily="50" charset="0"/>
                </a:endParaRPr>
              </a:p>
            </p:txBody>
          </p:sp>
          <p:sp>
            <p:nvSpPr>
              <p:cNvPr id="60" name="Rectangle 59"/>
              <p:cNvSpPr/>
              <p:nvPr/>
            </p:nvSpPr>
            <p:spPr>
              <a:xfrm>
                <a:off x="679388" y="2015960"/>
                <a:ext cx="45719" cy="117454"/>
              </a:xfrm>
              <a:prstGeom prst="rect">
                <a:avLst/>
              </a:prstGeom>
              <a:solidFill>
                <a:srgbClr val="008000">
                  <a:alpha val="43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fontAlgn="base">
                  <a:spcBef>
                    <a:spcPct val="0"/>
                  </a:spcBef>
                  <a:spcAft>
                    <a:spcPct val="0"/>
                  </a:spcAft>
                </a:pPr>
                <a:endParaRPr lang="en-US" sz="4200" dirty="0">
                  <a:solidFill>
                    <a:prstClr val="white"/>
                  </a:solidFill>
                  <a:latin typeface="Sweet Sans Pro Medium" panose="02000000000000000000" pitchFamily="50" charset="0"/>
                </a:endParaRPr>
              </a:p>
            </p:txBody>
          </p:sp>
          <p:sp>
            <p:nvSpPr>
              <p:cNvPr id="61" name="Rectangle 60"/>
              <p:cNvSpPr/>
              <p:nvPr/>
            </p:nvSpPr>
            <p:spPr>
              <a:xfrm>
                <a:off x="767772" y="2015960"/>
                <a:ext cx="45719" cy="117454"/>
              </a:xfrm>
              <a:prstGeom prst="rect">
                <a:avLst/>
              </a:prstGeom>
              <a:solidFill>
                <a:srgbClr val="008000">
                  <a:alpha val="43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fontAlgn="base">
                  <a:spcBef>
                    <a:spcPct val="0"/>
                  </a:spcBef>
                  <a:spcAft>
                    <a:spcPct val="0"/>
                  </a:spcAft>
                </a:pPr>
                <a:endParaRPr lang="en-US" sz="4200" dirty="0">
                  <a:solidFill>
                    <a:prstClr val="white"/>
                  </a:solidFill>
                  <a:latin typeface="Sweet Sans Pro Medium" panose="02000000000000000000" pitchFamily="50" charset="0"/>
                </a:endParaRPr>
              </a:p>
            </p:txBody>
          </p:sp>
          <p:sp>
            <p:nvSpPr>
              <p:cNvPr id="62" name="Rectangle 61"/>
              <p:cNvSpPr/>
              <p:nvPr/>
            </p:nvSpPr>
            <p:spPr>
              <a:xfrm>
                <a:off x="856042" y="2015960"/>
                <a:ext cx="45719" cy="117454"/>
              </a:xfrm>
              <a:prstGeom prst="rect">
                <a:avLst/>
              </a:prstGeom>
              <a:solidFill>
                <a:srgbClr val="008000">
                  <a:alpha val="43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fontAlgn="base">
                  <a:spcBef>
                    <a:spcPct val="0"/>
                  </a:spcBef>
                  <a:spcAft>
                    <a:spcPct val="0"/>
                  </a:spcAft>
                </a:pPr>
                <a:endParaRPr lang="en-US" sz="4200" dirty="0">
                  <a:solidFill>
                    <a:prstClr val="white"/>
                  </a:solidFill>
                  <a:latin typeface="Sweet Sans Pro Medium" panose="02000000000000000000" pitchFamily="50" charset="0"/>
                </a:endParaRPr>
              </a:p>
            </p:txBody>
          </p:sp>
          <p:sp>
            <p:nvSpPr>
              <p:cNvPr id="63" name="Rectangle 62"/>
              <p:cNvSpPr/>
              <p:nvPr/>
            </p:nvSpPr>
            <p:spPr>
              <a:xfrm>
                <a:off x="465957" y="1481550"/>
                <a:ext cx="449079" cy="434570"/>
              </a:xfrm>
              <a:prstGeom prst="rect">
                <a:avLst/>
              </a:prstGeom>
              <a:solidFill>
                <a:schemeClr val="accent3">
                  <a:alpha val="36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fontAlgn="base">
                  <a:spcBef>
                    <a:spcPct val="0"/>
                  </a:spcBef>
                  <a:spcAft>
                    <a:spcPct val="0"/>
                  </a:spcAft>
                </a:pPr>
                <a:r>
                  <a:rPr lang="en-US" sz="1200" dirty="0">
                    <a:solidFill>
                      <a:prstClr val="white"/>
                    </a:solidFill>
                    <a:latin typeface="Sweet Sans Pro Medium" panose="02000000000000000000" pitchFamily="50" charset="0"/>
                  </a:rPr>
                  <a:t>a-k</a:t>
                </a:r>
              </a:p>
            </p:txBody>
          </p:sp>
        </p:grpSp>
        <p:grpSp>
          <p:nvGrpSpPr>
            <p:cNvPr id="17" name="Group 16"/>
            <p:cNvGrpSpPr/>
            <p:nvPr/>
          </p:nvGrpSpPr>
          <p:grpSpPr>
            <a:xfrm>
              <a:off x="5645136" y="4584064"/>
              <a:ext cx="449567" cy="638095"/>
              <a:chOff x="402131" y="1242299"/>
              <a:chExt cx="563901" cy="966450"/>
            </a:xfrm>
          </p:grpSpPr>
          <p:sp>
            <p:nvSpPr>
              <p:cNvPr id="50" name="Snip Single Corner Rectangle 49"/>
              <p:cNvSpPr/>
              <p:nvPr/>
            </p:nvSpPr>
            <p:spPr>
              <a:xfrm>
                <a:off x="402131" y="1242299"/>
                <a:ext cx="563901" cy="966450"/>
              </a:xfrm>
              <a:prstGeom prst="snip1Rect">
                <a:avLst/>
              </a:prstGeom>
            </p:spPr>
            <p:style>
              <a:lnRef idx="2">
                <a:schemeClr val="accent1"/>
              </a:lnRef>
              <a:fillRef idx="1">
                <a:schemeClr val="lt1"/>
              </a:fillRef>
              <a:effectRef idx="0">
                <a:schemeClr val="accent1"/>
              </a:effectRef>
              <a:fontRef idx="minor">
                <a:schemeClr val="dk1"/>
              </a:fontRef>
            </p:style>
            <p:txBody>
              <a:bodyPr rtlCol="0" anchor="ctr"/>
              <a:lstStyle/>
              <a:p>
                <a:pPr algn="ctr" defTabSz="914400" fontAlgn="base">
                  <a:spcBef>
                    <a:spcPct val="0"/>
                  </a:spcBef>
                  <a:spcAft>
                    <a:spcPct val="0"/>
                  </a:spcAft>
                </a:pPr>
                <a:endParaRPr lang="en-US" sz="4200" dirty="0">
                  <a:solidFill>
                    <a:prstClr val="black"/>
                  </a:solidFill>
                  <a:latin typeface="Sweet Sans Pro Medium" panose="02000000000000000000" pitchFamily="50" charset="0"/>
                </a:endParaRPr>
              </a:p>
            </p:txBody>
          </p:sp>
          <p:sp>
            <p:nvSpPr>
              <p:cNvPr id="51" name="Snip Single Corner Rectangle 50"/>
              <p:cNvSpPr/>
              <p:nvPr/>
            </p:nvSpPr>
            <p:spPr>
              <a:xfrm>
                <a:off x="465959" y="1299391"/>
                <a:ext cx="435802" cy="121878"/>
              </a:xfrm>
              <a:prstGeom prst="snip1Rect">
                <a:avLst>
                  <a:gd name="adj" fmla="val 44547"/>
                </a:avLst>
              </a:prstGeom>
              <a:solidFill>
                <a:schemeClr val="tx2">
                  <a:lumMod val="20000"/>
                  <a:lumOff val="8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defTabSz="914400" fontAlgn="base">
                  <a:spcBef>
                    <a:spcPct val="0"/>
                  </a:spcBef>
                  <a:spcAft>
                    <a:spcPct val="0"/>
                  </a:spcAft>
                </a:pPr>
                <a:endParaRPr lang="en-US" sz="6000" dirty="0">
                  <a:solidFill>
                    <a:prstClr val="black"/>
                  </a:solidFill>
                  <a:latin typeface="Sweet Sans Pro Medium" panose="02000000000000000000" pitchFamily="50" charset="0"/>
                </a:endParaRPr>
              </a:p>
            </p:txBody>
          </p:sp>
          <p:sp>
            <p:nvSpPr>
              <p:cNvPr id="52" name="Rectangle 51"/>
              <p:cNvSpPr/>
              <p:nvPr/>
            </p:nvSpPr>
            <p:spPr>
              <a:xfrm>
                <a:off x="465958" y="1481550"/>
                <a:ext cx="435803" cy="506104"/>
              </a:xfrm>
              <a:prstGeom prst="rect">
                <a:avLst/>
              </a:prstGeom>
              <a:solidFill>
                <a:srgbClr val="BAC5D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fontAlgn="base">
                  <a:spcBef>
                    <a:spcPct val="0"/>
                  </a:spcBef>
                  <a:spcAft>
                    <a:spcPct val="0"/>
                  </a:spcAft>
                </a:pPr>
                <a:endParaRPr lang="en-US" sz="4200" dirty="0">
                  <a:solidFill>
                    <a:prstClr val="white"/>
                  </a:solidFill>
                  <a:latin typeface="Sweet Sans Pro Medium" panose="02000000000000000000" pitchFamily="50" charset="0"/>
                </a:endParaRPr>
              </a:p>
            </p:txBody>
          </p:sp>
          <p:sp>
            <p:nvSpPr>
              <p:cNvPr id="53" name="Rectangle 52"/>
              <p:cNvSpPr/>
              <p:nvPr/>
            </p:nvSpPr>
            <p:spPr>
              <a:xfrm>
                <a:off x="679388" y="2015960"/>
                <a:ext cx="45719" cy="117454"/>
              </a:xfrm>
              <a:prstGeom prst="rect">
                <a:avLst/>
              </a:prstGeom>
              <a:solidFill>
                <a:srgbClr val="008000">
                  <a:alpha val="43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fontAlgn="base">
                  <a:spcBef>
                    <a:spcPct val="0"/>
                  </a:spcBef>
                  <a:spcAft>
                    <a:spcPct val="0"/>
                  </a:spcAft>
                </a:pPr>
                <a:endParaRPr lang="en-US" sz="4200" dirty="0">
                  <a:solidFill>
                    <a:prstClr val="white"/>
                  </a:solidFill>
                  <a:latin typeface="Sweet Sans Pro Medium" panose="02000000000000000000" pitchFamily="50" charset="0"/>
                </a:endParaRPr>
              </a:p>
            </p:txBody>
          </p:sp>
          <p:sp>
            <p:nvSpPr>
              <p:cNvPr id="54" name="Rectangle 53"/>
              <p:cNvSpPr/>
              <p:nvPr/>
            </p:nvSpPr>
            <p:spPr>
              <a:xfrm>
                <a:off x="767772" y="2015960"/>
                <a:ext cx="45719" cy="117454"/>
              </a:xfrm>
              <a:prstGeom prst="rect">
                <a:avLst/>
              </a:prstGeom>
              <a:solidFill>
                <a:srgbClr val="008000">
                  <a:alpha val="43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fontAlgn="base">
                  <a:spcBef>
                    <a:spcPct val="0"/>
                  </a:spcBef>
                  <a:spcAft>
                    <a:spcPct val="0"/>
                  </a:spcAft>
                </a:pPr>
                <a:endParaRPr lang="en-US" sz="4200" dirty="0">
                  <a:solidFill>
                    <a:prstClr val="white"/>
                  </a:solidFill>
                  <a:latin typeface="Sweet Sans Pro Medium" panose="02000000000000000000" pitchFamily="50" charset="0"/>
                </a:endParaRPr>
              </a:p>
            </p:txBody>
          </p:sp>
          <p:sp>
            <p:nvSpPr>
              <p:cNvPr id="55" name="Rectangle 54"/>
              <p:cNvSpPr/>
              <p:nvPr/>
            </p:nvSpPr>
            <p:spPr>
              <a:xfrm>
                <a:off x="856042" y="2015960"/>
                <a:ext cx="45719" cy="117454"/>
              </a:xfrm>
              <a:prstGeom prst="rect">
                <a:avLst/>
              </a:prstGeom>
              <a:solidFill>
                <a:srgbClr val="008000">
                  <a:alpha val="43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fontAlgn="base">
                  <a:spcBef>
                    <a:spcPct val="0"/>
                  </a:spcBef>
                  <a:spcAft>
                    <a:spcPct val="0"/>
                  </a:spcAft>
                </a:pPr>
                <a:endParaRPr lang="en-US" sz="4200" dirty="0">
                  <a:solidFill>
                    <a:prstClr val="white"/>
                  </a:solidFill>
                  <a:latin typeface="Sweet Sans Pro Medium" panose="02000000000000000000" pitchFamily="50" charset="0"/>
                </a:endParaRPr>
              </a:p>
            </p:txBody>
          </p:sp>
          <p:sp>
            <p:nvSpPr>
              <p:cNvPr id="56" name="Rectangle 55"/>
              <p:cNvSpPr/>
              <p:nvPr/>
            </p:nvSpPr>
            <p:spPr>
              <a:xfrm>
                <a:off x="465958" y="1481550"/>
                <a:ext cx="435803" cy="434570"/>
              </a:xfrm>
              <a:prstGeom prst="rect">
                <a:avLst/>
              </a:prstGeom>
              <a:solidFill>
                <a:schemeClr val="accent3">
                  <a:alpha val="36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fontAlgn="base">
                  <a:spcBef>
                    <a:spcPct val="0"/>
                  </a:spcBef>
                  <a:spcAft>
                    <a:spcPct val="0"/>
                  </a:spcAft>
                </a:pPr>
                <a:r>
                  <a:rPr lang="en-US" sz="1200" dirty="0">
                    <a:solidFill>
                      <a:prstClr val="white"/>
                    </a:solidFill>
                    <a:latin typeface="Sweet Sans Pro Medium" panose="02000000000000000000" pitchFamily="50" charset="0"/>
                  </a:rPr>
                  <a:t>l-z</a:t>
                </a:r>
              </a:p>
            </p:txBody>
          </p:sp>
        </p:grpSp>
        <p:grpSp>
          <p:nvGrpSpPr>
            <p:cNvPr id="18" name="Group 17"/>
            <p:cNvGrpSpPr/>
            <p:nvPr/>
          </p:nvGrpSpPr>
          <p:grpSpPr>
            <a:xfrm>
              <a:off x="4878077" y="5789306"/>
              <a:ext cx="449567" cy="638095"/>
              <a:chOff x="402131" y="1242299"/>
              <a:chExt cx="563901" cy="966450"/>
            </a:xfrm>
          </p:grpSpPr>
          <p:sp>
            <p:nvSpPr>
              <p:cNvPr id="43" name="Snip Single Corner Rectangle 42"/>
              <p:cNvSpPr/>
              <p:nvPr/>
            </p:nvSpPr>
            <p:spPr>
              <a:xfrm>
                <a:off x="402131" y="1242299"/>
                <a:ext cx="563901" cy="966450"/>
              </a:xfrm>
              <a:prstGeom prst="snip1Rect">
                <a:avLst/>
              </a:prstGeom>
            </p:spPr>
            <p:style>
              <a:lnRef idx="2">
                <a:schemeClr val="accent1"/>
              </a:lnRef>
              <a:fillRef idx="1">
                <a:schemeClr val="lt1"/>
              </a:fillRef>
              <a:effectRef idx="0">
                <a:schemeClr val="accent1"/>
              </a:effectRef>
              <a:fontRef idx="minor">
                <a:schemeClr val="dk1"/>
              </a:fontRef>
            </p:style>
            <p:txBody>
              <a:bodyPr rtlCol="0" anchor="ctr"/>
              <a:lstStyle/>
              <a:p>
                <a:pPr algn="ctr" defTabSz="914400" fontAlgn="base">
                  <a:spcBef>
                    <a:spcPct val="0"/>
                  </a:spcBef>
                  <a:spcAft>
                    <a:spcPct val="0"/>
                  </a:spcAft>
                </a:pPr>
                <a:endParaRPr lang="en-US" sz="4200" dirty="0">
                  <a:solidFill>
                    <a:prstClr val="black"/>
                  </a:solidFill>
                  <a:latin typeface="Sweet Sans Pro Medium" panose="02000000000000000000" pitchFamily="50" charset="0"/>
                </a:endParaRPr>
              </a:p>
            </p:txBody>
          </p:sp>
          <p:sp>
            <p:nvSpPr>
              <p:cNvPr id="44" name="Snip Single Corner Rectangle 43"/>
              <p:cNvSpPr/>
              <p:nvPr/>
            </p:nvSpPr>
            <p:spPr>
              <a:xfrm>
                <a:off x="465959" y="1299391"/>
                <a:ext cx="435802" cy="121878"/>
              </a:xfrm>
              <a:prstGeom prst="snip1Rect">
                <a:avLst>
                  <a:gd name="adj" fmla="val 44547"/>
                </a:avLst>
              </a:prstGeom>
              <a:solidFill>
                <a:schemeClr val="tx2">
                  <a:lumMod val="20000"/>
                  <a:lumOff val="80000"/>
                </a:schemeClr>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defTabSz="914400" fontAlgn="base">
                  <a:spcBef>
                    <a:spcPct val="0"/>
                  </a:spcBef>
                  <a:spcAft>
                    <a:spcPct val="0"/>
                  </a:spcAft>
                </a:pPr>
                <a:endParaRPr lang="en-US" sz="6000" dirty="0">
                  <a:solidFill>
                    <a:prstClr val="black"/>
                  </a:solidFill>
                  <a:latin typeface="Sweet Sans Pro Medium" panose="02000000000000000000" pitchFamily="50" charset="0"/>
                </a:endParaRPr>
              </a:p>
            </p:txBody>
          </p:sp>
          <p:sp>
            <p:nvSpPr>
              <p:cNvPr id="45" name="Rectangle 44"/>
              <p:cNvSpPr/>
              <p:nvPr/>
            </p:nvSpPr>
            <p:spPr>
              <a:xfrm>
                <a:off x="465958" y="1481550"/>
                <a:ext cx="435803" cy="506104"/>
              </a:xfrm>
              <a:prstGeom prst="rect">
                <a:avLst/>
              </a:prstGeom>
              <a:solidFill>
                <a:srgbClr val="BAC5D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fontAlgn="base">
                  <a:spcBef>
                    <a:spcPct val="0"/>
                  </a:spcBef>
                  <a:spcAft>
                    <a:spcPct val="0"/>
                  </a:spcAft>
                </a:pPr>
                <a:endParaRPr lang="en-US" sz="4200" dirty="0">
                  <a:solidFill>
                    <a:prstClr val="white"/>
                  </a:solidFill>
                  <a:latin typeface="Sweet Sans Pro Medium" panose="02000000000000000000" pitchFamily="50" charset="0"/>
                </a:endParaRPr>
              </a:p>
            </p:txBody>
          </p:sp>
          <p:sp>
            <p:nvSpPr>
              <p:cNvPr id="46" name="Rectangle 45"/>
              <p:cNvSpPr/>
              <p:nvPr/>
            </p:nvSpPr>
            <p:spPr>
              <a:xfrm>
                <a:off x="679388" y="2015960"/>
                <a:ext cx="45719" cy="117454"/>
              </a:xfrm>
              <a:prstGeom prst="rect">
                <a:avLst/>
              </a:prstGeom>
              <a:solidFill>
                <a:srgbClr val="008000">
                  <a:alpha val="43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fontAlgn="base">
                  <a:spcBef>
                    <a:spcPct val="0"/>
                  </a:spcBef>
                  <a:spcAft>
                    <a:spcPct val="0"/>
                  </a:spcAft>
                </a:pPr>
                <a:endParaRPr lang="en-US" sz="4200" dirty="0">
                  <a:solidFill>
                    <a:prstClr val="white"/>
                  </a:solidFill>
                  <a:latin typeface="Sweet Sans Pro Medium" panose="02000000000000000000" pitchFamily="50" charset="0"/>
                </a:endParaRPr>
              </a:p>
            </p:txBody>
          </p:sp>
          <p:sp>
            <p:nvSpPr>
              <p:cNvPr id="47" name="Rectangle 46"/>
              <p:cNvSpPr/>
              <p:nvPr/>
            </p:nvSpPr>
            <p:spPr>
              <a:xfrm>
                <a:off x="767772" y="2015960"/>
                <a:ext cx="45719" cy="117454"/>
              </a:xfrm>
              <a:prstGeom prst="rect">
                <a:avLst/>
              </a:prstGeom>
              <a:solidFill>
                <a:srgbClr val="008000">
                  <a:alpha val="43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fontAlgn="base">
                  <a:spcBef>
                    <a:spcPct val="0"/>
                  </a:spcBef>
                  <a:spcAft>
                    <a:spcPct val="0"/>
                  </a:spcAft>
                </a:pPr>
                <a:endParaRPr lang="en-US" sz="4200" dirty="0">
                  <a:solidFill>
                    <a:prstClr val="white"/>
                  </a:solidFill>
                  <a:latin typeface="Sweet Sans Pro Medium" panose="02000000000000000000" pitchFamily="50" charset="0"/>
                </a:endParaRPr>
              </a:p>
            </p:txBody>
          </p:sp>
          <p:sp>
            <p:nvSpPr>
              <p:cNvPr id="48" name="Rectangle 47"/>
              <p:cNvSpPr/>
              <p:nvPr/>
            </p:nvSpPr>
            <p:spPr>
              <a:xfrm>
                <a:off x="856042" y="2015960"/>
                <a:ext cx="45719" cy="117454"/>
              </a:xfrm>
              <a:prstGeom prst="rect">
                <a:avLst/>
              </a:prstGeom>
              <a:solidFill>
                <a:srgbClr val="008000">
                  <a:alpha val="43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fontAlgn="base">
                  <a:spcBef>
                    <a:spcPct val="0"/>
                  </a:spcBef>
                  <a:spcAft>
                    <a:spcPct val="0"/>
                  </a:spcAft>
                </a:pPr>
                <a:endParaRPr lang="en-US" sz="4200" dirty="0">
                  <a:solidFill>
                    <a:prstClr val="white"/>
                  </a:solidFill>
                  <a:latin typeface="Sweet Sans Pro Medium" panose="02000000000000000000" pitchFamily="50" charset="0"/>
                </a:endParaRPr>
              </a:p>
            </p:txBody>
          </p:sp>
          <p:sp>
            <p:nvSpPr>
              <p:cNvPr id="49" name="Rectangle 48"/>
              <p:cNvSpPr/>
              <p:nvPr/>
            </p:nvSpPr>
            <p:spPr>
              <a:xfrm>
                <a:off x="465958" y="1481550"/>
                <a:ext cx="435803" cy="434570"/>
              </a:xfrm>
              <a:prstGeom prst="rect">
                <a:avLst/>
              </a:prstGeom>
              <a:solidFill>
                <a:schemeClr val="accent3">
                  <a:alpha val="36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fontAlgn="base">
                  <a:spcBef>
                    <a:spcPct val="0"/>
                  </a:spcBef>
                  <a:spcAft>
                    <a:spcPct val="0"/>
                  </a:spcAft>
                </a:pPr>
                <a:r>
                  <a:rPr lang="en-US" sz="1200" dirty="0">
                    <a:solidFill>
                      <a:prstClr val="white"/>
                    </a:solidFill>
                    <a:latin typeface="Sweet Sans Pro Medium" panose="02000000000000000000" pitchFamily="50" charset="0"/>
                  </a:rPr>
                  <a:t>a-z</a:t>
                </a:r>
              </a:p>
            </p:txBody>
          </p:sp>
        </p:grpSp>
        <p:cxnSp>
          <p:nvCxnSpPr>
            <p:cNvPr id="19" name="Straight Arrow Connector 18"/>
            <p:cNvCxnSpPr/>
            <p:nvPr/>
          </p:nvCxnSpPr>
          <p:spPr>
            <a:xfrm flipH="1" flipV="1">
              <a:off x="4518223" y="5289228"/>
              <a:ext cx="414836" cy="447454"/>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20" name="Straight Arrow Connector 19"/>
            <p:cNvCxnSpPr/>
            <p:nvPr/>
          </p:nvCxnSpPr>
          <p:spPr>
            <a:xfrm flipV="1">
              <a:off x="5121977" y="5289228"/>
              <a:ext cx="523159" cy="447454"/>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21" name="Straight Arrow Connector 20"/>
            <p:cNvCxnSpPr/>
            <p:nvPr/>
          </p:nvCxnSpPr>
          <p:spPr>
            <a:xfrm flipH="1" flipV="1">
              <a:off x="2229425" y="3871124"/>
              <a:ext cx="1779543" cy="750634"/>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22" name="Straight Arrow Connector 21"/>
            <p:cNvCxnSpPr/>
            <p:nvPr/>
          </p:nvCxnSpPr>
          <p:spPr>
            <a:xfrm flipH="1" flipV="1">
              <a:off x="2711408" y="3871998"/>
              <a:ext cx="1367934" cy="659294"/>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23" name="Straight Arrow Connector 22"/>
            <p:cNvCxnSpPr/>
            <p:nvPr/>
          </p:nvCxnSpPr>
          <p:spPr>
            <a:xfrm flipH="1" flipV="1">
              <a:off x="3338109" y="3871998"/>
              <a:ext cx="838530" cy="659294"/>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24" name="Straight Arrow Connector 23"/>
            <p:cNvCxnSpPr/>
            <p:nvPr/>
          </p:nvCxnSpPr>
          <p:spPr>
            <a:xfrm flipH="1" flipV="1">
              <a:off x="3974955" y="3871126"/>
              <a:ext cx="366963" cy="65771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25" name="Straight Arrow Connector 24"/>
            <p:cNvCxnSpPr/>
            <p:nvPr/>
          </p:nvCxnSpPr>
          <p:spPr>
            <a:xfrm flipH="1" flipV="1">
              <a:off x="5099119" y="3871998"/>
              <a:ext cx="596903" cy="656846"/>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26" name="Straight Arrow Connector 25"/>
            <p:cNvCxnSpPr/>
            <p:nvPr/>
          </p:nvCxnSpPr>
          <p:spPr>
            <a:xfrm flipH="1" flipV="1">
              <a:off x="5716580" y="3871125"/>
              <a:ext cx="70464" cy="65771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27" name="Straight Arrow Connector 26"/>
            <p:cNvCxnSpPr/>
            <p:nvPr/>
          </p:nvCxnSpPr>
          <p:spPr>
            <a:xfrm flipV="1">
              <a:off x="6019627" y="3871998"/>
              <a:ext cx="290262" cy="656845"/>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28" name="Straight Arrow Connector 27"/>
            <p:cNvCxnSpPr/>
            <p:nvPr/>
          </p:nvCxnSpPr>
          <p:spPr>
            <a:xfrm flipV="1">
              <a:off x="6139733" y="3871998"/>
              <a:ext cx="778852" cy="682354"/>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29" name="Straight Arrow Connector 28"/>
            <p:cNvCxnSpPr/>
            <p:nvPr/>
          </p:nvCxnSpPr>
          <p:spPr>
            <a:xfrm flipV="1">
              <a:off x="6139734" y="3871998"/>
              <a:ext cx="1353660" cy="749761"/>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30" name="Straight Arrow Connector 29"/>
            <p:cNvCxnSpPr/>
            <p:nvPr/>
          </p:nvCxnSpPr>
          <p:spPr>
            <a:xfrm flipV="1">
              <a:off x="6139733" y="3897506"/>
              <a:ext cx="1962357" cy="804723"/>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31" name="Straight Arrow Connector 30"/>
            <p:cNvCxnSpPr/>
            <p:nvPr/>
          </p:nvCxnSpPr>
          <p:spPr>
            <a:xfrm flipV="1">
              <a:off x="4471190" y="3871124"/>
              <a:ext cx="0" cy="61339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32" name="Straight Arrow Connector 31"/>
            <p:cNvCxnSpPr/>
            <p:nvPr/>
          </p:nvCxnSpPr>
          <p:spPr>
            <a:xfrm flipV="1">
              <a:off x="4609129" y="4620885"/>
              <a:ext cx="957738" cy="874"/>
            </a:xfrm>
            <a:prstGeom prst="straightConnector1">
              <a:avLst/>
            </a:prstGeom>
            <a:ln w="19050" cmpd="sng">
              <a:solidFill>
                <a:schemeClr val="tx2"/>
              </a:solidFill>
              <a:headEnd type="arrow"/>
              <a:tailEnd type="arrow"/>
            </a:ln>
          </p:spPr>
          <p:style>
            <a:lnRef idx="3">
              <a:schemeClr val="accent5"/>
            </a:lnRef>
            <a:fillRef idx="0">
              <a:schemeClr val="accent5"/>
            </a:fillRef>
            <a:effectRef idx="2">
              <a:schemeClr val="accent5"/>
            </a:effectRef>
            <a:fontRef idx="minor">
              <a:schemeClr val="tx1"/>
            </a:fontRef>
          </p:style>
        </p:cxnSp>
        <p:cxnSp>
          <p:nvCxnSpPr>
            <p:cNvPr id="33" name="Straight Arrow Connector 32"/>
            <p:cNvCxnSpPr/>
            <p:nvPr/>
          </p:nvCxnSpPr>
          <p:spPr>
            <a:xfrm>
              <a:off x="2263348" y="3280252"/>
              <a:ext cx="295275" cy="0"/>
            </a:xfrm>
            <a:prstGeom prst="straightConnector1">
              <a:avLst/>
            </a:prstGeom>
            <a:ln w="19050" cmpd="sng">
              <a:solidFill>
                <a:schemeClr val="tx2"/>
              </a:solidFill>
              <a:headEnd type="arrow"/>
              <a:tailEnd type="arrow"/>
            </a:ln>
          </p:spPr>
          <p:style>
            <a:lnRef idx="2">
              <a:schemeClr val="accent1"/>
            </a:lnRef>
            <a:fillRef idx="0">
              <a:schemeClr val="accent1"/>
            </a:fillRef>
            <a:effectRef idx="1">
              <a:schemeClr val="accent1"/>
            </a:effectRef>
            <a:fontRef idx="minor">
              <a:schemeClr val="tx1"/>
            </a:fontRef>
          </p:style>
        </p:cxnSp>
        <p:cxnSp>
          <p:nvCxnSpPr>
            <p:cNvPr id="34" name="Straight Arrow Connector 33"/>
            <p:cNvCxnSpPr/>
            <p:nvPr/>
          </p:nvCxnSpPr>
          <p:spPr>
            <a:xfrm>
              <a:off x="2879516" y="3275008"/>
              <a:ext cx="295275" cy="0"/>
            </a:xfrm>
            <a:prstGeom prst="straightConnector1">
              <a:avLst/>
            </a:prstGeom>
            <a:ln w="19050" cmpd="sng">
              <a:solidFill>
                <a:schemeClr val="tx2"/>
              </a:solidFill>
              <a:headEnd type="arrow"/>
              <a:tailEnd type="arrow"/>
            </a:ln>
          </p:spPr>
          <p:style>
            <a:lnRef idx="2">
              <a:schemeClr val="accent1"/>
            </a:lnRef>
            <a:fillRef idx="0">
              <a:schemeClr val="accent1"/>
            </a:fillRef>
            <a:effectRef idx="1">
              <a:schemeClr val="accent1"/>
            </a:effectRef>
            <a:fontRef idx="minor">
              <a:schemeClr val="tx1"/>
            </a:fontRef>
          </p:style>
        </p:cxnSp>
        <p:cxnSp>
          <p:nvCxnSpPr>
            <p:cNvPr id="35" name="Straight Arrow Connector 34"/>
            <p:cNvCxnSpPr/>
            <p:nvPr/>
          </p:nvCxnSpPr>
          <p:spPr>
            <a:xfrm>
              <a:off x="3491612" y="3275008"/>
              <a:ext cx="295275" cy="0"/>
            </a:xfrm>
            <a:prstGeom prst="straightConnector1">
              <a:avLst/>
            </a:prstGeom>
            <a:ln w="19050" cmpd="sng">
              <a:solidFill>
                <a:schemeClr val="tx2"/>
              </a:solidFill>
              <a:headEnd type="arrow"/>
              <a:tailEnd type="arrow"/>
            </a:ln>
          </p:spPr>
          <p:style>
            <a:lnRef idx="2">
              <a:schemeClr val="accent1"/>
            </a:lnRef>
            <a:fillRef idx="0">
              <a:schemeClr val="accent1"/>
            </a:fillRef>
            <a:effectRef idx="1">
              <a:schemeClr val="accent1"/>
            </a:effectRef>
            <a:fontRef idx="minor">
              <a:schemeClr val="tx1"/>
            </a:fontRef>
          </p:style>
        </p:cxnSp>
        <p:cxnSp>
          <p:nvCxnSpPr>
            <p:cNvPr id="36" name="Straight Arrow Connector 35"/>
            <p:cNvCxnSpPr/>
            <p:nvPr/>
          </p:nvCxnSpPr>
          <p:spPr>
            <a:xfrm>
              <a:off x="4107780" y="3269764"/>
              <a:ext cx="295275" cy="0"/>
            </a:xfrm>
            <a:prstGeom prst="straightConnector1">
              <a:avLst/>
            </a:prstGeom>
            <a:ln w="19050" cmpd="sng">
              <a:solidFill>
                <a:schemeClr val="tx2"/>
              </a:solidFill>
              <a:headEnd type="arrow"/>
              <a:tailEnd type="arrow"/>
            </a:ln>
          </p:spPr>
          <p:style>
            <a:lnRef idx="2">
              <a:schemeClr val="accent1"/>
            </a:lnRef>
            <a:fillRef idx="0">
              <a:schemeClr val="accent1"/>
            </a:fillRef>
            <a:effectRef idx="1">
              <a:schemeClr val="accent1"/>
            </a:effectRef>
            <a:fontRef idx="minor">
              <a:schemeClr val="tx1"/>
            </a:fontRef>
          </p:style>
        </p:cxnSp>
        <p:cxnSp>
          <p:nvCxnSpPr>
            <p:cNvPr id="37" name="Straight Arrow Connector 36"/>
            <p:cNvCxnSpPr/>
            <p:nvPr/>
          </p:nvCxnSpPr>
          <p:spPr>
            <a:xfrm>
              <a:off x="4695509" y="3264520"/>
              <a:ext cx="295275" cy="0"/>
            </a:xfrm>
            <a:prstGeom prst="straightConnector1">
              <a:avLst/>
            </a:prstGeom>
            <a:ln w="19050" cmpd="sng">
              <a:solidFill>
                <a:schemeClr val="tx2"/>
              </a:solidFill>
              <a:headEnd type="arrow"/>
              <a:tailEnd type="arrow"/>
            </a:ln>
          </p:spPr>
          <p:style>
            <a:lnRef idx="2">
              <a:schemeClr val="accent1"/>
            </a:lnRef>
            <a:fillRef idx="0">
              <a:schemeClr val="accent1"/>
            </a:fillRef>
            <a:effectRef idx="1">
              <a:schemeClr val="accent1"/>
            </a:effectRef>
            <a:fontRef idx="minor">
              <a:schemeClr val="tx1"/>
            </a:fontRef>
          </p:style>
        </p:cxnSp>
        <p:cxnSp>
          <p:nvCxnSpPr>
            <p:cNvPr id="38" name="Straight Arrow Connector 37"/>
            <p:cNvCxnSpPr/>
            <p:nvPr/>
          </p:nvCxnSpPr>
          <p:spPr>
            <a:xfrm>
              <a:off x="5311677" y="3259276"/>
              <a:ext cx="295275" cy="0"/>
            </a:xfrm>
            <a:prstGeom prst="straightConnector1">
              <a:avLst/>
            </a:prstGeom>
            <a:ln w="19050" cmpd="sng">
              <a:solidFill>
                <a:schemeClr val="tx2"/>
              </a:solidFill>
              <a:headEnd type="arrow"/>
              <a:tailEnd type="arrow"/>
            </a:ln>
          </p:spPr>
          <p:style>
            <a:lnRef idx="2">
              <a:schemeClr val="accent1"/>
            </a:lnRef>
            <a:fillRef idx="0">
              <a:schemeClr val="accent1"/>
            </a:fillRef>
            <a:effectRef idx="1">
              <a:schemeClr val="accent1"/>
            </a:effectRef>
            <a:fontRef idx="minor">
              <a:schemeClr val="tx1"/>
            </a:fontRef>
          </p:style>
        </p:cxnSp>
        <p:cxnSp>
          <p:nvCxnSpPr>
            <p:cNvPr id="39" name="Straight Arrow Connector 38"/>
            <p:cNvCxnSpPr/>
            <p:nvPr/>
          </p:nvCxnSpPr>
          <p:spPr>
            <a:xfrm>
              <a:off x="5881645" y="3269764"/>
              <a:ext cx="295275" cy="0"/>
            </a:xfrm>
            <a:prstGeom prst="straightConnector1">
              <a:avLst/>
            </a:prstGeom>
            <a:ln w="19050" cmpd="sng">
              <a:solidFill>
                <a:schemeClr val="tx2"/>
              </a:solidFill>
              <a:headEnd type="arrow"/>
              <a:tailEnd type="arrow"/>
            </a:ln>
          </p:spPr>
          <p:style>
            <a:lnRef idx="2">
              <a:schemeClr val="accent1"/>
            </a:lnRef>
            <a:fillRef idx="0">
              <a:schemeClr val="accent1"/>
            </a:fillRef>
            <a:effectRef idx="1">
              <a:schemeClr val="accent1"/>
            </a:effectRef>
            <a:fontRef idx="minor">
              <a:schemeClr val="tx1"/>
            </a:fontRef>
          </p:style>
        </p:cxnSp>
        <p:cxnSp>
          <p:nvCxnSpPr>
            <p:cNvPr id="40" name="Straight Arrow Connector 39"/>
            <p:cNvCxnSpPr/>
            <p:nvPr/>
          </p:nvCxnSpPr>
          <p:spPr>
            <a:xfrm>
              <a:off x="6497813" y="3264520"/>
              <a:ext cx="295275" cy="0"/>
            </a:xfrm>
            <a:prstGeom prst="straightConnector1">
              <a:avLst/>
            </a:prstGeom>
            <a:ln w="19050" cmpd="sng">
              <a:solidFill>
                <a:schemeClr val="tx2"/>
              </a:solidFill>
              <a:headEnd type="arrow"/>
              <a:tailEnd type="arrow"/>
            </a:ln>
          </p:spPr>
          <p:style>
            <a:lnRef idx="2">
              <a:schemeClr val="accent1"/>
            </a:lnRef>
            <a:fillRef idx="0">
              <a:schemeClr val="accent1"/>
            </a:fillRef>
            <a:effectRef idx="1">
              <a:schemeClr val="accent1"/>
            </a:effectRef>
            <a:fontRef idx="minor">
              <a:schemeClr val="tx1"/>
            </a:fontRef>
          </p:style>
        </p:cxnSp>
        <p:cxnSp>
          <p:nvCxnSpPr>
            <p:cNvPr id="41" name="Straight Arrow Connector 40"/>
            <p:cNvCxnSpPr/>
            <p:nvPr/>
          </p:nvCxnSpPr>
          <p:spPr>
            <a:xfrm>
              <a:off x="7018061" y="3279025"/>
              <a:ext cx="295275" cy="0"/>
            </a:xfrm>
            <a:prstGeom prst="straightConnector1">
              <a:avLst/>
            </a:prstGeom>
            <a:ln w="19050" cmpd="sng">
              <a:solidFill>
                <a:schemeClr val="tx2"/>
              </a:solidFill>
              <a:headEnd type="arrow"/>
              <a:tailEnd type="arrow"/>
            </a:ln>
          </p:spPr>
          <p:style>
            <a:lnRef idx="2">
              <a:schemeClr val="accent1"/>
            </a:lnRef>
            <a:fillRef idx="0">
              <a:schemeClr val="accent1"/>
            </a:fillRef>
            <a:effectRef idx="1">
              <a:schemeClr val="accent1"/>
            </a:effectRef>
            <a:fontRef idx="minor">
              <a:schemeClr val="tx1"/>
            </a:fontRef>
          </p:style>
        </p:cxnSp>
        <p:cxnSp>
          <p:nvCxnSpPr>
            <p:cNvPr id="42" name="Straight Arrow Connector 41"/>
            <p:cNvCxnSpPr/>
            <p:nvPr/>
          </p:nvCxnSpPr>
          <p:spPr>
            <a:xfrm>
              <a:off x="7634229" y="3273781"/>
              <a:ext cx="295275" cy="0"/>
            </a:xfrm>
            <a:prstGeom prst="straightConnector1">
              <a:avLst/>
            </a:prstGeom>
            <a:ln w="19050" cmpd="sng">
              <a:solidFill>
                <a:schemeClr val="tx2"/>
              </a:solidFill>
              <a:headEnd type="arrow"/>
              <a:tailEnd type="arrow"/>
            </a:ln>
          </p:spPr>
          <p:style>
            <a:lnRef idx="2">
              <a:schemeClr val="accent1"/>
            </a:lnRef>
            <a:fillRef idx="0">
              <a:schemeClr val="accent1"/>
            </a:fillRef>
            <a:effectRef idx="1">
              <a:schemeClr val="accent1"/>
            </a:effectRef>
            <a:fontRef idx="minor">
              <a:schemeClr val="tx1"/>
            </a:fontRef>
          </p:style>
        </p:cxnSp>
      </p:grpSp>
      <p:sp>
        <p:nvSpPr>
          <p:cNvPr id="2" name="Title 1"/>
          <p:cNvSpPr>
            <a:spLocks noGrp="1"/>
          </p:cNvSpPr>
          <p:nvPr>
            <p:ph type="title"/>
          </p:nvPr>
        </p:nvSpPr>
        <p:spPr/>
        <p:txBody>
          <a:bodyPr/>
          <a:lstStyle/>
          <a:p>
            <a:r>
              <a:rPr lang="en-US" sz="3100" dirty="0"/>
              <a:t>Also, you’re not holding the full index.</a:t>
            </a:r>
          </a:p>
        </p:txBody>
      </p:sp>
    </p:spTree>
    <p:extLst>
      <p:ext uri="{BB962C8B-B14F-4D97-AF65-F5344CB8AC3E}">
        <p14:creationId xmlns:p14="http://schemas.microsoft.com/office/powerpoint/2010/main" val="2272412426"/>
      </p:ext>
    </p:extLst>
  </p:cSld>
  <p:clrMapOvr>
    <a:masterClrMapping/>
  </p:clrMapOvr>
  <p:transition>
    <p:fad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Next query</a:t>
            </a:r>
            <a:endParaRPr lang="en-US" dirty="0"/>
          </a:p>
        </p:txBody>
      </p:sp>
      <p:sp>
        <p:nvSpPr>
          <p:cNvPr id="2" name="Content Placeholder 1"/>
          <p:cNvSpPr>
            <a:spLocks noGrp="1"/>
          </p:cNvSpPr>
          <p:nvPr>
            <p:ph idx="1"/>
          </p:nvPr>
        </p:nvSpPr>
        <p:spPr/>
        <p:txBody>
          <a:bodyPr>
            <a:normAutofit/>
          </a:bodyPr>
          <a:lstStyle/>
          <a:p>
            <a:pPr>
              <a:buNone/>
            </a:pPr>
            <a:r>
              <a:rPr lang="en-US" sz="3100" dirty="0">
                <a:latin typeface="Consolas"/>
                <a:cs typeface="Consolas"/>
              </a:rPr>
              <a:t>SELECT Id, </a:t>
            </a:r>
            <a:r>
              <a:rPr lang="en-US" sz="3100" dirty="0" err="1">
                <a:solidFill>
                  <a:srgbClr val="FF0000"/>
                </a:solidFill>
                <a:latin typeface="Consolas"/>
                <a:cs typeface="Consolas"/>
              </a:rPr>
              <a:t>DisplayName</a:t>
            </a:r>
            <a:r>
              <a:rPr lang="en-US" sz="3100" dirty="0">
                <a:solidFill>
                  <a:srgbClr val="FF0000"/>
                </a:solidFill>
                <a:latin typeface="Consolas"/>
                <a:cs typeface="Consolas"/>
              </a:rPr>
              <a:t>, Age</a:t>
            </a:r>
            <a:br>
              <a:rPr lang="en-US" sz="3100" dirty="0">
                <a:solidFill>
                  <a:srgbClr val="FF0000"/>
                </a:solidFill>
                <a:latin typeface="Consolas"/>
                <a:cs typeface="Consolas"/>
              </a:rPr>
            </a:br>
            <a:r>
              <a:rPr lang="en-US" sz="3100" dirty="0">
                <a:latin typeface="Consolas"/>
                <a:cs typeface="Consolas"/>
              </a:rPr>
              <a:t>FROM </a:t>
            </a:r>
            <a:r>
              <a:rPr lang="en-US" sz="3100" dirty="0" err="1">
                <a:latin typeface="Consolas"/>
                <a:cs typeface="Consolas"/>
              </a:rPr>
              <a:t>dbo.Users</a:t>
            </a:r>
            <a:r>
              <a:rPr lang="en-US" sz="3100" dirty="0">
                <a:latin typeface="Consolas"/>
                <a:cs typeface="Consolas"/>
              </a:rPr>
              <a:t/>
            </a:r>
            <a:br>
              <a:rPr lang="en-US" sz="3100" dirty="0">
                <a:latin typeface="Consolas"/>
                <a:cs typeface="Consolas"/>
              </a:rPr>
            </a:br>
            <a:r>
              <a:rPr lang="en-US" sz="3100" dirty="0">
                <a:latin typeface="Consolas"/>
                <a:cs typeface="Consolas"/>
              </a:rPr>
              <a:t>WHERE </a:t>
            </a:r>
            <a:r>
              <a:rPr lang="en-US" sz="3100" dirty="0" err="1">
                <a:latin typeface="Consolas"/>
                <a:cs typeface="Consolas"/>
              </a:rPr>
              <a:t>LastAccessDate</a:t>
            </a:r>
            <a:r>
              <a:rPr lang="en-US" sz="3100" dirty="0">
                <a:latin typeface="Consolas"/>
                <a:cs typeface="Consolas"/>
              </a:rPr>
              <a:t> &gt; ‘7/1/2010’</a:t>
            </a:r>
            <a:br>
              <a:rPr lang="en-US" sz="3100" dirty="0">
                <a:latin typeface="Consolas"/>
                <a:cs typeface="Consolas"/>
              </a:rPr>
            </a:br>
            <a:r>
              <a:rPr lang="en-US" sz="3100" dirty="0">
                <a:latin typeface="Consolas"/>
                <a:cs typeface="Consolas"/>
              </a:rPr>
              <a:t>ORDER BY </a:t>
            </a:r>
            <a:r>
              <a:rPr lang="en-US" sz="3100" dirty="0" err="1">
                <a:latin typeface="Consolas"/>
                <a:cs typeface="Consolas"/>
              </a:rPr>
              <a:t>LastAccessDate</a:t>
            </a:r>
            <a:endParaRPr lang="en-US" sz="3100" dirty="0">
              <a:latin typeface="Consolas"/>
              <a:cs typeface="Consolas"/>
            </a:endParaRPr>
          </a:p>
        </p:txBody>
      </p:sp>
    </p:spTree>
    <p:extLst>
      <p:ext uri="{BB962C8B-B14F-4D97-AF65-F5344CB8AC3E}">
        <p14:creationId xmlns:p14="http://schemas.microsoft.com/office/powerpoint/2010/main" val="537119440"/>
      </p:ext>
    </p:extLst>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The Execution Plan</a:t>
            </a:r>
            <a:endParaRPr lang="en-US" dirty="0"/>
          </a:p>
        </p:txBody>
      </p:sp>
      <p:sp>
        <p:nvSpPr>
          <p:cNvPr id="2" name="Content Placeholder 1"/>
          <p:cNvSpPr>
            <a:spLocks noGrp="1"/>
          </p:cNvSpPr>
          <p:nvPr>
            <p:ph idx="1"/>
          </p:nvPr>
        </p:nvSpPr>
        <p:spPr/>
        <p:txBody>
          <a:bodyPr>
            <a:normAutofit/>
          </a:bodyPr>
          <a:lstStyle/>
          <a:p>
            <a:pPr marL="742912" indent="-742912">
              <a:buFont typeface="+mj-lt"/>
              <a:buAutoNum type="arabicPeriod"/>
            </a:pPr>
            <a:r>
              <a:rPr lang="en-US" dirty="0" smtClean="0"/>
              <a:t>Seek to 7/1/2010 on </a:t>
            </a:r>
            <a:r>
              <a:rPr lang="en-US" dirty="0" err="1" smtClean="0"/>
              <a:t>IX_LastAccessDate</a:t>
            </a:r>
            <a:endParaRPr lang="en-US" dirty="0" smtClean="0"/>
          </a:p>
          <a:p>
            <a:pPr marL="742912" indent="-742912">
              <a:buFont typeface="+mj-lt"/>
              <a:buAutoNum type="arabicPeriod"/>
            </a:pPr>
            <a:r>
              <a:rPr lang="en-US" dirty="0" smtClean="0"/>
              <a:t>Read them out in order, make list</a:t>
            </a:r>
          </a:p>
          <a:p>
            <a:pPr marL="742912" indent="-742912">
              <a:buFont typeface="+mj-lt"/>
              <a:buAutoNum type="arabicPeriod"/>
            </a:pPr>
            <a:r>
              <a:rPr lang="en-US" dirty="0" smtClean="0"/>
              <a:t>Look up the matching rows in the clustered index (table)</a:t>
            </a:r>
            <a:endParaRPr lang="en-US" dirty="0"/>
          </a:p>
        </p:txBody>
      </p:sp>
    </p:spTree>
    <p:extLst>
      <p:ext uri="{BB962C8B-B14F-4D97-AF65-F5344CB8AC3E}">
        <p14:creationId xmlns:p14="http://schemas.microsoft.com/office/powerpoint/2010/main" val="1191682031"/>
      </p:ext>
    </p:extLst>
  </p:cSld>
  <p:clrMapOvr>
    <a:masterClrMapping/>
  </p:clrMapOv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7627752" cy="5849503"/>
          </a:xfrm>
          <a:prstGeom prst="rect">
            <a:avLst/>
          </a:prstGeom>
        </p:spPr>
      </p:pic>
    </p:spTree>
    <p:extLst>
      <p:ext uri="{BB962C8B-B14F-4D97-AF65-F5344CB8AC3E}">
        <p14:creationId xmlns:p14="http://schemas.microsoft.com/office/powerpoint/2010/main" val="998930636"/>
      </p:ext>
    </p:extLst>
  </p:cSld>
  <p:clrMapOvr>
    <a:masterClrMapping/>
  </p:clrMapOvr>
  <p:transition>
    <p:fad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1.png"/>
          <p:cNvPicPr>
            <a:picLocks noChangeAspect="1"/>
          </p:cNvPicPr>
          <p:nvPr/>
        </p:nvPicPr>
        <p:blipFill rotWithShape="1">
          <a:blip r:embed="rId2">
            <a:extLst>
              <a:ext uri="{28A0092B-C50C-407E-A947-70E740481C1C}">
                <a14:useLocalDpi xmlns:a14="http://schemas.microsoft.com/office/drawing/2010/main" val="0"/>
              </a:ext>
            </a:extLst>
          </a:blip>
          <a:srcRect l="41012" t="43133" r="19750" b="3832"/>
          <a:stretch/>
        </p:blipFill>
        <p:spPr>
          <a:xfrm>
            <a:off x="0" y="0"/>
            <a:ext cx="6209033" cy="6858000"/>
          </a:xfrm>
          <a:prstGeom prst="rect">
            <a:avLst/>
          </a:prstGeom>
        </p:spPr>
      </p:pic>
    </p:spTree>
    <p:extLst>
      <p:ext uri="{BB962C8B-B14F-4D97-AF65-F5344CB8AC3E}">
        <p14:creationId xmlns:p14="http://schemas.microsoft.com/office/powerpoint/2010/main" val="322807898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QLNexus-9.png"/>
          <p:cNvPicPr>
            <a:picLocks noChangeAspect="1"/>
          </p:cNvPicPr>
          <p:nvPr/>
        </p:nvPicPr>
        <p:blipFill rotWithShape="1">
          <a:blip r:embed="rId3"/>
          <a:srcRect l="43791" t="46880"/>
          <a:stretch/>
        </p:blipFill>
        <p:spPr>
          <a:xfrm>
            <a:off x="5402534" y="1065803"/>
            <a:ext cx="3741466" cy="2486483"/>
          </a:xfrm>
          <a:prstGeom prst="rect">
            <a:avLst/>
          </a:prstGeom>
        </p:spPr>
      </p:pic>
      <p:sp>
        <p:nvSpPr>
          <p:cNvPr id="3" name="Title 2"/>
          <p:cNvSpPr>
            <a:spLocks noGrp="1"/>
          </p:cNvSpPr>
          <p:nvPr>
            <p:ph type="title"/>
          </p:nvPr>
        </p:nvSpPr>
        <p:spPr/>
        <p:txBody>
          <a:bodyPr/>
          <a:lstStyle/>
          <a:p>
            <a:r>
              <a:rPr lang="en-US" dirty="0" smtClean="0"/>
              <a:t>Classic index tuning problem</a:t>
            </a:r>
            <a:endParaRPr lang="en-US" dirty="0"/>
          </a:p>
        </p:txBody>
      </p:sp>
      <p:sp>
        <p:nvSpPr>
          <p:cNvPr id="4" name="Content Placeholder 3"/>
          <p:cNvSpPr>
            <a:spLocks noGrp="1"/>
          </p:cNvSpPr>
          <p:nvPr>
            <p:ph idx="1"/>
          </p:nvPr>
        </p:nvSpPr>
        <p:spPr/>
        <p:txBody>
          <a:bodyPr/>
          <a:lstStyle/>
          <a:p>
            <a:r>
              <a:rPr lang="en-US" dirty="0" smtClean="0"/>
              <a:t>Key lookup is required</a:t>
            </a:r>
            <a:br>
              <a:rPr lang="en-US" dirty="0" smtClean="0"/>
            </a:br>
            <a:r>
              <a:rPr lang="en-US" dirty="0" smtClean="0"/>
              <a:t>when the index doesn’t have</a:t>
            </a:r>
            <a:br>
              <a:rPr lang="en-US" dirty="0" smtClean="0"/>
            </a:br>
            <a:r>
              <a:rPr lang="en-US" dirty="0" smtClean="0"/>
              <a:t>all of the fields our query needs.</a:t>
            </a:r>
          </a:p>
          <a:p>
            <a:r>
              <a:rPr lang="en-US" dirty="0" smtClean="0"/>
              <a:t>Hover your mouse over the</a:t>
            </a:r>
            <a:br>
              <a:rPr lang="en-US" dirty="0" smtClean="0"/>
            </a:br>
            <a:r>
              <a:rPr lang="en-US" dirty="0" smtClean="0"/>
              <a:t>key lookup and look for the</a:t>
            </a:r>
            <a:br>
              <a:rPr lang="en-US" dirty="0" smtClean="0"/>
            </a:br>
            <a:r>
              <a:rPr lang="en-US" dirty="0" smtClean="0"/>
              <a:t>OUTPUT fields.</a:t>
            </a:r>
          </a:p>
          <a:p>
            <a:r>
              <a:rPr lang="en-US" dirty="0" smtClean="0"/>
              <a:t>Are they small and frequently used?</a:t>
            </a:r>
            <a:br>
              <a:rPr lang="en-US" dirty="0" smtClean="0"/>
            </a:br>
            <a:r>
              <a:rPr lang="en-US" dirty="0" smtClean="0"/>
              <a:t>Add them to the INCLUDE of the index,</a:t>
            </a:r>
            <a:br>
              <a:rPr lang="en-US" dirty="0" smtClean="0"/>
            </a:br>
            <a:r>
              <a:rPr lang="en-US" dirty="0" smtClean="0"/>
              <a:t>and see if the key lookup goes away.</a:t>
            </a:r>
            <a:endParaRPr lang="en-US" dirty="0"/>
          </a:p>
        </p:txBody>
      </p:sp>
    </p:spTree>
    <p:extLst>
      <p:ext uri="{BB962C8B-B14F-4D97-AF65-F5344CB8AC3E}">
        <p14:creationId xmlns:p14="http://schemas.microsoft.com/office/powerpoint/2010/main" val="3496108412"/>
      </p:ext>
    </p:extLst>
  </p:cSld>
  <p:clrMapOvr>
    <a:masterClrMapping/>
  </p:clrMapOv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92971" y="210741"/>
            <a:ext cx="7358063" cy="4286250"/>
          </a:xfrm>
        </p:spPr>
        <p:txBody>
          <a:bodyPr>
            <a:normAutofit/>
          </a:bodyPr>
          <a:lstStyle/>
          <a:p>
            <a:r>
              <a:rPr lang="en-US" dirty="0">
                <a:latin typeface="Consolas"/>
                <a:cs typeface="Consolas"/>
              </a:rPr>
              <a:t>CREATE INDEX </a:t>
            </a:r>
            <a:r>
              <a:rPr lang="en-US" dirty="0" err="1">
                <a:solidFill>
                  <a:srgbClr val="000000"/>
                </a:solidFill>
                <a:latin typeface="Consolas"/>
                <a:ea typeface="Verdana"/>
                <a:cs typeface="Consolas"/>
              </a:rPr>
              <a:t>IX_LastAccessDate_Id_DisplayName_Age</a:t>
            </a:r>
            <a:r>
              <a:rPr lang="en-US" dirty="0">
                <a:solidFill>
                  <a:srgbClr val="000000"/>
                </a:solidFill>
                <a:latin typeface="Consolas"/>
                <a:ea typeface="Verdana"/>
                <a:cs typeface="Consolas"/>
              </a:rPr>
              <a:t> </a:t>
            </a:r>
            <a:br>
              <a:rPr lang="en-US" dirty="0">
                <a:solidFill>
                  <a:srgbClr val="000000"/>
                </a:solidFill>
                <a:latin typeface="Consolas"/>
                <a:ea typeface="Verdana"/>
                <a:cs typeface="Consolas"/>
              </a:rPr>
            </a:br>
            <a:r>
              <a:rPr lang="en-US" dirty="0">
                <a:solidFill>
                  <a:srgbClr val="000000"/>
                </a:solidFill>
                <a:latin typeface="Consolas"/>
                <a:ea typeface="Verdana"/>
                <a:cs typeface="Consolas"/>
              </a:rPr>
              <a:t>ON </a:t>
            </a:r>
            <a:r>
              <a:rPr lang="en-US" dirty="0" err="1">
                <a:solidFill>
                  <a:srgbClr val="000000"/>
                </a:solidFill>
                <a:latin typeface="Consolas"/>
                <a:ea typeface="Verdana"/>
                <a:cs typeface="Consolas"/>
              </a:rPr>
              <a:t>dbo.Users</a:t>
            </a:r>
            <a:r>
              <a:rPr lang="en-US" dirty="0">
                <a:solidFill>
                  <a:srgbClr val="000000"/>
                </a:solidFill>
                <a:latin typeface="Consolas"/>
                <a:ea typeface="Verdana"/>
                <a:cs typeface="Consolas"/>
              </a:rPr>
              <a:t> (</a:t>
            </a:r>
            <a:r>
              <a:rPr lang="en-US" dirty="0" err="1">
                <a:solidFill>
                  <a:srgbClr val="000000"/>
                </a:solidFill>
                <a:latin typeface="Consolas"/>
                <a:ea typeface="Verdana"/>
                <a:cs typeface="Consolas"/>
              </a:rPr>
              <a:t>LastAccessDate</a:t>
            </a:r>
            <a:r>
              <a:rPr lang="en-US" dirty="0">
                <a:solidFill>
                  <a:srgbClr val="000000"/>
                </a:solidFill>
                <a:latin typeface="Consolas"/>
                <a:ea typeface="Verdana"/>
                <a:cs typeface="Consolas"/>
              </a:rPr>
              <a:t>, Id, </a:t>
            </a:r>
            <a:r>
              <a:rPr lang="en-US" dirty="0" err="1">
                <a:solidFill>
                  <a:srgbClr val="000000"/>
                </a:solidFill>
                <a:latin typeface="Consolas"/>
                <a:ea typeface="Verdana"/>
                <a:cs typeface="Consolas"/>
              </a:rPr>
              <a:t>DisplayName</a:t>
            </a:r>
            <a:r>
              <a:rPr lang="en-US" dirty="0">
                <a:solidFill>
                  <a:srgbClr val="000000"/>
                </a:solidFill>
                <a:latin typeface="Consolas"/>
                <a:ea typeface="Verdana"/>
                <a:cs typeface="Consolas"/>
              </a:rPr>
              <a:t>, Age)</a:t>
            </a:r>
          </a:p>
          <a:p>
            <a:r>
              <a:rPr lang="en-US" dirty="0">
                <a:solidFill>
                  <a:srgbClr val="000000"/>
                </a:solidFill>
                <a:latin typeface="Consolas"/>
                <a:ea typeface="Verdana"/>
                <a:cs typeface="Consolas"/>
              </a:rPr>
              <a:t>Or:</a:t>
            </a:r>
          </a:p>
          <a:p>
            <a:r>
              <a:rPr lang="en-US" dirty="0">
                <a:latin typeface="Consolas"/>
                <a:cs typeface="Consolas"/>
              </a:rPr>
              <a:t>CREATE INDEX </a:t>
            </a:r>
            <a:r>
              <a:rPr lang="en-US" dirty="0" err="1">
                <a:solidFill>
                  <a:srgbClr val="000000"/>
                </a:solidFill>
                <a:latin typeface="Consolas"/>
                <a:ea typeface="Verdana"/>
                <a:cs typeface="Consolas"/>
              </a:rPr>
              <a:t>IX_LastAccessDate_Id_DisplayName_Age</a:t>
            </a:r>
            <a:r>
              <a:rPr lang="en-US" dirty="0">
                <a:solidFill>
                  <a:srgbClr val="000000"/>
                </a:solidFill>
                <a:latin typeface="Consolas"/>
                <a:ea typeface="Verdana"/>
                <a:cs typeface="Consolas"/>
              </a:rPr>
              <a:t> </a:t>
            </a:r>
            <a:br>
              <a:rPr lang="en-US" dirty="0">
                <a:solidFill>
                  <a:srgbClr val="000000"/>
                </a:solidFill>
                <a:latin typeface="Consolas"/>
                <a:ea typeface="Verdana"/>
                <a:cs typeface="Consolas"/>
              </a:rPr>
            </a:br>
            <a:r>
              <a:rPr lang="en-US" dirty="0">
                <a:solidFill>
                  <a:srgbClr val="000000"/>
                </a:solidFill>
                <a:latin typeface="Consolas"/>
                <a:ea typeface="Verdana"/>
                <a:cs typeface="Consolas"/>
              </a:rPr>
              <a:t>ON </a:t>
            </a:r>
            <a:r>
              <a:rPr lang="en-US" dirty="0" err="1">
                <a:solidFill>
                  <a:srgbClr val="000000"/>
                </a:solidFill>
                <a:latin typeface="Consolas"/>
                <a:ea typeface="Verdana"/>
                <a:cs typeface="Consolas"/>
              </a:rPr>
              <a:t>dbo.Users</a:t>
            </a:r>
            <a:r>
              <a:rPr lang="en-US" dirty="0">
                <a:solidFill>
                  <a:srgbClr val="000000"/>
                </a:solidFill>
                <a:latin typeface="Consolas"/>
                <a:ea typeface="Verdana"/>
                <a:cs typeface="Consolas"/>
              </a:rPr>
              <a:t> (</a:t>
            </a:r>
            <a:r>
              <a:rPr lang="en-US" dirty="0" err="1">
                <a:solidFill>
                  <a:srgbClr val="000000"/>
                </a:solidFill>
                <a:latin typeface="Consolas"/>
                <a:ea typeface="Verdana"/>
                <a:cs typeface="Consolas"/>
              </a:rPr>
              <a:t>LastAccessDate</a:t>
            </a:r>
            <a:r>
              <a:rPr lang="en-US" dirty="0">
                <a:solidFill>
                  <a:srgbClr val="000000"/>
                </a:solidFill>
                <a:latin typeface="Consolas"/>
                <a:ea typeface="Verdana"/>
                <a:cs typeface="Consolas"/>
              </a:rPr>
              <a:t>, Id)</a:t>
            </a:r>
            <a:br>
              <a:rPr lang="en-US" dirty="0">
                <a:solidFill>
                  <a:srgbClr val="000000"/>
                </a:solidFill>
                <a:latin typeface="Consolas"/>
                <a:ea typeface="Verdana"/>
                <a:cs typeface="Consolas"/>
              </a:rPr>
            </a:br>
            <a:r>
              <a:rPr lang="en-US" dirty="0">
                <a:solidFill>
                  <a:srgbClr val="000000"/>
                </a:solidFill>
                <a:latin typeface="Consolas"/>
                <a:ea typeface="Verdana"/>
                <a:cs typeface="Consolas"/>
              </a:rPr>
              <a:t>INCLUDE (</a:t>
            </a:r>
            <a:r>
              <a:rPr lang="en-US" dirty="0" err="1">
                <a:solidFill>
                  <a:srgbClr val="000000"/>
                </a:solidFill>
                <a:latin typeface="Consolas"/>
                <a:ea typeface="Verdana"/>
                <a:cs typeface="Consolas"/>
              </a:rPr>
              <a:t>DisplayName</a:t>
            </a:r>
            <a:r>
              <a:rPr lang="en-US" dirty="0">
                <a:solidFill>
                  <a:srgbClr val="000000"/>
                </a:solidFill>
                <a:latin typeface="Consolas"/>
                <a:ea typeface="Verdana"/>
                <a:cs typeface="Consolas"/>
              </a:rPr>
              <a:t>, Age)</a:t>
            </a:r>
          </a:p>
        </p:txBody>
      </p:sp>
      <p:pic>
        <p:nvPicPr>
          <p:cNvPr id="6" name="Picture 5" desc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360" y="3352800"/>
            <a:ext cx="9159360" cy="4724400"/>
          </a:xfrm>
          <a:prstGeom prst="rect">
            <a:avLst/>
          </a:prstGeom>
        </p:spPr>
      </p:pic>
    </p:spTree>
    <p:extLst>
      <p:ext uri="{BB962C8B-B14F-4D97-AF65-F5344CB8AC3E}">
        <p14:creationId xmlns:p14="http://schemas.microsoft.com/office/powerpoint/2010/main" val="2293266736"/>
      </p:ext>
    </p:extLst>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Same query again</a:t>
            </a:r>
            <a:endParaRPr lang="en-US" dirty="0"/>
          </a:p>
        </p:txBody>
      </p:sp>
      <p:sp>
        <p:nvSpPr>
          <p:cNvPr id="2" name="Content Placeholder 1"/>
          <p:cNvSpPr>
            <a:spLocks noGrp="1"/>
          </p:cNvSpPr>
          <p:nvPr>
            <p:ph idx="1"/>
          </p:nvPr>
        </p:nvSpPr>
        <p:spPr/>
        <p:txBody>
          <a:bodyPr>
            <a:normAutofit/>
          </a:bodyPr>
          <a:lstStyle/>
          <a:p>
            <a:pPr>
              <a:buNone/>
            </a:pPr>
            <a:r>
              <a:rPr lang="en-US" sz="3100" dirty="0">
                <a:latin typeface="Consolas"/>
                <a:cs typeface="Consolas"/>
              </a:rPr>
              <a:t>SELECT Id, </a:t>
            </a:r>
            <a:r>
              <a:rPr lang="en-US" sz="3100" dirty="0" err="1">
                <a:latin typeface="Consolas"/>
                <a:cs typeface="Consolas"/>
              </a:rPr>
              <a:t>DisplayName</a:t>
            </a:r>
            <a:r>
              <a:rPr lang="en-US" sz="3100" dirty="0">
                <a:latin typeface="Consolas"/>
                <a:cs typeface="Consolas"/>
              </a:rPr>
              <a:t>, Age</a:t>
            </a:r>
            <a:br>
              <a:rPr lang="en-US" sz="3100" dirty="0">
                <a:latin typeface="Consolas"/>
                <a:cs typeface="Consolas"/>
              </a:rPr>
            </a:br>
            <a:r>
              <a:rPr lang="en-US" sz="3100" dirty="0">
                <a:latin typeface="Consolas"/>
                <a:cs typeface="Consolas"/>
              </a:rPr>
              <a:t>FROM </a:t>
            </a:r>
            <a:r>
              <a:rPr lang="en-US" sz="3100" dirty="0" err="1">
                <a:latin typeface="Consolas"/>
                <a:cs typeface="Consolas"/>
              </a:rPr>
              <a:t>dbo.Users</a:t>
            </a:r>
            <a:r>
              <a:rPr lang="en-US" sz="3100" dirty="0">
                <a:latin typeface="Consolas"/>
                <a:cs typeface="Consolas"/>
              </a:rPr>
              <a:t/>
            </a:r>
            <a:br>
              <a:rPr lang="en-US" sz="3100" dirty="0">
                <a:latin typeface="Consolas"/>
                <a:cs typeface="Consolas"/>
              </a:rPr>
            </a:br>
            <a:r>
              <a:rPr lang="en-US" sz="3100" dirty="0">
                <a:latin typeface="Consolas"/>
                <a:cs typeface="Consolas"/>
              </a:rPr>
              <a:t>WHERE </a:t>
            </a:r>
            <a:r>
              <a:rPr lang="en-US" sz="3100" dirty="0" err="1">
                <a:latin typeface="Consolas"/>
                <a:cs typeface="Consolas"/>
              </a:rPr>
              <a:t>LastAccessDate</a:t>
            </a:r>
            <a:r>
              <a:rPr lang="en-US" sz="3100" dirty="0">
                <a:latin typeface="Consolas"/>
                <a:cs typeface="Consolas"/>
              </a:rPr>
              <a:t> &gt; ‘7/1/2010’</a:t>
            </a:r>
            <a:br>
              <a:rPr lang="en-US" sz="3100" dirty="0">
                <a:latin typeface="Consolas"/>
                <a:cs typeface="Consolas"/>
              </a:rPr>
            </a:br>
            <a:r>
              <a:rPr lang="en-US" sz="3100" dirty="0">
                <a:latin typeface="Consolas"/>
                <a:cs typeface="Consolas"/>
              </a:rPr>
              <a:t>ORDER BY </a:t>
            </a:r>
            <a:r>
              <a:rPr lang="en-US" sz="3100" dirty="0" err="1">
                <a:latin typeface="Consolas"/>
                <a:cs typeface="Consolas"/>
              </a:rPr>
              <a:t>LastAccessDate</a:t>
            </a:r>
            <a:endParaRPr lang="en-US" sz="3100" dirty="0">
              <a:latin typeface="Consolas"/>
              <a:cs typeface="Consolas"/>
            </a:endParaRPr>
          </a:p>
        </p:txBody>
      </p:sp>
    </p:spTree>
    <p:extLst>
      <p:ext uri="{BB962C8B-B14F-4D97-AF65-F5344CB8AC3E}">
        <p14:creationId xmlns:p14="http://schemas.microsoft.com/office/powerpoint/2010/main" val="582733007"/>
      </p:ext>
    </p:extLst>
  </p:cSld>
  <p:clrMapOvr>
    <a:masterClrMapping/>
  </p:clrMapOv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051805" cy="5041758"/>
          </a:xfrm>
          <a:prstGeom prst="rect">
            <a:avLst/>
          </a:prstGeom>
        </p:spPr>
      </p:pic>
    </p:spTree>
    <p:extLst>
      <p:ext uri="{BB962C8B-B14F-4D97-AF65-F5344CB8AC3E}">
        <p14:creationId xmlns:p14="http://schemas.microsoft.com/office/powerpoint/2010/main" val="2812168436"/>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mtClean="0"/>
              <a:t>SQLintersection</a:t>
            </a:r>
            <a:br>
              <a:rPr lang="en-US" smtClean="0"/>
            </a:br>
            <a:r>
              <a:rPr lang="en-US" smtClean="0"/>
              <a:t>Session POSTCON01</a:t>
            </a:r>
            <a:br>
              <a:rPr lang="en-US" smtClean="0"/>
            </a:br>
            <a:r>
              <a:rPr lang="en-US" smtClean="0"/>
              <a:t/>
            </a:r>
            <a:br>
              <a:rPr lang="en-US" smtClean="0"/>
            </a:br>
            <a:r>
              <a:rPr lang="en-US" smtClean="0"/>
              <a:t>How to Think Like the Engine</a:t>
            </a:r>
            <a:endParaRPr lang="en-US" dirty="0"/>
          </a:p>
        </p:txBody>
      </p:sp>
      <p:sp>
        <p:nvSpPr>
          <p:cNvPr id="11267" name="Subtitle 2"/>
          <p:cNvSpPr>
            <a:spLocks noGrp="1"/>
          </p:cNvSpPr>
          <p:nvPr>
            <p:ph type="subTitle" idx="1"/>
          </p:nvPr>
        </p:nvSpPr>
        <p:spPr/>
        <p:txBody>
          <a:bodyPr/>
          <a:lstStyle/>
          <a:p>
            <a:r>
              <a:rPr lang="en-US" altLang="en-US" smtClean="0"/>
              <a:t>Brent Ozar</a:t>
            </a:r>
          </a:p>
          <a:p>
            <a:r>
              <a:rPr lang="en-US" altLang="en-US" smtClean="0"/>
              <a:t>Help@BrentOzar.com</a:t>
            </a:r>
            <a:endParaRPr lang="en-US" altLang="en-US" dirty="0" smtClean="0"/>
          </a:p>
        </p:txBody>
      </p:sp>
    </p:spTree>
    <p:extLst>
      <p:ext uri="{BB962C8B-B14F-4D97-AF65-F5344CB8AC3E}">
        <p14:creationId xmlns:p14="http://schemas.microsoft.com/office/powerpoint/2010/main" val="553437716"/>
      </p:ext>
    </p:extLst>
  </p:cSld>
  <p:clrMapOvr>
    <a:masterClrMapping/>
  </p:clrMapOvr>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051805" cy="5041758"/>
          </a:xfrm>
          <a:prstGeom prst="rect">
            <a:avLst/>
          </a:prstGeom>
        </p:spPr>
      </p:pic>
      <p:sp>
        <p:nvSpPr>
          <p:cNvPr id="3" name="Donut 2"/>
          <p:cNvSpPr/>
          <p:nvPr/>
        </p:nvSpPr>
        <p:spPr bwMode="auto">
          <a:xfrm>
            <a:off x="1114776" y="3622727"/>
            <a:ext cx="1768887" cy="1102758"/>
          </a:xfrm>
          <a:prstGeom prst="donut">
            <a:avLst/>
          </a:prstGeom>
          <a:solidFill>
            <a:srgbClr val="ED1C24"/>
          </a:solidFill>
          <a:ln w="25400" cap="flat" cmpd="sng" algn="ctr">
            <a:noFill/>
            <a:prstDash val="solid"/>
            <a:round/>
            <a:headEnd type="none" w="med" len="med"/>
            <a:tailEnd type="none" w="med" len="med"/>
          </a:ln>
          <a:effectLst/>
          <a:extLst/>
        </p:spPr>
        <p:txBody>
          <a:bodyPr vert="horz" wrap="square" lIns="64291" tIns="32146" rIns="64291" bIns="32146" numCol="1" rtlCol="0" anchor="t" anchorCtr="0" compatLnSpc="1">
            <a:prstTxWarp prst="textNoShape">
              <a:avLst/>
            </a:prstTxWarp>
          </a:bodyPr>
          <a:lstStyle/>
          <a:p>
            <a:pPr algn="ctr" defTabSz="642915" fontAlgn="base">
              <a:spcBef>
                <a:spcPct val="0"/>
              </a:spcBef>
              <a:spcAft>
                <a:spcPct val="0"/>
              </a:spcAft>
            </a:pPr>
            <a:endParaRPr lang="en-US" sz="3000">
              <a:solidFill>
                <a:srgbClr val="000000"/>
              </a:solidFill>
              <a:latin typeface="GillSans" charset="0"/>
              <a:ea typeface="ヒラギノ角ゴ ProN W3" charset="0"/>
              <a:cs typeface="ヒラギノ角ゴ ProN W3" charset="0"/>
              <a:sym typeface="GillSans" charset="0"/>
            </a:endParaRPr>
          </a:p>
        </p:txBody>
      </p:sp>
    </p:spTree>
    <p:extLst>
      <p:ext uri="{BB962C8B-B14F-4D97-AF65-F5344CB8AC3E}">
        <p14:creationId xmlns:p14="http://schemas.microsoft.com/office/powerpoint/2010/main" val="2739676777"/>
      </p:ext>
    </p:extLst>
  </p:cSld>
  <p:clrMapOvr>
    <a:masterClrMapping/>
  </p:clrMapOvr>
  <p:transition>
    <p:fade/>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36943" cy="5888252"/>
          </a:xfrm>
          <a:prstGeom prst="rect">
            <a:avLst/>
          </a:prstGeom>
        </p:spPr>
      </p:pic>
    </p:spTree>
    <p:extLst>
      <p:ext uri="{BB962C8B-B14F-4D97-AF65-F5344CB8AC3E}">
        <p14:creationId xmlns:p14="http://schemas.microsoft.com/office/powerpoint/2010/main" val="1124497128"/>
      </p:ext>
    </p:extLst>
  </p:cSld>
  <p:clrMapOvr>
    <a:masterClrMapping/>
  </p:clrMapOvr>
  <p:transition>
    <p:fade/>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8921732" cy="5925461"/>
          </a:xfrm>
          <a:prstGeom prst="rect">
            <a:avLst/>
          </a:prstGeom>
        </p:spPr>
      </p:pic>
    </p:spTree>
    <p:extLst>
      <p:ext uri="{BB962C8B-B14F-4D97-AF65-F5344CB8AC3E}">
        <p14:creationId xmlns:p14="http://schemas.microsoft.com/office/powerpoint/2010/main" val="721823717"/>
      </p:ext>
    </p:extLst>
  </p:cSld>
  <p:clrMapOvr>
    <a:masterClrMapping/>
  </p:clrMapOvr>
  <p:transition>
    <p:fade/>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752600"/>
            <a:ext cx="8229600" cy="762000"/>
          </a:xfrm>
        </p:spPr>
        <p:txBody>
          <a:bodyPr/>
          <a:lstStyle/>
          <a:p>
            <a:r>
              <a:rPr lang="en-US" sz="5600" dirty="0"/>
              <a:t>“seek” != “awesome”</a:t>
            </a:r>
          </a:p>
        </p:txBody>
      </p:sp>
    </p:spTree>
    <p:extLst>
      <p:ext uri="{BB962C8B-B14F-4D97-AF65-F5344CB8AC3E}">
        <p14:creationId xmlns:p14="http://schemas.microsoft.com/office/powerpoint/2010/main" val="1808329125"/>
      </p:ext>
    </p:extLst>
  </p:cSld>
  <p:clrMapOvr>
    <a:masterClrMapping/>
  </p:clrMapOvr>
  <p:transition>
    <p:fade/>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8856845" cy="4804694"/>
          </a:xfrm>
          <a:prstGeom prst="rect">
            <a:avLst/>
          </a:prstGeom>
        </p:spPr>
      </p:pic>
    </p:spTree>
    <p:extLst>
      <p:ext uri="{BB962C8B-B14F-4D97-AF65-F5344CB8AC3E}">
        <p14:creationId xmlns:p14="http://schemas.microsoft.com/office/powerpoint/2010/main" val="411735529"/>
      </p:ext>
    </p:extLst>
  </p:cSld>
  <p:clrMapOvr>
    <a:masterClrMapping/>
  </p:clrMapOvr>
  <p:transition>
    <p:fade/>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More indexes mean</a:t>
            </a:r>
            <a:endParaRPr lang="en-US" dirty="0"/>
          </a:p>
        </p:txBody>
      </p:sp>
      <p:sp>
        <p:nvSpPr>
          <p:cNvPr id="3" name="Content Placeholder 2"/>
          <p:cNvSpPr>
            <a:spLocks noGrp="1"/>
          </p:cNvSpPr>
          <p:nvPr>
            <p:ph idx="1"/>
          </p:nvPr>
        </p:nvSpPr>
        <p:spPr/>
        <p:txBody>
          <a:bodyPr/>
          <a:lstStyle/>
          <a:p>
            <a:r>
              <a:rPr lang="en-US" dirty="0" smtClean="0"/>
              <a:t>Larger database</a:t>
            </a:r>
          </a:p>
          <a:p>
            <a:r>
              <a:rPr lang="en-US" dirty="0"/>
              <a:t>Longer maintenance job times </a:t>
            </a:r>
            <a:br>
              <a:rPr lang="en-US" dirty="0"/>
            </a:br>
            <a:r>
              <a:rPr lang="en-US" dirty="0"/>
              <a:t>(backups, DBCCs, index defrags)</a:t>
            </a:r>
          </a:p>
          <a:p>
            <a:r>
              <a:rPr lang="en-US" dirty="0" smtClean="0"/>
              <a:t>More work to do on inserts, updates, deletes</a:t>
            </a:r>
          </a:p>
          <a:p>
            <a:r>
              <a:rPr lang="en-US" dirty="0" smtClean="0"/>
              <a:t>More data to send to our replicas</a:t>
            </a:r>
          </a:p>
          <a:p>
            <a:pPr marL="0" indent="0">
              <a:buNone/>
            </a:pPr>
            <a:endParaRPr lang="en-US" dirty="0"/>
          </a:p>
          <a:p>
            <a:pPr marL="0" indent="0">
              <a:buNone/>
            </a:pPr>
            <a:r>
              <a:rPr lang="en-US" dirty="0" smtClean="0"/>
              <a:t>Today, we’ll teach you how to:</a:t>
            </a:r>
          </a:p>
          <a:p>
            <a:r>
              <a:rPr lang="en-US" dirty="0" smtClean="0"/>
              <a:t>Identify your app’s problem</a:t>
            </a:r>
          </a:p>
          <a:p>
            <a:r>
              <a:rPr lang="en-US" dirty="0" smtClean="0"/>
              <a:t>Find the right solution</a:t>
            </a:r>
            <a:br>
              <a:rPr lang="en-US" dirty="0" smtClean="0"/>
            </a:br>
            <a:r>
              <a:rPr lang="en-US" dirty="0" smtClean="0"/>
              <a:t>(which isn’t always indexes)</a:t>
            </a:r>
          </a:p>
          <a:p>
            <a:endParaRPr lang="en-US" dirty="0"/>
          </a:p>
        </p:txBody>
      </p:sp>
    </p:spTree>
    <p:extLst>
      <p:ext uri="{BB962C8B-B14F-4D97-AF65-F5344CB8AC3E}">
        <p14:creationId xmlns:p14="http://schemas.microsoft.com/office/powerpoint/2010/main" val="2556949122"/>
      </p:ext>
    </p:extLst>
  </p:cSld>
  <p:clrMapOvr>
    <a:masterClrMapping/>
  </p:clrMapOvr>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mtClean="0"/>
              <a:t>SQLintersection</a:t>
            </a:r>
            <a:br>
              <a:rPr lang="en-US" smtClean="0"/>
            </a:br>
            <a:r>
              <a:rPr lang="en-US" smtClean="0"/>
              <a:t>Session POSTCON01</a:t>
            </a:r>
            <a:br>
              <a:rPr lang="en-US" smtClean="0"/>
            </a:br>
            <a:r>
              <a:rPr lang="en-US" smtClean="0"/>
              <a:t/>
            </a:r>
            <a:br>
              <a:rPr lang="en-US" smtClean="0"/>
            </a:br>
            <a:r>
              <a:rPr lang="en-US" smtClean="0"/>
              <a:t>Wait Stats: Focusing Your Tuning</a:t>
            </a:r>
            <a:endParaRPr lang="en-US" dirty="0"/>
          </a:p>
        </p:txBody>
      </p:sp>
      <p:sp>
        <p:nvSpPr>
          <p:cNvPr id="11267" name="Subtitle 2"/>
          <p:cNvSpPr>
            <a:spLocks noGrp="1"/>
          </p:cNvSpPr>
          <p:nvPr>
            <p:ph type="subTitle" idx="1"/>
          </p:nvPr>
        </p:nvSpPr>
        <p:spPr/>
        <p:txBody>
          <a:bodyPr/>
          <a:lstStyle/>
          <a:p>
            <a:r>
              <a:rPr lang="en-US" altLang="en-US" smtClean="0"/>
              <a:t>Brent Ozar</a:t>
            </a:r>
          </a:p>
          <a:p>
            <a:r>
              <a:rPr lang="en-US" altLang="en-US" smtClean="0"/>
              <a:t>Help@BrentOzar.com</a:t>
            </a:r>
            <a:endParaRPr lang="en-US" altLang="en-US" dirty="0" smtClean="0"/>
          </a:p>
        </p:txBody>
      </p:sp>
    </p:spTree>
    <p:extLst>
      <p:ext uri="{BB962C8B-B14F-4D97-AF65-F5344CB8AC3E}">
        <p14:creationId xmlns:p14="http://schemas.microsoft.com/office/powerpoint/2010/main" val="3191461366"/>
      </p:ext>
    </p:extLst>
  </p:cSld>
  <p:clrMapOvr>
    <a:masterClrMapping/>
  </p:clrMapOvr>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Agenda</a:t>
            </a:r>
            <a:endParaRPr lang="en-US" dirty="0"/>
          </a:p>
        </p:txBody>
      </p:sp>
      <p:sp>
        <p:nvSpPr>
          <p:cNvPr id="4" name="Content Placeholder 3"/>
          <p:cNvSpPr>
            <a:spLocks noGrp="1"/>
          </p:cNvSpPr>
          <p:nvPr>
            <p:ph idx="1"/>
          </p:nvPr>
        </p:nvSpPr>
        <p:spPr/>
        <p:txBody>
          <a:bodyPr/>
          <a:lstStyle/>
          <a:p>
            <a:r>
              <a:rPr lang="en-US" dirty="0" smtClean="0"/>
              <a:t>The big picture of query processing</a:t>
            </a:r>
          </a:p>
          <a:p>
            <a:r>
              <a:rPr lang="en-US" dirty="0" smtClean="0"/>
              <a:t>Wait stats: what’s the holdup?</a:t>
            </a:r>
          </a:p>
          <a:p>
            <a:r>
              <a:rPr lang="en-US" dirty="0" smtClean="0"/>
              <a:t>How to check a server’s wait stats</a:t>
            </a:r>
          </a:p>
          <a:p>
            <a:r>
              <a:rPr lang="en-US" dirty="0" smtClean="0"/>
              <a:t>Common wait types</a:t>
            </a:r>
          </a:p>
        </p:txBody>
      </p:sp>
    </p:spTree>
    <p:extLst>
      <p:ext uri="{BB962C8B-B14F-4D97-AF65-F5344CB8AC3E}">
        <p14:creationId xmlns:p14="http://schemas.microsoft.com/office/powerpoint/2010/main" val="764847909"/>
      </p:ext>
    </p:extLst>
  </p:cSld>
  <p:clrMapOvr>
    <a:masterClrMapping/>
  </p:clrMapOvr>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1</a:t>
            </a:r>
            <a:r>
              <a:rPr lang="en-US" baseline="30000" dirty="0" smtClean="0"/>
              <a:t>st</a:t>
            </a:r>
            <a:r>
              <a:rPr lang="en-US" dirty="0" smtClean="0"/>
              <a:t> query: SELECT</a:t>
            </a:r>
            <a:endParaRPr lang="en-US" dirty="0"/>
          </a:p>
        </p:txBody>
      </p:sp>
      <p:sp>
        <p:nvSpPr>
          <p:cNvPr id="2" name="Text Placeholder 1"/>
          <p:cNvSpPr>
            <a:spLocks noGrp="1"/>
          </p:cNvSpPr>
          <p:nvPr>
            <p:ph type="body" idx="1"/>
          </p:nvPr>
        </p:nvSpPr>
        <p:spPr/>
        <p:txBody>
          <a:bodyPr/>
          <a:lstStyle/>
          <a:p>
            <a:endParaRPr lang="en-US"/>
          </a:p>
        </p:txBody>
      </p:sp>
    </p:spTree>
    <p:extLst>
      <p:ext uri="{BB962C8B-B14F-4D97-AF65-F5344CB8AC3E}">
        <p14:creationId xmlns:p14="http://schemas.microsoft.com/office/powerpoint/2010/main" val="822918656"/>
      </p:ext>
    </p:extLst>
  </p:cSld>
  <p:clrMapOvr>
    <a:masterClrMapping/>
  </p:clrMapOvr>
  <p:transition>
    <p:fade/>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152718"/>
            <a:ext cx="8025620" cy="1371600"/>
          </a:xfrm>
        </p:spPr>
        <p:txBody>
          <a:bodyPr>
            <a:normAutofit/>
          </a:bodyPr>
          <a:lstStyle/>
          <a:p>
            <a:r>
              <a:rPr lang="en-US" dirty="0" smtClean="0"/>
              <a:t>SQL Server Architecture Basics</a:t>
            </a:r>
            <a:endParaRPr lang="en-US" dirty="0"/>
          </a:p>
        </p:txBody>
      </p:sp>
      <p:sp>
        <p:nvSpPr>
          <p:cNvPr id="5" name="Can 4"/>
          <p:cNvSpPr/>
          <p:nvPr/>
        </p:nvSpPr>
        <p:spPr>
          <a:xfrm>
            <a:off x="6658027" y="3444442"/>
            <a:ext cx="1824792" cy="2256205"/>
          </a:xfrm>
          <a:prstGeom prst="can">
            <a:avLst/>
          </a:prstGeom>
          <a:noFill/>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r>
              <a:rPr lang="en-US" sz="2200" dirty="0">
                <a:solidFill>
                  <a:schemeClr val="tx1"/>
                </a:solidFill>
              </a:rPr>
              <a:t>STORAGE</a:t>
            </a:r>
          </a:p>
        </p:txBody>
      </p:sp>
      <p:sp>
        <p:nvSpPr>
          <p:cNvPr id="6" name="Rectangle 5"/>
          <p:cNvSpPr/>
          <p:nvPr/>
        </p:nvSpPr>
        <p:spPr>
          <a:xfrm>
            <a:off x="3513303" y="3711189"/>
            <a:ext cx="1972749" cy="1874006"/>
          </a:xfrm>
          <a:prstGeom prst="rect">
            <a:avLst/>
          </a:prstGeom>
          <a:noFill/>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r>
              <a:rPr lang="en-US" sz="2200" dirty="0">
                <a:solidFill>
                  <a:schemeClr val="tx1"/>
                </a:solidFill>
              </a:rPr>
              <a:t>CPU</a:t>
            </a:r>
          </a:p>
        </p:txBody>
      </p:sp>
      <p:sp>
        <p:nvSpPr>
          <p:cNvPr id="7" name="Rectangle 6"/>
          <p:cNvSpPr/>
          <p:nvPr/>
        </p:nvSpPr>
        <p:spPr>
          <a:xfrm>
            <a:off x="3513303" y="1205019"/>
            <a:ext cx="1972749" cy="1874006"/>
          </a:xfrm>
          <a:prstGeom prst="rect">
            <a:avLst/>
          </a:prstGeom>
          <a:noFill/>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r>
              <a:rPr lang="en-US" sz="2200" dirty="0">
                <a:solidFill>
                  <a:schemeClr val="tx1"/>
                </a:solidFill>
              </a:rPr>
              <a:t>MEMORY</a:t>
            </a:r>
          </a:p>
        </p:txBody>
      </p:sp>
      <p:sp>
        <p:nvSpPr>
          <p:cNvPr id="8" name="Rectangle 7"/>
          <p:cNvSpPr/>
          <p:nvPr/>
        </p:nvSpPr>
        <p:spPr>
          <a:xfrm>
            <a:off x="457200" y="3711189"/>
            <a:ext cx="1972749" cy="1874006"/>
          </a:xfrm>
          <a:prstGeom prst="rect">
            <a:avLst/>
          </a:prstGeom>
          <a:noFill/>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r>
              <a:rPr lang="en-US" sz="2200" dirty="0">
                <a:solidFill>
                  <a:schemeClr val="tx1"/>
                </a:solidFill>
              </a:rPr>
              <a:t>NETWORK</a:t>
            </a:r>
            <a:br>
              <a:rPr lang="en-US" sz="2200" dirty="0">
                <a:solidFill>
                  <a:schemeClr val="tx1"/>
                </a:solidFill>
              </a:rPr>
            </a:br>
            <a:r>
              <a:rPr lang="en-US" sz="2200" dirty="0">
                <a:solidFill>
                  <a:schemeClr val="tx1"/>
                </a:solidFill>
              </a:rPr>
              <a:t>(End User)</a:t>
            </a:r>
          </a:p>
        </p:txBody>
      </p:sp>
    </p:spTree>
    <p:extLst>
      <p:ext uri="{BB962C8B-B14F-4D97-AF65-F5344CB8AC3E}">
        <p14:creationId xmlns:p14="http://schemas.microsoft.com/office/powerpoint/2010/main" val="1520679526"/>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Blitz.png"/>
          <p:cNvPicPr>
            <a:picLocks noChangeAspect="1"/>
          </p:cNvPicPr>
          <p:nvPr/>
        </p:nvPicPr>
        <p:blipFill>
          <a:blip r:embed="rId3"/>
          <a:srcRect b="19230"/>
          <a:stretch>
            <a:fillRect/>
          </a:stretch>
        </p:blipFill>
        <p:spPr>
          <a:xfrm>
            <a:off x="892970" y="1321256"/>
            <a:ext cx="6074738" cy="4556054"/>
          </a:xfrm>
          <a:prstGeom prst="rect">
            <a:avLst/>
          </a:prstGeom>
        </p:spPr>
      </p:pic>
      <p:sp>
        <p:nvSpPr>
          <p:cNvPr id="2" name="Title 1"/>
          <p:cNvSpPr>
            <a:spLocks noGrp="1"/>
          </p:cNvSpPr>
          <p:nvPr>
            <p:ph type="title"/>
          </p:nvPr>
        </p:nvSpPr>
        <p:spPr/>
        <p:txBody>
          <a:bodyPr/>
          <a:lstStyle/>
          <a:p>
            <a:r>
              <a:rPr lang="en-US" dirty="0"/>
              <a:t>http:/</a:t>
            </a:r>
            <a:r>
              <a:rPr lang="en-US" dirty="0" smtClean="0"/>
              <a:t>/BrentOzar.com/go/engine</a:t>
            </a:r>
            <a:endParaRPr lang="en-US" dirty="0"/>
          </a:p>
        </p:txBody>
      </p:sp>
    </p:spTree>
    <p:extLst>
      <p:ext uri="{BB962C8B-B14F-4D97-AF65-F5344CB8AC3E}">
        <p14:creationId xmlns:p14="http://schemas.microsoft.com/office/powerpoint/2010/main" val="2791497208"/>
      </p:ext>
    </p:extLst>
  </p:cSld>
  <p:clrMapOvr>
    <a:masterClrMapping/>
  </p:clrMapOvr>
  <p:transition>
    <p:fade/>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0"/>
            <a:ext cx="8321040" cy="1205018"/>
          </a:xfrm>
        </p:spPr>
        <p:txBody>
          <a:bodyPr>
            <a:normAutofit/>
          </a:bodyPr>
          <a:lstStyle/>
          <a:p>
            <a:r>
              <a:rPr lang="en-US" dirty="0" smtClean="0"/>
              <a:t>1. End user sends in a query</a:t>
            </a:r>
            <a:br>
              <a:rPr lang="en-US" dirty="0" smtClean="0"/>
            </a:br>
            <a:r>
              <a:rPr lang="en-US" dirty="0"/>
              <a:t> </a:t>
            </a:r>
            <a:r>
              <a:rPr lang="en-US" dirty="0" smtClean="0"/>
              <a:t>   (this isn’t a bottleneck)</a:t>
            </a:r>
            <a:endParaRPr lang="en-US" dirty="0"/>
          </a:p>
        </p:txBody>
      </p:sp>
      <p:sp>
        <p:nvSpPr>
          <p:cNvPr id="13" name="Can 12"/>
          <p:cNvSpPr/>
          <p:nvPr/>
        </p:nvSpPr>
        <p:spPr>
          <a:xfrm>
            <a:off x="6658027" y="3444442"/>
            <a:ext cx="1824792" cy="2256205"/>
          </a:xfrm>
          <a:prstGeom prst="can">
            <a:avLst/>
          </a:prstGeom>
          <a:noFill/>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r>
              <a:rPr lang="en-US" sz="2200" dirty="0">
                <a:solidFill>
                  <a:schemeClr val="tx1"/>
                </a:solidFill>
              </a:rPr>
              <a:t>STORAGE</a:t>
            </a:r>
          </a:p>
        </p:txBody>
      </p:sp>
      <p:sp>
        <p:nvSpPr>
          <p:cNvPr id="14" name="Rectangle 13"/>
          <p:cNvSpPr/>
          <p:nvPr/>
        </p:nvSpPr>
        <p:spPr>
          <a:xfrm>
            <a:off x="3513303" y="3711189"/>
            <a:ext cx="1972749" cy="1874006"/>
          </a:xfrm>
          <a:prstGeom prst="rect">
            <a:avLst/>
          </a:prstGeom>
          <a:noFill/>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r>
              <a:rPr lang="en-US" sz="2200" dirty="0">
                <a:solidFill>
                  <a:schemeClr val="tx1"/>
                </a:solidFill>
              </a:rPr>
              <a:t>CPU</a:t>
            </a:r>
          </a:p>
        </p:txBody>
      </p:sp>
      <p:sp>
        <p:nvSpPr>
          <p:cNvPr id="15" name="Rectangle 14"/>
          <p:cNvSpPr/>
          <p:nvPr/>
        </p:nvSpPr>
        <p:spPr>
          <a:xfrm>
            <a:off x="3513303" y="1205019"/>
            <a:ext cx="1972749" cy="1874006"/>
          </a:xfrm>
          <a:prstGeom prst="rect">
            <a:avLst/>
          </a:prstGeom>
          <a:noFill/>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r>
              <a:rPr lang="en-US" sz="2200" dirty="0">
                <a:solidFill>
                  <a:schemeClr val="tx1"/>
                </a:solidFill>
              </a:rPr>
              <a:t>MEMORY</a:t>
            </a:r>
          </a:p>
        </p:txBody>
      </p:sp>
      <p:sp>
        <p:nvSpPr>
          <p:cNvPr id="16" name="Rectangle 15"/>
          <p:cNvSpPr/>
          <p:nvPr/>
        </p:nvSpPr>
        <p:spPr>
          <a:xfrm>
            <a:off x="457200" y="3711189"/>
            <a:ext cx="1972749" cy="1874006"/>
          </a:xfrm>
          <a:prstGeom prst="rect">
            <a:avLst/>
          </a:prstGeom>
          <a:noFill/>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r>
              <a:rPr lang="en-US" sz="2200" dirty="0">
                <a:solidFill>
                  <a:schemeClr val="tx1"/>
                </a:solidFill>
              </a:rPr>
              <a:t>NETWORK</a:t>
            </a:r>
            <a:br>
              <a:rPr lang="en-US" sz="2200" dirty="0">
                <a:solidFill>
                  <a:schemeClr val="tx1"/>
                </a:solidFill>
              </a:rPr>
            </a:br>
            <a:r>
              <a:rPr lang="en-US" sz="2200" dirty="0">
                <a:solidFill>
                  <a:schemeClr val="tx1"/>
                </a:solidFill>
              </a:rPr>
              <a:t>(End User)</a:t>
            </a:r>
          </a:p>
        </p:txBody>
      </p:sp>
    </p:spTree>
    <p:extLst>
      <p:ext uri="{BB962C8B-B14F-4D97-AF65-F5344CB8AC3E}">
        <p14:creationId xmlns:p14="http://schemas.microsoft.com/office/powerpoint/2010/main" val="3545933702"/>
      </p:ext>
    </p:extLst>
  </p:cSld>
  <p:clrMapOvr>
    <a:masterClrMapping/>
  </p:clrMapOvr>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04800" y="152718"/>
            <a:ext cx="8473440" cy="1371600"/>
          </a:xfrm>
        </p:spPr>
        <p:txBody>
          <a:bodyPr>
            <a:normAutofit/>
          </a:bodyPr>
          <a:lstStyle/>
          <a:p>
            <a:r>
              <a:rPr lang="en-US" dirty="0" smtClean="0"/>
              <a:t>2. CPU tries to get the data from cache</a:t>
            </a:r>
            <a:endParaRPr lang="en-US" dirty="0"/>
          </a:p>
        </p:txBody>
      </p:sp>
      <p:sp>
        <p:nvSpPr>
          <p:cNvPr id="11" name="Right Arrow 10"/>
          <p:cNvSpPr/>
          <p:nvPr/>
        </p:nvSpPr>
        <p:spPr>
          <a:xfrm rot="5400000">
            <a:off x="4288365" y="3197355"/>
            <a:ext cx="459587" cy="397658"/>
          </a:xfrm>
          <a:prstGeom prst="rightArrow">
            <a:avLst/>
          </a:prstGeom>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endParaRPr lang="en-US">
              <a:solidFill>
                <a:schemeClr val="tx2"/>
              </a:solidFill>
            </a:endParaRPr>
          </a:p>
        </p:txBody>
      </p:sp>
      <p:sp>
        <p:nvSpPr>
          <p:cNvPr id="9" name="Can 8"/>
          <p:cNvSpPr/>
          <p:nvPr/>
        </p:nvSpPr>
        <p:spPr>
          <a:xfrm>
            <a:off x="6658027" y="3444442"/>
            <a:ext cx="1824792" cy="2256205"/>
          </a:xfrm>
          <a:prstGeom prst="can">
            <a:avLst/>
          </a:prstGeom>
          <a:noFill/>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r>
              <a:rPr lang="en-US" sz="2200" dirty="0">
                <a:solidFill>
                  <a:schemeClr val="tx1"/>
                </a:solidFill>
              </a:rPr>
              <a:t>STORAGE</a:t>
            </a:r>
          </a:p>
        </p:txBody>
      </p:sp>
      <p:sp>
        <p:nvSpPr>
          <p:cNvPr id="10" name="Rectangle 9"/>
          <p:cNvSpPr/>
          <p:nvPr/>
        </p:nvSpPr>
        <p:spPr>
          <a:xfrm>
            <a:off x="3513303" y="3711189"/>
            <a:ext cx="1972749" cy="1874006"/>
          </a:xfrm>
          <a:prstGeom prst="rect">
            <a:avLst/>
          </a:prstGeom>
          <a:noFill/>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r>
              <a:rPr lang="en-US" sz="2200" dirty="0">
                <a:solidFill>
                  <a:schemeClr val="tx1"/>
                </a:solidFill>
              </a:rPr>
              <a:t>CPU</a:t>
            </a:r>
          </a:p>
        </p:txBody>
      </p:sp>
      <p:sp>
        <p:nvSpPr>
          <p:cNvPr id="12" name="Rectangle 11"/>
          <p:cNvSpPr/>
          <p:nvPr/>
        </p:nvSpPr>
        <p:spPr>
          <a:xfrm>
            <a:off x="3513303" y="1205019"/>
            <a:ext cx="1972749" cy="1874006"/>
          </a:xfrm>
          <a:prstGeom prst="rect">
            <a:avLst/>
          </a:prstGeom>
          <a:noFill/>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r>
              <a:rPr lang="en-US" sz="2200" dirty="0">
                <a:solidFill>
                  <a:schemeClr val="tx1"/>
                </a:solidFill>
              </a:rPr>
              <a:t>MEMORY</a:t>
            </a:r>
          </a:p>
        </p:txBody>
      </p:sp>
      <p:sp>
        <p:nvSpPr>
          <p:cNvPr id="13" name="Rectangle 12"/>
          <p:cNvSpPr/>
          <p:nvPr/>
        </p:nvSpPr>
        <p:spPr>
          <a:xfrm>
            <a:off x="457200" y="3711189"/>
            <a:ext cx="1972749" cy="1874006"/>
          </a:xfrm>
          <a:prstGeom prst="rect">
            <a:avLst/>
          </a:prstGeom>
          <a:noFill/>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r>
              <a:rPr lang="en-US" sz="2200" dirty="0">
                <a:solidFill>
                  <a:schemeClr val="tx1"/>
                </a:solidFill>
              </a:rPr>
              <a:t>NETWORK</a:t>
            </a:r>
            <a:br>
              <a:rPr lang="en-US" sz="2200" dirty="0">
                <a:solidFill>
                  <a:schemeClr val="tx1"/>
                </a:solidFill>
              </a:rPr>
            </a:br>
            <a:r>
              <a:rPr lang="en-US" sz="2200" dirty="0">
                <a:solidFill>
                  <a:schemeClr val="tx1"/>
                </a:solidFill>
              </a:rPr>
              <a:t>(End User)</a:t>
            </a:r>
          </a:p>
        </p:txBody>
      </p:sp>
    </p:spTree>
    <p:extLst>
      <p:ext uri="{BB962C8B-B14F-4D97-AF65-F5344CB8AC3E}">
        <p14:creationId xmlns:p14="http://schemas.microsoft.com/office/powerpoint/2010/main" val="3703819477"/>
      </p:ext>
    </p:extLst>
  </p:cSld>
  <p:clrMapOvr>
    <a:masterClrMapping/>
  </p:clrMapOvr>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52400" y="152718"/>
            <a:ext cx="8625840" cy="1371600"/>
          </a:xfrm>
        </p:spPr>
        <p:txBody>
          <a:bodyPr>
            <a:normAutofit/>
          </a:bodyPr>
          <a:lstStyle/>
          <a:p>
            <a:r>
              <a:rPr lang="en-US" dirty="0" smtClean="0"/>
              <a:t>3. If it’s not in cache, we get it from disk</a:t>
            </a:r>
            <a:endParaRPr lang="en-US" dirty="0"/>
          </a:p>
        </p:txBody>
      </p:sp>
      <p:sp>
        <p:nvSpPr>
          <p:cNvPr id="10" name="Right Arrow 9"/>
          <p:cNvSpPr/>
          <p:nvPr/>
        </p:nvSpPr>
        <p:spPr>
          <a:xfrm rot="10800000">
            <a:off x="5574952" y="4571537"/>
            <a:ext cx="959198" cy="397658"/>
          </a:xfrm>
          <a:prstGeom prst="rightArrow">
            <a:avLst/>
          </a:prstGeom>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endParaRPr lang="en-US"/>
          </a:p>
        </p:txBody>
      </p:sp>
      <p:sp>
        <p:nvSpPr>
          <p:cNvPr id="9" name="Can 8"/>
          <p:cNvSpPr/>
          <p:nvPr/>
        </p:nvSpPr>
        <p:spPr>
          <a:xfrm>
            <a:off x="6658027" y="3444442"/>
            <a:ext cx="1824792" cy="2256205"/>
          </a:xfrm>
          <a:prstGeom prst="can">
            <a:avLst/>
          </a:prstGeom>
          <a:noFill/>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r>
              <a:rPr lang="en-US" sz="2200" dirty="0">
                <a:solidFill>
                  <a:schemeClr val="tx1"/>
                </a:solidFill>
              </a:rPr>
              <a:t>STORAGE</a:t>
            </a:r>
          </a:p>
        </p:txBody>
      </p:sp>
      <p:sp>
        <p:nvSpPr>
          <p:cNvPr id="11" name="Rectangle 10"/>
          <p:cNvSpPr/>
          <p:nvPr/>
        </p:nvSpPr>
        <p:spPr>
          <a:xfrm>
            <a:off x="3513303" y="3711189"/>
            <a:ext cx="1972749" cy="1874006"/>
          </a:xfrm>
          <a:prstGeom prst="rect">
            <a:avLst/>
          </a:prstGeom>
          <a:noFill/>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r>
              <a:rPr lang="en-US" sz="2200" dirty="0">
                <a:solidFill>
                  <a:schemeClr val="tx1"/>
                </a:solidFill>
              </a:rPr>
              <a:t>CPU</a:t>
            </a:r>
          </a:p>
        </p:txBody>
      </p:sp>
      <p:sp>
        <p:nvSpPr>
          <p:cNvPr id="12" name="Rectangle 11"/>
          <p:cNvSpPr/>
          <p:nvPr/>
        </p:nvSpPr>
        <p:spPr>
          <a:xfrm>
            <a:off x="3513303" y="1205019"/>
            <a:ext cx="1972749" cy="1874006"/>
          </a:xfrm>
          <a:prstGeom prst="rect">
            <a:avLst/>
          </a:prstGeom>
          <a:noFill/>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r>
              <a:rPr lang="en-US" sz="2200" dirty="0">
                <a:solidFill>
                  <a:schemeClr val="tx1"/>
                </a:solidFill>
              </a:rPr>
              <a:t>MEMORY</a:t>
            </a:r>
          </a:p>
        </p:txBody>
      </p:sp>
      <p:sp>
        <p:nvSpPr>
          <p:cNvPr id="13" name="Rectangle 12"/>
          <p:cNvSpPr/>
          <p:nvPr/>
        </p:nvSpPr>
        <p:spPr>
          <a:xfrm>
            <a:off x="457200" y="3711189"/>
            <a:ext cx="1972749" cy="1874006"/>
          </a:xfrm>
          <a:prstGeom prst="rect">
            <a:avLst/>
          </a:prstGeom>
          <a:noFill/>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r>
              <a:rPr lang="en-US" sz="2200" dirty="0">
                <a:solidFill>
                  <a:schemeClr val="tx1"/>
                </a:solidFill>
              </a:rPr>
              <a:t>NETWORK</a:t>
            </a:r>
            <a:br>
              <a:rPr lang="en-US" sz="2200" dirty="0">
                <a:solidFill>
                  <a:schemeClr val="tx1"/>
                </a:solidFill>
              </a:rPr>
            </a:br>
            <a:r>
              <a:rPr lang="en-US" sz="2200" dirty="0">
                <a:solidFill>
                  <a:schemeClr val="tx1"/>
                </a:solidFill>
              </a:rPr>
              <a:t>(End User)</a:t>
            </a:r>
          </a:p>
        </p:txBody>
      </p:sp>
    </p:spTree>
    <p:extLst>
      <p:ext uri="{BB962C8B-B14F-4D97-AF65-F5344CB8AC3E}">
        <p14:creationId xmlns:p14="http://schemas.microsoft.com/office/powerpoint/2010/main" val="4200733380"/>
      </p:ext>
    </p:extLst>
  </p:cSld>
  <p:clrMapOvr>
    <a:masterClrMapping/>
  </p:clrMapOvr>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1"/>
            <a:ext cx="8321040" cy="1205018"/>
          </a:xfrm>
        </p:spPr>
        <p:txBody>
          <a:bodyPr>
            <a:normAutofit/>
          </a:bodyPr>
          <a:lstStyle/>
          <a:p>
            <a:r>
              <a:rPr lang="en-US" dirty="0" smtClean="0"/>
              <a:t>4. We slice &amp; dice the data,</a:t>
            </a:r>
            <a:br>
              <a:rPr lang="en-US" dirty="0" smtClean="0"/>
            </a:br>
            <a:r>
              <a:rPr lang="en-US" dirty="0" smtClean="0"/>
              <a:t> and may do sorts in </a:t>
            </a:r>
            <a:r>
              <a:rPr lang="en-US" dirty="0" err="1" smtClean="0"/>
              <a:t>TempDB</a:t>
            </a:r>
            <a:endParaRPr lang="en-US" dirty="0"/>
          </a:p>
        </p:txBody>
      </p:sp>
      <p:sp>
        <p:nvSpPr>
          <p:cNvPr id="10" name="Right Arrow 9"/>
          <p:cNvSpPr/>
          <p:nvPr/>
        </p:nvSpPr>
        <p:spPr>
          <a:xfrm rot="10800000">
            <a:off x="5581303" y="4238627"/>
            <a:ext cx="959198" cy="397658"/>
          </a:xfrm>
          <a:prstGeom prst="rightArrow">
            <a:avLst/>
          </a:prstGeom>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endParaRPr lang="en-US"/>
          </a:p>
        </p:txBody>
      </p:sp>
      <p:sp>
        <p:nvSpPr>
          <p:cNvPr id="11" name="Right Arrow 10"/>
          <p:cNvSpPr/>
          <p:nvPr/>
        </p:nvSpPr>
        <p:spPr>
          <a:xfrm rot="5400000">
            <a:off x="4268954" y="3183338"/>
            <a:ext cx="459587" cy="397658"/>
          </a:xfrm>
          <a:prstGeom prst="rightArrow">
            <a:avLst/>
          </a:prstGeom>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endParaRPr lang="en-US"/>
          </a:p>
        </p:txBody>
      </p:sp>
      <p:sp>
        <p:nvSpPr>
          <p:cNvPr id="13" name="Right Arrow 12"/>
          <p:cNvSpPr/>
          <p:nvPr/>
        </p:nvSpPr>
        <p:spPr>
          <a:xfrm>
            <a:off x="5587653" y="4812861"/>
            <a:ext cx="959198" cy="397658"/>
          </a:xfrm>
          <a:prstGeom prst="rightArrow">
            <a:avLst/>
          </a:prstGeom>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endParaRPr lang="en-US"/>
          </a:p>
        </p:txBody>
      </p:sp>
      <p:sp>
        <p:nvSpPr>
          <p:cNvPr id="17" name="Can 16"/>
          <p:cNvSpPr/>
          <p:nvPr/>
        </p:nvSpPr>
        <p:spPr>
          <a:xfrm>
            <a:off x="6658027" y="3444442"/>
            <a:ext cx="1824792" cy="2256205"/>
          </a:xfrm>
          <a:prstGeom prst="can">
            <a:avLst/>
          </a:prstGeom>
          <a:noFill/>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r>
              <a:rPr lang="en-US" sz="2200" dirty="0">
                <a:solidFill>
                  <a:schemeClr val="tx1"/>
                </a:solidFill>
              </a:rPr>
              <a:t>STORAGE</a:t>
            </a:r>
          </a:p>
        </p:txBody>
      </p:sp>
      <p:sp>
        <p:nvSpPr>
          <p:cNvPr id="18" name="Rectangle 17"/>
          <p:cNvSpPr/>
          <p:nvPr/>
        </p:nvSpPr>
        <p:spPr>
          <a:xfrm>
            <a:off x="3513303" y="3711189"/>
            <a:ext cx="1972749" cy="1874006"/>
          </a:xfrm>
          <a:prstGeom prst="rect">
            <a:avLst/>
          </a:prstGeom>
          <a:noFill/>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r>
              <a:rPr lang="en-US" sz="2200" dirty="0">
                <a:solidFill>
                  <a:schemeClr val="tx1"/>
                </a:solidFill>
              </a:rPr>
              <a:t>CPU</a:t>
            </a:r>
          </a:p>
        </p:txBody>
      </p:sp>
      <p:sp>
        <p:nvSpPr>
          <p:cNvPr id="19" name="Rectangle 18"/>
          <p:cNvSpPr/>
          <p:nvPr/>
        </p:nvSpPr>
        <p:spPr>
          <a:xfrm>
            <a:off x="3513303" y="1205019"/>
            <a:ext cx="1972749" cy="1874006"/>
          </a:xfrm>
          <a:prstGeom prst="rect">
            <a:avLst/>
          </a:prstGeom>
          <a:noFill/>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r>
              <a:rPr lang="en-US" sz="2200" dirty="0">
                <a:solidFill>
                  <a:schemeClr val="tx1"/>
                </a:solidFill>
              </a:rPr>
              <a:t>MEMORY</a:t>
            </a:r>
          </a:p>
        </p:txBody>
      </p:sp>
      <p:sp>
        <p:nvSpPr>
          <p:cNvPr id="20" name="Rectangle 19"/>
          <p:cNvSpPr/>
          <p:nvPr/>
        </p:nvSpPr>
        <p:spPr>
          <a:xfrm>
            <a:off x="457200" y="3711189"/>
            <a:ext cx="1972749" cy="1874006"/>
          </a:xfrm>
          <a:prstGeom prst="rect">
            <a:avLst/>
          </a:prstGeom>
          <a:noFill/>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r>
              <a:rPr lang="en-US" sz="2200" dirty="0">
                <a:solidFill>
                  <a:schemeClr val="tx1"/>
                </a:solidFill>
              </a:rPr>
              <a:t>NETWORK</a:t>
            </a:r>
            <a:br>
              <a:rPr lang="en-US" sz="2200" dirty="0">
                <a:solidFill>
                  <a:schemeClr val="tx1"/>
                </a:solidFill>
              </a:rPr>
            </a:br>
            <a:r>
              <a:rPr lang="en-US" sz="2200" dirty="0">
                <a:solidFill>
                  <a:schemeClr val="tx1"/>
                </a:solidFill>
              </a:rPr>
              <a:t>(End User)</a:t>
            </a:r>
          </a:p>
        </p:txBody>
      </p:sp>
    </p:spTree>
    <p:extLst>
      <p:ext uri="{BB962C8B-B14F-4D97-AF65-F5344CB8AC3E}">
        <p14:creationId xmlns:p14="http://schemas.microsoft.com/office/powerpoint/2010/main" val="854419010"/>
      </p:ext>
    </p:extLst>
  </p:cSld>
  <p:clrMapOvr>
    <a:masterClrMapping/>
  </p:clrMapOvr>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152718"/>
            <a:ext cx="8321040" cy="1371600"/>
          </a:xfrm>
        </p:spPr>
        <p:txBody>
          <a:bodyPr>
            <a:normAutofit/>
          </a:bodyPr>
          <a:lstStyle/>
          <a:p>
            <a:r>
              <a:rPr lang="en-US" dirty="0" smtClean="0"/>
              <a:t>5. We send the data back to the user</a:t>
            </a:r>
            <a:endParaRPr lang="en-US" dirty="0"/>
          </a:p>
        </p:txBody>
      </p:sp>
      <p:sp>
        <p:nvSpPr>
          <p:cNvPr id="12" name="Right Arrow 11"/>
          <p:cNvSpPr/>
          <p:nvPr/>
        </p:nvSpPr>
        <p:spPr>
          <a:xfrm rot="10800000">
            <a:off x="2506146" y="4526118"/>
            <a:ext cx="916504" cy="397658"/>
          </a:xfrm>
          <a:prstGeom prst="rightArrow">
            <a:avLst/>
          </a:prstGeom>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endParaRPr lang="en-US"/>
          </a:p>
        </p:txBody>
      </p:sp>
      <p:sp>
        <p:nvSpPr>
          <p:cNvPr id="9" name="Can 8"/>
          <p:cNvSpPr/>
          <p:nvPr/>
        </p:nvSpPr>
        <p:spPr>
          <a:xfrm>
            <a:off x="6658027" y="3444442"/>
            <a:ext cx="1824792" cy="2256205"/>
          </a:xfrm>
          <a:prstGeom prst="can">
            <a:avLst/>
          </a:prstGeom>
          <a:noFill/>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r>
              <a:rPr lang="en-US" sz="2200" dirty="0">
                <a:solidFill>
                  <a:schemeClr val="tx1"/>
                </a:solidFill>
              </a:rPr>
              <a:t>STORAGE</a:t>
            </a:r>
          </a:p>
        </p:txBody>
      </p:sp>
      <p:sp>
        <p:nvSpPr>
          <p:cNvPr id="10" name="Rectangle 9"/>
          <p:cNvSpPr/>
          <p:nvPr/>
        </p:nvSpPr>
        <p:spPr>
          <a:xfrm>
            <a:off x="3513303" y="3711189"/>
            <a:ext cx="1972749" cy="1874006"/>
          </a:xfrm>
          <a:prstGeom prst="rect">
            <a:avLst/>
          </a:prstGeom>
          <a:noFill/>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r>
              <a:rPr lang="en-US" sz="2200" dirty="0">
                <a:solidFill>
                  <a:schemeClr val="tx1"/>
                </a:solidFill>
              </a:rPr>
              <a:t>CPU</a:t>
            </a:r>
          </a:p>
        </p:txBody>
      </p:sp>
      <p:sp>
        <p:nvSpPr>
          <p:cNvPr id="11" name="Rectangle 10"/>
          <p:cNvSpPr/>
          <p:nvPr/>
        </p:nvSpPr>
        <p:spPr>
          <a:xfrm>
            <a:off x="3513303" y="1205019"/>
            <a:ext cx="1972749" cy="1874006"/>
          </a:xfrm>
          <a:prstGeom prst="rect">
            <a:avLst/>
          </a:prstGeom>
          <a:noFill/>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r>
              <a:rPr lang="en-US" sz="2200" dirty="0">
                <a:solidFill>
                  <a:schemeClr val="tx1"/>
                </a:solidFill>
              </a:rPr>
              <a:t>MEMORY</a:t>
            </a:r>
          </a:p>
        </p:txBody>
      </p:sp>
      <p:sp>
        <p:nvSpPr>
          <p:cNvPr id="13" name="Rectangle 12"/>
          <p:cNvSpPr/>
          <p:nvPr/>
        </p:nvSpPr>
        <p:spPr>
          <a:xfrm>
            <a:off x="457200" y="3711189"/>
            <a:ext cx="1972749" cy="1874006"/>
          </a:xfrm>
          <a:prstGeom prst="rect">
            <a:avLst/>
          </a:prstGeom>
          <a:noFill/>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r>
              <a:rPr lang="en-US" sz="2200" dirty="0">
                <a:solidFill>
                  <a:schemeClr val="tx1"/>
                </a:solidFill>
              </a:rPr>
              <a:t>NETWORK</a:t>
            </a:r>
            <a:br>
              <a:rPr lang="en-US" sz="2200" dirty="0">
                <a:solidFill>
                  <a:schemeClr val="tx1"/>
                </a:solidFill>
              </a:rPr>
            </a:br>
            <a:r>
              <a:rPr lang="en-US" sz="2200" dirty="0">
                <a:solidFill>
                  <a:schemeClr val="tx1"/>
                </a:solidFill>
              </a:rPr>
              <a:t>(End User)</a:t>
            </a:r>
          </a:p>
        </p:txBody>
      </p:sp>
    </p:spTree>
    <p:extLst>
      <p:ext uri="{BB962C8B-B14F-4D97-AF65-F5344CB8AC3E}">
        <p14:creationId xmlns:p14="http://schemas.microsoft.com/office/powerpoint/2010/main" val="3491081433"/>
      </p:ext>
    </p:extLst>
  </p:cSld>
  <p:clrMapOvr>
    <a:masterClrMapping/>
  </p:clrMapOvr>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2</a:t>
            </a:r>
            <a:r>
              <a:rPr lang="en-US" baseline="30000" dirty="0"/>
              <a:t>nd</a:t>
            </a:r>
            <a:r>
              <a:rPr lang="en-US" dirty="0"/>
              <a:t> query: DELETE, UPDATE, INSERT (DUI) operations</a:t>
            </a:r>
            <a:br>
              <a:rPr lang="en-US" dirty="0"/>
            </a:br>
            <a:endParaRPr lang="en-US" dirty="0"/>
          </a:p>
        </p:txBody>
      </p:sp>
      <p:sp>
        <p:nvSpPr>
          <p:cNvPr id="3" name="Text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947818148"/>
      </p:ext>
    </p:extLst>
  </p:cSld>
  <p:clrMapOvr>
    <a:masterClrMapping/>
  </p:clrMapOvr>
  <p:transition>
    <p:fade/>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1"/>
            <a:ext cx="8321040" cy="1205018"/>
          </a:xfrm>
        </p:spPr>
        <p:txBody>
          <a:bodyPr>
            <a:normAutofit/>
          </a:bodyPr>
          <a:lstStyle/>
          <a:p>
            <a:r>
              <a:rPr lang="en-US" dirty="0" smtClean="0"/>
              <a:t>1. User sends in the query</a:t>
            </a:r>
            <a:br>
              <a:rPr lang="en-US" dirty="0" smtClean="0"/>
            </a:br>
            <a:r>
              <a:rPr lang="en-US" dirty="0"/>
              <a:t> </a:t>
            </a:r>
            <a:r>
              <a:rPr lang="en-US" dirty="0" smtClean="0"/>
              <a:t>  (again, not a bottleneck)</a:t>
            </a:r>
            <a:endParaRPr lang="en-US" dirty="0"/>
          </a:p>
        </p:txBody>
      </p:sp>
      <p:sp>
        <p:nvSpPr>
          <p:cNvPr id="9" name="Can 8"/>
          <p:cNvSpPr/>
          <p:nvPr/>
        </p:nvSpPr>
        <p:spPr>
          <a:xfrm>
            <a:off x="6658027" y="3444442"/>
            <a:ext cx="1824792" cy="2256205"/>
          </a:xfrm>
          <a:prstGeom prst="can">
            <a:avLst/>
          </a:prstGeom>
          <a:noFill/>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r>
              <a:rPr lang="en-US" sz="2200" dirty="0">
                <a:solidFill>
                  <a:schemeClr val="tx1"/>
                </a:solidFill>
              </a:rPr>
              <a:t>STORAGE</a:t>
            </a:r>
          </a:p>
        </p:txBody>
      </p:sp>
      <p:sp>
        <p:nvSpPr>
          <p:cNvPr id="10" name="Rectangle 9"/>
          <p:cNvSpPr/>
          <p:nvPr/>
        </p:nvSpPr>
        <p:spPr>
          <a:xfrm>
            <a:off x="3513303" y="3711189"/>
            <a:ext cx="1972749" cy="1874006"/>
          </a:xfrm>
          <a:prstGeom prst="rect">
            <a:avLst/>
          </a:prstGeom>
          <a:noFill/>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r>
              <a:rPr lang="en-US" sz="2200" dirty="0">
                <a:solidFill>
                  <a:schemeClr val="tx1"/>
                </a:solidFill>
              </a:rPr>
              <a:t>CPU</a:t>
            </a:r>
          </a:p>
        </p:txBody>
      </p:sp>
      <p:sp>
        <p:nvSpPr>
          <p:cNvPr id="11" name="Rectangle 10"/>
          <p:cNvSpPr/>
          <p:nvPr/>
        </p:nvSpPr>
        <p:spPr>
          <a:xfrm>
            <a:off x="3513303" y="1205019"/>
            <a:ext cx="1972749" cy="1874006"/>
          </a:xfrm>
          <a:prstGeom prst="rect">
            <a:avLst/>
          </a:prstGeom>
          <a:noFill/>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r>
              <a:rPr lang="en-US" sz="2200" dirty="0">
                <a:solidFill>
                  <a:schemeClr val="tx1"/>
                </a:solidFill>
              </a:rPr>
              <a:t>MEMORY</a:t>
            </a:r>
          </a:p>
        </p:txBody>
      </p:sp>
      <p:sp>
        <p:nvSpPr>
          <p:cNvPr id="12" name="Rectangle 11"/>
          <p:cNvSpPr/>
          <p:nvPr/>
        </p:nvSpPr>
        <p:spPr>
          <a:xfrm>
            <a:off x="457200" y="3711189"/>
            <a:ext cx="1972749" cy="1874006"/>
          </a:xfrm>
          <a:prstGeom prst="rect">
            <a:avLst/>
          </a:prstGeom>
          <a:noFill/>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r>
              <a:rPr lang="en-US" sz="2200" dirty="0">
                <a:solidFill>
                  <a:schemeClr val="tx1"/>
                </a:solidFill>
              </a:rPr>
              <a:t>NETWORK</a:t>
            </a:r>
            <a:br>
              <a:rPr lang="en-US" sz="2200" dirty="0">
                <a:solidFill>
                  <a:schemeClr val="tx1"/>
                </a:solidFill>
              </a:rPr>
            </a:br>
            <a:r>
              <a:rPr lang="en-US" sz="2200" dirty="0">
                <a:solidFill>
                  <a:schemeClr val="tx1"/>
                </a:solidFill>
              </a:rPr>
              <a:t>(End User)</a:t>
            </a:r>
          </a:p>
        </p:txBody>
      </p:sp>
    </p:spTree>
    <p:extLst>
      <p:ext uri="{BB962C8B-B14F-4D97-AF65-F5344CB8AC3E}">
        <p14:creationId xmlns:p14="http://schemas.microsoft.com/office/powerpoint/2010/main" val="450109558"/>
      </p:ext>
    </p:extLst>
  </p:cSld>
  <p:clrMapOvr>
    <a:masterClrMapping/>
  </p:clrMapOvr>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1"/>
            <a:ext cx="8321040" cy="1205018"/>
          </a:xfrm>
        </p:spPr>
        <p:txBody>
          <a:bodyPr>
            <a:normAutofit/>
          </a:bodyPr>
          <a:lstStyle/>
          <a:p>
            <a:r>
              <a:rPr lang="en-US" dirty="0" smtClean="0"/>
              <a:t>2. We try to get related data into cache (indexes, trigger tables)</a:t>
            </a:r>
            <a:endParaRPr lang="en-US" dirty="0"/>
          </a:p>
        </p:txBody>
      </p:sp>
      <p:sp>
        <p:nvSpPr>
          <p:cNvPr id="11" name="Right Arrow 10"/>
          <p:cNvSpPr/>
          <p:nvPr/>
        </p:nvSpPr>
        <p:spPr>
          <a:xfrm rot="5400000">
            <a:off x="4288366" y="3205516"/>
            <a:ext cx="459587" cy="397658"/>
          </a:xfrm>
          <a:prstGeom prst="rightArrow">
            <a:avLst/>
          </a:prstGeom>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endParaRPr lang="en-US"/>
          </a:p>
        </p:txBody>
      </p:sp>
      <p:sp>
        <p:nvSpPr>
          <p:cNvPr id="9" name="Can 8"/>
          <p:cNvSpPr/>
          <p:nvPr/>
        </p:nvSpPr>
        <p:spPr>
          <a:xfrm>
            <a:off x="6658027" y="3444442"/>
            <a:ext cx="1824792" cy="2256205"/>
          </a:xfrm>
          <a:prstGeom prst="can">
            <a:avLst/>
          </a:prstGeom>
          <a:noFill/>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r>
              <a:rPr lang="en-US" sz="2200" dirty="0">
                <a:solidFill>
                  <a:schemeClr val="tx1"/>
                </a:solidFill>
              </a:rPr>
              <a:t>STORAGE</a:t>
            </a:r>
          </a:p>
        </p:txBody>
      </p:sp>
      <p:sp>
        <p:nvSpPr>
          <p:cNvPr id="10" name="Rectangle 9"/>
          <p:cNvSpPr/>
          <p:nvPr/>
        </p:nvSpPr>
        <p:spPr>
          <a:xfrm>
            <a:off x="3513303" y="3711189"/>
            <a:ext cx="1972749" cy="1874006"/>
          </a:xfrm>
          <a:prstGeom prst="rect">
            <a:avLst/>
          </a:prstGeom>
          <a:noFill/>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r>
              <a:rPr lang="en-US" sz="2200" dirty="0">
                <a:solidFill>
                  <a:schemeClr val="tx1"/>
                </a:solidFill>
              </a:rPr>
              <a:t>CPU</a:t>
            </a:r>
          </a:p>
        </p:txBody>
      </p:sp>
      <p:sp>
        <p:nvSpPr>
          <p:cNvPr id="12" name="Rectangle 11"/>
          <p:cNvSpPr/>
          <p:nvPr/>
        </p:nvSpPr>
        <p:spPr>
          <a:xfrm>
            <a:off x="3513303" y="1205019"/>
            <a:ext cx="1972749" cy="1874006"/>
          </a:xfrm>
          <a:prstGeom prst="rect">
            <a:avLst/>
          </a:prstGeom>
          <a:noFill/>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r>
              <a:rPr lang="en-US" sz="2200" dirty="0">
                <a:solidFill>
                  <a:schemeClr val="tx1"/>
                </a:solidFill>
              </a:rPr>
              <a:t>MEMORY</a:t>
            </a:r>
          </a:p>
        </p:txBody>
      </p:sp>
      <p:sp>
        <p:nvSpPr>
          <p:cNvPr id="13" name="Rectangle 12"/>
          <p:cNvSpPr/>
          <p:nvPr/>
        </p:nvSpPr>
        <p:spPr>
          <a:xfrm>
            <a:off x="457200" y="3711189"/>
            <a:ext cx="1972749" cy="1874006"/>
          </a:xfrm>
          <a:prstGeom prst="rect">
            <a:avLst/>
          </a:prstGeom>
          <a:noFill/>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r>
              <a:rPr lang="en-US" sz="2200" dirty="0">
                <a:solidFill>
                  <a:schemeClr val="tx1"/>
                </a:solidFill>
              </a:rPr>
              <a:t>NETWORK</a:t>
            </a:r>
            <a:br>
              <a:rPr lang="en-US" sz="2200" dirty="0">
                <a:solidFill>
                  <a:schemeClr val="tx1"/>
                </a:solidFill>
              </a:rPr>
            </a:br>
            <a:r>
              <a:rPr lang="en-US" sz="2200" dirty="0">
                <a:solidFill>
                  <a:schemeClr val="tx1"/>
                </a:solidFill>
              </a:rPr>
              <a:t>(End User)</a:t>
            </a:r>
          </a:p>
        </p:txBody>
      </p:sp>
    </p:spTree>
    <p:extLst>
      <p:ext uri="{BB962C8B-B14F-4D97-AF65-F5344CB8AC3E}">
        <p14:creationId xmlns:p14="http://schemas.microsoft.com/office/powerpoint/2010/main" val="1707013735"/>
      </p:ext>
    </p:extLst>
  </p:cSld>
  <p:clrMapOvr>
    <a:masterClrMapping/>
  </p:clrMapOvr>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28600" y="152718"/>
            <a:ext cx="8549640" cy="1371600"/>
          </a:xfrm>
        </p:spPr>
        <p:txBody>
          <a:bodyPr>
            <a:normAutofit/>
          </a:bodyPr>
          <a:lstStyle/>
          <a:p>
            <a:r>
              <a:rPr lang="en-US" dirty="0" smtClean="0"/>
              <a:t>3. If it’s not in cache, we fetch from disk</a:t>
            </a:r>
            <a:endParaRPr lang="en-US" dirty="0"/>
          </a:p>
        </p:txBody>
      </p:sp>
      <p:sp>
        <p:nvSpPr>
          <p:cNvPr id="10" name="Right Arrow 9"/>
          <p:cNvSpPr/>
          <p:nvPr/>
        </p:nvSpPr>
        <p:spPr>
          <a:xfrm rot="10800000">
            <a:off x="5574952" y="4459743"/>
            <a:ext cx="959198" cy="397658"/>
          </a:xfrm>
          <a:prstGeom prst="rightArrow">
            <a:avLst/>
          </a:prstGeom>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endParaRPr lang="en-US"/>
          </a:p>
        </p:txBody>
      </p:sp>
      <p:sp>
        <p:nvSpPr>
          <p:cNvPr id="9" name="Can 8"/>
          <p:cNvSpPr/>
          <p:nvPr/>
        </p:nvSpPr>
        <p:spPr>
          <a:xfrm>
            <a:off x="6658027" y="3444442"/>
            <a:ext cx="1824792" cy="2256205"/>
          </a:xfrm>
          <a:prstGeom prst="can">
            <a:avLst/>
          </a:prstGeom>
          <a:noFill/>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r>
              <a:rPr lang="en-US" sz="2200" dirty="0">
                <a:solidFill>
                  <a:schemeClr val="tx1"/>
                </a:solidFill>
              </a:rPr>
              <a:t>STORAGE</a:t>
            </a:r>
          </a:p>
        </p:txBody>
      </p:sp>
      <p:sp>
        <p:nvSpPr>
          <p:cNvPr id="11" name="Rectangle 10"/>
          <p:cNvSpPr/>
          <p:nvPr/>
        </p:nvSpPr>
        <p:spPr>
          <a:xfrm>
            <a:off x="3513303" y="3711189"/>
            <a:ext cx="1972749" cy="1874006"/>
          </a:xfrm>
          <a:prstGeom prst="rect">
            <a:avLst/>
          </a:prstGeom>
          <a:noFill/>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r>
              <a:rPr lang="en-US" sz="2200" dirty="0">
                <a:solidFill>
                  <a:schemeClr val="tx1"/>
                </a:solidFill>
              </a:rPr>
              <a:t>CPU</a:t>
            </a:r>
          </a:p>
        </p:txBody>
      </p:sp>
      <p:sp>
        <p:nvSpPr>
          <p:cNvPr id="12" name="Rectangle 11"/>
          <p:cNvSpPr/>
          <p:nvPr/>
        </p:nvSpPr>
        <p:spPr>
          <a:xfrm>
            <a:off x="3513303" y="1205019"/>
            <a:ext cx="1972749" cy="1874006"/>
          </a:xfrm>
          <a:prstGeom prst="rect">
            <a:avLst/>
          </a:prstGeom>
          <a:noFill/>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r>
              <a:rPr lang="en-US" sz="2200" dirty="0">
                <a:solidFill>
                  <a:schemeClr val="tx1"/>
                </a:solidFill>
              </a:rPr>
              <a:t>MEMORY</a:t>
            </a:r>
          </a:p>
        </p:txBody>
      </p:sp>
      <p:sp>
        <p:nvSpPr>
          <p:cNvPr id="13" name="Rectangle 12"/>
          <p:cNvSpPr/>
          <p:nvPr/>
        </p:nvSpPr>
        <p:spPr>
          <a:xfrm>
            <a:off x="457200" y="3711189"/>
            <a:ext cx="1972749" cy="1874006"/>
          </a:xfrm>
          <a:prstGeom prst="rect">
            <a:avLst/>
          </a:prstGeom>
          <a:noFill/>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r>
              <a:rPr lang="en-US" sz="2200" dirty="0">
                <a:solidFill>
                  <a:schemeClr val="tx1"/>
                </a:solidFill>
              </a:rPr>
              <a:t>NETWORK</a:t>
            </a:r>
            <a:br>
              <a:rPr lang="en-US" sz="2200" dirty="0">
                <a:solidFill>
                  <a:schemeClr val="tx1"/>
                </a:solidFill>
              </a:rPr>
            </a:br>
            <a:r>
              <a:rPr lang="en-US" sz="2200" dirty="0">
                <a:solidFill>
                  <a:schemeClr val="tx1"/>
                </a:solidFill>
              </a:rPr>
              <a:t>(End User)</a:t>
            </a:r>
          </a:p>
        </p:txBody>
      </p:sp>
    </p:spTree>
    <p:extLst>
      <p:ext uri="{BB962C8B-B14F-4D97-AF65-F5344CB8AC3E}">
        <p14:creationId xmlns:p14="http://schemas.microsoft.com/office/powerpoint/2010/main" val="3348611320"/>
      </p:ext>
    </p:extLst>
  </p:cSld>
  <p:clrMapOvr>
    <a:masterClrMapping/>
  </p:clrMapOvr>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1"/>
            <a:ext cx="8321040" cy="1378395"/>
          </a:xfrm>
        </p:spPr>
        <p:txBody>
          <a:bodyPr>
            <a:normAutofit/>
          </a:bodyPr>
          <a:lstStyle/>
          <a:p>
            <a:r>
              <a:rPr lang="en-US" dirty="0" smtClean="0"/>
              <a:t>4. We take locks on the data</a:t>
            </a:r>
            <a:r>
              <a:rPr lang="en-US" dirty="0"/>
              <a:t/>
            </a:r>
            <a:br>
              <a:rPr lang="en-US" dirty="0"/>
            </a:br>
            <a:r>
              <a:rPr lang="en-US" sz="2200" dirty="0"/>
              <a:t>(This happens in selects too, but we skipped that)</a:t>
            </a:r>
            <a:endParaRPr lang="en-US" dirty="0"/>
          </a:p>
        </p:txBody>
      </p:sp>
      <p:sp>
        <p:nvSpPr>
          <p:cNvPr id="11" name="Right Arrow 10"/>
          <p:cNvSpPr/>
          <p:nvPr/>
        </p:nvSpPr>
        <p:spPr>
          <a:xfrm rot="5400000">
            <a:off x="4288366" y="3226198"/>
            <a:ext cx="459587" cy="397658"/>
          </a:xfrm>
          <a:prstGeom prst="rightArrow">
            <a:avLst/>
          </a:prstGeom>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endParaRPr lang="en-US"/>
          </a:p>
        </p:txBody>
      </p:sp>
      <p:sp>
        <p:nvSpPr>
          <p:cNvPr id="9" name="Can 8"/>
          <p:cNvSpPr/>
          <p:nvPr/>
        </p:nvSpPr>
        <p:spPr>
          <a:xfrm>
            <a:off x="6658027" y="3444442"/>
            <a:ext cx="1824792" cy="2256205"/>
          </a:xfrm>
          <a:prstGeom prst="can">
            <a:avLst/>
          </a:prstGeom>
          <a:noFill/>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r>
              <a:rPr lang="en-US" sz="2200" dirty="0">
                <a:solidFill>
                  <a:schemeClr val="tx1"/>
                </a:solidFill>
              </a:rPr>
              <a:t>STORAGE</a:t>
            </a:r>
          </a:p>
        </p:txBody>
      </p:sp>
      <p:sp>
        <p:nvSpPr>
          <p:cNvPr id="10" name="Rectangle 9"/>
          <p:cNvSpPr/>
          <p:nvPr/>
        </p:nvSpPr>
        <p:spPr>
          <a:xfrm>
            <a:off x="3513303" y="3711189"/>
            <a:ext cx="1972749" cy="1874006"/>
          </a:xfrm>
          <a:prstGeom prst="rect">
            <a:avLst/>
          </a:prstGeom>
          <a:noFill/>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r>
              <a:rPr lang="en-US" sz="2200" dirty="0">
                <a:solidFill>
                  <a:schemeClr val="tx1"/>
                </a:solidFill>
              </a:rPr>
              <a:t>CPU</a:t>
            </a:r>
          </a:p>
        </p:txBody>
      </p:sp>
      <p:sp>
        <p:nvSpPr>
          <p:cNvPr id="12" name="Rectangle 11"/>
          <p:cNvSpPr/>
          <p:nvPr/>
        </p:nvSpPr>
        <p:spPr>
          <a:xfrm>
            <a:off x="3513303" y="1205019"/>
            <a:ext cx="1972749" cy="1874006"/>
          </a:xfrm>
          <a:prstGeom prst="rect">
            <a:avLst/>
          </a:prstGeom>
          <a:noFill/>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r>
              <a:rPr lang="en-US" sz="2200" dirty="0">
                <a:solidFill>
                  <a:schemeClr val="tx1"/>
                </a:solidFill>
              </a:rPr>
              <a:t>MEMORY</a:t>
            </a:r>
          </a:p>
        </p:txBody>
      </p:sp>
      <p:sp>
        <p:nvSpPr>
          <p:cNvPr id="13" name="Rectangle 12"/>
          <p:cNvSpPr/>
          <p:nvPr/>
        </p:nvSpPr>
        <p:spPr>
          <a:xfrm>
            <a:off x="457200" y="3711189"/>
            <a:ext cx="1972749" cy="1874006"/>
          </a:xfrm>
          <a:prstGeom prst="rect">
            <a:avLst/>
          </a:prstGeom>
          <a:noFill/>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r>
              <a:rPr lang="en-US" sz="2200" dirty="0">
                <a:solidFill>
                  <a:schemeClr val="tx1"/>
                </a:solidFill>
              </a:rPr>
              <a:t>NETWORK</a:t>
            </a:r>
            <a:br>
              <a:rPr lang="en-US" sz="2200" dirty="0">
                <a:solidFill>
                  <a:schemeClr val="tx1"/>
                </a:solidFill>
              </a:rPr>
            </a:br>
            <a:r>
              <a:rPr lang="en-US" sz="2200" dirty="0">
                <a:solidFill>
                  <a:schemeClr val="tx1"/>
                </a:solidFill>
              </a:rPr>
              <a:t>(End User)</a:t>
            </a:r>
          </a:p>
        </p:txBody>
      </p:sp>
    </p:spTree>
    <p:extLst>
      <p:ext uri="{BB962C8B-B14F-4D97-AF65-F5344CB8AC3E}">
        <p14:creationId xmlns:p14="http://schemas.microsoft.com/office/powerpoint/2010/main" val="298805481"/>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6004" y="900113"/>
            <a:ext cx="7551442" cy="5957887"/>
          </a:xfrm>
          <a:prstGeom prst="rect">
            <a:avLst/>
          </a:prstGeom>
        </p:spPr>
      </p:pic>
      <p:sp>
        <p:nvSpPr>
          <p:cNvPr id="3" name="Title 2"/>
          <p:cNvSpPr>
            <a:spLocks noGrp="1"/>
          </p:cNvSpPr>
          <p:nvPr>
            <p:ph type="title"/>
          </p:nvPr>
        </p:nvSpPr>
        <p:spPr/>
        <p:txBody>
          <a:bodyPr/>
          <a:lstStyle/>
          <a:p>
            <a:r>
              <a:rPr lang="en-US" dirty="0"/>
              <a:t>http://BrentOzar.com/go/engine</a:t>
            </a:r>
          </a:p>
        </p:txBody>
      </p:sp>
    </p:spTree>
    <p:extLst>
      <p:ext uri="{BB962C8B-B14F-4D97-AF65-F5344CB8AC3E}">
        <p14:creationId xmlns:p14="http://schemas.microsoft.com/office/powerpoint/2010/main" val="3665947115"/>
      </p:ext>
    </p:extLst>
  </p:cSld>
  <p:clrMapOvr>
    <a:masterClrMapping/>
  </p:clrMapOvr>
  <p:transition>
    <p:fade/>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16815"/>
            <a:ext cx="8321040" cy="1371600"/>
          </a:xfrm>
        </p:spPr>
        <p:txBody>
          <a:bodyPr>
            <a:normAutofit/>
          </a:bodyPr>
          <a:lstStyle/>
          <a:p>
            <a:r>
              <a:rPr lang="en-US" dirty="0" smtClean="0"/>
              <a:t>5. We write the data to the log file synchronously (before commit)</a:t>
            </a:r>
            <a:endParaRPr lang="en-US" dirty="0"/>
          </a:p>
        </p:txBody>
      </p:sp>
      <p:sp>
        <p:nvSpPr>
          <p:cNvPr id="13" name="Right Arrow 12"/>
          <p:cNvSpPr/>
          <p:nvPr/>
        </p:nvSpPr>
        <p:spPr>
          <a:xfrm>
            <a:off x="5581303" y="4509797"/>
            <a:ext cx="959198" cy="397658"/>
          </a:xfrm>
          <a:prstGeom prst="rightArrow">
            <a:avLst/>
          </a:prstGeom>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endParaRPr lang="en-US"/>
          </a:p>
        </p:txBody>
      </p:sp>
      <p:sp>
        <p:nvSpPr>
          <p:cNvPr id="9" name="Can 8"/>
          <p:cNvSpPr/>
          <p:nvPr/>
        </p:nvSpPr>
        <p:spPr>
          <a:xfrm>
            <a:off x="6658027" y="3444442"/>
            <a:ext cx="1824792" cy="2256205"/>
          </a:xfrm>
          <a:prstGeom prst="can">
            <a:avLst/>
          </a:prstGeom>
          <a:noFill/>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r>
              <a:rPr lang="en-US" sz="2200" dirty="0">
                <a:solidFill>
                  <a:schemeClr val="tx1"/>
                </a:solidFill>
              </a:rPr>
              <a:t>STORAGE</a:t>
            </a:r>
          </a:p>
        </p:txBody>
      </p:sp>
      <p:sp>
        <p:nvSpPr>
          <p:cNvPr id="10" name="Rectangle 9"/>
          <p:cNvSpPr/>
          <p:nvPr/>
        </p:nvSpPr>
        <p:spPr>
          <a:xfrm>
            <a:off x="3513303" y="3711189"/>
            <a:ext cx="1972749" cy="1874006"/>
          </a:xfrm>
          <a:prstGeom prst="rect">
            <a:avLst/>
          </a:prstGeom>
          <a:noFill/>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r>
              <a:rPr lang="en-US" sz="2200" dirty="0">
                <a:solidFill>
                  <a:schemeClr val="tx1"/>
                </a:solidFill>
              </a:rPr>
              <a:t>CPU</a:t>
            </a:r>
          </a:p>
        </p:txBody>
      </p:sp>
      <p:sp>
        <p:nvSpPr>
          <p:cNvPr id="11" name="Rectangle 10"/>
          <p:cNvSpPr/>
          <p:nvPr/>
        </p:nvSpPr>
        <p:spPr>
          <a:xfrm>
            <a:off x="3513303" y="1205019"/>
            <a:ext cx="1972749" cy="1874006"/>
          </a:xfrm>
          <a:prstGeom prst="rect">
            <a:avLst/>
          </a:prstGeom>
          <a:noFill/>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r>
              <a:rPr lang="en-US" sz="2200" dirty="0">
                <a:solidFill>
                  <a:schemeClr val="tx1"/>
                </a:solidFill>
              </a:rPr>
              <a:t>MEMORY</a:t>
            </a:r>
          </a:p>
        </p:txBody>
      </p:sp>
      <p:sp>
        <p:nvSpPr>
          <p:cNvPr id="12" name="Rectangle 11"/>
          <p:cNvSpPr/>
          <p:nvPr/>
        </p:nvSpPr>
        <p:spPr>
          <a:xfrm>
            <a:off x="457200" y="3711189"/>
            <a:ext cx="1972749" cy="1874006"/>
          </a:xfrm>
          <a:prstGeom prst="rect">
            <a:avLst/>
          </a:prstGeom>
          <a:noFill/>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r>
              <a:rPr lang="en-US" sz="2200" dirty="0">
                <a:solidFill>
                  <a:schemeClr val="tx1"/>
                </a:solidFill>
              </a:rPr>
              <a:t>NETWORK</a:t>
            </a:r>
            <a:br>
              <a:rPr lang="en-US" sz="2200" dirty="0">
                <a:solidFill>
                  <a:schemeClr val="tx1"/>
                </a:solidFill>
              </a:rPr>
            </a:br>
            <a:r>
              <a:rPr lang="en-US" sz="2200" dirty="0">
                <a:solidFill>
                  <a:schemeClr val="tx1"/>
                </a:solidFill>
              </a:rPr>
              <a:t>(End User)</a:t>
            </a:r>
          </a:p>
        </p:txBody>
      </p:sp>
    </p:spTree>
    <p:extLst>
      <p:ext uri="{BB962C8B-B14F-4D97-AF65-F5344CB8AC3E}">
        <p14:creationId xmlns:p14="http://schemas.microsoft.com/office/powerpoint/2010/main" val="1328688020"/>
      </p:ext>
    </p:extLst>
  </p:cSld>
  <p:clrMapOvr>
    <a:masterClrMapping/>
  </p:clrMapOvr>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1"/>
            <a:ext cx="8321040" cy="1291032"/>
          </a:xfrm>
        </p:spPr>
        <p:txBody>
          <a:bodyPr>
            <a:normAutofit/>
          </a:bodyPr>
          <a:lstStyle/>
          <a:p>
            <a:r>
              <a:rPr lang="en-US" dirty="0" smtClean="0"/>
              <a:t>6. We write the data file changes asynchronously</a:t>
            </a:r>
            <a:endParaRPr lang="en-US" dirty="0"/>
          </a:p>
        </p:txBody>
      </p:sp>
      <p:sp>
        <p:nvSpPr>
          <p:cNvPr id="13" name="Right Arrow 12"/>
          <p:cNvSpPr/>
          <p:nvPr/>
        </p:nvSpPr>
        <p:spPr>
          <a:xfrm>
            <a:off x="5581303" y="4519505"/>
            <a:ext cx="959198" cy="397658"/>
          </a:xfrm>
          <a:prstGeom prst="rightArrow">
            <a:avLst/>
          </a:prstGeom>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endParaRPr lang="en-US"/>
          </a:p>
        </p:txBody>
      </p:sp>
      <p:sp>
        <p:nvSpPr>
          <p:cNvPr id="9" name="Can 8"/>
          <p:cNvSpPr/>
          <p:nvPr/>
        </p:nvSpPr>
        <p:spPr>
          <a:xfrm>
            <a:off x="6658027" y="3444442"/>
            <a:ext cx="1824792" cy="2256205"/>
          </a:xfrm>
          <a:prstGeom prst="can">
            <a:avLst/>
          </a:prstGeom>
          <a:noFill/>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r>
              <a:rPr lang="en-US" sz="2200" dirty="0">
                <a:solidFill>
                  <a:schemeClr val="tx1"/>
                </a:solidFill>
              </a:rPr>
              <a:t>STORAGE</a:t>
            </a:r>
          </a:p>
        </p:txBody>
      </p:sp>
      <p:sp>
        <p:nvSpPr>
          <p:cNvPr id="10" name="Rectangle 9"/>
          <p:cNvSpPr/>
          <p:nvPr/>
        </p:nvSpPr>
        <p:spPr>
          <a:xfrm>
            <a:off x="3513303" y="3711189"/>
            <a:ext cx="1972749" cy="1874006"/>
          </a:xfrm>
          <a:prstGeom prst="rect">
            <a:avLst/>
          </a:prstGeom>
          <a:noFill/>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r>
              <a:rPr lang="en-US" sz="2200" dirty="0">
                <a:solidFill>
                  <a:schemeClr val="tx1"/>
                </a:solidFill>
              </a:rPr>
              <a:t>CPU</a:t>
            </a:r>
          </a:p>
        </p:txBody>
      </p:sp>
      <p:sp>
        <p:nvSpPr>
          <p:cNvPr id="11" name="Rectangle 10"/>
          <p:cNvSpPr/>
          <p:nvPr/>
        </p:nvSpPr>
        <p:spPr>
          <a:xfrm>
            <a:off x="3513303" y="1205019"/>
            <a:ext cx="1972749" cy="1874006"/>
          </a:xfrm>
          <a:prstGeom prst="rect">
            <a:avLst/>
          </a:prstGeom>
          <a:noFill/>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r>
              <a:rPr lang="en-US" sz="2200" dirty="0">
                <a:solidFill>
                  <a:schemeClr val="tx1"/>
                </a:solidFill>
              </a:rPr>
              <a:t>MEMORY</a:t>
            </a:r>
          </a:p>
        </p:txBody>
      </p:sp>
      <p:sp>
        <p:nvSpPr>
          <p:cNvPr id="12" name="Rectangle 11"/>
          <p:cNvSpPr/>
          <p:nvPr/>
        </p:nvSpPr>
        <p:spPr>
          <a:xfrm>
            <a:off x="457200" y="3711189"/>
            <a:ext cx="1972749" cy="1874006"/>
          </a:xfrm>
          <a:prstGeom prst="rect">
            <a:avLst/>
          </a:prstGeom>
          <a:noFill/>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r>
              <a:rPr lang="en-US" sz="2200" dirty="0">
                <a:solidFill>
                  <a:schemeClr val="tx1"/>
                </a:solidFill>
              </a:rPr>
              <a:t>NETWORK</a:t>
            </a:r>
            <a:br>
              <a:rPr lang="en-US" sz="2200" dirty="0">
                <a:solidFill>
                  <a:schemeClr val="tx1"/>
                </a:solidFill>
              </a:rPr>
            </a:br>
            <a:r>
              <a:rPr lang="en-US" sz="2200" dirty="0">
                <a:solidFill>
                  <a:schemeClr val="tx1"/>
                </a:solidFill>
              </a:rPr>
              <a:t>(End User)</a:t>
            </a:r>
          </a:p>
        </p:txBody>
      </p:sp>
    </p:spTree>
    <p:extLst>
      <p:ext uri="{BB962C8B-B14F-4D97-AF65-F5344CB8AC3E}">
        <p14:creationId xmlns:p14="http://schemas.microsoft.com/office/powerpoint/2010/main" val="670710858"/>
      </p:ext>
    </p:extLst>
  </p:cSld>
  <p:clrMapOvr>
    <a:masterClrMapping/>
  </p:clrMapOvr>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152718"/>
            <a:ext cx="8321040" cy="1371600"/>
          </a:xfrm>
        </p:spPr>
        <p:txBody>
          <a:bodyPr>
            <a:normAutofit/>
          </a:bodyPr>
          <a:lstStyle/>
          <a:p>
            <a:r>
              <a:rPr lang="en-US" dirty="0" smtClean="0"/>
              <a:t>7. We return the results to the user</a:t>
            </a:r>
            <a:endParaRPr lang="en-US" dirty="0"/>
          </a:p>
        </p:txBody>
      </p:sp>
      <p:sp>
        <p:nvSpPr>
          <p:cNvPr id="12" name="Right Arrow 11"/>
          <p:cNvSpPr/>
          <p:nvPr/>
        </p:nvSpPr>
        <p:spPr>
          <a:xfrm rot="10800000">
            <a:off x="2506146" y="4419342"/>
            <a:ext cx="916504" cy="397658"/>
          </a:xfrm>
          <a:prstGeom prst="rightArrow">
            <a:avLst/>
          </a:prstGeom>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endParaRPr lang="en-US"/>
          </a:p>
        </p:txBody>
      </p:sp>
      <p:sp>
        <p:nvSpPr>
          <p:cNvPr id="9" name="Can 8"/>
          <p:cNvSpPr/>
          <p:nvPr/>
        </p:nvSpPr>
        <p:spPr>
          <a:xfrm>
            <a:off x="6658027" y="3444442"/>
            <a:ext cx="1824792" cy="2256205"/>
          </a:xfrm>
          <a:prstGeom prst="can">
            <a:avLst/>
          </a:prstGeom>
          <a:noFill/>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r>
              <a:rPr lang="en-US" sz="2200" dirty="0">
                <a:solidFill>
                  <a:schemeClr val="tx1"/>
                </a:solidFill>
              </a:rPr>
              <a:t>STORAGE</a:t>
            </a:r>
          </a:p>
        </p:txBody>
      </p:sp>
      <p:sp>
        <p:nvSpPr>
          <p:cNvPr id="10" name="Rectangle 9"/>
          <p:cNvSpPr/>
          <p:nvPr/>
        </p:nvSpPr>
        <p:spPr>
          <a:xfrm>
            <a:off x="3513303" y="3711189"/>
            <a:ext cx="1972749" cy="1874006"/>
          </a:xfrm>
          <a:prstGeom prst="rect">
            <a:avLst/>
          </a:prstGeom>
          <a:noFill/>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r>
              <a:rPr lang="en-US" sz="2200" dirty="0">
                <a:solidFill>
                  <a:schemeClr val="tx1"/>
                </a:solidFill>
              </a:rPr>
              <a:t>CPU</a:t>
            </a:r>
          </a:p>
        </p:txBody>
      </p:sp>
      <p:sp>
        <p:nvSpPr>
          <p:cNvPr id="11" name="Rectangle 10"/>
          <p:cNvSpPr/>
          <p:nvPr/>
        </p:nvSpPr>
        <p:spPr>
          <a:xfrm>
            <a:off x="3513303" y="1205019"/>
            <a:ext cx="1972749" cy="1874006"/>
          </a:xfrm>
          <a:prstGeom prst="rect">
            <a:avLst/>
          </a:prstGeom>
          <a:noFill/>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r>
              <a:rPr lang="en-US" sz="2200" dirty="0">
                <a:solidFill>
                  <a:schemeClr val="tx1"/>
                </a:solidFill>
              </a:rPr>
              <a:t>MEMORY</a:t>
            </a:r>
          </a:p>
        </p:txBody>
      </p:sp>
      <p:sp>
        <p:nvSpPr>
          <p:cNvPr id="13" name="Rectangle 12"/>
          <p:cNvSpPr/>
          <p:nvPr/>
        </p:nvSpPr>
        <p:spPr>
          <a:xfrm>
            <a:off x="457200" y="3711189"/>
            <a:ext cx="1972749" cy="1874006"/>
          </a:xfrm>
          <a:prstGeom prst="rect">
            <a:avLst/>
          </a:prstGeom>
          <a:noFill/>
        </p:spPr>
        <p:style>
          <a:lnRef idx="1">
            <a:schemeClr val="accent1"/>
          </a:lnRef>
          <a:fillRef idx="3">
            <a:schemeClr val="accent1"/>
          </a:fillRef>
          <a:effectRef idx="2">
            <a:schemeClr val="accent1"/>
          </a:effectRef>
          <a:fontRef idx="minor">
            <a:schemeClr val="lt1"/>
          </a:fontRef>
        </p:style>
        <p:txBody>
          <a:bodyPr lIns="91435" tIns="45718" rIns="91435" bIns="45718" rtlCol="0" anchor="ctr"/>
          <a:lstStyle/>
          <a:p>
            <a:pPr algn="ctr"/>
            <a:r>
              <a:rPr lang="en-US" sz="2200" dirty="0">
                <a:solidFill>
                  <a:schemeClr val="tx1"/>
                </a:solidFill>
              </a:rPr>
              <a:t>NETWORK</a:t>
            </a:r>
            <a:br>
              <a:rPr lang="en-US" sz="2200" dirty="0">
                <a:solidFill>
                  <a:schemeClr val="tx1"/>
                </a:solidFill>
              </a:rPr>
            </a:br>
            <a:r>
              <a:rPr lang="en-US" sz="2200" dirty="0">
                <a:solidFill>
                  <a:schemeClr val="tx1"/>
                </a:solidFill>
              </a:rPr>
              <a:t>(End User)</a:t>
            </a:r>
          </a:p>
        </p:txBody>
      </p:sp>
    </p:spTree>
    <p:extLst>
      <p:ext uri="{BB962C8B-B14F-4D97-AF65-F5344CB8AC3E}">
        <p14:creationId xmlns:p14="http://schemas.microsoft.com/office/powerpoint/2010/main" val="1780741014"/>
      </p:ext>
    </p:extLst>
  </p:cSld>
  <p:clrMapOvr>
    <a:masterClrMapping/>
  </p:clrMapOvr>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5100" dirty="0"/>
              <a:t>Wait stats:</a:t>
            </a:r>
            <a:br>
              <a:rPr lang="en-US" sz="5100" dirty="0"/>
            </a:br>
            <a:r>
              <a:rPr lang="en-US" sz="5100" dirty="0"/>
              <a:t>how SQL Server</a:t>
            </a:r>
            <a:br>
              <a:rPr lang="en-US" sz="5100" dirty="0"/>
            </a:br>
            <a:r>
              <a:rPr lang="en-US" sz="5100" dirty="0"/>
              <a:t>tracks all these arrows.</a:t>
            </a:r>
          </a:p>
        </p:txBody>
      </p:sp>
      <p:sp>
        <p:nvSpPr>
          <p:cNvPr id="4" name="Text Placeholder 3"/>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6038216"/>
      </p:ext>
    </p:extLst>
  </p:cSld>
  <p:clrMapOvr>
    <a:masterClrMapping/>
  </p:clrMapOvr>
  <p:transition>
    <p:fade/>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SQL Server Schedules CPU</a:t>
            </a:r>
            <a:endParaRPr lang="en-US" dirty="0"/>
          </a:p>
        </p:txBody>
      </p:sp>
      <p:sp>
        <p:nvSpPr>
          <p:cNvPr id="4" name="Text Placeholder 3"/>
          <p:cNvSpPr>
            <a:spLocks noGrp="1"/>
          </p:cNvSpPr>
          <p:nvPr>
            <p:ph type="body" idx="1"/>
          </p:nvPr>
        </p:nvSpPr>
        <p:spPr/>
        <p:txBody>
          <a:bodyPr/>
          <a:lstStyle/>
          <a:p>
            <a:r>
              <a:rPr lang="en-US" smtClean="0"/>
              <a:t>What’s Running Now</a:t>
            </a:r>
            <a:endParaRPr lang="en-US" dirty="0"/>
          </a:p>
        </p:txBody>
      </p:sp>
      <p:sp>
        <p:nvSpPr>
          <p:cNvPr id="11" name="Content Placeholder 10"/>
          <p:cNvSpPr>
            <a:spLocks noGrp="1"/>
          </p:cNvSpPr>
          <p:nvPr>
            <p:ph sz="half" idx="2"/>
          </p:nvPr>
        </p:nvSpPr>
        <p:spPr/>
        <p:txBody>
          <a:bodyPr/>
          <a:lstStyle/>
          <a:p>
            <a:endParaRPr lang="en-US" dirty="0"/>
          </a:p>
        </p:txBody>
      </p:sp>
      <p:sp>
        <p:nvSpPr>
          <p:cNvPr id="6" name="Text Placeholder 5"/>
          <p:cNvSpPr>
            <a:spLocks noGrp="1"/>
          </p:cNvSpPr>
          <p:nvPr>
            <p:ph type="body" sz="quarter" idx="3"/>
          </p:nvPr>
        </p:nvSpPr>
        <p:spPr/>
        <p:txBody>
          <a:bodyPr/>
          <a:lstStyle/>
          <a:p>
            <a:r>
              <a:rPr lang="en-US" smtClean="0"/>
              <a:t>What’s Waiting (Queue)</a:t>
            </a:r>
            <a:endParaRPr lang="en-US" dirty="0"/>
          </a:p>
        </p:txBody>
      </p:sp>
      <p:sp>
        <p:nvSpPr>
          <p:cNvPr id="12" name="Content Placeholder 11"/>
          <p:cNvSpPr>
            <a:spLocks noGrp="1"/>
          </p:cNvSpPr>
          <p:nvPr>
            <p:ph sz="quarter" idx="4"/>
          </p:nvPr>
        </p:nvSpPr>
        <p:spPr/>
        <p:txBody>
          <a:bodyPr/>
          <a:lstStyle/>
          <a:p>
            <a:endParaRPr lang="en-US"/>
          </a:p>
        </p:txBody>
      </p:sp>
    </p:spTree>
    <p:extLst>
      <p:ext uri="{BB962C8B-B14F-4D97-AF65-F5344CB8AC3E}">
        <p14:creationId xmlns:p14="http://schemas.microsoft.com/office/powerpoint/2010/main" val="406602310"/>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SQL Server Schedules </a:t>
            </a:r>
            <a:r>
              <a:rPr lang="en-US" dirty="0" smtClean="0"/>
              <a:t>CPU</a:t>
            </a:r>
            <a:endParaRPr lang="en-US" dirty="0"/>
          </a:p>
        </p:txBody>
      </p:sp>
      <p:sp>
        <p:nvSpPr>
          <p:cNvPr id="4" name="Text Placeholder 3"/>
          <p:cNvSpPr>
            <a:spLocks noGrp="1"/>
          </p:cNvSpPr>
          <p:nvPr>
            <p:ph type="body" idx="1"/>
          </p:nvPr>
        </p:nvSpPr>
        <p:spPr/>
        <p:txBody>
          <a:bodyPr/>
          <a:lstStyle/>
          <a:p>
            <a:r>
              <a:rPr lang="en-US" smtClean="0"/>
              <a:t>What’s Running Now</a:t>
            </a:r>
            <a:endParaRPr lang="en-US" dirty="0"/>
          </a:p>
        </p:txBody>
      </p:sp>
      <p:sp>
        <p:nvSpPr>
          <p:cNvPr id="11" name="Content Placeholder 10"/>
          <p:cNvSpPr>
            <a:spLocks noGrp="1"/>
          </p:cNvSpPr>
          <p:nvPr>
            <p:ph sz="half" idx="2"/>
          </p:nvPr>
        </p:nvSpPr>
        <p:spPr/>
        <p:txBody>
          <a:bodyPr/>
          <a:lstStyle/>
          <a:p>
            <a:r>
              <a:rPr lang="en-US" dirty="0" smtClean="0"/>
              <a:t>SELECT * FROM </a:t>
            </a:r>
            <a:r>
              <a:rPr lang="en-US" dirty="0" err="1" smtClean="0"/>
              <a:t>dbo.Restaurants</a:t>
            </a:r>
            <a:r>
              <a:rPr lang="en-US" dirty="0" smtClean="0"/>
              <a:t/>
            </a:r>
            <a:br>
              <a:rPr lang="en-US" dirty="0" smtClean="0"/>
            </a:br>
            <a:r>
              <a:rPr lang="en-US" i="1" dirty="0" smtClean="0"/>
              <a:t>(By Brent)</a:t>
            </a:r>
            <a:endParaRPr lang="en-US" i="1" dirty="0"/>
          </a:p>
        </p:txBody>
      </p:sp>
      <p:sp>
        <p:nvSpPr>
          <p:cNvPr id="6" name="Text Placeholder 5"/>
          <p:cNvSpPr>
            <a:spLocks noGrp="1"/>
          </p:cNvSpPr>
          <p:nvPr>
            <p:ph type="body" sz="quarter" idx="3"/>
          </p:nvPr>
        </p:nvSpPr>
        <p:spPr/>
        <p:txBody>
          <a:bodyPr/>
          <a:lstStyle/>
          <a:p>
            <a:r>
              <a:rPr lang="en-US" smtClean="0"/>
              <a:t>What’s Waiting (Queue)</a:t>
            </a:r>
            <a:endParaRPr lang="en-US" dirty="0"/>
          </a:p>
        </p:txBody>
      </p:sp>
      <p:sp>
        <p:nvSpPr>
          <p:cNvPr id="12" name="Content Placeholder 11"/>
          <p:cNvSpPr>
            <a:spLocks noGrp="1"/>
          </p:cNvSpPr>
          <p:nvPr>
            <p:ph sz="quarter" idx="4"/>
          </p:nvPr>
        </p:nvSpPr>
        <p:spPr/>
        <p:txBody>
          <a:bodyPr/>
          <a:lstStyle/>
          <a:p>
            <a:endParaRPr lang="en-US"/>
          </a:p>
        </p:txBody>
      </p:sp>
    </p:spTree>
    <p:extLst>
      <p:ext uri="{BB962C8B-B14F-4D97-AF65-F5344CB8AC3E}">
        <p14:creationId xmlns:p14="http://schemas.microsoft.com/office/powerpoint/2010/main" val="2417824896"/>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SQL Server Schedules </a:t>
            </a:r>
            <a:r>
              <a:rPr lang="en-US" dirty="0" smtClean="0"/>
              <a:t>CPU</a:t>
            </a:r>
            <a:endParaRPr lang="en-US" dirty="0"/>
          </a:p>
        </p:txBody>
      </p:sp>
      <p:sp>
        <p:nvSpPr>
          <p:cNvPr id="4" name="Text Placeholder 3"/>
          <p:cNvSpPr>
            <a:spLocks noGrp="1"/>
          </p:cNvSpPr>
          <p:nvPr>
            <p:ph type="body" idx="1"/>
          </p:nvPr>
        </p:nvSpPr>
        <p:spPr/>
        <p:txBody>
          <a:bodyPr/>
          <a:lstStyle/>
          <a:p>
            <a:r>
              <a:rPr lang="en-US" smtClean="0"/>
              <a:t>What’s Running Now</a:t>
            </a:r>
            <a:endParaRPr lang="en-US" dirty="0"/>
          </a:p>
        </p:txBody>
      </p:sp>
      <p:sp>
        <p:nvSpPr>
          <p:cNvPr id="11" name="Content Placeholder 10"/>
          <p:cNvSpPr>
            <a:spLocks noGrp="1"/>
          </p:cNvSpPr>
          <p:nvPr>
            <p:ph sz="half" idx="2"/>
          </p:nvPr>
        </p:nvSpPr>
        <p:spPr/>
        <p:txBody>
          <a:bodyPr/>
          <a:lstStyle/>
          <a:p>
            <a:r>
              <a:rPr lang="en-US" dirty="0" smtClean="0"/>
              <a:t>SELECT * FROM </a:t>
            </a:r>
            <a:r>
              <a:rPr lang="en-US" dirty="0" err="1" smtClean="0"/>
              <a:t>dbo.Restaurants</a:t>
            </a:r>
            <a:r>
              <a:rPr lang="en-US" dirty="0" smtClean="0"/>
              <a:t/>
            </a:r>
            <a:br>
              <a:rPr lang="en-US" dirty="0" smtClean="0"/>
            </a:br>
            <a:r>
              <a:rPr lang="en-US" i="1" dirty="0" smtClean="0"/>
              <a:t>(By Brent)</a:t>
            </a:r>
            <a:endParaRPr lang="en-US" i="1" dirty="0"/>
          </a:p>
        </p:txBody>
      </p:sp>
      <p:sp>
        <p:nvSpPr>
          <p:cNvPr id="6" name="Text Placeholder 5"/>
          <p:cNvSpPr>
            <a:spLocks noGrp="1"/>
          </p:cNvSpPr>
          <p:nvPr>
            <p:ph type="body" sz="quarter" idx="3"/>
          </p:nvPr>
        </p:nvSpPr>
        <p:spPr/>
        <p:txBody>
          <a:bodyPr/>
          <a:lstStyle/>
          <a:p>
            <a:r>
              <a:rPr lang="en-US" smtClean="0"/>
              <a:t>What’s Waiting (Queue)</a:t>
            </a:r>
            <a:endParaRPr lang="en-US" dirty="0"/>
          </a:p>
        </p:txBody>
      </p:sp>
      <p:sp>
        <p:nvSpPr>
          <p:cNvPr id="12" name="Content Placeholder 11"/>
          <p:cNvSpPr>
            <a:spLocks noGrp="1"/>
          </p:cNvSpPr>
          <p:nvPr>
            <p:ph sz="quarter" idx="4"/>
          </p:nvPr>
        </p:nvSpPr>
        <p:spPr/>
        <p:txBody>
          <a:bodyPr/>
          <a:lstStyle/>
          <a:p>
            <a:r>
              <a:rPr lang="en-US" dirty="0" smtClean="0"/>
              <a:t>SELECT * FROM </a:t>
            </a:r>
            <a:r>
              <a:rPr lang="en-US" dirty="0" err="1" smtClean="0"/>
              <a:t>dbo.Tattoos</a:t>
            </a:r>
            <a:r>
              <a:rPr lang="en-US" dirty="0" smtClean="0"/>
              <a:t/>
            </a:r>
            <a:br>
              <a:rPr lang="en-US" dirty="0" smtClean="0"/>
            </a:br>
            <a:r>
              <a:rPr lang="en-US" i="1" dirty="0" smtClean="0"/>
              <a:t>(By Jeremiah)</a:t>
            </a:r>
          </a:p>
          <a:p>
            <a:r>
              <a:rPr lang="en-US" dirty="0" smtClean="0"/>
              <a:t>SELECT * FROM </a:t>
            </a:r>
            <a:r>
              <a:rPr lang="en-US" dirty="0" err="1" smtClean="0"/>
              <a:t>dbo.Rabbits</a:t>
            </a:r>
            <a:r>
              <a:rPr lang="en-US" dirty="0" smtClean="0"/>
              <a:t/>
            </a:r>
            <a:br>
              <a:rPr lang="en-US" dirty="0" smtClean="0"/>
            </a:br>
            <a:r>
              <a:rPr lang="en-US" i="1" dirty="0" smtClean="0"/>
              <a:t>(By Kendra)</a:t>
            </a:r>
            <a:endParaRPr lang="en-US" i="1" dirty="0"/>
          </a:p>
        </p:txBody>
      </p:sp>
    </p:spTree>
    <p:extLst>
      <p:ext uri="{BB962C8B-B14F-4D97-AF65-F5344CB8AC3E}">
        <p14:creationId xmlns:p14="http://schemas.microsoft.com/office/powerpoint/2010/main" val="178530125"/>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SQL Server Schedules </a:t>
            </a:r>
            <a:r>
              <a:rPr lang="en-US" dirty="0" smtClean="0"/>
              <a:t>CPU</a:t>
            </a:r>
            <a:endParaRPr lang="en-US" dirty="0"/>
          </a:p>
        </p:txBody>
      </p:sp>
      <p:sp>
        <p:nvSpPr>
          <p:cNvPr id="4" name="Text Placeholder 3"/>
          <p:cNvSpPr>
            <a:spLocks noGrp="1"/>
          </p:cNvSpPr>
          <p:nvPr>
            <p:ph type="body" idx="1"/>
          </p:nvPr>
        </p:nvSpPr>
        <p:spPr/>
        <p:txBody>
          <a:bodyPr/>
          <a:lstStyle/>
          <a:p>
            <a:r>
              <a:rPr lang="en-US" dirty="0" smtClean="0"/>
              <a:t>What’s Running Now</a:t>
            </a:r>
            <a:endParaRPr lang="en-US" dirty="0"/>
          </a:p>
        </p:txBody>
      </p:sp>
      <p:sp>
        <p:nvSpPr>
          <p:cNvPr id="11" name="Content Placeholder 10"/>
          <p:cNvSpPr>
            <a:spLocks noGrp="1"/>
          </p:cNvSpPr>
          <p:nvPr>
            <p:ph sz="half" idx="2"/>
          </p:nvPr>
        </p:nvSpPr>
        <p:spPr/>
        <p:txBody>
          <a:bodyPr/>
          <a:lstStyle/>
          <a:p>
            <a:r>
              <a:rPr lang="en-US" dirty="0" smtClean="0"/>
              <a:t>SELECT * FROM </a:t>
            </a:r>
            <a:r>
              <a:rPr lang="en-US" dirty="0" err="1" smtClean="0"/>
              <a:t>dbo.Restaurants</a:t>
            </a:r>
            <a:r>
              <a:rPr lang="en-US" dirty="0" smtClean="0"/>
              <a:t/>
            </a:r>
            <a:br>
              <a:rPr lang="en-US" dirty="0" smtClean="0"/>
            </a:br>
            <a:r>
              <a:rPr lang="en-US" i="1" dirty="0" smtClean="0"/>
              <a:t>(By Brent)</a:t>
            </a:r>
            <a:endParaRPr lang="en-US" i="1" dirty="0"/>
          </a:p>
        </p:txBody>
      </p:sp>
      <p:sp>
        <p:nvSpPr>
          <p:cNvPr id="6" name="Text Placeholder 5"/>
          <p:cNvSpPr>
            <a:spLocks noGrp="1"/>
          </p:cNvSpPr>
          <p:nvPr>
            <p:ph type="body" sz="quarter" idx="3"/>
          </p:nvPr>
        </p:nvSpPr>
        <p:spPr/>
        <p:txBody>
          <a:bodyPr/>
          <a:lstStyle/>
          <a:p>
            <a:r>
              <a:rPr lang="en-US" smtClean="0"/>
              <a:t>What’s Waiting (Queue)</a:t>
            </a:r>
            <a:endParaRPr lang="en-US" dirty="0"/>
          </a:p>
        </p:txBody>
      </p:sp>
      <p:sp>
        <p:nvSpPr>
          <p:cNvPr id="12" name="Content Placeholder 11"/>
          <p:cNvSpPr>
            <a:spLocks noGrp="1"/>
          </p:cNvSpPr>
          <p:nvPr>
            <p:ph sz="quarter" idx="4"/>
          </p:nvPr>
        </p:nvSpPr>
        <p:spPr/>
        <p:txBody>
          <a:bodyPr/>
          <a:lstStyle/>
          <a:p>
            <a:r>
              <a:rPr lang="en-US" dirty="0"/>
              <a:t>SELECT * FROM </a:t>
            </a:r>
            <a:r>
              <a:rPr lang="en-US" dirty="0" err="1"/>
              <a:t>dbo.Tattoos</a:t>
            </a:r>
            <a:r>
              <a:rPr lang="en-US" dirty="0"/>
              <a:t/>
            </a:r>
            <a:br>
              <a:rPr lang="en-US" dirty="0"/>
            </a:br>
            <a:r>
              <a:rPr lang="en-US" i="1" dirty="0"/>
              <a:t>(By Jeremiah)</a:t>
            </a:r>
          </a:p>
          <a:p>
            <a:r>
              <a:rPr lang="en-US" dirty="0"/>
              <a:t>SELECT * FROM </a:t>
            </a:r>
            <a:r>
              <a:rPr lang="en-US" dirty="0" err="1"/>
              <a:t>dbo.Rabbits</a:t>
            </a:r>
            <a:r>
              <a:rPr lang="en-US" dirty="0"/>
              <a:t/>
            </a:r>
            <a:br>
              <a:rPr lang="en-US" dirty="0"/>
            </a:br>
            <a:r>
              <a:rPr lang="en-US" i="1" dirty="0"/>
              <a:t>(By Kendra)</a:t>
            </a:r>
          </a:p>
        </p:txBody>
      </p:sp>
      <p:sp>
        <p:nvSpPr>
          <p:cNvPr id="7" name="Right Arrow 6"/>
          <p:cNvSpPr/>
          <p:nvPr/>
        </p:nvSpPr>
        <p:spPr bwMode="auto">
          <a:xfrm rot="2846505">
            <a:off x="2828469" y="3906116"/>
            <a:ext cx="2198885" cy="306918"/>
          </a:xfrm>
          <a:prstGeom prst="rightArrow">
            <a:avLst/>
          </a:prstGeom>
          <a:gradFill rotWithShape="1">
            <a:gsLst>
              <a:gs pos="0">
                <a:srgbClr val="99CCFF">
                  <a:alpha val="11000"/>
                </a:srgbClr>
              </a:gs>
              <a:gs pos="100000">
                <a:srgbClr val="99CCFF">
                  <a:gamma/>
                  <a:shade val="92157"/>
                  <a:invGamma/>
                </a:srgbClr>
              </a:gs>
            </a:gsLst>
            <a:lin ang="5400000" scaled="1"/>
          </a:gradFill>
          <a:ln w="9525" cap="flat" cmpd="sng" algn="ctr">
            <a:solidFill>
              <a:schemeClr val="tx1"/>
            </a:solidFill>
            <a:prstDash val="solid"/>
            <a:round/>
            <a:headEnd type="none" w="med" len="med"/>
            <a:tailEnd type="none" w="med" len="med"/>
          </a:ln>
          <a:effectLst/>
        </p:spPr>
      </p:sp>
    </p:spTree>
    <p:extLst>
      <p:ext uri="{BB962C8B-B14F-4D97-AF65-F5344CB8AC3E}">
        <p14:creationId xmlns:p14="http://schemas.microsoft.com/office/powerpoint/2010/main" val="3927013365"/>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SQL Server Schedules </a:t>
            </a:r>
            <a:r>
              <a:rPr lang="en-US" dirty="0" smtClean="0"/>
              <a:t>CPU</a:t>
            </a:r>
            <a:endParaRPr lang="en-US" dirty="0"/>
          </a:p>
        </p:txBody>
      </p:sp>
      <p:sp>
        <p:nvSpPr>
          <p:cNvPr id="4" name="Text Placeholder 3"/>
          <p:cNvSpPr>
            <a:spLocks noGrp="1"/>
          </p:cNvSpPr>
          <p:nvPr>
            <p:ph type="body" idx="1"/>
          </p:nvPr>
        </p:nvSpPr>
        <p:spPr/>
        <p:txBody>
          <a:bodyPr/>
          <a:lstStyle/>
          <a:p>
            <a:r>
              <a:rPr lang="en-US" smtClean="0"/>
              <a:t>What’s Running Now</a:t>
            </a:r>
            <a:endParaRPr lang="en-US" dirty="0"/>
          </a:p>
        </p:txBody>
      </p:sp>
      <p:sp>
        <p:nvSpPr>
          <p:cNvPr id="11" name="Content Placeholder 10"/>
          <p:cNvSpPr>
            <a:spLocks noGrp="1"/>
          </p:cNvSpPr>
          <p:nvPr>
            <p:ph sz="half" idx="2"/>
          </p:nvPr>
        </p:nvSpPr>
        <p:spPr/>
        <p:txBody>
          <a:bodyPr/>
          <a:lstStyle/>
          <a:p>
            <a:endParaRPr lang="en-US" i="1" dirty="0"/>
          </a:p>
        </p:txBody>
      </p:sp>
      <p:sp>
        <p:nvSpPr>
          <p:cNvPr id="6" name="Text Placeholder 5"/>
          <p:cNvSpPr>
            <a:spLocks noGrp="1"/>
          </p:cNvSpPr>
          <p:nvPr>
            <p:ph type="body" sz="quarter" idx="3"/>
          </p:nvPr>
        </p:nvSpPr>
        <p:spPr/>
        <p:txBody>
          <a:bodyPr/>
          <a:lstStyle/>
          <a:p>
            <a:r>
              <a:rPr lang="en-US" smtClean="0"/>
              <a:t>What’s Waiting (Queue)</a:t>
            </a:r>
            <a:endParaRPr lang="en-US" dirty="0"/>
          </a:p>
        </p:txBody>
      </p:sp>
      <p:sp>
        <p:nvSpPr>
          <p:cNvPr id="12" name="Content Placeholder 11"/>
          <p:cNvSpPr>
            <a:spLocks noGrp="1"/>
          </p:cNvSpPr>
          <p:nvPr>
            <p:ph sz="quarter" idx="4"/>
          </p:nvPr>
        </p:nvSpPr>
        <p:spPr/>
        <p:txBody>
          <a:bodyPr/>
          <a:lstStyle/>
          <a:p>
            <a:r>
              <a:rPr lang="en-US" dirty="0"/>
              <a:t>SELECT * FROM </a:t>
            </a:r>
            <a:r>
              <a:rPr lang="en-US" dirty="0" err="1"/>
              <a:t>dbo.Tattoos</a:t>
            </a:r>
            <a:r>
              <a:rPr lang="en-US" dirty="0"/>
              <a:t/>
            </a:r>
            <a:br>
              <a:rPr lang="en-US" dirty="0"/>
            </a:br>
            <a:r>
              <a:rPr lang="en-US" i="1" dirty="0"/>
              <a:t>(By Jeremiah)</a:t>
            </a:r>
          </a:p>
          <a:p>
            <a:r>
              <a:rPr lang="en-US" dirty="0"/>
              <a:t>SELECT * FROM </a:t>
            </a:r>
            <a:r>
              <a:rPr lang="en-US" dirty="0" err="1"/>
              <a:t>dbo.Rabbits</a:t>
            </a:r>
            <a:r>
              <a:rPr lang="en-US" dirty="0"/>
              <a:t/>
            </a:r>
            <a:br>
              <a:rPr lang="en-US" dirty="0"/>
            </a:br>
            <a:r>
              <a:rPr lang="en-US" i="1" dirty="0"/>
              <a:t>(By Kendra)</a:t>
            </a:r>
          </a:p>
          <a:p>
            <a:r>
              <a:rPr lang="en-US" dirty="0" smtClean="0"/>
              <a:t>SELECT * FROM </a:t>
            </a:r>
            <a:r>
              <a:rPr lang="en-US" dirty="0" err="1" smtClean="0"/>
              <a:t>dbo.Restaurants</a:t>
            </a:r>
            <a:r>
              <a:rPr lang="en-US" dirty="0" smtClean="0"/>
              <a:t/>
            </a:r>
            <a:br>
              <a:rPr lang="en-US" dirty="0" smtClean="0"/>
            </a:br>
            <a:r>
              <a:rPr lang="en-US" i="1" dirty="0" smtClean="0"/>
              <a:t>(By Brent)</a:t>
            </a:r>
          </a:p>
        </p:txBody>
      </p:sp>
      <p:sp>
        <p:nvSpPr>
          <p:cNvPr id="9" name="Left Arrow 8"/>
          <p:cNvSpPr/>
          <p:nvPr/>
        </p:nvSpPr>
        <p:spPr bwMode="auto">
          <a:xfrm>
            <a:off x="4205389" y="2369481"/>
            <a:ext cx="887820" cy="256581"/>
          </a:xfrm>
          <a:prstGeom prst="leftArrow">
            <a:avLst/>
          </a:prstGeom>
          <a:gradFill rotWithShape="1">
            <a:gsLst>
              <a:gs pos="0">
                <a:srgbClr val="99CCFF">
                  <a:alpha val="11000"/>
                </a:srgbClr>
              </a:gs>
              <a:gs pos="100000">
                <a:srgbClr val="99CCFF">
                  <a:gamma/>
                  <a:shade val="92157"/>
                  <a:invGamma/>
                </a:srgbClr>
              </a:gs>
            </a:gsLst>
            <a:lin ang="5400000" scaled="1"/>
          </a:gradFill>
          <a:ln w="9525" cap="flat" cmpd="sng" algn="ctr">
            <a:solidFill>
              <a:schemeClr val="tx1"/>
            </a:solidFill>
            <a:prstDash val="solid"/>
            <a:round/>
            <a:headEnd type="none" w="med" len="med"/>
            <a:tailEnd type="none" w="med" len="med"/>
          </a:ln>
          <a:effectLst/>
        </p:spPr>
      </p:sp>
    </p:spTree>
    <p:extLst>
      <p:ext uri="{BB962C8B-B14F-4D97-AF65-F5344CB8AC3E}">
        <p14:creationId xmlns:p14="http://schemas.microsoft.com/office/powerpoint/2010/main" val="2858032056"/>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That’s the Simple Version</a:t>
            </a:r>
            <a:endParaRPr lang="en-US" dirty="0"/>
          </a:p>
        </p:txBody>
      </p:sp>
      <p:sp>
        <p:nvSpPr>
          <p:cNvPr id="4" name="Text Placeholder 3"/>
          <p:cNvSpPr>
            <a:spLocks noGrp="1"/>
          </p:cNvSpPr>
          <p:nvPr>
            <p:ph type="body" idx="1"/>
          </p:nvPr>
        </p:nvSpPr>
        <p:spPr/>
        <p:txBody>
          <a:bodyPr/>
          <a:lstStyle/>
          <a:p>
            <a:r>
              <a:rPr lang="en-US" smtClean="0"/>
              <a:t>What’s Running Now</a:t>
            </a:r>
            <a:endParaRPr lang="en-US" dirty="0"/>
          </a:p>
        </p:txBody>
      </p:sp>
      <p:sp>
        <p:nvSpPr>
          <p:cNvPr id="11" name="Content Placeholder 10"/>
          <p:cNvSpPr>
            <a:spLocks noGrp="1"/>
          </p:cNvSpPr>
          <p:nvPr>
            <p:ph sz="half" idx="2"/>
          </p:nvPr>
        </p:nvSpPr>
        <p:spPr/>
        <p:txBody>
          <a:bodyPr/>
          <a:lstStyle/>
          <a:p>
            <a:r>
              <a:rPr lang="en-US" dirty="0"/>
              <a:t>SELECT * FROM </a:t>
            </a:r>
            <a:r>
              <a:rPr lang="en-US" dirty="0" err="1"/>
              <a:t>dbo.Tattoos</a:t>
            </a:r>
            <a:r>
              <a:rPr lang="en-US" dirty="0"/>
              <a:t/>
            </a:r>
            <a:br>
              <a:rPr lang="en-US" dirty="0"/>
            </a:br>
            <a:r>
              <a:rPr lang="en-US" i="1" dirty="0"/>
              <a:t>(By Jeremiah)</a:t>
            </a:r>
          </a:p>
        </p:txBody>
      </p:sp>
      <p:sp>
        <p:nvSpPr>
          <p:cNvPr id="6" name="Text Placeholder 5"/>
          <p:cNvSpPr>
            <a:spLocks noGrp="1"/>
          </p:cNvSpPr>
          <p:nvPr>
            <p:ph type="body" sz="quarter" idx="3"/>
          </p:nvPr>
        </p:nvSpPr>
        <p:spPr/>
        <p:txBody>
          <a:bodyPr/>
          <a:lstStyle/>
          <a:p>
            <a:r>
              <a:rPr lang="en-US" smtClean="0"/>
              <a:t>What’s Waiting (Queue)</a:t>
            </a:r>
            <a:endParaRPr lang="en-US" dirty="0"/>
          </a:p>
        </p:txBody>
      </p:sp>
      <p:sp>
        <p:nvSpPr>
          <p:cNvPr id="12" name="Content Placeholder 11"/>
          <p:cNvSpPr>
            <a:spLocks noGrp="1"/>
          </p:cNvSpPr>
          <p:nvPr>
            <p:ph sz="quarter" idx="4"/>
          </p:nvPr>
        </p:nvSpPr>
        <p:spPr/>
        <p:txBody>
          <a:bodyPr/>
          <a:lstStyle/>
          <a:p>
            <a:r>
              <a:rPr lang="en-US" dirty="0"/>
              <a:t>SELECT * FROM </a:t>
            </a:r>
            <a:r>
              <a:rPr lang="en-US" dirty="0" err="1"/>
              <a:t>dbo.Rabbits</a:t>
            </a:r>
            <a:r>
              <a:rPr lang="en-US" dirty="0"/>
              <a:t/>
            </a:r>
            <a:br>
              <a:rPr lang="en-US" dirty="0"/>
            </a:br>
            <a:r>
              <a:rPr lang="en-US" i="1" dirty="0"/>
              <a:t>(By Kendra)</a:t>
            </a:r>
          </a:p>
          <a:p>
            <a:r>
              <a:rPr lang="en-US" dirty="0" smtClean="0"/>
              <a:t>SELECT * FROM </a:t>
            </a:r>
            <a:r>
              <a:rPr lang="en-US" dirty="0" err="1" smtClean="0"/>
              <a:t>dbo.Restaurants</a:t>
            </a:r>
            <a:r>
              <a:rPr lang="en-US" dirty="0" smtClean="0"/>
              <a:t/>
            </a:r>
            <a:br>
              <a:rPr lang="en-US" dirty="0" smtClean="0"/>
            </a:br>
            <a:r>
              <a:rPr lang="en-US" i="1" dirty="0" smtClean="0"/>
              <a:t>(By Brent)</a:t>
            </a:r>
          </a:p>
        </p:txBody>
      </p:sp>
    </p:spTree>
    <p:extLst>
      <p:ext uri="{BB962C8B-B14F-4D97-AF65-F5344CB8AC3E}">
        <p14:creationId xmlns:p14="http://schemas.microsoft.com/office/powerpoint/2010/main" val="3888791656"/>
      </p:ext>
    </p:extLst>
  </p:cSld>
  <p:clrMapOvr>
    <a:masterClrMapping/>
  </p:clrMapOvr>
  <p:timing>
    <p:tnLst>
      <p:par>
        <p:cTn id="1" dur="indefinite" restart="never" nodeType="tmRoot"/>
      </p:par>
    </p:tnLst>
  </p:timing>
</p:sld>
</file>

<file path=ppt/theme/theme1.xml><?xml version="1.0" encoding="utf-8"?>
<a:theme xmlns:a="http://schemas.openxmlformats.org/drawingml/2006/main" name="SQLintersection">
  <a:themeElements>
    <a:clrScheme name="Custom 3">
      <a:dk1>
        <a:sysClr val="windowText" lastClr="000000"/>
      </a:dk1>
      <a:lt1>
        <a:sysClr val="window" lastClr="FFFFFF"/>
      </a:lt1>
      <a:dk2>
        <a:srgbClr val="000000"/>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2">
      <a:majorFont>
        <a:latin typeface="Calibri"/>
        <a:ea typeface=""/>
        <a:cs typeface=""/>
        <a:font script="Jpan" typeface="HGｺﾞｼｯｸM"/>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mbria"/>
        <a:ea typeface=""/>
        <a:cs typeface=""/>
        <a:font script="Jpan" typeface="HG明朝B"/>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0000"/>
                <a:satMod val="155000"/>
              </a:schemeClr>
            </a:gs>
            <a:gs pos="65000">
              <a:schemeClr val="phClr">
                <a:shade val="85000"/>
                <a:satMod val="155000"/>
              </a:schemeClr>
            </a:gs>
            <a:gs pos="100000">
              <a:schemeClr val="phClr">
                <a:shade val="95000"/>
                <a:satMod val="155000"/>
              </a:schemeClr>
            </a:gs>
          </a:gsLst>
          <a:lin ang="16200000" scaled="0"/>
        </a:gradFill>
      </a:fillStyleLst>
      <a:lnStyleLst>
        <a:ln w="6350" cap="rnd" cmpd="sng" algn="ctr">
          <a:solidFill>
            <a:schemeClr val="phClr">
              <a:shade val="95000"/>
              <a:satMod val="105000"/>
            </a:schemeClr>
          </a:solidFill>
          <a:prstDash val="solid"/>
        </a:ln>
        <a:ln w="25400" cap="rnd" cmpd="sng" algn="ctr">
          <a:solidFill>
            <a:schemeClr val="phClr"/>
          </a:solidFill>
          <a:prstDash val="solid"/>
        </a:ln>
        <a:ln w="34925" cap="rnd" cmpd="sng" algn="ctr">
          <a:solidFill>
            <a:schemeClr val="phClr"/>
          </a:solidFill>
          <a:prstDash val="solid"/>
        </a:ln>
      </a:lnStyleLst>
      <a:effectStyleLst>
        <a:effectStyle>
          <a:effectLst>
            <a:outerShdw blurRad="50800" algn="tl" rotWithShape="0">
              <a:srgbClr val="000000">
                <a:alpha val="64000"/>
              </a:srgbClr>
            </a:outerShdw>
          </a:effectLst>
        </a:effectStyle>
        <a:effectStyle>
          <a:effectLst>
            <a:outerShdw blurRad="39000" dist="25400" dir="5400000">
              <a:srgbClr val="000000">
                <a:alpha val="35000"/>
              </a:srgbClr>
            </a:outerShdw>
          </a:effectLst>
        </a:effectStyle>
        <a:effectStyle>
          <a:effectLst>
            <a:outerShdw blurRad="39000" dist="25400" dir="5400000">
              <a:srgbClr val="000000">
                <a:alpha val="35000"/>
              </a:srgbClr>
            </a:outerShdw>
          </a:effectLst>
          <a:scene3d>
            <a:camera prst="orthographicFront" fov="0">
              <a:rot lat="0" lon="0" rev="0"/>
            </a:camera>
            <a:lightRig rig="threePt" dir="t">
              <a:rot lat="0" lon="0" rev="0"/>
            </a:lightRig>
          </a:scene3d>
          <a:sp3d prstMaterial="matte">
            <a:bevelT h="22225"/>
          </a:sp3d>
        </a:effectStyle>
      </a:effectStyleLst>
      <a:bgFillStyleLst>
        <a:solidFill>
          <a:schemeClr val="phClr"/>
        </a:solidFill>
        <a:gradFill rotWithShape="1">
          <a:gsLst>
            <a:gs pos="0">
              <a:schemeClr val="phClr">
                <a:shade val="50000"/>
                <a:satMod val="155000"/>
              </a:schemeClr>
            </a:gs>
            <a:gs pos="35000">
              <a:schemeClr val="phClr">
                <a:shade val="75000"/>
                <a:satMod val="155000"/>
              </a:schemeClr>
            </a:gs>
            <a:gs pos="100000">
              <a:schemeClr val="phClr">
                <a:tint val="80000"/>
                <a:satMod val="255000"/>
              </a:schemeClr>
            </a:gs>
          </a:gsLst>
          <a:lin ang="16200000" scaled="0"/>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spDef>
      <a:spPr bwMode="auto">
        <a:gradFill rotWithShape="1">
          <a:gsLst>
            <a:gs pos="0">
              <a:srgbClr val="A4D289"/>
            </a:gs>
            <a:gs pos="100000">
              <a:schemeClr val="bg1"/>
            </a:gs>
          </a:gsLst>
          <a:lin ang="5400000" scaled="1"/>
        </a:gradFill>
        <a:ln w="9525" algn="ctr">
          <a:solidFill>
            <a:schemeClr val="tx1"/>
          </a:solidFill>
          <a:miter lim="800000"/>
          <a:headEnd/>
          <a:tailEnd/>
        </a:ln>
        <a:effectLst>
          <a:outerShdw blurRad="50800" dist="38100" dir="2700000" algn="tl" rotWithShape="0">
            <a:prstClr val="black">
              <a:alpha val="40000"/>
            </a:prstClr>
          </a:outerShdw>
        </a:effectLst>
      </a:spPr>
      <a:bodyPr wrap="none" anchor="ctr"/>
      <a:lstStyle>
        <a:defPPr>
          <a:defRPr sz="2000" dirty="0">
            <a:latin typeface="Tekton Pro" pitchFamily="34" charset="0"/>
          </a:defRPr>
        </a:defPPr>
      </a:lstStyle>
    </a:spDef>
    <a:lnDef>
      <a:spPr bwMode="auto">
        <a:xfrm>
          <a:off x="0" y="0"/>
          <a:ext cx="1" cy="1"/>
        </a:xfrm>
        <a:custGeom>
          <a:avLst/>
          <a:gdLst/>
          <a:ahLst/>
          <a:cxnLst/>
          <a:rect l="0" t="0" r="0" b="0"/>
          <a:pathLst/>
        </a:custGeom>
        <a:gradFill rotWithShape="1">
          <a:gsLst>
            <a:gs pos="0">
              <a:srgbClr val="A4D289"/>
            </a:gs>
            <a:gs pos="100000">
              <a:schemeClr val="bg1"/>
            </a:gs>
          </a:gsLst>
          <a:lin ang="5400000" scaled="1"/>
        </a:gradFill>
        <a:ln w="9525" cap="flat" cmpd="sng" algn="ctr">
          <a:solidFill>
            <a:schemeClr val="tx1"/>
          </a:solidFill>
          <a:prstDash val="solid"/>
          <a:round/>
          <a:headEnd type="none" w="med" len="med"/>
          <a:tailEnd type="none" w="med" len="med"/>
        </a:ln>
        <a:effectLst/>
      </a:spPr>
      <a:bodyPr vert="horz" wrap="none" lIns="91440" tIns="45720" rIns="91440" bIns="45720" anchor="ctr" compatLnSpc="1"/>
      <a:lstStyle>
        <a:defPPr marL="0" marR="0" indent="0" algn="ctr" defTabSz="914400" rtl="0" eaLnBrk="0" fontAlgn="base" latinLnBrk="0" hangingPunct="0">
          <a:lnSpc>
            <a:spcPct val="100000"/>
          </a:lnSpc>
          <a:spcBef>
            <a:spcPct val="0"/>
          </a:spcBef>
          <a:spcAft>
            <a:spcPct val="0"/>
          </a:spcAft>
          <a:buNone/>
          <a:tabLst/>
          <a:defRPr kumimoji="0" lang="en-US" sz="1600" b="1" i="0" u="none" strike="noStrike" baseline="0">
            <a:solidFill>
              <a:schemeClr val="tx1">
                <a:alpha val="100000"/>
              </a:schemeClr>
            </a:solidFill>
            <a:effectLst/>
            <a:latin typeface="Arial"/>
          </a:defRPr>
        </a:defPPr>
      </a:lstStyle>
    </a:lnDef>
    <a:txDef>
      <a:spPr bwMode="auto">
        <a:noFill/>
        <a:ln w="9525">
          <a:noFill/>
          <a:miter lim="800000"/>
          <a:headEnd/>
          <a:tailEnd/>
        </a:ln>
      </a:spPr>
      <a:bodyPr wrap="none">
        <a:spAutoFit/>
      </a:bodyPr>
      <a:lstStyle>
        <a:defPPr>
          <a:defRPr sz="1800" dirty="0">
            <a:solidFill>
              <a:srgbClr val="002060"/>
            </a:solidFill>
            <a:latin typeface="Tekton Pro" pitchFamily="34" charset="0"/>
          </a:defRPr>
        </a:defPPr>
      </a:lstStyle>
    </a:txDef>
  </a:objectDefaults>
  <a:extraClrSchemeLst>
    <a:extraClrScheme>
      <a:clrScheme name="Watermark 1">
        <a:dk1>
          <a:srgbClr val="000000"/>
        </a:dk1>
        <a:lt1>
          <a:srgbClr val="FFFFFF"/>
        </a:lt1>
        <a:dk2>
          <a:srgbClr val="000000"/>
        </a:dk2>
        <a:lt2>
          <a:srgbClr val="808080"/>
        </a:lt2>
        <a:accent1>
          <a:srgbClr val="CCCCFF"/>
        </a:accent1>
        <a:accent2>
          <a:srgbClr val="D9D8EC"/>
        </a:accent2>
        <a:accent3>
          <a:srgbClr val="FFFFFF"/>
        </a:accent3>
        <a:accent4>
          <a:srgbClr val="000000"/>
        </a:accent4>
        <a:accent5>
          <a:srgbClr val="E2E2FF"/>
        </a:accent5>
        <a:accent6>
          <a:srgbClr val="C4C4D6"/>
        </a:accent6>
        <a:hlink>
          <a:srgbClr val="6767FF"/>
        </a:hlink>
        <a:folHlink>
          <a:srgbClr val="9933FF"/>
        </a:folHlink>
      </a:clrScheme>
      <a:clrMap bg1="lt1" tx1="dk1" bg2="lt2" tx2="dk2" accent1="accent1" accent2="accent2" accent3="accent3" accent4="accent4" accent5="accent5" accent6="accent6" hlink="hlink" folHlink="folHlink"/>
    </a:extraClrScheme>
    <a:extraClrScheme>
      <a:clrScheme name="Watermark 2">
        <a:dk1>
          <a:srgbClr val="000000"/>
        </a:dk1>
        <a:lt1>
          <a:srgbClr val="FFFFFF"/>
        </a:lt1>
        <a:dk2>
          <a:srgbClr val="666633"/>
        </a:dk2>
        <a:lt2>
          <a:srgbClr val="5F5F5F"/>
        </a:lt2>
        <a:accent1>
          <a:srgbClr val="FFCC00"/>
        </a:accent1>
        <a:accent2>
          <a:srgbClr val="EFF0B2"/>
        </a:accent2>
        <a:accent3>
          <a:srgbClr val="FFFFFF"/>
        </a:accent3>
        <a:accent4>
          <a:srgbClr val="000000"/>
        </a:accent4>
        <a:accent5>
          <a:srgbClr val="FFE2AA"/>
        </a:accent5>
        <a:accent6>
          <a:srgbClr val="D9D9A1"/>
        </a:accent6>
        <a:hlink>
          <a:srgbClr val="808000"/>
        </a:hlink>
        <a:folHlink>
          <a:srgbClr val="CCCC00"/>
        </a:folHlink>
      </a:clrScheme>
      <a:clrMap bg1="lt1" tx1="dk1" bg2="lt2" tx2="dk2" accent1="accent1" accent2="accent2" accent3="accent3" accent4="accent4" accent5="accent5" accent6="accent6" hlink="hlink" folHlink="folHlink"/>
    </a:extraClrScheme>
    <a:extraClrScheme>
      <a:clrScheme name="Watermark 3">
        <a:dk1>
          <a:srgbClr val="000000"/>
        </a:dk1>
        <a:lt1>
          <a:srgbClr val="FFFFFF"/>
        </a:lt1>
        <a:dk2>
          <a:srgbClr val="000000"/>
        </a:dk2>
        <a:lt2>
          <a:srgbClr val="666699"/>
        </a:lt2>
        <a:accent1>
          <a:srgbClr val="9BB0CB"/>
        </a:accent1>
        <a:accent2>
          <a:srgbClr val="D1E0CE"/>
        </a:accent2>
        <a:accent3>
          <a:srgbClr val="FFFFFF"/>
        </a:accent3>
        <a:accent4>
          <a:srgbClr val="000000"/>
        </a:accent4>
        <a:accent5>
          <a:srgbClr val="CBD4E2"/>
        </a:accent5>
        <a:accent6>
          <a:srgbClr val="BDCBBA"/>
        </a:accent6>
        <a:hlink>
          <a:srgbClr val="8EA642"/>
        </a:hlink>
        <a:folHlink>
          <a:srgbClr val="CCCC00"/>
        </a:folHlink>
      </a:clrScheme>
      <a:clrMap bg1="lt1" tx1="dk1" bg2="lt2" tx2="dk2" accent1="accent1" accent2="accent2" accent3="accent3" accent4="accent4" accent5="accent5" accent6="accent6" hlink="hlink" folHlink="folHlink"/>
    </a:extraClrScheme>
    <a:extraClrScheme>
      <a:clrScheme name="Watermark 4">
        <a:dk1>
          <a:srgbClr val="333300"/>
        </a:dk1>
        <a:lt1>
          <a:srgbClr val="FFFFCC"/>
        </a:lt1>
        <a:dk2>
          <a:srgbClr val="336600"/>
        </a:dk2>
        <a:lt2>
          <a:srgbClr val="FFFFCC"/>
        </a:lt2>
        <a:accent1>
          <a:srgbClr val="99CC00"/>
        </a:accent1>
        <a:accent2>
          <a:srgbClr val="669900"/>
        </a:accent2>
        <a:accent3>
          <a:srgbClr val="ADB8AA"/>
        </a:accent3>
        <a:accent4>
          <a:srgbClr val="DADAAE"/>
        </a:accent4>
        <a:accent5>
          <a:srgbClr val="CAE2AA"/>
        </a:accent5>
        <a:accent6>
          <a:srgbClr val="5C8A00"/>
        </a:accent6>
        <a:hlink>
          <a:srgbClr val="CC9900"/>
        </a:hlink>
        <a:folHlink>
          <a:srgbClr val="FFCC00"/>
        </a:folHlink>
      </a:clrScheme>
      <a:clrMap bg1="dk2" tx1="lt1" bg2="dk1" tx2="lt2" accent1="accent1" accent2="accent2" accent3="accent3" accent4="accent4" accent5="accent5" accent6="accent6" hlink="hlink" folHlink="folHlink"/>
    </a:extraClrScheme>
    <a:extraClrScheme>
      <a:clrScheme name="Watermark 5">
        <a:dk1>
          <a:srgbClr val="424458"/>
        </a:dk1>
        <a:lt1>
          <a:srgbClr val="FFFFFF"/>
        </a:lt1>
        <a:dk2>
          <a:srgbClr val="004A48"/>
        </a:dk2>
        <a:lt2>
          <a:srgbClr val="FFFFFF"/>
        </a:lt2>
        <a:accent1>
          <a:srgbClr val="83B200"/>
        </a:accent1>
        <a:accent2>
          <a:srgbClr val="006260"/>
        </a:accent2>
        <a:accent3>
          <a:srgbClr val="AAB1B1"/>
        </a:accent3>
        <a:accent4>
          <a:srgbClr val="DADADA"/>
        </a:accent4>
        <a:accent5>
          <a:srgbClr val="C1D5AA"/>
        </a:accent5>
        <a:accent6>
          <a:srgbClr val="005856"/>
        </a:accent6>
        <a:hlink>
          <a:srgbClr val="6666FF"/>
        </a:hlink>
        <a:folHlink>
          <a:srgbClr val="B2B2B2"/>
        </a:folHlink>
      </a:clrScheme>
      <a:clrMap bg1="dk2" tx1="lt1" bg2="dk1" tx2="lt2" accent1="accent1" accent2="accent2" accent3="accent3" accent4="accent4" accent5="accent5" accent6="accent6" hlink="hlink" folHlink="folHlink"/>
    </a:extraClrScheme>
    <a:extraClrScheme>
      <a:clrScheme name="Watermark 6">
        <a:dk1>
          <a:srgbClr val="000000"/>
        </a:dk1>
        <a:lt1>
          <a:srgbClr val="FFFFFF"/>
        </a:lt1>
        <a:dk2>
          <a:srgbClr val="1C2046"/>
        </a:dk2>
        <a:lt2>
          <a:srgbClr val="FFFFFF"/>
        </a:lt2>
        <a:accent1>
          <a:srgbClr val="00CCFF"/>
        </a:accent1>
        <a:accent2>
          <a:srgbClr val="2D226E"/>
        </a:accent2>
        <a:accent3>
          <a:srgbClr val="ABABB0"/>
        </a:accent3>
        <a:accent4>
          <a:srgbClr val="DADADA"/>
        </a:accent4>
        <a:accent5>
          <a:srgbClr val="AAE2FF"/>
        </a:accent5>
        <a:accent6>
          <a:srgbClr val="281E63"/>
        </a:accent6>
        <a:hlink>
          <a:srgbClr val="666699"/>
        </a:hlink>
        <a:folHlink>
          <a:srgbClr val="9999FF"/>
        </a:folHlink>
      </a:clrScheme>
      <a:clrMap bg1="dk2" tx1="lt1" bg2="dk1" tx2="lt2" accent1="accent1" accent2="accent2" accent3="accent3" accent4="accent4" accent5="accent5" accent6="accent6" hlink="hlink" folHlink="folHlink"/>
    </a:extraClrScheme>
    <a:extraClrScheme>
      <a:clrScheme name="Watermark 7">
        <a:dk1>
          <a:srgbClr val="424458"/>
        </a:dk1>
        <a:lt1>
          <a:srgbClr val="FFFFFF"/>
        </a:lt1>
        <a:dk2>
          <a:srgbClr val="000066"/>
        </a:dk2>
        <a:lt2>
          <a:srgbClr val="FFFFFF"/>
        </a:lt2>
        <a:accent1>
          <a:srgbClr val="6666FF"/>
        </a:accent1>
        <a:accent2>
          <a:srgbClr val="333399"/>
        </a:accent2>
        <a:accent3>
          <a:srgbClr val="AAAAB8"/>
        </a:accent3>
        <a:accent4>
          <a:srgbClr val="DADADA"/>
        </a:accent4>
        <a:accent5>
          <a:srgbClr val="B8B8FF"/>
        </a:accent5>
        <a:accent6>
          <a:srgbClr val="2D2D8A"/>
        </a:accent6>
        <a:hlink>
          <a:srgbClr val="FF9900"/>
        </a:hlink>
        <a:folHlink>
          <a:srgbClr val="CCCC00"/>
        </a:folHlink>
      </a:clrScheme>
      <a:clrMap bg1="dk2" tx1="lt1" bg2="dk1" tx2="lt2" accent1="accent1" accent2="accent2" accent3="accent3" accent4="accent4" accent5="accent5" accent6="accent6" hlink="hlink" folHlink="folHlink"/>
    </a:extraClrScheme>
    <a:extraClrScheme>
      <a:clrScheme name="Watermark 8">
        <a:dk1>
          <a:srgbClr val="1C1C1C"/>
        </a:dk1>
        <a:lt1>
          <a:srgbClr val="FFFFCC"/>
        </a:lt1>
        <a:dk2>
          <a:srgbClr val="390B20"/>
        </a:dk2>
        <a:lt2>
          <a:srgbClr val="FFFFCC"/>
        </a:lt2>
        <a:accent1>
          <a:srgbClr val="FF916F"/>
        </a:accent1>
        <a:accent2>
          <a:srgbClr val="561450"/>
        </a:accent2>
        <a:accent3>
          <a:srgbClr val="AEAAAB"/>
        </a:accent3>
        <a:accent4>
          <a:srgbClr val="DADAAE"/>
        </a:accent4>
        <a:accent5>
          <a:srgbClr val="FFC7BB"/>
        </a:accent5>
        <a:accent6>
          <a:srgbClr val="4D1148"/>
        </a:accent6>
        <a:hlink>
          <a:srgbClr val="637D95"/>
        </a:hlink>
        <a:folHlink>
          <a:srgbClr val="FFCC00"/>
        </a:folHlink>
      </a:clrScheme>
      <a:clrMap bg1="dk2" tx1="lt1" bg2="dk1" tx2="lt2" accent1="accent1" accent2="accent2" accent3="accent3" accent4="accent4" accent5="accent5" accent6="accent6" hlink="hlink" folHlink="folHlink"/>
    </a:extraClrScheme>
    <a:extraClrScheme>
      <a:clrScheme name="Watermark 9">
        <a:dk1>
          <a:srgbClr val="4C0000"/>
        </a:dk1>
        <a:lt1>
          <a:srgbClr val="FFFFFF"/>
        </a:lt1>
        <a:dk2>
          <a:srgbClr val="722104"/>
        </a:dk2>
        <a:lt2>
          <a:srgbClr val="FFFFFF"/>
        </a:lt2>
        <a:accent1>
          <a:srgbClr val="CC6600"/>
        </a:accent1>
        <a:accent2>
          <a:srgbClr val="8A2E00"/>
        </a:accent2>
        <a:accent3>
          <a:srgbClr val="BCABAA"/>
        </a:accent3>
        <a:accent4>
          <a:srgbClr val="DADADA"/>
        </a:accent4>
        <a:accent5>
          <a:srgbClr val="E2B8AA"/>
        </a:accent5>
        <a:accent6>
          <a:srgbClr val="7D2900"/>
        </a:accent6>
        <a:hlink>
          <a:srgbClr val="FFCC00"/>
        </a:hlink>
        <a:folHlink>
          <a:srgbClr val="FF990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SQLintersection">
  <a:themeElements>
    <a:clrScheme name="Custom 3">
      <a:dk1>
        <a:sysClr val="windowText" lastClr="000000"/>
      </a:dk1>
      <a:lt1>
        <a:sysClr val="window" lastClr="FFFFFF"/>
      </a:lt1>
      <a:dk2>
        <a:srgbClr val="000000"/>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2">
      <a:majorFont>
        <a:latin typeface="Calibri"/>
        <a:ea typeface=""/>
        <a:cs typeface=""/>
        <a:font script="Jpan" typeface="HGｺﾞｼｯｸM"/>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mbria"/>
        <a:ea typeface=""/>
        <a:cs typeface=""/>
        <a:font script="Jpan" typeface="HG明朝B"/>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0000"/>
                <a:satMod val="155000"/>
              </a:schemeClr>
            </a:gs>
            <a:gs pos="65000">
              <a:schemeClr val="phClr">
                <a:shade val="85000"/>
                <a:satMod val="155000"/>
              </a:schemeClr>
            </a:gs>
            <a:gs pos="100000">
              <a:schemeClr val="phClr">
                <a:shade val="95000"/>
                <a:satMod val="155000"/>
              </a:schemeClr>
            </a:gs>
          </a:gsLst>
          <a:lin ang="16200000" scaled="0"/>
        </a:gradFill>
      </a:fillStyleLst>
      <a:lnStyleLst>
        <a:ln w="6350" cap="rnd" cmpd="sng" algn="ctr">
          <a:solidFill>
            <a:schemeClr val="phClr">
              <a:shade val="95000"/>
              <a:satMod val="105000"/>
            </a:schemeClr>
          </a:solidFill>
          <a:prstDash val="solid"/>
        </a:ln>
        <a:ln w="25400" cap="rnd" cmpd="sng" algn="ctr">
          <a:solidFill>
            <a:schemeClr val="phClr"/>
          </a:solidFill>
          <a:prstDash val="solid"/>
        </a:ln>
        <a:ln w="34925" cap="rnd" cmpd="sng" algn="ctr">
          <a:solidFill>
            <a:schemeClr val="phClr"/>
          </a:solidFill>
          <a:prstDash val="solid"/>
        </a:ln>
      </a:lnStyleLst>
      <a:effectStyleLst>
        <a:effectStyle>
          <a:effectLst>
            <a:outerShdw blurRad="50800" algn="tl" rotWithShape="0">
              <a:srgbClr val="000000">
                <a:alpha val="64000"/>
              </a:srgbClr>
            </a:outerShdw>
          </a:effectLst>
        </a:effectStyle>
        <a:effectStyle>
          <a:effectLst>
            <a:outerShdw blurRad="39000" dist="25400" dir="5400000">
              <a:srgbClr val="000000">
                <a:alpha val="35000"/>
              </a:srgbClr>
            </a:outerShdw>
          </a:effectLst>
        </a:effectStyle>
        <a:effectStyle>
          <a:effectLst>
            <a:outerShdw blurRad="39000" dist="25400" dir="5400000">
              <a:srgbClr val="000000">
                <a:alpha val="35000"/>
              </a:srgbClr>
            </a:outerShdw>
          </a:effectLst>
          <a:scene3d>
            <a:camera prst="orthographicFront" fov="0">
              <a:rot lat="0" lon="0" rev="0"/>
            </a:camera>
            <a:lightRig rig="threePt" dir="t">
              <a:rot lat="0" lon="0" rev="0"/>
            </a:lightRig>
          </a:scene3d>
          <a:sp3d prstMaterial="matte">
            <a:bevelT h="22225"/>
          </a:sp3d>
        </a:effectStyle>
      </a:effectStyleLst>
      <a:bgFillStyleLst>
        <a:solidFill>
          <a:schemeClr val="phClr"/>
        </a:solidFill>
        <a:gradFill rotWithShape="1">
          <a:gsLst>
            <a:gs pos="0">
              <a:schemeClr val="phClr">
                <a:shade val="50000"/>
                <a:satMod val="155000"/>
              </a:schemeClr>
            </a:gs>
            <a:gs pos="35000">
              <a:schemeClr val="phClr">
                <a:shade val="75000"/>
                <a:satMod val="155000"/>
              </a:schemeClr>
            </a:gs>
            <a:gs pos="100000">
              <a:schemeClr val="phClr">
                <a:tint val="80000"/>
                <a:satMod val="255000"/>
              </a:schemeClr>
            </a:gs>
          </a:gsLst>
          <a:lin ang="16200000" scaled="0"/>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spDef>
      <a:spPr bwMode="auto">
        <a:gradFill rotWithShape="1">
          <a:gsLst>
            <a:gs pos="0">
              <a:srgbClr val="A4D289"/>
            </a:gs>
            <a:gs pos="100000">
              <a:schemeClr val="bg1"/>
            </a:gs>
          </a:gsLst>
          <a:lin ang="5400000" scaled="1"/>
        </a:gradFill>
        <a:ln w="9525" algn="ctr">
          <a:solidFill>
            <a:schemeClr val="tx1"/>
          </a:solidFill>
          <a:miter lim="800000"/>
          <a:headEnd/>
          <a:tailEnd/>
        </a:ln>
        <a:effectLst>
          <a:outerShdw blurRad="50800" dist="38100" dir="2700000" algn="tl" rotWithShape="0">
            <a:prstClr val="black">
              <a:alpha val="40000"/>
            </a:prstClr>
          </a:outerShdw>
        </a:effectLst>
      </a:spPr>
      <a:bodyPr wrap="none" anchor="ctr"/>
      <a:lstStyle>
        <a:defPPr>
          <a:defRPr sz="2000" dirty="0">
            <a:latin typeface="Tekton Pro" pitchFamily="34" charset="0"/>
          </a:defRPr>
        </a:defPPr>
      </a:lstStyle>
    </a:spDef>
    <a:lnDef>
      <a:spPr bwMode="auto">
        <a:xfrm>
          <a:off x="0" y="0"/>
          <a:ext cx="1" cy="1"/>
        </a:xfrm>
        <a:custGeom>
          <a:avLst/>
          <a:gdLst/>
          <a:ahLst/>
          <a:cxnLst/>
          <a:rect l="0" t="0" r="0" b="0"/>
          <a:pathLst/>
        </a:custGeom>
        <a:gradFill rotWithShape="1">
          <a:gsLst>
            <a:gs pos="0">
              <a:srgbClr val="A4D289"/>
            </a:gs>
            <a:gs pos="100000">
              <a:schemeClr val="bg1"/>
            </a:gs>
          </a:gsLst>
          <a:lin ang="5400000" scaled="1"/>
        </a:gradFill>
        <a:ln w="9525" cap="flat" cmpd="sng" algn="ctr">
          <a:solidFill>
            <a:schemeClr val="tx1"/>
          </a:solidFill>
          <a:prstDash val="solid"/>
          <a:round/>
          <a:headEnd type="none" w="med" len="med"/>
          <a:tailEnd type="none" w="med" len="med"/>
        </a:ln>
        <a:effectLst/>
      </a:spPr>
      <a:bodyPr vert="horz" wrap="none" lIns="91440" tIns="45720" rIns="91440" bIns="45720" anchor="ctr" compatLnSpc="1"/>
      <a:lstStyle>
        <a:defPPr marL="0" marR="0" indent="0" algn="ctr" defTabSz="914400" rtl="0" eaLnBrk="0" fontAlgn="base" latinLnBrk="0" hangingPunct="0">
          <a:lnSpc>
            <a:spcPct val="100000"/>
          </a:lnSpc>
          <a:spcBef>
            <a:spcPct val="0"/>
          </a:spcBef>
          <a:spcAft>
            <a:spcPct val="0"/>
          </a:spcAft>
          <a:buNone/>
          <a:tabLst/>
          <a:defRPr kumimoji="0" lang="en-US" sz="1600" b="1" i="0" u="none" strike="noStrike" baseline="0">
            <a:solidFill>
              <a:schemeClr val="tx1">
                <a:alpha val="100000"/>
              </a:schemeClr>
            </a:solidFill>
            <a:effectLst/>
            <a:latin typeface="Arial"/>
          </a:defRPr>
        </a:defPPr>
      </a:lstStyle>
    </a:lnDef>
    <a:txDef>
      <a:spPr bwMode="auto">
        <a:noFill/>
        <a:ln w="9525">
          <a:noFill/>
          <a:miter lim="800000"/>
          <a:headEnd/>
          <a:tailEnd/>
        </a:ln>
      </a:spPr>
      <a:bodyPr wrap="none">
        <a:spAutoFit/>
      </a:bodyPr>
      <a:lstStyle>
        <a:defPPr>
          <a:defRPr sz="1800" dirty="0">
            <a:solidFill>
              <a:srgbClr val="002060"/>
            </a:solidFill>
            <a:latin typeface="Tekton Pro" pitchFamily="34" charset="0"/>
          </a:defRPr>
        </a:defPPr>
      </a:lstStyle>
    </a:txDef>
  </a:objectDefaults>
  <a:extraClrSchemeLst>
    <a:extraClrScheme>
      <a:clrScheme name="Watermark 1">
        <a:dk1>
          <a:srgbClr val="000000"/>
        </a:dk1>
        <a:lt1>
          <a:srgbClr val="FFFFFF"/>
        </a:lt1>
        <a:dk2>
          <a:srgbClr val="000000"/>
        </a:dk2>
        <a:lt2>
          <a:srgbClr val="808080"/>
        </a:lt2>
        <a:accent1>
          <a:srgbClr val="CCCCFF"/>
        </a:accent1>
        <a:accent2>
          <a:srgbClr val="D9D8EC"/>
        </a:accent2>
        <a:accent3>
          <a:srgbClr val="FFFFFF"/>
        </a:accent3>
        <a:accent4>
          <a:srgbClr val="000000"/>
        </a:accent4>
        <a:accent5>
          <a:srgbClr val="E2E2FF"/>
        </a:accent5>
        <a:accent6>
          <a:srgbClr val="C4C4D6"/>
        </a:accent6>
        <a:hlink>
          <a:srgbClr val="6767FF"/>
        </a:hlink>
        <a:folHlink>
          <a:srgbClr val="9933FF"/>
        </a:folHlink>
      </a:clrScheme>
      <a:clrMap bg1="lt1" tx1="dk1" bg2="lt2" tx2="dk2" accent1="accent1" accent2="accent2" accent3="accent3" accent4="accent4" accent5="accent5" accent6="accent6" hlink="hlink" folHlink="folHlink"/>
    </a:extraClrScheme>
    <a:extraClrScheme>
      <a:clrScheme name="Watermark 2">
        <a:dk1>
          <a:srgbClr val="000000"/>
        </a:dk1>
        <a:lt1>
          <a:srgbClr val="FFFFFF"/>
        </a:lt1>
        <a:dk2>
          <a:srgbClr val="666633"/>
        </a:dk2>
        <a:lt2>
          <a:srgbClr val="5F5F5F"/>
        </a:lt2>
        <a:accent1>
          <a:srgbClr val="FFCC00"/>
        </a:accent1>
        <a:accent2>
          <a:srgbClr val="EFF0B2"/>
        </a:accent2>
        <a:accent3>
          <a:srgbClr val="FFFFFF"/>
        </a:accent3>
        <a:accent4>
          <a:srgbClr val="000000"/>
        </a:accent4>
        <a:accent5>
          <a:srgbClr val="FFE2AA"/>
        </a:accent5>
        <a:accent6>
          <a:srgbClr val="D9D9A1"/>
        </a:accent6>
        <a:hlink>
          <a:srgbClr val="808000"/>
        </a:hlink>
        <a:folHlink>
          <a:srgbClr val="CCCC00"/>
        </a:folHlink>
      </a:clrScheme>
      <a:clrMap bg1="lt1" tx1="dk1" bg2="lt2" tx2="dk2" accent1="accent1" accent2="accent2" accent3="accent3" accent4="accent4" accent5="accent5" accent6="accent6" hlink="hlink" folHlink="folHlink"/>
    </a:extraClrScheme>
    <a:extraClrScheme>
      <a:clrScheme name="Watermark 3">
        <a:dk1>
          <a:srgbClr val="000000"/>
        </a:dk1>
        <a:lt1>
          <a:srgbClr val="FFFFFF"/>
        </a:lt1>
        <a:dk2>
          <a:srgbClr val="000000"/>
        </a:dk2>
        <a:lt2>
          <a:srgbClr val="666699"/>
        </a:lt2>
        <a:accent1>
          <a:srgbClr val="9BB0CB"/>
        </a:accent1>
        <a:accent2>
          <a:srgbClr val="D1E0CE"/>
        </a:accent2>
        <a:accent3>
          <a:srgbClr val="FFFFFF"/>
        </a:accent3>
        <a:accent4>
          <a:srgbClr val="000000"/>
        </a:accent4>
        <a:accent5>
          <a:srgbClr val="CBD4E2"/>
        </a:accent5>
        <a:accent6>
          <a:srgbClr val="BDCBBA"/>
        </a:accent6>
        <a:hlink>
          <a:srgbClr val="8EA642"/>
        </a:hlink>
        <a:folHlink>
          <a:srgbClr val="CCCC00"/>
        </a:folHlink>
      </a:clrScheme>
      <a:clrMap bg1="lt1" tx1="dk1" bg2="lt2" tx2="dk2" accent1="accent1" accent2="accent2" accent3="accent3" accent4="accent4" accent5="accent5" accent6="accent6" hlink="hlink" folHlink="folHlink"/>
    </a:extraClrScheme>
    <a:extraClrScheme>
      <a:clrScheme name="Watermark 4">
        <a:dk1>
          <a:srgbClr val="333300"/>
        </a:dk1>
        <a:lt1>
          <a:srgbClr val="FFFFCC"/>
        </a:lt1>
        <a:dk2>
          <a:srgbClr val="336600"/>
        </a:dk2>
        <a:lt2>
          <a:srgbClr val="FFFFCC"/>
        </a:lt2>
        <a:accent1>
          <a:srgbClr val="99CC00"/>
        </a:accent1>
        <a:accent2>
          <a:srgbClr val="669900"/>
        </a:accent2>
        <a:accent3>
          <a:srgbClr val="ADB8AA"/>
        </a:accent3>
        <a:accent4>
          <a:srgbClr val="DADAAE"/>
        </a:accent4>
        <a:accent5>
          <a:srgbClr val="CAE2AA"/>
        </a:accent5>
        <a:accent6>
          <a:srgbClr val="5C8A00"/>
        </a:accent6>
        <a:hlink>
          <a:srgbClr val="CC9900"/>
        </a:hlink>
        <a:folHlink>
          <a:srgbClr val="FFCC00"/>
        </a:folHlink>
      </a:clrScheme>
      <a:clrMap bg1="dk2" tx1="lt1" bg2="dk1" tx2="lt2" accent1="accent1" accent2="accent2" accent3="accent3" accent4="accent4" accent5="accent5" accent6="accent6" hlink="hlink" folHlink="folHlink"/>
    </a:extraClrScheme>
    <a:extraClrScheme>
      <a:clrScheme name="Watermark 5">
        <a:dk1>
          <a:srgbClr val="424458"/>
        </a:dk1>
        <a:lt1>
          <a:srgbClr val="FFFFFF"/>
        </a:lt1>
        <a:dk2>
          <a:srgbClr val="004A48"/>
        </a:dk2>
        <a:lt2>
          <a:srgbClr val="FFFFFF"/>
        </a:lt2>
        <a:accent1>
          <a:srgbClr val="83B200"/>
        </a:accent1>
        <a:accent2>
          <a:srgbClr val="006260"/>
        </a:accent2>
        <a:accent3>
          <a:srgbClr val="AAB1B1"/>
        </a:accent3>
        <a:accent4>
          <a:srgbClr val="DADADA"/>
        </a:accent4>
        <a:accent5>
          <a:srgbClr val="C1D5AA"/>
        </a:accent5>
        <a:accent6>
          <a:srgbClr val="005856"/>
        </a:accent6>
        <a:hlink>
          <a:srgbClr val="6666FF"/>
        </a:hlink>
        <a:folHlink>
          <a:srgbClr val="B2B2B2"/>
        </a:folHlink>
      </a:clrScheme>
      <a:clrMap bg1="dk2" tx1="lt1" bg2="dk1" tx2="lt2" accent1="accent1" accent2="accent2" accent3="accent3" accent4="accent4" accent5="accent5" accent6="accent6" hlink="hlink" folHlink="folHlink"/>
    </a:extraClrScheme>
    <a:extraClrScheme>
      <a:clrScheme name="Watermark 6">
        <a:dk1>
          <a:srgbClr val="000000"/>
        </a:dk1>
        <a:lt1>
          <a:srgbClr val="FFFFFF"/>
        </a:lt1>
        <a:dk2>
          <a:srgbClr val="1C2046"/>
        </a:dk2>
        <a:lt2>
          <a:srgbClr val="FFFFFF"/>
        </a:lt2>
        <a:accent1>
          <a:srgbClr val="00CCFF"/>
        </a:accent1>
        <a:accent2>
          <a:srgbClr val="2D226E"/>
        </a:accent2>
        <a:accent3>
          <a:srgbClr val="ABABB0"/>
        </a:accent3>
        <a:accent4>
          <a:srgbClr val="DADADA"/>
        </a:accent4>
        <a:accent5>
          <a:srgbClr val="AAE2FF"/>
        </a:accent5>
        <a:accent6>
          <a:srgbClr val="281E63"/>
        </a:accent6>
        <a:hlink>
          <a:srgbClr val="666699"/>
        </a:hlink>
        <a:folHlink>
          <a:srgbClr val="9999FF"/>
        </a:folHlink>
      </a:clrScheme>
      <a:clrMap bg1="dk2" tx1="lt1" bg2="dk1" tx2="lt2" accent1="accent1" accent2="accent2" accent3="accent3" accent4="accent4" accent5="accent5" accent6="accent6" hlink="hlink" folHlink="folHlink"/>
    </a:extraClrScheme>
    <a:extraClrScheme>
      <a:clrScheme name="Watermark 7">
        <a:dk1>
          <a:srgbClr val="424458"/>
        </a:dk1>
        <a:lt1>
          <a:srgbClr val="FFFFFF"/>
        </a:lt1>
        <a:dk2>
          <a:srgbClr val="000066"/>
        </a:dk2>
        <a:lt2>
          <a:srgbClr val="FFFFFF"/>
        </a:lt2>
        <a:accent1>
          <a:srgbClr val="6666FF"/>
        </a:accent1>
        <a:accent2>
          <a:srgbClr val="333399"/>
        </a:accent2>
        <a:accent3>
          <a:srgbClr val="AAAAB8"/>
        </a:accent3>
        <a:accent4>
          <a:srgbClr val="DADADA"/>
        </a:accent4>
        <a:accent5>
          <a:srgbClr val="B8B8FF"/>
        </a:accent5>
        <a:accent6>
          <a:srgbClr val="2D2D8A"/>
        </a:accent6>
        <a:hlink>
          <a:srgbClr val="FF9900"/>
        </a:hlink>
        <a:folHlink>
          <a:srgbClr val="CCCC00"/>
        </a:folHlink>
      </a:clrScheme>
      <a:clrMap bg1="dk2" tx1="lt1" bg2="dk1" tx2="lt2" accent1="accent1" accent2="accent2" accent3="accent3" accent4="accent4" accent5="accent5" accent6="accent6" hlink="hlink" folHlink="folHlink"/>
    </a:extraClrScheme>
    <a:extraClrScheme>
      <a:clrScheme name="Watermark 8">
        <a:dk1>
          <a:srgbClr val="1C1C1C"/>
        </a:dk1>
        <a:lt1>
          <a:srgbClr val="FFFFCC"/>
        </a:lt1>
        <a:dk2>
          <a:srgbClr val="390B20"/>
        </a:dk2>
        <a:lt2>
          <a:srgbClr val="FFFFCC"/>
        </a:lt2>
        <a:accent1>
          <a:srgbClr val="FF916F"/>
        </a:accent1>
        <a:accent2>
          <a:srgbClr val="561450"/>
        </a:accent2>
        <a:accent3>
          <a:srgbClr val="AEAAAB"/>
        </a:accent3>
        <a:accent4>
          <a:srgbClr val="DADAAE"/>
        </a:accent4>
        <a:accent5>
          <a:srgbClr val="FFC7BB"/>
        </a:accent5>
        <a:accent6>
          <a:srgbClr val="4D1148"/>
        </a:accent6>
        <a:hlink>
          <a:srgbClr val="637D95"/>
        </a:hlink>
        <a:folHlink>
          <a:srgbClr val="FFCC00"/>
        </a:folHlink>
      </a:clrScheme>
      <a:clrMap bg1="dk2" tx1="lt1" bg2="dk1" tx2="lt2" accent1="accent1" accent2="accent2" accent3="accent3" accent4="accent4" accent5="accent5" accent6="accent6" hlink="hlink" folHlink="folHlink"/>
    </a:extraClrScheme>
    <a:extraClrScheme>
      <a:clrScheme name="Watermark 9">
        <a:dk1>
          <a:srgbClr val="4C0000"/>
        </a:dk1>
        <a:lt1>
          <a:srgbClr val="FFFFFF"/>
        </a:lt1>
        <a:dk2>
          <a:srgbClr val="722104"/>
        </a:dk2>
        <a:lt2>
          <a:srgbClr val="FFFFFF"/>
        </a:lt2>
        <a:accent1>
          <a:srgbClr val="CC6600"/>
        </a:accent1>
        <a:accent2>
          <a:srgbClr val="8A2E00"/>
        </a:accent2>
        <a:accent3>
          <a:srgbClr val="BCABAA"/>
        </a:accent3>
        <a:accent4>
          <a:srgbClr val="DADADA"/>
        </a:accent4>
        <a:accent5>
          <a:srgbClr val="E2B8AA"/>
        </a:accent5>
        <a:accent6>
          <a:srgbClr val="7D2900"/>
        </a:accent6>
        <a:hlink>
          <a:srgbClr val="FFCC00"/>
        </a:hlink>
        <a:folHlink>
          <a:srgbClr val="FF990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SQLintersection">
  <a:themeElements>
    <a:clrScheme name="Custom 3">
      <a:dk1>
        <a:sysClr val="windowText" lastClr="000000"/>
      </a:dk1>
      <a:lt1>
        <a:sysClr val="window" lastClr="FFFFFF"/>
      </a:lt1>
      <a:dk2>
        <a:srgbClr val="000000"/>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2">
      <a:majorFont>
        <a:latin typeface="Calibri"/>
        <a:ea typeface=""/>
        <a:cs typeface=""/>
        <a:font script="Jpan" typeface="HGｺﾞｼｯｸM"/>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mbria"/>
        <a:ea typeface=""/>
        <a:cs typeface=""/>
        <a:font script="Jpan" typeface="HG明朝B"/>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0000"/>
                <a:satMod val="155000"/>
              </a:schemeClr>
            </a:gs>
            <a:gs pos="65000">
              <a:schemeClr val="phClr">
                <a:shade val="85000"/>
                <a:satMod val="155000"/>
              </a:schemeClr>
            </a:gs>
            <a:gs pos="100000">
              <a:schemeClr val="phClr">
                <a:shade val="95000"/>
                <a:satMod val="155000"/>
              </a:schemeClr>
            </a:gs>
          </a:gsLst>
          <a:lin ang="16200000" scaled="0"/>
        </a:gradFill>
      </a:fillStyleLst>
      <a:lnStyleLst>
        <a:ln w="6350" cap="rnd" cmpd="sng" algn="ctr">
          <a:solidFill>
            <a:schemeClr val="phClr">
              <a:shade val="95000"/>
              <a:satMod val="105000"/>
            </a:schemeClr>
          </a:solidFill>
          <a:prstDash val="solid"/>
        </a:ln>
        <a:ln w="25400" cap="rnd" cmpd="sng" algn="ctr">
          <a:solidFill>
            <a:schemeClr val="phClr"/>
          </a:solidFill>
          <a:prstDash val="solid"/>
        </a:ln>
        <a:ln w="34925" cap="rnd" cmpd="sng" algn="ctr">
          <a:solidFill>
            <a:schemeClr val="phClr"/>
          </a:solidFill>
          <a:prstDash val="solid"/>
        </a:ln>
      </a:lnStyleLst>
      <a:effectStyleLst>
        <a:effectStyle>
          <a:effectLst>
            <a:outerShdw blurRad="50800" algn="tl" rotWithShape="0">
              <a:srgbClr val="000000">
                <a:alpha val="64000"/>
              </a:srgbClr>
            </a:outerShdw>
          </a:effectLst>
        </a:effectStyle>
        <a:effectStyle>
          <a:effectLst>
            <a:outerShdw blurRad="39000" dist="25400" dir="5400000">
              <a:srgbClr val="000000">
                <a:alpha val="35000"/>
              </a:srgbClr>
            </a:outerShdw>
          </a:effectLst>
        </a:effectStyle>
        <a:effectStyle>
          <a:effectLst>
            <a:outerShdw blurRad="39000" dist="25400" dir="5400000">
              <a:srgbClr val="000000">
                <a:alpha val="35000"/>
              </a:srgbClr>
            </a:outerShdw>
          </a:effectLst>
          <a:scene3d>
            <a:camera prst="orthographicFront" fov="0">
              <a:rot lat="0" lon="0" rev="0"/>
            </a:camera>
            <a:lightRig rig="threePt" dir="t">
              <a:rot lat="0" lon="0" rev="0"/>
            </a:lightRig>
          </a:scene3d>
          <a:sp3d prstMaterial="matte">
            <a:bevelT h="22225"/>
          </a:sp3d>
        </a:effectStyle>
      </a:effectStyleLst>
      <a:bgFillStyleLst>
        <a:solidFill>
          <a:schemeClr val="phClr"/>
        </a:solidFill>
        <a:gradFill rotWithShape="1">
          <a:gsLst>
            <a:gs pos="0">
              <a:schemeClr val="phClr">
                <a:shade val="50000"/>
                <a:satMod val="155000"/>
              </a:schemeClr>
            </a:gs>
            <a:gs pos="35000">
              <a:schemeClr val="phClr">
                <a:shade val="75000"/>
                <a:satMod val="155000"/>
              </a:schemeClr>
            </a:gs>
            <a:gs pos="100000">
              <a:schemeClr val="phClr">
                <a:tint val="80000"/>
                <a:satMod val="255000"/>
              </a:schemeClr>
            </a:gs>
          </a:gsLst>
          <a:lin ang="16200000" scaled="0"/>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spDef>
      <a:spPr bwMode="auto">
        <a:gradFill rotWithShape="1">
          <a:gsLst>
            <a:gs pos="0">
              <a:srgbClr val="A4D289"/>
            </a:gs>
            <a:gs pos="100000">
              <a:schemeClr val="bg1"/>
            </a:gs>
          </a:gsLst>
          <a:lin ang="5400000" scaled="1"/>
        </a:gradFill>
        <a:ln w="9525" algn="ctr">
          <a:solidFill>
            <a:schemeClr val="tx1"/>
          </a:solidFill>
          <a:miter lim="800000"/>
          <a:headEnd/>
          <a:tailEnd/>
        </a:ln>
        <a:effectLst>
          <a:outerShdw blurRad="50800" dist="38100" dir="2700000" algn="tl" rotWithShape="0">
            <a:prstClr val="black">
              <a:alpha val="40000"/>
            </a:prstClr>
          </a:outerShdw>
        </a:effectLst>
      </a:spPr>
      <a:bodyPr wrap="none" anchor="ctr"/>
      <a:lstStyle>
        <a:defPPr>
          <a:defRPr sz="2000" dirty="0">
            <a:latin typeface="Tekton Pro" pitchFamily="34" charset="0"/>
          </a:defRPr>
        </a:defPPr>
      </a:lstStyle>
    </a:spDef>
    <a:lnDef>
      <a:spPr bwMode="auto">
        <a:xfrm>
          <a:off x="0" y="0"/>
          <a:ext cx="1" cy="1"/>
        </a:xfrm>
        <a:custGeom>
          <a:avLst/>
          <a:gdLst/>
          <a:ahLst/>
          <a:cxnLst/>
          <a:rect l="0" t="0" r="0" b="0"/>
          <a:pathLst/>
        </a:custGeom>
        <a:gradFill rotWithShape="1">
          <a:gsLst>
            <a:gs pos="0">
              <a:srgbClr val="A4D289"/>
            </a:gs>
            <a:gs pos="100000">
              <a:schemeClr val="bg1"/>
            </a:gs>
          </a:gsLst>
          <a:lin ang="5400000" scaled="1"/>
        </a:gradFill>
        <a:ln w="9525" cap="flat" cmpd="sng" algn="ctr">
          <a:solidFill>
            <a:schemeClr val="tx1"/>
          </a:solidFill>
          <a:prstDash val="solid"/>
          <a:round/>
          <a:headEnd type="none" w="med" len="med"/>
          <a:tailEnd type="none" w="med" len="med"/>
        </a:ln>
        <a:effectLst/>
      </a:spPr>
      <a:bodyPr vert="horz" wrap="none" lIns="91440" tIns="45720" rIns="91440" bIns="45720" anchor="ctr" compatLnSpc="1"/>
      <a:lstStyle>
        <a:defPPr marL="0" marR="0" indent="0" algn="ctr" defTabSz="914400" rtl="0" eaLnBrk="0" fontAlgn="base" latinLnBrk="0" hangingPunct="0">
          <a:lnSpc>
            <a:spcPct val="100000"/>
          </a:lnSpc>
          <a:spcBef>
            <a:spcPct val="0"/>
          </a:spcBef>
          <a:spcAft>
            <a:spcPct val="0"/>
          </a:spcAft>
          <a:buNone/>
          <a:tabLst/>
          <a:defRPr kumimoji="0" lang="en-US" sz="1600" b="1" i="0" u="none" strike="noStrike" baseline="0">
            <a:solidFill>
              <a:schemeClr val="tx1">
                <a:alpha val="100000"/>
              </a:schemeClr>
            </a:solidFill>
            <a:effectLst/>
            <a:latin typeface="Arial"/>
          </a:defRPr>
        </a:defPPr>
      </a:lstStyle>
    </a:lnDef>
    <a:txDef>
      <a:spPr bwMode="auto">
        <a:noFill/>
        <a:ln w="9525">
          <a:noFill/>
          <a:miter lim="800000"/>
          <a:headEnd/>
          <a:tailEnd/>
        </a:ln>
      </a:spPr>
      <a:bodyPr wrap="none">
        <a:spAutoFit/>
      </a:bodyPr>
      <a:lstStyle>
        <a:defPPr>
          <a:defRPr sz="1800" dirty="0">
            <a:solidFill>
              <a:srgbClr val="002060"/>
            </a:solidFill>
            <a:latin typeface="Tekton Pro" pitchFamily="34" charset="0"/>
          </a:defRPr>
        </a:defPPr>
      </a:lstStyle>
    </a:txDef>
  </a:objectDefaults>
  <a:extraClrSchemeLst>
    <a:extraClrScheme>
      <a:clrScheme name="Watermark 1">
        <a:dk1>
          <a:srgbClr val="000000"/>
        </a:dk1>
        <a:lt1>
          <a:srgbClr val="FFFFFF"/>
        </a:lt1>
        <a:dk2>
          <a:srgbClr val="000000"/>
        </a:dk2>
        <a:lt2>
          <a:srgbClr val="808080"/>
        </a:lt2>
        <a:accent1>
          <a:srgbClr val="CCCCFF"/>
        </a:accent1>
        <a:accent2>
          <a:srgbClr val="D9D8EC"/>
        </a:accent2>
        <a:accent3>
          <a:srgbClr val="FFFFFF"/>
        </a:accent3>
        <a:accent4>
          <a:srgbClr val="000000"/>
        </a:accent4>
        <a:accent5>
          <a:srgbClr val="E2E2FF"/>
        </a:accent5>
        <a:accent6>
          <a:srgbClr val="C4C4D6"/>
        </a:accent6>
        <a:hlink>
          <a:srgbClr val="6767FF"/>
        </a:hlink>
        <a:folHlink>
          <a:srgbClr val="9933FF"/>
        </a:folHlink>
      </a:clrScheme>
      <a:clrMap bg1="lt1" tx1="dk1" bg2="lt2" tx2="dk2" accent1="accent1" accent2="accent2" accent3="accent3" accent4="accent4" accent5="accent5" accent6="accent6" hlink="hlink" folHlink="folHlink"/>
    </a:extraClrScheme>
    <a:extraClrScheme>
      <a:clrScheme name="Watermark 2">
        <a:dk1>
          <a:srgbClr val="000000"/>
        </a:dk1>
        <a:lt1>
          <a:srgbClr val="FFFFFF"/>
        </a:lt1>
        <a:dk2>
          <a:srgbClr val="666633"/>
        </a:dk2>
        <a:lt2>
          <a:srgbClr val="5F5F5F"/>
        </a:lt2>
        <a:accent1>
          <a:srgbClr val="FFCC00"/>
        </a:accent1>
        <a:accent2>
          <a:srgbClr val="EFF0B2"/>
        </a:accent2>
        <a:accent3>
          <a:srgbClr val="FFFFFF"/>
        </a:accent3>
        <a:accent4>
          <a:srgbClr val="000000"/>
        </a:accent4>
        <a:accent5>
          <a:srgbClr val="FFE2AA"/>
        </a:accent5>
        <a:accent6>
          <a:srgbClr val="D9D9A1"/>
        </a:accent6>
        <a:hlink>
          <a:srgbClr val="808000"/>
        </a:hlink>
        <a:folHlink>
          <a:srgbClr val="CCCC00"/>
        </a:folHlink>
      </a:clrScheme>
      <a:clrMap bg1="lt1" tx1="dk1" bg2="lt2" tx2="dk2" accent1="accent1" accent2="accent2" accent3="accent3" accent4="accent4" accent5="accent5" accent6="accent6" hlink="hlink" folHlink="folHlink"/>
    </a:extraClrScheme>
    <a:extraClrScheme>
      <a:clrScheme name="Watermark 3">
        <a:dk1>
          <a:srgbClr val="000000"/>
        </a:dk1>
        <a:lt1>
          <a:srgbClr val="FFFFFF"/>
        </a:lt1>
        <a:dk2>
          <a:srgbClr val="000000"/>
        </a:dk2>
        <a:lt2>
          <a:srgbClr val="666699"/>
        </a:lt2>
        <a:accent1>
          <a:srgbClr val="9BB0CB"/>
        </a:accent1>
        <a:accent2>
          <a:srgbClr val="D1E0CE"/>
        </a:accent2>
        <a:accent3>
          <a:srgbClr val="FFFFFF"/>
        </a:accent3>
        <a:accent4>
          <a:srgbClr val="000000"/>
        </a:accent4>
        <a:accent5>
          <a:srgbClr val="CBD4E2"/>
        </a:accent5>
        <a:accent6>
          <a:srgbClr val="BDCBBA"/>
        </a:accent6>
        <a:hlink>
          <a:srgbClr val="8EA642"/>
        </a:hlink>
        <a:folHlink>
          <a:srgbClr val="CCCC00"/>
        </a:folHlink>
      </a:clrScheme>
      <a:clrMap bg1="lt1" tx1="dk1" bg2="lt2" tx2="dk2" accent1="accent1" accent2="accent2" accent3="accent3" accent4="accent4" accent5="accent5" accent6="accent6" hlink="hlink" folHlink="folHlink"/>
    </a:extraClrScheme>
    <a:extraClrScheme>
      <a:clrScheme name="Watermark 4">
        <a:dk1>
          <a:srgbClr val="333300"/>
        </a:dk1>
        <a:lt1>
          <a:srgbClr val="FFFFCC"/>
        </a:lt1>
        <a:dk2>
          <a:srgbClr val="336600"/>
        </a:dk2>
        <a:lt2>
          <a:srgbClr val="FFFFCC"/>
        </a:lt2>
        <a:accent1>
          <a:srgbClr val="99CC00"/>
        </a:accent1>
        <a:accent2>
          <a:srgbClr val="669900"/>
        </a:accent2>
        <a:accent3>
          <a:srgbClr val="ADB8AA"/>
        </a:accent3>
        <a:accent4>
          <a:srgbClr val="DADAAE"/>
        </a:accent4>
        <a:accent5>
          <a:srgbClr val="CAE2AA"/>
        </a:accent5>
        <a:accent6>
          <a:srgbClr val="5C8A00"/>
        </a:accent6>
        <a:hlink>
          <a:srgbClr val="CC9900"/>
        </a:hlink>
        <a:folHlink>
          <a:srgbClr val="FFCC00"/>
        </a:folHlink>
      </a:clrScheme>
      <a:clrMap bg1="dk2" tx1="lt1" bg2="dk1" tx2="lt2" accent1="accent1" accent2="accent2" accent3="accent3" accent4="accent4" accent5="accent5" accent6="accent6" hlink="hlink" folHlink="folHlink"/>
    </a:extraClrScheme>
    <a:extraClrScheme>
      <a:clrScheme name="Watermark 5">
        <a:dk1>
          <a:srgbClr val="424458"/>
        </a:dk1>
        <a:lt1>
          <a:srgbClr val="FFFFFF"/>
        </a:lt1>
        <a:dk2>
          <a:srgbClr val="004A48"/>
        </a:dk2>
        <a:lt2>
          <a:srgbClr val="FFFFFF"/>
        </a:lt2>
        <a:accent1>
          <a:srgbClr val="83B200"/>
        </a:accent1>
        <a:accent2>
          <a:srgbClr val="006260"/>
        </a:accent2>
        <a:accent3>
          <a:srgbClr val="AAB1B1"/>
        </a:accent3>
        <a:accent4>
          <a:srgbClr val="DADADA"/>
        </a:accent4>
        <a:accent5>
          <a:srgbClr val="C1D5AA"/>
        </a:accent5>
        <a:accent6>
          <a:srgbClr val="005856"/>
        </a:accent6>
        <a:hlink>
          <a:srgbClr val="6666FF"/>
        </a:hlink>
        <a:folHlink>
          <a:srgbClr val="B2B2B2"/>
        </a:folHlink>
      </a:clrScheme>
      <a:clrMap bg1="dk2" tx1="lt1" bg2="dk1" tx2="lt2" accent1="accent1" accent2="accent2" accent3="accent3" accent4="accent4" accent5="accent5" accent6="accent6" hlink="hlink" folHlink="folHlink"/>
    </a:extraClrScheme>
    <a:extraClrScheme>
      <a:clrScheme name="Watermark 6">
        <a:dk1>
          <a:srgbClr val="000000"/>
        </a:dk1>
        <a:lt1>
          <a:srgbClr val="FFFFFF"/>
        </a:lt1>
        <a:dk2>
          <a:srgbClr val="1C2046"/>
        </a:dk2>
        <a:lt2>
          <a:srgbClr val="FFFFFF"/>
        </a:lt2>
        <a:accent1>
          <a:srgbClr val="00CCFF"/>
        </a:accent1>
        <a:accent2>
          <a:srgbClr val="2D226E"/>
        </a:accent2>
        <a:accent3>
          <a:srgbClr val="ABABB0"/>
        </a:accent3>
        <a:accent4>
          <a:srgbClr val="DADADA"/>
        </a:accent4>
        <a:accent5>
          <a:srgbClr val="AAE2FF"/>
        </a:accent5>
        <a:accent6>
          <a:srgbClr val="281E63"/>
        </a:accent6>
        <a:hlink>
          <a:srgbClr val="666699"/>
        </a:hlink>
        <a:folHlink>
          <a:srgbClr val="9999FF"/>
        </a:folHlink>
      </a:clrScheme>
      <a:clrMap bg1="dk2" tx1="lt1" bg2="dk1" tx2="lt2" accent1="accent1" accent2="accent2" accent3="accent3" accent4="accent4" accent5="accent5" accent6="accent6" hlink="hlink" folHlink="folHlink"/>
    </a:extraClrScheme>
    <a:extraClrScheme>
      <a:clrScheme name="Watermark 7">
        <a:dk1>
          <a:srgbClr val="424458"/>
        </a:dk1>
        <a:lt1>
          <a:srgbClr val="FFFFFF"/>
        </a:lt1>
        <a:dk2>
          <a:srgbClr val="000066"/>
        </a:dk2>
        <a:lt2>
          <a:srgbClr val="FFFFFF"/>
        </a:lt2>
        <a:accent1>
          <a:srgbClr val="6666FF"/>
        </a:accent1>
        <a:accent2>
          <a:srgbClr val="333399"/>
        </a:accent2>
        <a:accent3>
          <a:srgbClr val="AAAAB8"/>
        </a:accent3>
        <a:accent4>
          <a:srgbClr val="DADADA"/>
        </a:accent4>
        <a:accent5>
          <a:srgbClr val="B8B8FF"/>
        </a:accent5>
        <a:accent6>
          <a:srgbClr val="2D2D8A"/>
        </a:accent6>
        <a:hlink>
          <a:srgbClr val="FF9900"/>
        </a:hlink>
        <a:folHlink>
          <a:srgbClr val="CCCC00"/>
        </a:folHlink>
      </a:clrScheme>
      <a:clrMap bg1="dk2" tx1="lt1" bg2="dk1" tx2="lt2" accent1="accent1" accent2="accent2" accent3="accent3" accent4="accent4" accent5="accent5" accent6="accent6" hlink="hlink" folHlink="folHlink"/>
    </a:extraClrScheme>
    <a:extraClrScheme>
      <a:clrScheme name="Watermark 8">
        <a:dk1>
          <a:srgbClr val="1C1C1C"/>
        </a:dk1>
        <a:lt1>
          <a:srgbClr val="FFFFCC"/>
        </a:lt1>
        <a:dk2>
          <a:srgbClr val="390B20"/>
        </a:dk2>
        <a:lt2>
          <a:srgbClr val="FFFFCC"/>
        </a:lt2>
        <a:accent1>
          <a:srgbClr val="FF916F"/>
        </a:accent1>
        <a:accent2>
          <a:srgbClr val="561450"/>
        </a:accent2>
        <a:accent3>
          <a:srgbClr val="AEAAAB"/>
        </a:accent3>
        <a:accent4>
          <a:srgbClr val="DADAAE"/>
        </a:accent4>
        <a:accent5>
          <a:srgbClr val="FFC7BB"/>
        </a:accent5>
        <a:accent6>
          <a:srgbClr val="4D1148"/>
        </a:accent6>
        <a:hlink>
          <a:srgbClr val="637D95"/>
        </a:hlink>
        <a:folHlink>
          <a:srgbClr val="FFCC00"/>
        </a:folHlink>
      </a:clrScheme>
      <a:clrMap bg1="dk2" tx1="lt1" bg2="dk1" tx2="lt2" accent1="accent1" accent2="accent2" accent3="accent3" accent4="accent4" accent5="accent5" accent6="accent6" hlink="hlink" folHlink="folHlink"/>
    </a:extraClrScheme>
    <a:extraClrScheme>
      <a:clrScheme name="Watermark 9">
        <a:dk1>
          <a:srgbClr val="4C0000"/>
        </a:dk1>
        <a:lt1>
          <a:srgbClr val="FFFFFF"/>
        </a:lt1>
        <a:dk2>
          <a:srgbClr val="722104"/>
        </a:dk2>
        <a:lt2>
          <a:srgbClr val="FFFFFF"/>
        </a:lt2>
        <a:accent1>
          <a:srgbClr val="CC6600"/>
        </a:accent1>
        <a:accent2>
          <a:srgbClr val="8A2E00"/>
        </a:accent2>
        <a:accent3>
          <a:srgbClr val="BCABAA"/>
        </a:accent3>
        <a:accent4>
          <a:srgbClr val="DADADA"/>
        </a:accent4>
        <a:accent5>
          <a:srgbClr val="E2B8AA"/>
        </a:accent5>
        <a:accent6>
          <a:srgbClr val="7D2900"/>
        </a:accent6>
        <a:hlink>
          <a:srgbClr val="FFCC00"/>
        </a:hlink>
        <a:folHlink>
          <a:srgbClr val="FF990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Template">
  <a:themeElements>
    <a:clrScheme name="Custom 3">
      <a:dk1>
        <a:sysClr val="windowText" lastClr="000000"/>
      </a:dk1>
      <a:lt1>
        <a:sysClr val="window" lastClr="FFFFFF"/>
      </a:lt1>
      <a:dk2>
        <a:srgbClr val="000000"/>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2">
      <a:majorFont>
        <a:latin typeface="Calibri"/>
        <a:ea typeface=""/>
        <a:cs typeface=""/>
        <a:font script="Jpan" typeface="HGｺﾞｼｯｸM"/>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mbria"/>
        <a:ea typeface=""/>
        <a:cs typeface=""/>
        <a:font script="Jpan" typeface="HG明朝B"/>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0000"/>
                <a:satMod val="155000"/>
              </a:schemeClr>
            </a:gs>
            <a:gs pos="65000">
              <a:schemeClr val="phClr">
                <a:shade val="85000"/>
                <a:satMod val="155000"/>
              </a:schemeClr>
            </a:gs>
            <a:gs pos="100000">
              <a:schemeClr val="phClr">
                <a:shade val="95000"/>
                <a:satMod val="155000"/>
              </a:schemeClr>
            </a:gs>
          </a:gsLst>
          <a:lin ang="16200000" scaled="0"/>
        </a:gradFill>
      </a:fillStyleLst>
      <a:lnStyleLst>
        <a:ln w="6350" cap="rnd" cmpd="sng" algn="ctr">
          <a:solidFill>
            <a:schemeClr val="phClr">
              <a:shade val="95000"/>
              <a:satMod val="105000"/>
            </a:schemeClr>
          </a:solidFill>
          <a:prstDash val="solid"/>
        </a:ln>
        <a:ln w="25400" cap="rnd" cmpd="sng" algn="ctr">
          <a:solidFill>
            <a:schemeClr val="phClr"/>
          </a:solidFill>
          <a:prstDash val="solid"/>
        </a:ln>
        <a:ln w="34925" cap="rnd" cmpd="sng" algn="ctr">
          <a:solidFill>
            <a:schemeClr val="phClr"/>
          </a:solidFill>
          <a:prstDash val="solid"/>
        </a:ln>
      </a:lnStyleLst>
      <a:effectStyleLst>
        <a:effectStyle>
          <a:effectLst>
            <a:outerShdw blurRad="50800" algn="tl" rotWithShape="0">
              <a:srgbClr val="000000">
                <a:alpha val="64000"/>
              </a:srgbClr>
            </a:outerShdw>
          </a:effectLst>
        </a:effectStyle>
        <a:effectStyle>
          <a:effectLst>
            <a:outerShdw blurRad="39000" dist="25400" dir="5400000">
              <a:srgbClr val="000000">
                <a:alpha val="35000"/>
              </a:srgbClr>
            </a:outerShdw>
          </a:effectLst>
        </a:effectStyle>
        <a:effectStyle>
          <a:effectLst>
            <a:outerShdw blurRad="39000" dist="25400" dir="5400000">
              <a:srgbClr val="000000">
                <a:alpha val="35000"/>
              </a:srgbClr>
            </a:outerShdw>
          </a:effectLst>
          <a:scene3d>
            <a:camera prst="orthographicFront" fov="0">
              <a:rot lat="0" lon="0" rev="0"/>
            </a:camera>
            <a:lightRig rig="threePt" dir="t">
              <a:rot lat="0" lon="0" rev="0"/>
            </a:lightRig>
          </a:scene3d>
          <a:sp3d prstMaterial="matte">
            <a:bevelT h="22225"/>
          </a:sp3d>
        </a:effectStyle>
      </a:effectStyleLst>
      <a:bgFillStyleLst>
        <a:solidFill>
          <a:schemeClr val="phClr"/>
        </a:solidFill>
        <a:gradFill rotWithShape="1">
          <a:gsLst>
            <a:gs pos="0">
              <a:schemeClr val="phClr">
                <a:shade val="50000"/>
                <a:satMod val="155000"/>
              </a:schemeClr>
            </a:gs>
            <a:gs pos="35000">
              <a:schemeClr val="phClr">
                <a:shade val="75000"/>
                <a:satMod val="155000"/>
              </a:schemeClr>
            </a:gs>
            <a:gs pos="100000">
              <a:schemeClr val="phClr">
                <a:tint val="80000"/>
                <a:satMod val="255000"/>
              </a:schemeClr>
            </a:gs>
          </a:gsLst>
          <a:lin ang="16200000" scaled="0"/>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spDef>
      <a:spPr bwMode="auto">
        <a:gradFill rotWithShape="1">
          <a:gsLst>
            <a:gs pos="0">
              <a:srgbClr val="A4D289"/>
            </a:gs>
            <a:gs pos="100000">
              <a:schemeClr val="bg1"/>
            </a:gs>
          </a:gsLst>
          <a:lin ang="5400000" scaled="1"/>
        </a:gradFill>
        <a:ln w="9525" algn="ctr">
          <a:solidFill>
            <a:schemeClr val="tx1"/>
          </a:solidFill>
          <a:miter lim="800000"/>
          <a:headEnd/>
          <a:tailEnd/>
        </a:ln>
        <a:effectLst>
          <a:outerShdw blurRad="50800" dist="38100" dir="2700000" algn="tl" rotWithShape="0">
            <a:prstClr val="black">
              <a:alpha val="40000"/>
            </a:prstClr>
          </a:outerShdw>
        </a:effectLst>
      </a:spPr>
      <a:bodyPr wrap="none" anchor="ctr"/>
      <a:lstStyle>
        <a:defPPr>
          <a:defRPr sz="2000" dirty="0">
            <a:latin typeface="Tekton Pro" pitchFamily="34" charset="0"/>
          </a:defRPr>
        </a:defPPr>
      </a:lstStyle>
    </a:spDef>
    <a:lnDef>
      <a:spPr bwMode="auto">
        <a:xfrm>
          <a:off x="0" y="0"/>
          <a:ext cx="1" cy="1"/>
        </a:xfrm>
        <a:custGeom>
          <a:avLst/>
          <a:gdLst/>
          <a:ahLst/>
          <a:cxnLst/>
          <a:rect l="0" t="0" r="0" b="0"/>
          <a:pathLst/>
        </a:custGeom>
        <a:gradFill rotWithShape="1">
          <a:gsLst>
            <a:gs pos="0">
              <a:srgbClr val="A4D289"/>
            </a:gs>
            <a:gs pos="100000">
              <a:schemeClr val="bg1"/>
            </a:gs>
          </a:gsLst>
          <a:lin ang="5400000" scaled="1"/>
        </a:gradFill>
        <a:ln w="9525" cap="flat" cmpd="sng" algn="ctr">
          <a:solidFill>
            <a:schemeClr val="tx1"/>
          </a:solidFill>
          <a:prstDash val="solid"/>
          <a:round/>
          <a:headEnd type="none" w="med" len="med"/>
          <a:tailEnd type="none" w="med" len="med"/>
        </a:ln>
        <a:effectLst/>
      </a:spPr>
      <a:bodyPr vert="horz" wrap="none" lIns="91440" tIns="45720" rIns="91440" bIns="45720" anchor="ctr" compatLnSpc="1"/>
      <a:lstStyle>
        <a:defPPr marL="0" marR="0" indent="0" algn="ctr" defTabSz="914400" rtl="0" eaLnBrk="0" fontAlgn="base" latinLnBrk="0" hangingPunct="0">
          <a:lnSpc>
            <a:spcPct val="100000"/>
          </a:lnSpc>
          <a:spcBef>
            <a:spcPct val="0"/>
          </a:spcBef>
          <a:spcAft>
            <a:spcPct val="0"/>
          </a:spcAft>
          <a:buNone/>
          <a:tabLst/>
          <a:defRPr kumimoji="0" lang="en-US" sz="1600" b="1" i="0" u="none" strike="noStrike" baseline="0">
            <a:solidFill>
              <a:schemeClr val="tx1">
                <a:alpha val="100000"/>
              </a:schemeClr>
            </a:solidFill>
            <a:effectLst/>
            <a:latin typeface="Arial"/>
          </a:defRPr>
        </a:defPPr>
      </a:lstStyle>
    </a:lnDef>
    <a:txDef>
      <a:spPr bwMode="auto">
        <a:noFill/>
        <a:ln w="9525">
          <a:noFill/>
          <a:miter lim="800000"/>
          <a:headEnd/>
          <a:tailEnd/>
        </a:ln>
      </a:spPr>
      <a:bodyPr wrap="none">
        <a:spAutoFit/>
      </a:bodyPr>
      <a:lstStyle>
        <a:defPPr>
          <a:defRPr sz="1800" dirty="0">
            <a:solidFill>
              <a:srgbClr val="002060"/>
            </a:solidFill>
            <a:latin typeface="Tekton Pro" pitchFamily="34" charset="0"/>
          </a:defRPr>
        </a:defPPr>
      </a:lstStyle>
    </a:txDef>
  </a:objectDefaults>
  <a:extraClrSchemeLst>
    <a:extraClrScheme>
      <a:clrScheme name="Watermark 1">
        <a:dk1>
          <a:srgbClr val="000000"/>
        </a:dk1>
        <a:lt1>
          <a:srgbClr val="FFFFFF"/>
        </a:lt1>
        <a:dk2>
          <a:srgbClr val="000000"/>
        </a:dk2>
        <a:lt2>
          <a:srgbClr val="808080"/>
        </a:lt2>
        <a:accent1>
          <a:srgbClr val="CCCCFF"/>
        </a:accent1>
        <a:accent2>
          <a:srgbClr val="D9D8EC"/>
        </a:accent2>
        <a:accent3>
          <a:srgbClr val="FFFFFF"/>
        </a:accent3>
        <a:accent4>
          <a:srgbClr val="000000"/>
        </a:accent4>
        <a:accent5>
          <a:srgbClr val="E2E2FF"/>
        </a:accent5>
        <a:accent6>
          <a:srgbClr val="C4C4D6"/>
        </a:accent6>
        <a:hlink>
          <a:srgbClr val="6767FF"/>
        </a:hlink>
        <a:folHlink>
          <a:srgbClr val="9933FF"/>
        </a:folHlink>
      </a:clrScheme>
      <a:clrMap bg1="lt1" tx1="dk1" bg2="lt2" tx2="dk2" accent1="accent1" accent2="accent2" accent3="accent3" accent4="accent4" accent5="accent5" accent6="accent6" hlink="hlink" folHlink="folHlink"/>
    </a:extraClrScheme>
    <a:extraClrScheme>
      <a:clrScheme name="Watermark 2">
        <a:dk1>
          <a:srgbClr val="000000"/>
        </a:dk1>
        <a:lt1>
          <a:srgbClr val="FFFFFF"/>
        </a:lt1>
        <a:dk2>
          <a:srgbClr val="666633"/>
        </a:dk2>
        <a:lt2>
          <a:srgbClr val="5F5F5F"/>
        </a:lt2>
        <a:accent1>
          <a:srgbClr val="FFCC00"/>
        </a:accent1>
        <a:accent2>
          <a:srgbClr val="EFF0B2"/>
        </a:accent2>
        <a:accent3>
          <a:srgbClr val="FFFFFF"/>
        </a:accent3>
        <a:accent4>
          <a:srgbClr val="000000"/>
        </a:accent4>
        <a:accent5>
          <a:srgbClr val="FFE2AA"/>
        </a:accent5>
        <a:accent6>
          <a:srgbClr val="D9D9A1"/>
        </a:accent6>
        <a:hlink>
          <a:srgbClr val="808000"/>
        </a:hlink>
        <a:folHlink>
          <a:srgbClr val="CCCC00"/>
        </a:folHlink>
      </a:clrScheme>
      <a:clrMap bg1="lt1" tx1="dk1" bg2="lt2" tx2="dk2" accent1="accent1" accent2="accent2" accent3="accent3" accent4="accent4" accent5="accent5" accent6="accent6" hlink="hlink" folHlink="folHlink"/>
    </a:extraClrScheme>
    <a:extraClrScheme>
      <a:clrScheme name="Watermark 3">
        <a:dk1>
          <a:srgbClr val="000000"/>
        </a:dk1>
        <a:lt1>
          <a:srgbClr val="FFFFFF"/>
        </a:lt1>
        <a:dk2>
          <a:srgbClr val="000000"/>
        </a:dk2>
        <a:lt2>
          <a:srgbClr val="666699"/>
        </a:lt2>
        <a:accent1>
          <a:srgbClr val="9BB0CB"/>
        </a:accent1>
        <a:accent2>
          <a:srgbClr val="D1E0CE"/>
        </a:accent2>
        <a:accent3>
          <a:srgbClr val="FFFFFF"/>
        </a:accent3>
        <a:accent4>
          <a:srgbClr val="000000"/>
        </a:accent4>
        <a:accent5>
          <a:srgbClr val="CBD4E2"/>
        </a:accent5>
        <a:accent6>
          <a:srgbClr val="BDCBBA"/>
        </a:accent6>
        <a:hlink>
          <a:srgbClr val="8EA642"/>
        </a:hlink>
        <a:folHlink>
          <a:srgbClr val="CCCC00"/>
        </a:folHlink>
      </a:clrScheme>
      <a:clrMap bg1="lt1" tx1="dk1" bg2="lt2" tx2="dk2" accent1="accent1" accent2="accent2" accent3="accent3" accent4="accent4" accent5="accent5" accent6="accent6" hlink="hlink" folHlink="folHlink"/>
    </a:extraClrScheme>
    <a:extraClrScheme>
      <a:clrScheme name="Watermark 4">
        <a:dk1>
          <a:srgbClr val="333300"/>
        </a:dk1>
        <a:lt1>
          <a:srgbClr val="FFFFCC"/>
        </a:lt1>
        <a:dk2>
          <a:srgbClr val="336600"/>
        </a:dk2>
        <a:lt2>
          <a:srgbClr val="FFFFCC"/>
        </a:lt2>
        <a:accent1>
          <a:srgbClr val="99CC00"/>
        </a:accent1>
        <a:accent2>
          <a:srgbClr val="669900"/>
        </a:accent2>
        <a:accent3>
          <a:srgbClr val="ADB8AA"/>
        </a:accent3>
        <a:accent4>
          <a:srgbClr val="DADAAE"/>
        </a:accent4>
        <a:accent5>
          <a:srgbClr val="CAE2AA"/>
        </a:accent5>
        <a:accent6>
          <a:srgbClr val="5C8A00"/>
        </a:accent6>
        <a:hlink>
          <a:srgbClr val="CC9900"/>
        </a:hlink>
        <a:folHlink>
          <a:srgbClr val="FFCC00"/>
        </a:folHlink>
      </a:clrScheme>
      <a:clrMap bg1="dk2" tx1="lt1" bg2="dk1" tx2="lt2" accent1="accent1" accent2="accent2" accent3="accent3" accent4="accent4" accent5="accent5" accent6="accent6" hlink="hlink" folHlink="folHlink"/>
    </a:extraClrScheme>
    <a:extraClrScheme>
      <a:clrScheme name="Watermark 5">
        <a:dk1>
          <a:srgbClr val="424458"/>
        </a:dk1>
        <a:lt1>
          <a:srgbClr val="FFFFFF"/>
        </a:lt1>
        <a:dk2>
          <a:srgbClr val="004A48"/>
        </a:dk2>
        <a:lt2>
          <a:srgbClr val="FFFFFF"/>
        </a:lt2>
        <a:accent1>
          <a:srgbClr val="83B200"/>
        </a:accent1>
        <a:accent2>
          <a:srgbClr val="006260"/>
        </a:accent2>
        <a:accent3>
          <a:srgbClr val="AAB1B1"/>
        </a:accent3>
        <a:accent4>
          <a:srgbClr val="DADADA"/>
        </a:accent4>
        <a:accent5>
          <a:srgbClr val="C1D5AA"/>
        </a:accent5>
        <a:accent6>
          <a:srgbClr val="005856"/>
        </a:accent6>
        <a:hlink>
          <a:srgbClr val="6666FF"/>
        </a:hlink>
        <a:folHlink>
          <a:srgbClr val="B2B2B2"/>
        </a:folHlink>
      </a:clrScheme>
      <a:clrMap bg1="dk2" tx1="lt1" bg2="dk1" tx2="lt2" accent1="accent1" accent2="accent2" accent3="accent3" accent4="accent4" accent5="accent5" accent6="accent6" hlink="hlink" folHlink="folHlink"/>
    </a:extraClrScheme>
    <a:extraClrScheme>
      <a:clrScheme name="Watermark 6">
        <a:dk1>
          <a:srgbClr val="000000"/>
        </a:dk1>
        <a:lt1>
          <a:srgbClr val="FFFFFF"/>
        </a:lt1>
        <a:dk2>
          <a:srgbClr val="1C2046"/>
        </a:dk2>
        <a:lt2>
          <a:srgbClr val="FFFFFF"/>
        </a:lt2>
        <a:accent1>
          <a:srgbClr val="00CCFF"/>
        </a:accent1>
        <a:accent2>
          <a:srgbClr val="2D226E"/>
        </a:accent2>
        <a:accent3>
          <a:srgbClr val="ABABB0"/>
        </a:accent3>
        <a:accent4>
          <a:srgbClr val="DADADA"/>
        </a:accent4>
        <a:accent5>
          <a:srgbClr val="AAE2FF"/>
        </a:accent5>
        <a:accent6>
          <a:srgbClr val="281E63"/>
        </a:accent6>
        <a:hlink>
          <a:srgbClr val="666699"/>
        </a:hlink>
        <a:folHlink>
          <a:srgbClr val="9999FF"/>
        </a:folHlink>
      </a:clrScheme>
      <a:clrMap bg1="dk2" tx1="lt1" bg2="dk1" tx2="lt2" accent1="accent1" accent2="accent2" accent3="accent3" accent4="accent4" accent5="accent5" accent6="accent6" hlink="hlink" folHlink="folHlink"/>
    </a:extraClrScheme>
    <a:extraClrScheme>
      <a:clrScheme name="Watermark 7">
        <a:dk1>
          <a:srgbClr val="424458"/>
        </a:dk1>
        <a:lt1>
          <a:srgbClr val="FFFFFF"/>
        </a:lt1>
        <a:dk2>
          <a:srgbClr val="000066"/>
        </a:dk2>
        <a:lt2>
          <a:srgbClr val="FFFFFF"/>
        </a:lt2>
        <a:accent1>
          <a:srgbClr val="6666FF"/>
        </a:accent1>
        <a:accent2>
          <a:srgbClr val="333399"/>
        </a:accent2>
        <a:accent3>
          <a:srgbClr val="AAAAB8"/>
        </a:accent3>
        <a:accent4>
          <a:srgbClr val="DADADA"/>
        </a:accent4>
        <a:accent5>
          <a:srgbClr val="B8B8FF"/>
        </a:accent5>
        <a:accent6>
          <a:srgbClr val="2D2D8A"/>
        </a:accent6>
        <a:hlink>
          <a:srgbClr val="FF9900"/>
        </a:hlink>
        <a:folHlink>
          <a:srgbClr val="CCCC00"/>
        </a:folHlink>
      </a:clrScheme>
      <a:clrMap bg1="dk2" tx1="lt1" bg2="dk1" tx2="lt2" accent1="accent1" accent2="accent2" accent3="accent3" accent4="accent4" accent5="accent5" accent6="accent6" hlink="hlink" folHlink="folHlink"/>
    </a:extraClrScheme>
    <a:extraClrScheme>
      <a:clrScheme name="Watermark 8">
        <a:dk1>
          <a:srgbClr val="1C1C1C"/>
        </a:dk1>
        <a:lt1>
          <a:srgbClr val="FFFFCC"/>
        </a:lt1>
        <a:dk2>
          <a:srgbClr val="390B20"/>
        </a:dk2>
        <a:lt2>
          <a:srgbClr val="FFFFCC"/>
        </a:lt2>
        <a:accent1>
          <a:srgbClr val="FF916F"/>
        </a:accent1>
        <a:accent2>
          <a:srgbClr val="561450"/>
        </a:accent2>
        <a:accent3>
          <a:srgbClr val="AEAAAB"/>
        </a:accent3>
        <a:accent4>
          <a:srgbClr val="DADAAE"/>
        </a:accent4>
        <a:accent5>
          <a:srgbClr val="FFC7BB"/>
        </a:accent5>
        <a:accent6>
          <a:srgbClr val="4D1148"/>
        </a:accent6>
        <a:hlink>
          <a:srgbClr val="637D95"/>
        </a:hlink>
        <a:folHlink>
          <a:srgbClr val="FFCC00"/>
        </a:folHlink>
      </a:clrScheme>
      <a:clrMap bg1="dk2" tx1="lt1" bg2="dk1" tx2="lt2" accent1="accent1" accent2="accent2" accent3="accent3" accent4="accent4" accent5="accent5" accent6="accent6" hlink="hlink" folHlink="folHlink"/>
    </a:extraClrScheme>
    <a:extraClrScheme>
      <a:clrScheme name="Watermark 9">
        <a:dk1>
          <a:srgbClr val="4C0000"/>
        </a:dk1>
        <a:lt1>
          <a:srgbClr val="FFFFFF"/>
        </a:lt1>
        <a:dk2>
          <a:srgbClr val="722104"/>
        </a:dk2>
        <a:lt2>
          <a:srgbClr val="FFFFFF"/>
        </a:lt2>
        <a:accent1>
          <a:srgbClr val="CC6600"/>
        </a:accent1>
        <a:accent2>
          <a:srgbClr val="8A2E00"/>
        </a:accent2>
        <a:accent3>
          <a:srgbClr val="BCABAA"/>
        </a:accent3>
        <a:accent4>
          <a:srgbClr val="DADADA"/>
        </a:accent4>
        <a:accent5>
          <a:srgbClr val="E2B8AA"/>
        </a:accent5>
        <a:accent6>
          <a:srgbClr val="7D2900"/>
        </a:accent6>
        <a:hlink>
          <a:srgbClr val="FFCC00"/>
        </a:hlink>
        <a:folHlink>
          <a:srgbClr val="FF990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SQLintersection.thmx</Template>
  <TotalTime>454</TotalTime>
  <Words>6756</Words>
  <Application>Microsoft Office PowerPoint</Application>
  <PresentationFormat>On-screen Show (4:3)</PresentationFormat>
  <Paragraphs>1334</Paragraphs>
  <Slides>300</Slides>
  <Notes>48</Notes>
  <HiddenSlides>0</HiddenSlides>
  <MMClips>0</MMClips>
  <ScaleCrop>false</ScaleCrop>
  <HeadingPairs>
    <vt:vector size="4" baseType="variant">
      <vt:variant>
        <vt:lpstr>Theme</vt:lpstr>
      </vt:variant>
      <vt:variant>
        <vt:i4>4</vt:i4>
      </vt:variant>
      <vt:variant>
        <vt:lpstr>Slide Titles</vt:lpstr>
      </vt:variant>
      <vt:variant>
        <vt:i4>300</vt:i4>
      </vt:variant>
    </vt:vector>
  </HeadingPairs>
  <TitlesOfParts>
    <vt:vector size="304" baseType="lpstr">
      <vt:lpstr>SQLintersection</vt:lpstr>
      <vt:lpstr>1_SQLintersection</vt:lpstr>
      <vt:lpstr>2_SQLintersection</vt:lpstr>
      <vt:lpstr>Template</vt:lpstr>
      <vt:lpstr>SQLintersection POSTCON01  Make SQL Server Apps Go Faster</vt:lpstr>
      <vt:lpstr>PowerPoint Presentation</vt:lpstr>
      <vt:lpstr>Make SQL Server apps go faster</vt:lpstr>
      <vt:lpstr>FAQ, LOL</vt:lpstr>
      <vt:lpstr>Your top-secret page for the scripts you’ll see today (and more): http://BrentOzar.com/go/zoom   Password: notslower</vt:lpstr>
      <vt:lpstr>Please evaluate</vt:lpstr>
      <vt:lpstr>SQLintersection Session POSTCON01  How to Think Like the Engine</vt:lpstr>
      <vt:lpstr>http://BrentOzar.com/go/engine</vt:lpstr>
      <vt:lpstr>http://BrentOzar.com/go/engine</vt:lpstr>
      <vt:lpstr>PowerPoint Presentation</vt:lpstr>
      <vt:lpstr>http://BrentOzar.com/go/engine</vt:lpstr>
      <vt:lpstr>http://BrentOzar.com/go/engine</vt:lpstr>
      <vt:lpstr>http://BrentOzar.com/go/engine</vt:lpstr>
      <vt:lpstr>http://BrentOzar.com/go/engine</vt:lpstr>
      <vt:lpstr>http://BrentOzar.com/go/engine</vt:lpstr>
      <vt:lpstr>http://BrentOzar.com/go/engine</vt:lpstr>
      <vt:lpstr>http://BrentOzar.com/go/engine</vt:lpstr>
      <vt:lpstr>http://BrentOzar.com/go/engine</vt:lpstr>
      <vt:lpstr>http://BrentOzar.com/go/engine</vt:lpstr>
      <vt:lpstr>http://BrentOzar.com/go/engine</vt:lpstr>
      <vt:lpstr>http://BrentOzar.com/go/engine</vt:lpstr>
      <vt:lpstr>http://BrentOzar.com/go/engine</vt:lpstr>
      <vt:lpstr>http://BrentOzar.com/go/engine</vt:lpstr>
      <vt:lpstr>http://BrentOzar.com/go/engine</vt:lpstr>
      <vt:lpstr>PowerPoint Presentation</vt:lpstr>
      <vt:lpstr>DBCC IND lists a table’s pages.</vt:lpstr>
      <vt:lpstr>PowerPoint Presentation</vt:lpstr>
      <vt:lpstr>PowerPoint Presentation</vt:lpstr>
      <vt:lpstr>You: SQL Server. Me: end user.</vt:lpstr>
      <vt:lpstr>First query:</vt:lpstr>
      <vt:lpstr>Your Execution Plan</vt:lpstr>
      <vt:lpstr>SQL Server’s Execution Plan</vt:lpstr>
      <vt:lpstr>Next up</vt:lpstr>
      <vt:lpstr>Your Execution Plan</vt:lpstr>
      <vt:lpstr>SQL Server’s Execution Plan</vt:lpstr>
      <vt:lpstr>PowerPoint Presentation</vt:lpstr>
      <vt:lpstr>PowerPoint Presentation</vt:lpstr>
      <vt:lpstr>Filters aren’t necessarily more expensive.</vt:lpstr>
      <vt:lpstr>Next query</vt:lpstr>
      <vt:lpstr>The Execution Plan</vt:lpstr>
      <vt:lpstr>SQL Server’s Execution Plan</vt:lpstr>
      <vt:lpstr>PowerPoint Presentation</vt:lpstr>
      <vt:lpstr>Parallelism might help.</vt:lpstr>
      <vt:lpstr>PowerPoint Presentation</vt:lpstr>
      <vt:lpstr>Next query</vt:lpstr>
      <vt:lpstr>That query sucks.</vt:lpstr>
      <vt:lpstr>Why does it suck?</vt:lpstr>
      <vt:lpstr>PowerPoint Presentation</vt:lpstr>
      <vt:lpstr>PowerPoint Presentation</vt:lpstr>
      <vt:lpstr>PowerPoint Presentation</vt:lpstr>
      <vt:lpstr>PowerPoint Presentation</vt:lpstr>
      <vt:lpstr>Avoid sorting in the database if you can,   but if you must do it, minimize the fields involved.</vt:lpstr>
      <vt:lpstr>We need relief.</vt:lpstr>
      <vt:lpstr>PowerPoint Presentation</vt:lpstr>
      <vt:lpstr>Next query, now with the index</vt:lpstr>
      <vt:lpstr>The Execution Plan</vt:lpstr>
      <vt:lpstr>SQL Server’s Execution Plan</vt:lpstr>
      <vt:lpstr>PowerPoint Presentation</vt:lpstr>
      <vt:lpstr>PowerPoint Presentation</vt:lpstr>
      <vt:lpstr>The index covers the fields needed by the query,  so we call it a covering index.*    *But covering isn’t really a special kind of index –  it’s only covering when we’re talking in terms of a query.</vt:lpstr>
      <vt:lpstr>Also, you’re not holding the full index.</vt:lpstr>
      <vt:lpstr>Next query</vt:lpstr>
      <vt:lpstr>The Execution Plan</vt:lpstr>
      <vt:lpstr>PowerPoint Presentation</vt:lpstr>
      <vt:lpstr>PowerPoint Presentation</vt:lpstr>
      <vt:lpstr>Classic index tuning problem</vt:lpstr>
      <vt:lpstr>PowerPoint Presentation</vt:lpstr>
      <vt:lpstr>Same query again</vt:lpstr>
      <vt:lpstr>PowerPoint Presentation</vt:lpstr>
      <vt:lpstr>PowerPoint Presentation</vt:lpstr>
      <vt:lpstr>PowerPoint Presentation</vt:lpstr>
      <vt:lpstr>PowerPoint Presentation</vt:lpstr>
      <vt:lpstr>“seek” != “awesome”</vt:lpstr>
      <vt:lpstr>PowerPoint Presentation</vt:lpstr>
      <vt:lpstr>More indexes mean</vt:lpstr>
      <vt:lpstr>SQLintersection Session POSTCON01  Wait Stats: Focusing Your Tuning</vt:lpstr>
      <vt:lpstr>Agenda</vt:lpstr>
      <vt:lpstr>1st query: SELECT</vt:lpstr>
      <vt:lpstr>SQL Server Architecture Basics</vt:lpstr>
      <vt:lpstr>1. End user sends in a query     (this isn’t a bottleneck)</vt:lpstr>
      <vt:lpstr>2. CPU tries to get the data from cache</vt:lpstr>
      <vt:lpstr>3. If it’s not in cache, we get it from disk</vt:lpstr>
      <vt:lpstr>4. We slice &amp; dice the data,  and may do sorts in TempDB</vt:lpstr>
      <vt:lpstr>5. We send the data back to the user</vt:lpstr>
      <vt:lpstr>2nd query: DELETE, UPDATE, INSERT (DUI) operations </vt:lpstr>
      <vt:lpstr>1. User sends in the query    (again, not a bottleneck)</vt:lpstr>
      <vt:lpstr>2. We try to get related data into cache (indexes, trigger tables)</vt:lpstr>
      <vt:lpstr>3. If it’s not in cache, we fetch from disk</vt:lpstr>
      <vt:lpstr>4. We take locks on the data (This happens in selects too, but we skipped that)</vt:lpstr>
      <vt:lpstr>5. We write the data to the log file synchronously (before commit)</vt:lpstr>
      <vt:lpstr>6. We write the data file changes asynchronously</vt:lpstr>
      <vt:lpstr>7. We return the results to the user</vt:lpstr>
      <vt:lpstr>Wait stats: how SQL Server tracks all these arrows.</vt:lpstr>
      <vt:lpstr>How SQL Server Schedules CPU</vt:lpstr>
      <vt:lpstr>How SQL Server Schedules CPU</vt:lpstr>
      <vt:lpstr>How SQL Server Schedules CPU</vt:lpstr>
      <vt:lpstr>How SQL Server Schedules CPU</vt:lpstr>
      <vt:lpstr>How SQL Server Schedules CPU</vt:lpstr>
      <vt:lpstr>That’s the Simple Version</vt:lpstr>
      <vt:lpstr>Slightly More Complicated</vt:lpstr>
      <vt:lpstr>SQL Server Waits For:</vt:lpstr>
      <vt:lpstr>Tracking the bottleneck</vt:lpstr>
      <vt:lpstr>How to check wait stats</vt:lpstr>
      <vt:lpstr>Option #1: over time BrentOzar.com/go/waitsnow</vt:lpstr>
      <vt:lpstr>What the script does</vt:lpstr>
      <vt:lpstr>The results: two cryptic lists of waits </vt:lpstr>
      <vt:lpstr>Option #2: now, 5-second sample: BrentOzar.com/askbrent</vt:lpstr>
      <vt:lpstr>Common wait types</vt:lpstr>
      <vt:lpstr>Show me on the chart  where the bad query touched you</vt:lpstr>
      <vt:lpstr>Let’s start with storage.</vt:lpstr>
      <vt:lpstr>PowerPoint Presentation</vt:lpstr>
      <vt:lpstr>Perfmon counters for more info</vt:lpstr>
      <vt:lpstr>File-by-file details</vt:lpstr>
      <vt:lpstr>Related memory counters</vt:lpstr>
      <vt:lpstr>Fixing PAGEIOLATCH waits</vt:lpstr>
      <vt:lpstr>Fixing WRITELOG waits</vt:lpstr>
      <vt:lpstr>Fixing ASYNC_IO_COMPLETION</vt:lpstr>
      <vt:lpstr>Next, memory.</vt:lpstr>
      <vt:lpstr>How memory shows up as a wait</vt:lpstr>
      <vt:lpstr>PAGELATCH* waits</vt:lpstr>
      <vt:lpstr>Fixing PAGELATCH* waits</vt:lpstr>
      <vt:lpstr>Next up, network.</vt:lpstr>
      <vt:lpstr>When does SQL wait on network?</vt:lpstr>
      <vt:lpstr>When does SQL wait on network?</vt:lpstr>
      <vt:lpstr>Finally, CPU itself.</vt:lpstr>
      <vt:lpstr>CPU is different.</vt:lpstr>
      <vt:lpstr>Recap</vt:lpstr>
      <vt:lpstr>SQLintersection POSTCON01  What’s Happening in my SQL Server?</vt:lpstr>
      <vt:lpstr>BrentOzar.com/responder</vt:lpstr>
      <vt:lpstr>BrentOzar.com/responder</vt:lpstr>
      <vt:lpstr>SQL Server is helpful</vt:lpstr>
      <vt:lpstr>We’re going to cover 4 tools</vt:lpstr>
      <vt:lpstr>sp_WhoIsActive</vt:lpstr>
      <vt:lpstr>sp_WhoIsActive answers the question:  “What stinks… right now?”</vt:lpstr>
      <vt:lpstr>PowerPoint Presentation</vt:lpstr>
      <vt:lpstr>sp_WhoIsActive has a lot of options</vt:lpstr>
      <vt:lpstr>Want to find out more?</vt:lpstr>
      <vt:lpstr>sp_AskBrent®</vt:lpstr>
      <vt:lpstr>sp_AskBrent™</vt:lpstr>
      <vt:lpstr>PowerPoint Presentation</vt:lpstr>
      <vt:lpstr>PowerPoint Presentation</vt:lpstr>
      <vt:lpstr>sp_AskBrent® Parameters</vt:lpstr>
      <vt:lpstr>These tools analyze right now. What if we can’t catch the problem?</vt:lpstr>
      <vt:lpstr>sp_BlitzCache™</vt:lpstr>
      <vt:lpstr>sp_BlitzCache™</vt:lpstr>
      <vt:lpstr>Why analyze the plan cache?</vt:lpstr>
      <vt:lpstr>DEMO!</vt:lpstr>
      <vt:lpstr>There’s one problem…</vt:lpstr>
      <vt:lpstr>Extended Events</vt:lpstr>
      <vt:lpstr>Extended Events</vt:lpstr>
      <vt:lpstr>The downside</vt:lpstr>
      <vt:lpstr>What We’ll Set Up</vt:lpstr>
      <vt:lpstr>DEMO!</vt:lpstr>
      <vt:lpstr>http://www.brentozar.com/go/ collect-xevents/ </vt:lpstr>
      <vt:lpstr>Just in case…</vt:lpstr>
      <vt:lpstr>Why use one over the other?</vt:lpstr>
      <vt:lpstr>What we covered</vt:lpstr>
      <vt:lpstr>Four Ways to Find Problem Queries</vt:lpstr>
      <vt:lpstr>SQLintersection Session POSTCON01  Fix Your Worst Index Problems</vt:lpstr>
      <vt:lpstr>Meet Stanley</vt:lpstr>
      <vt:lpstr>Stanley hasn’t been tuning indexes regularly</vt:lpstr>
      <vt:lpstr>PowerPoint Presentation</vt:lpstr>
      <vt:lpstr>Not so much</vt:lpstr>
      <vt:lpstr>Quick recap</vt:lpstr>
      <vt:lpstr>PowerPoint Presentation</vt:lpstr>
      <vt:lpstr>PowerPoint Presentation</vt:lpstr>
      <vt:lpstr>Basic indexes</vt:lpstr>
      <vt:lpstr>Meet the DMVs</vt:lpstr>
      <vt:lpstr>Index DMV reference</vt:lpstr>
      <vt:lpstr>“Usage Stats”</vt:lpstr>
      <vt:lpstr>“Operational Stats”</vt:lpstr>
      <vt:lpstr>“Missing index” DMVs </vt:lpstr>
      <vt:lpstr>Advice is complicated</vt:lpstr>
      <vt:lpstr>sp_BlitzIndex® shows lots of information in one place</vt:lpstr>
      <vt:lpstr>BrentOzar.com/BlitzIndex</vt:lpstr>
      <vt:lpstr>Get details on a table</vt:lpstr>
      <vt:lpstr>Demo 1: Meet the Index DMVs</vt:lpstr>
      <vt:lpstr>Index DMVs</vt:lpstr>
      <vt:lpstr>Let’s find out what’s wrong.</vt:lpstr>
      <vt:lpstr>How we diagnose</vt:lpstr>
      <vt:lpstr>DEMO 2: Diagnose!</vt:lpstr>
      <vt:lpstr>PowerPoint Presentation</vt:lpstr>
      <vt:lpstr>Can indexes make things faster?</vt:lpstr>
      <vt:lpstr>Another view</vt:lpstr>
      <vt:lpstr>Indexing Gotchas</vt:lpstr>
      <vt:lpstr>Missing index requests ain’t always there</vt:lpstr>
      <vt:lpstr>Missing Index Data Disappears Sometimes</vt:lpstr>
      <vt:lpstr>Indexing Gotchas in SQL Server 2012+</vt:lpstr>
      <vt:lpstr>2012+ gotchas continued</vt:lpstr>
      <vt:lpstr>Reducing change impact</vt:lpstr>
      <vt:lpstr>Fix the top 3 problems first</vt:lpstr>
      <vt:lpstr>Missing indexes &gt; 1 million</vt:lpstr>
      <vt:lpstr>Duplicate indexes &gt; 500MB with reads</vt:lpstr>
      <vt:lpstr>Heaps &gt; 500MB that are being written to</vt:lpstr>
      <vt:lpstr>Top 3</vt:lpstr>
      <vt:lpstr>Keep an eye out for weird patterns</vt:lpstr>
      <vt:lpstr>PowerPoint Presentation</vt:lpstr>
      <vt:lpstr>SQLintersection Session POSTCON01  Artisanal Indexes: Filters, Views, and Computed Columns</vt:lpstr>
      <vt:lpstr>I’m from Portland, OR</vt:lpstr>
      <vt:lpstr>Indexes can benefit from hand-crafting, too</vt:lpstr>
      <vt:lpstr>A big gotcha</vt:lpstr>
      <vt:lpstr>Settings that impact filtered indexes</vt:lpstr>
      <vt:lpstr>Don’t let this stop you</vt:lpstr>
      <vt:lpstr>1. Filtered indexes</vt:lpstr>
      <vt:lpstr>Nonclustered index</vt:lpstr>
      <vt:lpstr>Filtered index</vt:lpstr>
      <vt:lpstr>Filtered index with includes</vt:lpstr>
      <vt:lpstr>Demo: Filtered Indexes</vt:lpstr>
      <vt:lpstr>Filtered limitations</vt:lpstr>
      <vt:lpstr>Filtered index perks</vt:lpstr>
      <vt:lpstr>(WHERE Bugs=1);</vt:lpstr>
      <vt:lpstr>2. Indexed Views</vt:lpstr>
      <vt:lpstr>Create the view</vt:lpstr>
      <vt:lpstr>Create an index</vt:lpstr>
      <vt:lpstr>Demo: Indexed Views</vt:lpstr>
      <vt:lpstr>Indexed view fine print</vt:lpstr>
      <vt:lpstr>Indexed view limitations</vt:lpstr>
      <vt:lpstr>Indexed view perks</vt:lpstr>
      <vt:lpstr>3. Computed columns</vt:lpstr>
      <vt:lpstr>Example</vt:lpstr>
      <vt:lpstr>You can “persist”</vt:lpstr>
      <vt:lpstr>You can index</vt:lpstr>
      <vt:lpstr>Demo: Indexed Computed Columns</vt:lpstr>
      <vt:lpstr>Here’s the magic</vt:lpstr>
      <vt:lpstr>PowerPoint Presentation</vt:lpstr>
      <vt:lpstr>This query is covered</vt:lpstr>
      <vt:lpstr>Indexed computed column perks</vt:lpstr>
      <vt:lpstr>Artisanal Indexes</vt:lpstr>
      <vt:lpstr>Hand crafted indexes</vt:lpstr>
      <vt:lpstr>Remember to test first</vt:lpstr>
      <vt:lpstr>Don’t overuse special indexes</vt:lpstr>
      <vt:lpstr>When you find the right place to implement a perfectly hand crafted index, it’s delicious.</vt:lpstr>
      <vt:lpstr>SQLintersection Session POSTCON01  Developer’s Guide to Dangerous Queries</vt:lpstr>
      <vt:lpstr>What bad patterns have we covered?</vt:lpstr>
      <vt:lpstr>We’ve already shown you why</vt:lpstr>
      <vt:lpstr>Where to now?</vt:lpstr>
      <vt:lpstr>Our Agenda</vt:lpstr>
      <vt:lpstr>Low Functioning Functions</vt:lpstr>
      <vt:lpstr>Scalar Functions</vt:lpstr>
      <vt:lpstr>A function that returns a single value</vt:lpstr>
      <vt:lpstr>What could go wrong?</vt:lpstr>
      <vt:lpstr>What could go wrong?</vt:lpstr>
      <vt:lpstr>What could go wrong?</vt:lpstr>
      <vt:lpstr>What could go wrong?</vt:lpstr>
      <vt:lpstr>Wait, what?</vt:lpstr>
      <vt:lpstr>Identifying the Problem: Interactive Means</vt:lpstr>
      <vt:lpstr>Identifying the Problem:  Historical Means</vt:lpstr>
      <vt:lpstr>Demo!</vt:lpstr>
      <vt:lpstr>What about TVFs?</vt:lpstr>
      <vt:lpstr>A function that returns a tabular value</vt:lpstr>
      <vt:lpstr>A TVF in Action!</vt:lpstr>
      <vt:lpstr>A TVF in Action!</vt:lpstr>
      <vt:lpstr>A TVF in Action! Now with different  parameters</vt:lpstr>
      <vt:lpstr>TVFs Give Bad Estimates</vt:lpstr>
      <vt:lpstr>An Inline TVF</vt:lpstr>
      <vt:lpstr>An Inlined TVF</vt:lpstr>
      <vt:lpstr>That’s better!</vt:lpstr>
      <vt:lpstr>Functions in SQL Server</vt:lpstr>
      <vt:lpstr>Nesting Habits of the Wild Query</vt:lpstr>
      <vt:lpstr>Correlated Subqueries</vt:lpstr>
      <vt:lpstr>What is a correlated subquery?</vt:lpstr>
      <vt:lpstr>Problems?</vt:lpstr>
      <vt:lpstr>Our awful query</vt:lpstr>
      <vt:lpstr>What’s going on here?</vt:lpstr>
      <vt:lpstr>Scan SalesOrderHeader</vt:lpstr>
      <vt:lpstr>What’s wrong here?</vt:lpstr>
      <vt:lpstr>What’s wrong here?</vt:lpstr>
      <vt:lpstr>A re-write!</vt:lpstr>
      <vt:lpstr>What happens now?</vt:lpstr>
      <vt:lpstr>What happens now?</vt:lpstr>
      <vt:lpstr>Everything runs once!</vt:lpstr>
      <vt:lpstr>What’s going on here?</vt:lpstr>
      <vt:lpstr>Simple Rewrites Save Time</vt:lpstr>
      <vt:lpstr>Nested  Views</vt:lpstr>
      <vt:lpstr>It’s so simple!</vt:lpstr>
      <vt:lpstr>… What?</vt:lpstr>
      <vt:lpstr>The problem with nested views</vt:lpstr>
      <vt:lpstr>Finding Exhausted Optimizers</vt:lpstr>
      <vt:lpstr>Getting Rid of Nested Views</vt:lpstr>
      <vt:lpstr>Why no working example?</vt:lpstr>
      <vt:lpstr>Database Design Anti-Patterns</vt:lpstr>
      <vt:lpstr>Why Database Design?</vt:lpstr>
      <vt:lpstr>Entity Attribute Value</vt:lpstr>
      <vt:lpstr>Oh the horror!</vt:lpstr>
      <vt:lpstr>What’s in an attribute?</vt:lpstr>
      <vt:lpstr>Problems with basic EAV</vt:lpstr>
      <vt:lpstr>A mildly better approach</vt:lpstr>
      <vt:lpstr>A mildly better approach</vt:lpstr>
      <vt:lpstr>This is not an easy problem</vt:lpstr>
      <vt:lpstr>This is not an easy problem</vt:lpstr>
      <vt:lpstr>Solving the problem - 1</vt:lpstr>
      <vt:lpstr>Solving the problem - 2</vt:lpstr>
      <vt:lpstr>What Can We Do?</vt:lpstr>
      <vt:lpstr>Patterns and Anti-Patterns</vt:lpstr>
      <vt:lpstr>SQLintersection Session POSTCON01  Make SQL Server Apps Go Faster</vt:lpstr>
      <vt:lpstr>Question: What is the #1 best thing you learned this week?</vt:lpstr>
      <vt:lpstr>Your top-secret page for the scripts we showed today (and more): http://BrentOzar.com/go/zoom   Password: notslower</vt:lpstr>
      <vt:lpstr>When you get home</vt:lpstr>
      <vt:lpstr>How to Get Help</vt:lpstr>
      <vt:lpstr>Please evaluate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Developer’s Guide to Database Operations</dc:title>
  <dc:creator>Kendra Little</dc:creator>
  <cp:lastModifiedBy>Kimberly L. Tripp</cp:lastModifiedBy>
  <cp:revision>37</cp:revision>
  <cp:lastPrinted>2014-04-08T22:21:45Z</cp:lastPrinted>
  <dcterms:created xsi:type="dcterms:W3CDTF">2014-04-02T17:50:01Z</dcterms:created>
  <dcterms:modified xsi:type="dcterms:W3CDTF">2014-04-08T22:35:52Z</dcterms:modified>
</cp:coreProperties>
</file>