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2" r:id="rId1"/>
    <p:sldMasterId id="2147483925" r:id="rId2"/>
  </p:sldMasterIdLst>
  <p:notesMasterIdLst>
    <p:notesMasterId r:id="rId59"/>
  </p:notesMasterIdLst>
  <p:handoutMasterIdLst>
    <p:handoutMasterId r:id="rId60"/>
  </p:handoutMasterIdLst>
  <p:sldIdLst>
    <p:sldId id="256" r:id="rId3"/>
    <p:sldId id="321" r:id="rId4"/>
    <p:sldId id="257" r:id="rId5"/>
    <p:sldId id="260" r:id="rId6"/>
    <p:sldId id="261" r:id="rId7"/>
    <p:sldId id="262" r:id="rId8"/>
    <p:sldId id="263" r:id="rId9"/>
    <p:sldId id="264" r:id="rId10"/>
    <p:sldId id="265" r:id="rId11"/>
    <p:sldId id="266" r:id="rId12"/>
    <p:sldId id="267" r:id="rId13"/>
    <p:sldId id="279" r:id="rId14"/>
    <p:sldId id="268" r:id="rId15"/>
    <p:sldId id="269" r:id="rId16"/>
    <p:sldId id="270" r:id="rId17"/>
    <p:sldId id="271" r:id="rId18"/>
    <p:sldId id="272" r:id="rId19"/>
    <p:sldId id="273" r:id="rId20"/>
    <p:sldId id="280" r:id="rId21"/>
    <p:sldId id="281" r:id="rId22"/>
    <p:sldId id="322" r:id="rId23"/>
    <p:sldId id="258" r:id="rId24"/>
    <p:sldId id="284" r:id="rId25"/>
    <p:sldId id="296" r:id="rId26"/>
    <p:sldId id="307" r:id="rId27"/>
    <p:sldId id="308" r:id="rId28"/>
    <p:sldId id="309" r:id="rId29"/>
    <p:sldId id="310" r:id="rId30"/>
    <p:sldId id="311" r:id="rId31"/>
    <p:sldId id="323" r:id="rId32"/>
    <p:sldId id="324" r:id="rId33"/>
    <p:sldId id="312" r:id="rId34"/>
    <p:sldId id="313" r:id="rId35"/>
    <p:sldId id="326" r:id="rId36"/>
    <p:sldId id="314" r:id="rId37"/>
    <p:sldId id="315" r:id="rId38"/>
    <p:sldId id="316" r:id="rId39"/>
    <p:sldId id="298" r:id="rId40"/>
    <p:sldId id="299" r:id="rId41"/>
    <p:sldId id="300" r:id="rId42"/>
    <p:sldId id="317" r:id="rId43"/>
    <p:sldId id="318" r:id="rId44"/>
    <p:sldId id="303" r:id="rId45"/>
    <p:sldId id="304" r:id="rId46"/>
    <p:sldId id="305" r:id="rId47"/>
    <p:sldId id="319" r:id="rId48"/>
    <p:sldId id="320" r:id="rId49"/>
    <p:sldId id="259" r:id="rId50"/>
    <p:sldId id="288" r:id="rId51"/>
    <p:sldId id="285" r:id="rId52"/>
    <p:sldId id="286" r:id="rId53"/>
    <p:sldId id="287" r:id="rId54"/>
    <p:sldId id="290" r:id="rId55"/>
    <p:sldId id="328" r:id="rId56"/>
    <p:sldId id="291" r:id="rId57"/>
    <p:sldId id="327" r:id="rId58"/>
  </p:sldIdLst>
  <p:sldSz cx="6858000" cy="5143500"/>
  <p:notesSz cx="7315200" cy="9601200"/>
  <p:defaultText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7833D8D-1A6C-C647-929C-A23CDD075CCC}">
          <p14:sldIdLst>
            <p14:sldId id="256"/>
            <p14:sldId id="321"/>
          </p14:sldIdLst>
        </p14:section>
        <p14:section name="Why Wait?" id="{67AC1651-668F-7047-8E8F-26740CD0242E}">
          <p14:sldIdLst>
            <p14:sldId id="257"/>
            <p14:sldId id="260"/>
            <p14:sldId id="261"/>
            <p14:sldId id="262"/>
            <p14:sldId id="263"/>
          </p14:sldIdLst>
        </p14:section>
        <p14:section name="Wait Stats Example" id="{43FF2C28-1427-1443-982E-932CF234D846}">
          <p14:sldIdLst>
            <p14:sldId id="264"/>
            <p14:sldId id="265"/>
            <p14:sldId id="266"/>
            <p14:sldId id="267"/>
            <p14:sldId id="279"/>
            <p14:sldId id="268"/>
            <p14:sldId id="269"/>
            <p14:sldId id="270"/>
            <p14:sldId id="271"/>
            <p14:sldId id="272"/>
            <p14:sldId id="273"/>
            <p14:sldId id="280"/>
            <p14:sldId id="281"/>
            <p14:sldId id="322"/>
          </p14:sldIdLst>
        </p14:section>
        <p14:section name="How to Check for Waits" id="{2EB23913-B842-9D4C-89A9-7CD2DF48BA24}">
          <p14:sldIdLst>
            <p14:sldId id="258"/>
            <p14:sldId id="284"/>
            <p14:sldId id="296"/>
            <p14:sldId id="307"/>
            <p14:sldId id="308"/>
            <p14:sldId id="309"/>
            <p14:sldId id="310"/>
            <p14:sldId id="311"/>
            <p14:sldId id="323"/>
            <p14:sldId id="324"/>
            <p14:sldId id="312"/>
            <p14:sldId id="313"/>
            <p14:sldId id="326"/>
            <p14:sldId id="314"/>
            <p14:sldId id="315"/>
            <p14:sldId id="316"/>
            <p14:sldId id="298"/>
            <p14:sldId id="299"/>
            <p14:sldId id="300"/>
            <p14:sldId id="317"/>
            <p14:sldId id="318"/>
            <p14:sldId id="303"/>
            <p14:sldId id="304"/>
            <p14:sldId id="305"/>
            <p14:sldId id="319"/>
            <p14:sldId id="320"/>
          </p14:sldIdLst>
        </p14:section>
        <p14:section name="Analyzing Wait Stats" id="{0970E927-1116-E847-BAB2-3FA361382E5D}">
          <p14:sldIdLst>
            <p14:sldId id="259"/>
            <p14:sldId id="288"/>
            <p14:sldId id="285"/>
            <p14:sldId id="286"/>
            <p14:sldId id="287"/>
            <p14:sldId id="290"/>
            <p14:sldId id="328"/>
            <p14:sldId id="291"/>
            <p14:sldId id="327"/>
          </p14:sldIdLst>
        </p14:section>
      </p14:sectionLst>
    </p:ext>
    <p:ext uri="{EFAFB233-063F-42B5-8137-9DF3F51BA10A}">
      <p15:sldGuideLst xmlns:p15="http://schemas.microsoft.com/office/powerpoint/2012/main" xmlns="">
        <p15:guide id="1" orient="horz" pos="16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185" d="100"/>
          <a:sy n="185" d="100"/>
        </p:scale>
        <p:origin x="-1002" y="-42"/>
      </p:cViewPr>
      <p:guideLst>
        <p:guide orient="horz" pos="1620"/>
        <p:guide pos="2160"/>
      </p:guideLst>
    </p:cSldViewPr>
  </p:slideViewPr>
  <p:notesTextViewPr>
    <p:cViewPr>
      <p:scale>
        <a:sx n="100" d="100"/>
        <a:sy n="100" d="100"/>
      </p:scale>
      <p:origin x="0" y="0"/>
    </p:cViewPr>
  </p:notesTextViewPr>
  <p:sorterViewPr>
    <p:cViewPr varScale="1">
      <p:scale>
        <a:sx n="1" d="1"/>
        <a:sy n="1" d="1"/>
      </p:scale>
      <p:origin x="0" y="-4709"/>
    </p:cViewPr>
  </p:sorterViewPr>
  <p:notesViewPr>
    <p:cSldViewPr snapToGrid="0" snapToObjects="1">
      <p:cViewPr varScale="1">
        <p:scale>
          <a:sx n="100" d="100"/>
          <a:sy n="100" d="100"/>
        </p:scale>
        <p:origin x="-3408" y="-15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79103"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1966807" y="160020"/>
            <a:ext cx="3381587"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endParaRPr lang="en-US" sz="500" dirty="0"/>
          </a:p>
          <a:p>
            <a:pPr>
              <a:defRPr/>
            </a:pPr>
            <a:r>
              <a:rPr lang="en-US" dirty="0" err="1" smtClean="0"/>
              <a:t>SQLintersection</a:t>
            </a:r>
            <a:r>
              <a:rPr lang="en-US" sz="1500" b="0" dirty="0"/>
              <a:t/>
            </a:r>
            <a:br>
              <a:rPr lang="en-US" sz="1500" b="0" dirty="0"/>
            </a:br>
            <a:r>
              <a:rPr lang="en-US" sz="1300" b="0" dirty="0"/>
              <a:t>www.SQLintersection.com   </a:t>
            </a:r>
            <a:endParaRPr lang="en-US" sz="13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26080" y="884847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810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0DEF3523-D472-754C-A496-14F9CAAE3415}" type="datetimeFigureOut">
              <a:rPr lang="en-US" smtClean="0"/>
              <a:t>11/2/2014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5FF643A-8447-6545-A805-81145D83E023}" type="slidenum">
              <a:rPr lang="en-US" smtClean="0"/>
              <a:t>‹#›</a:t>
            </a:fld>
            <a:endParaRPr lang="en-US"/>
          </a:p>
        </p:txBody>
      </p:sp>
    </p:spTree>
    <p:extLst>
      <p:ext uri="{BB962C8B-B14F-4D97-AF65-F5344CB8AC3E}">
        <p14:creationId xmlns:p14="http://schemas.microsoft.com/office/powerpoint/2010/main" val="280115277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You’ll learn why queries wait, how to use our free sp_Blitz® and sp_AskBrent® tools to check wait stats, and how to interpret the most common wait types.</a:t>
            </a:r>
            <a:endParaRPr lang="en-US" dirty="0"/>
          </a:p>
        </p:txBody>
      </p:sp>
      <p:sp>
        <p:nvSpPr>
          <p:cNvPr id="4" name="Slide Number Placeholder 3"/>
          <p:cNvSpPr>
            <a:spLocks noGrp="1"/>
          </p:cNvSpPr>
          <p:nvPr>
            <p:ph type="sldNum" sz="quarter" idx="10"/>
          </p:nvPr>
        </p:nvSpPr>
        <p:spPr/>
        <p:txBody>
          <a:bodyPr/>
          <a:lstStyle/>
          <a:p>
            <a:fld id="{75FF643A-8447-6545-A805-81145D83E023}" type="slidenum">
              <a:rPr lang="en-US" smtClean="0"/>
              <a:t>1</a:t>
            </a:fld>
            <a:endParaRPr lang="en-US"/>
          </a:p>
        </p:txBody>
      </p:sp>
    </p:spTree>
    <p:extLst>
      <p:ext uri="{BB962C8B-B14F-4D97-AF65-F5344CB8AC3E}">
        <p14:creationId xmlns:p14="http://schemas.microsoft.com/office/powerpoint/2010/main" val="3544462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Windows uses pre-emptive scheduling (Windows was</a:t>
            </a:r>
            <a:r>
              <a:rPr lang="en-US" baseline="0" dirty="0" smtClean="0"/>
              <a:t> co-operative before NT)</a:t>
            </a:r>
          </a:p>
          <a:p>
            <a:endParaRPr lang="en-US" dirty="0"/>
          </a:p>
        </p:txBody>
      </p:sp>
      <p:sp>
        <p:nvSpPr>
          <p:cNvPr id="4" name="Slide Number Placeholder 3"/>
          <p:cNvSpPr>
            <a:spLocks noGrp="1"/>
          </p:cNvSpPr>
          <p:nvPr>
            <p:ph type="sldNum" sz="quarter" idx="10"/>
          </p:nvPr>
        </p:nvSpPr>
        <p:spPr/>
        <p:txBody>
          <a:bodyPr/>
          <a:lstStyle/>
          <a:p>
            <a:fld id="{B56EEB1A-0F14-B641-9DD2-52F9C8777EE3}" type="slidenum">
              <a:rPr lang="en-US" smtClean="0"/>
              <a:t>5</a:t>
            </a:fld>
            <a:endParaRPr lang="en-US"/>
          </a:p>
        </p:txBody>
      </p:sp>
    </p:spTree>
    <p:extLst>
      <p:ext uri="{BB962C8B-B14F-4D97-AF65-F5344CB8AC3E}">
        <p14:creationId xmlns:p14="http://schemas.microsoft.com/office/powerpoint/2010/main" val="2087482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SQL Server will use the files proportionally</a:t>
            </a:r>
            <a:r>
              <a:rPr lang="en-US" baseline="0" dirty="0" smtClean="0"/>
              <a:t> by size.</a:t>
            </a:r>
            <a:endParaRPr lang="en-US" dirty="0"/>
          </a:p>
        </p:txBody>
      </p:sp>
      <p:sp>
        <p:nvSpPr>
          <p:cNvPr id="4" name="Slide Number Placeholder 3"/>
          <p:cNvSpPr>
            <a:spLocks noGrp="1"/>
          </p:cNvSpPr>
          <p:nvPr>
            <p:ph type="sldNum" sz="quarter" idx="10"/>
          </p:nvPr>
        </p:nvSpPr>
        <p:spPr/>
        <p:txBody>
          <a:bodyPr/>
          <a:lstStyle/>
          <a:p>
            <a:fld id="{CFA270F6-78A0-744C-BC53-D2BB0BA099FB}" type="slidenum">
              <a:rPr lang="en-US" smtClean="0"/>
              <a:t>39</a:t>
            </a:fld>
            <a:endParaRPr lang="en-US"/>
          </a:p>
        </p:txBody>
      </p:sp>
    </p:spTree>
    <p:extLst>
      <p:ext uri="{BB962C8B-B14F-4D97-AF65-F5344CB8AC3E}">
        <p14:creationId xmlns:p14="http://schemas.microsoft.com/office/powerpoint/2010/main" val="2366019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Scores are</a:t>
            </a:r>
            <a:r>
              <a:rPr lang="en-US" baseline="0" dirty="0" smtClean="0"/>
              <a:t> Transactions Per Minute. Just upping the cost threshold gave a HUGE boost. But we could basically double that with tempdb data files, too.</a:t>
            </a:r>
            <a:endParaRPr lang="en-US" dirty="0"/>
          </a:p>
        </p:txBody>
      </p:sp>
      <p:sp>
        <p:nvSpPr>
          <p:cNvPr id="4" name="Slide Number Placeholder 3"/>
          <p:cNvSpPr>
            <a:spLocks noGrp="1"/>
          </p:cNvSpPr>
          <p:nvPr>
            <p:ph type="sldNum" sz="quarter" idx="10"/>
          </p:nvPr>
        </p:nvSpPr>
        <p:spPr/>
        <p:txBody>
          <a:bodyPr/>
          <a:lstStyle/>
          <a:p>
            <a:fld id="{B56EEB1A-0F14-B641-9DD2-52F9C8777EE3}" type="slidenum">
              <a:rPr lang="en-US" smtClean="0"/>
              <a:t>43</a:t>
            </a:fld>
            <a:endParaRPr lang="en-US"/>
          </a:p>
        </p:txBody>
      </p:sp>
    </p:spTree>
    <p:extLst>
      <p:ext uri="{BB962C8B-B14F-4D97-AF65-F5344CB8AC3E}">
        <p14:creationId xmlns:p14="http://schemas.microsoft.com/office/powerpoint/2010/main" val="838505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CXPACKET</a:t>
            </a:r>
            <a:r>
              <a:rPr lang="en-US" baseline="0" dirty="0" smtClean="0"/>
              <a:t> doesn’t appear in Activity Monitor, and it’s renamed some waits and grouped them. (We will want to know the specific type.)</a:t>
            </a:r>
            <a:endParaRPr lang="en-US" dirty="0"/>
          </a:p>
        </p:txBody>
      </p:sp>
      <p:sp>
        <p:nvSpPr>
          <p:cNvPr id="4" name="Slide Number Placeholder 3"/>
          <p:cNvSpPr>
            <a:spLocks noGrp="1"/>
          </p:cNvSpPr>
          <p:nvPr>
            <p:ph type="sldNum" sz="quarter" idx="10"/>
          </p:nvPr>
        </p:nvSpPr>
        <p:spPr/>
        <p:txBody>
          <a:bodyPr/>
          <a:lstStyle/>
          <a:p>
            <a:fld id="{75FF643A-8447-6545-A805-81145D83E023}" type="slidenum">
              <a:rPr lang="en-US" smtClean="0"/>
              <a:t>47</a:t>
            </a:fld>
            <a:endParaRPr lang="en-US"/>
          </a:p>
        </p:txBody>
      </p:sp>
    </p:spTree>
    <p:extLst>
      <p:ext uri="{BB962C8B-B14F-4D97-AF65-F5344CB8AC3E}">
        <p14:creationId xmlns:p14="http://schemas.microsoft.com/office/powerpoint/2010/main" val="3881778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r>
              <a:rPr lang="en-US" dirty="0" smtClean="0"/>
              <a:t>“And this is just a few!” (Don’t have to explain everything on the slide, just explain that it’s a big problem to find all this stuff. That’s why sp_Blitz can be so helpful.)</a:t>
            </a:r>
            <a:endParaRPr lang="en-US" dirty="0"/>
          </a:p>
        </p:txBody>
      </p:sp>
      <p:sp>
        <p:nvSpPr>
          <p:cNvPr id="4" name="Slide Number Placeholder 3"/>
          <p:cNvSpPr>
            <a:spLocks noGrp="1"/>
          </p:cNvSpPr>
          <p:nvPr>
            <p:ph type="sldNum" sz="quarter" idx="10"/>
          </p:nvPr>
        </p:nvSpPr>
        <p:spPr/>
        <p:txBody>
          <a:bodyPr/>
          <a:lstStyle/>
          <a:p>
            <a:fld id="{7468BACA-17D5-41FD-B2A8-3A419C0643A9}" type="slidenum">
              <a:rPr lang="en-US" smtClean="0"/>
              <a:t>52</a:t>
            </a:fld>
            <a:endParaRPr lang="en-US" dirty="0"/>
          </a:p>
        </p:txBody>
      </p:sp>
    </p:spTree>
    <p:extLst>
      <p:ext uri="{BB962C8B-B14F-4D97-AF65-F5344CB8AC3E}">
        <p14:creationId xmlns:p14="http://schemas.microsoft.com/office/powerpoint/2010/main" val="25462573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6EEB1A-0F14-B641-9DD2-52F9C8777EE3}" type="slidenum">
              <a:rPr lang="en-US" smtClean="0"/>
              <a:t>55</a:t>
            </a:fld>
            <a:endParaRPr lang="en-US"/>
          </a:p>
        </p:txBody>
      </p:sp>
    </p:spTree>
    <p:extLst>
      <p:ext uri="{BB962C8B-B14F-4D97-AF65-F5344CB8AC3E}">
        <p14:creationId xmlns:p14="http://schemas.microsoft.com/office/powerpoint/2010/main" val="1655869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56EEB1A-0F14-B641-9DD2-52F9C8777EE3}" type="slidenum">
              <a:rPr lang="en-US" smtClean="0"/>
              <a:t>56</a:t>
            </a:fld>
            <a:endParaRPr lang="en-US"/>
          </a:p>
        </p:txBody>
      </p:sp>
    </p:spTree>
    <p:extLst>
      <p:ext uri="{BB962C8B-B14F-4D97-AF65-F5344CB8AC3E}">
        <p14:creationId xmlns:p14="http://schemas.microsoft.com/office/powerpoint/2010/main" val="1655869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661532" y="2836009"/>
            <a:ext cx="5539192" cy="435322"/>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661866" y="3336913"/>
            <a:ext cx="5539192" cy="1712521"/>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2349228"/>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14921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661867" y="902368"/>
            <a:ext cx="5539192" cy="2263655"/>
          </a:xfrm>
        </p:spPr>
        <p:txBody>
          <a:bodyPr/>
          <a:lstStyle>
            <a:lvl1pPr algn="ctr">
              <a:lnSpc>
                <a:spcPct val="100000"/>
              </a:lnSpc>
              <a:defRPr sz="4482"/>
            </a:lvl1pPr>
          </a:lstStyle>
          <a:p>
            <a:r>
              <a:rPr lang="en-US" smtClean="0"/>
              <a:t>Click to edit Master title style</a:t>
            </a:r>
            <a:endParaRPr lang="en-US" dirty="0"/>
          </a:p>
        </p:txBody>
      </p:sp>
    </p:spTree>
    <p:extLst>
      <p:ext uri="{BB962C8B-B14F-4D97-AF65-F5344CB8AC3E}">
        <p14:creationId xmlns:p14="http://schemas.microsoft.com/office/powerpoint/2010/main" val="419645461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26"/>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906127" y="1200150"/>
            <a:ext cx="5058550" cy="2971800"/>
          </a:xfrm>
          <a:solidFill>
            <a:schemeClr val="accent1">
              <a:lumMod val="20000"/>
              <a:lumOff val="80000"/>
            </a:schemeClr>
          </a:solidFill>
          <a:ln w="19050" cmpd="sng">
            <a:solidFill>
              <a:srgbClr val="404040"/>
            </a:solidFill>
            <a:prstDash val="dash"/>
          </a:ln>
        </p:spPr>
        <p:txBody>
          <a:bodyPr>
            <a:normAutofit/>
          </a:bodyPr>
          <a:lstStyle>
            <a:lvl1pPr>
              <a:spcBef>
                <a:spcPts val="53"/>
              </a:spcBef>
              <a:spcAft>
                <a:spcPts val="53"/>
              </a:spcAft>
              <a:buNone/>
              <a:tabLst>
                <a:tab pos="239407" algn="l"/>
              </a:tabLst>
              <a:defRPr sz="232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413286028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1934" y="2840392"/>
            <a:ext cx="5549720" cy="435322"/>
          </a:xfrm>
        </p:spPr>
        <p:txBody>
          <a:bodyPr/>
          <a:lstStyle>
            <a:lvl1pPr>
              <a:defRPr sz="2549">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662268" y="3341297"/>
            <a:ext cx="5549720" cy="1583903"/>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18133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500996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1699948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361569" rtl="0" eaLnBrk="1" fontAlgn="base" latinLnBrk="0" hangingPunct="1">
              <a:lnSpc>
                <a:spcPct val="100000"/>
              </a:lnSpc>
              <a:spcBef>
                <a:spcPts val="949"/>
              </a:spcBef>
              <a:spcAft>
                <a:spcPts val="0"/>
              </a:spcAft>
              <a:buClrTx/>
              <a:buSzTx/>
              <a:buFont typeface="Arial"/>
              <a:buNone/>
              <a:tabLst>
                <a:tab pos="45824" algn="l"/>
              </a:tabLst>
              <a:defRPr/>
            </a:lvl1pPr>
            <a:lvl2pPr marL="313692" marR="0" indent="-92565" algn="l" defTabSz="361569" rtl="0" eaLnBrk="1" fontAlgn="base" latinLnBrk="0" hangingPunct="1">
              <a:lnSpc>
                <a:spcPct val="100000"/>
              </a:lnSpc>
              <a:spcBef>
                <a:spcPts val="237"/>
              </a:spcBef>
              <a:spcAft>
                <a:spcPct val="0"/>
              </a:spcAft>
              <a:buClrTx/>
              <a:buSzTx/>
              <a:buFont typeface="Arial"/>
              <a:buChar char="•"/>
              <a:tabLst/>
              <a:defRPr/>
            </a:lvl2pPr>
            <a:lvl3pPr marL="497157" marR="0" indent="-135588" algn="l" defTabSz="361569" rtl="0" eaLnBrk="1" fontAlgn="base" latinLnBrk="0" hangingPunct="1">
              <a:lnSpc>
                <a:spcPct val="100000"/>
              </a:lnSpc>
              <a:spcBef>
                <a:spcPts val="237"/>
              </a:spcBef>
              <a:spcAft>
                <a:spcPct val="0"/>
              </a:spcAft>
              <a:buClr>
                <a:srgbClr val="ED1C24"/>
              </a:buClr>
              <a:buSzTx/>
              <a:buFont typeface="Arial"/>
              <a:buChar char="•"/>
              <a:tabLst/>
              <a:defRPr/>
            </a:lvl3pPr>
            <a:lvl4pPr marL="655342" marR="0" indent="-112990" algn="l" defTabSz="514249" rtl="0" eaLnBrk="1" fontAlgn="base" latinLnBrk="0" hangingPunct="1">
              <a:lnSpc>
                <a:spcPct val="100000"/>
              </a:lnSpc>
              <a:spcBef>
                <a:spcPts val="237"/>
              </a:spcBef>
              <a:spcAft>
                <a:spcPct val="0"/>
              </a:spcAft>
              <a:buClrTx/>
              <a:buSzTx/>
              <a:buFont typeface="Arial"/>
              <a:buChar char="•"/>
              <a:tabLst/>
              <a:defRPr sz="1275"/>
            </a:lvl4pPr>
            <a:lvl5pPr marL="836126" marR="0" indent="-112990" algn="l" defTabSz="514249" rtl="0" eaLnBrk="1" fontAlgn="base" latinLnBrk="0" hangingPunct="1">
              <a:lnSpc>
                <a:spcPct val="100000"/>
              </a:lnSpc>
              <a:spcBef>
                <a:spcPts val="237"/>
              </a:spcBef>
              <a:spcAft>
                <a:spcPct val="0"/>
              </a:spcAft>
              <a:buClrTx/>
              <a:buSzTx/>
              <a:buFont typeface="Arial"/>
              <a:buChar char="•"/>
              <a:tabLst/>
              <a:defRPr sz="127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913621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315745" indent="-91020">
              <a:spcBef>
                <a:spcPts val="237"/>
              </a:spcBef>
              <a:buFont typeface="Arial" panose="020B0604020202020204" pitchFamily="34" charset="0"/>
              <a:buChar char="•"/>
              <a:defRPr/>
            </a:lvl2pPr>
            <a:lvl3pPr marL="453215" indent="-90392">
              <a:spcBef>
                <a:spcPts val="237"/>
              </a:spcBef>
              <a:defRPr baseline="0"/>
            </a:lvl3pPr>
            <a:lvl4pPr indent="-90392">
              <a:spcBef>
                <a:spcPts val="237"/>
              </a:spcBef>
              <a:defRPr sz="1275"/>
            </a:lvl4pPr>
            <a:lvl5pPr indent="-90392">
              <a:spcBef>
                <a:spcPts val="237"/>
              </a:spcBef>
              <a:defRPr sz="127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3155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6318" y="1085853"/>
            <a:ext cx="5540952" cy="3240881"/>
          </a:xfrm>
        </p:spPr>
        <p:txBody>
          <a:bodyPr anchor="ctr">
            <a:noAutofit/>
          </a:bodyPr>
          <a:lstStyle>
            <a:lvl1pPr algn="l">
              <a:lnSpc>
                <a:spcPct val="100000"/>
              </a:lnSpc>
              <a:defRPr sz="4950" b="0" cap="none" spc="-4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666318" y="171452"/>
            <a:ext cx="5540952" cy="800100"/>
          </a:xfrm>
        </p:spPr>
        <p:txBody>
          <a:bodyPr anchor="b">
            <a:normAutofit/>
          </a:bodyPr>
          <a:lstStyle>
            <a:lvl1pPr marL="0" indent="0">
              <a:buNone/>
              <a:defRPr sz="1800" b="0" cap="none" spc="67" baseline="0">
                <a:solidFill>
                  <a:schemeClr val="tx2"/>
                </a:solidFill>
                <a:latin typeface="Sweet Sans Pro" panose="02000000000000000000" pitchFamily="50" charset="0"/>
                <a:cs typeface="Sweet Sans Pro" panose="02000000000000000000" pitchFamily="50" charset="0"/>
              </a:defRPr>
            </a:lvl1pPr>
            <a:lvl2pPr marL="257111" indent="0">
              <a:buNone/>
              <a:defRPr sz="1028">
                <a:solidFill>
                  <a:schemeClr val="tx1">
                    <a:tint val="75000"/>
                  </a:schemeClr>
                </a:solidFill>
              </a:defRPr>
            </a:lvl2pPr>
            <a:lvl3pPr marL="514222" indent="0">
              <a:buNone/>
              <a:defRPr sz="910">
                <a:solidFill>
                  <a:schemeClr val="tx1">
                    <a:tint val="75000"/>
                  </a:schemeClr>
                </a:solidFill>
              </a:defRPr>
            </a:lvl3pPr>
            <a:lvl4pPr marL="771333" indent="0">
              <a:buNone/>
              <a:defRPr sz="791">
                <a:solidFill>
                  <a:schemeClr val="tx1">
                    <a:tint val="75000"/>
                  </a:schemeClr>
                </a:solidFill>
              </a:defRPr>
            </a:lvl4pPr>
            <a:lvl5pPr marL="1028444" indent="0">
              <a:buNone/>
              <a:defRPr sz="791">
                <a:solidFill>
                  <a:schemeClr val="tx1">
                    <a:tint val="75000"/>
                  </a:schemeClr>
                </a:solidFill>
              </a:defRPr>
            </a:lvl5pPr>
            <a:lvl6pPr marL="1285555" indent="0">
              <a:buNone/>
              <a:defRPr sz="791">
                <a:solidFill>
                  <a:schemeClr val="tx1">
                    <a:tint val="75000"/>
                  </a:schemeClr>
                </a:solidFill>
              </a:defRPr>
            </a:lvl6pPr>
            <a:lvl7pPr marL="1542667" indent="0">
              <a:buNone/>
              <a:defRPr sz="791">
                <a:solidFill>
                  <a:schemeClr val="tx1">
                    <a:tint val="75000"/>
                  </a:schemeClr>
                </a:solidFill>
              </a:defRPr>
            </a:lvl7pPr>
            <a:lvl8pPr marL="1799778" indent="0">
              <a:buNone/>
              <a:defRPr sz="791">
                <a:solidFill>
                  <a:schemeClr val="tx1">
                    <a:tint val="75000"/>
                  </a:schemeClr>
                </a:solidFill>
              </a:defRPr>
            </a:lvl8pPr>
            <a:lvl9pPr marL="2056889" indent="0">
              <a:buNone/>
              <a:defRPr sz="791">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080013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1934" y="315286"/>
            <a:ext cx="5545336" cy="4104130"/>
          </a:xfrm>
        </p:spPr>
        <p:txBody>
          <a:bodyPr anchor="ctr">
            <a:noAutofit/>
          </a:bodyPr>
          <a:lstStyle>
            <a:lvl1pPr algn="ctr">
              <a:lnSpc>
                <a:spcPct val="100000"/>
              </a:lnSpc>
              <a:defRPr sz="3716" b="0" cap="none" spc="-4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3629341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2109"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18735395"/>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1288" y="1084957"/>
            <a:ext cx="3506987" cy="3220045"/>
          </a:xfrm>
        </p:spPr>
        <p:txBody>
          <a:bodyPr/>
          <a:lstStyle>
            <a:lvl1pPr>
              <a:defRPr sz="1819"/>
            </a:lvl1pPr>
            <a:lvl2pPr>
              <a:defRPr sz="1581"/>
            </a:lvl2pPr>
            <a:lvl3pPr>
              <a:defRPr sz="1345"/>
            </a:lvl3pPr>
            <a:lvl4pPr>
              <a:defRPr sz="1107"/>
            </a:lvl4pPr>
            <a:lvl5pPr>
              <a:defRPr sz="1107"/>
            </a:lvl5pPr>
            <a:lvl6pPr>
              <a:defRPr sz="1107"/>
            </a:lvl6pPr>
            <a:lvl7pPr>
              <a:defRPr sz="1107"/>
            </a:lvl7pPr>
            <a:lvl8pPr>
              <a:defRPr sz="1107"/>
            </a:lvl8pPr>
            <a:lvl9pPr>
              <a:defRPr sz="110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69728" y="1084957"/>
            <a:ext cx="1929409" cy="3220045"/>
          </a:xfrm>
        </p:spPr>
        <p:txBody>
          <a:bodyPr>
            <a:normAutofit/>
          </a:bodyPr>
          <a:lstStyle>
            <a:lvl1pPr marL="0" indent="0">
              <a:buNone/>
              <a:defRPr sz="910"/>
            </a:lvl1pPr>
            <a:lvl2pPr marL="257111" indent="0">
              <a:buNone/>
              <a:defRPr sz="672"/>
            </a:lvl2pPr>
            <a:lvl3pPr marL="514222" indent="0">
              <a:buNone/>
              <a:defRPr sz="554"/>
            </a:lvl3pPr>
            <a:lvl4pPr marL="771333" indent="0">
              <a:buNone/>
              <a:defRPr sz="514"/>
            </a:lvl4pPr>
            <a:lvl5pPr marL="1028444" indent="0">
              <a:buNone/>
              <a:defRPr sz="514"/>
            </a:lvl5pPr>
            <a:lvl6pPr marL="1285555" indent="0">
              <a:buNone/>
              <a:defRPr sz="514"/>
            </a:lvl6pPr>
            <a:lvl7pPr marL="1542667" indent="0">
              <a:buNone/>
              <a:defRPr sz="514"/>
            </a:lvl7pPr>
            <a:lvl8pPr marL="1799778" indent="0">
              <a:buNone/>
              <a:defRPr sz="514"/>
            </a:lvl8pPr>
            <a:lvl9pPr marL="2056889" indent="0">
              <a:buNone/>
              <a:defRPr sz="51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5614672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23010" y="1084958"/>
            <a:ext cx="2468880" cy="3334457"/>
          </a:xfrm>
        </p:spPr>
        <p:txBody>
          <a:bodyPr/>
          <a:lstStyle>
            <a:lvl1pPr>
              <a:defRPr sz="1581"/>
            </a:lvl1pPr>
            <a:lvl2pPr>
              <a:defRPr sz="1345"/>
            </a:lvl2pPr>
            <a:lvl3pPr>
              <a:defRPr sz="1107"/>
            </a:lvl3pPr>
            <a:lvl4pPr>
              <a:defRPr sz="1028"/>
            </a:lvl4pPr>
            <a:lvl5pPr>
              <a:defRPr sz="1028"/>
            </a:lvl5pPr>
            <a:lvl6pPr>
              <a:defRPr sz="1028"/>
            </a:lvl6pPr>
            <a:lvl7pPr>
              <a:defRPr sz="1028"/>
            </a:lvl7pPr>
            <a:lvl8pPr>
              <a:defRPr sz="1028"/>
            </a:lvl8pPr>
            <a:lvl9pPr>
              <a:defRPr sz="10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17621" y="1084958"/>
            <a:ext cx="2468880" cy="3334457"/>
          </a:xfrm>
        </p:spPr>
        <p:txBody>
          <a:bodyPr/>
          <a:lstStyle>
            <a:lvl1pPr>
              <a:defRPr sz="1581"/>
            </a:lvl1pPr>
            <a:lvl2pPr>
              <a:defRPr sz="1345"/>
            </a:lvl2pPr>
            <a:lvl3pPr>
              <a:defRPr sz="1107"/>
            </a:lvl3pPr>
            <a:lvl4pPr>
              <a:defRPr sz="1028"/>
            </a:lvl4pPr>
            <a:lvl5pPr>
              <a:defRPr sz="1028"/>
            </a:lvl5pPr>
            <a:lvl6pPr>
              <a:defRPr sz="1028"/>
            </a:lvl6pPr>
            <a:lvl7pPr>
              <a:defRPr sz="1028"/>
            </a:lvl7pPr>
            <a:lvl8pPr>
              <a:defRPr sz="1028"/>
            </a:lvl8pPr>
            <a:lvl9pPr>
              <a:defRPr sz="10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7521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0601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69729" y="1200151"/>
            <a:ext cx="5518547" cy="2971800"/>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40"/>
              </a:spcBef>
              <a:spcAft>
                <a:spcPts val="40"/>
              </a:spcAft>
              <a:buNone/>
              <a:defRPr sz="1800"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124888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661934" y="902368"/>
            <a:ext cx="5545336" cy="2263655"/>
          </a:xfrm>
        </p:spPr>
        <p:txBody>
          <a:bodyPr/>
          <a:lstStyle>
            <a:lvl1pPr algn="ctr">
              <a:lnSpc>
                <a:spcPct val="100000"/>
              </a:lnSpc>
              <a:defRPr sz="3374"/>
            </a:lvl1pPr>
          </a:lstStyle>
          <a:p>
            <a:r>
              <a:rPr lang="en-US" smtClean="0"/>
              <a:t>Click to edit Master title style</a:t>
            </a:r>
            <a:endParaRPr lang="en-US" dirty="0"/>
          </a:p>
        </p:txBody>
      </p:sp>
    </p:spTree>
    <p:extLst>
      <p:ext uri="{BB962C8B-B14F-4D97-AF65-F5344CB8AC3E}">
        <p14:creationId xmlns:p14="http://schemas.microsoft.com/office/powerpoint/2010/main" val="835813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1220724" y="1179576"/>
            <a:ext cx="2468880" cy="479822"/>
          </a:xfrm>
        </p:spPr>
        <p:txBody>
          <a:bodyPr anchor="b">
            <a:noAutofit/>
          </a:bodyPr>
          <a:lstStyle>
            <a:lvl1pPr marL="0" indent="0">
              <a:buNone/>
              <a:defRPr sz="1350" b="1" cap="none" spc="75" baseline="0">
                <a:solidFill>
                  <a:schemeClr val="tx1"/>
                </a:solidFill>
                <a:latin typeface="Sweet Sans Pro" panose="02000000000000000000" pitchFamily="50" charset="0"/>
                <a:cs typeface="Sweet Sans Pro" panose="02000000000000000000" pitchFamily="50" charset="0"/>
              </a:defRPr>
            </a:lvl1pPr>
            <a:lvl2pPr marL="342866" indent="0">
              <a:buNone/>
              <a:defRPr sz="1500" b="1"/>
            </a:lvl2pPr>
            <a:lvl3pPr marL="685733" indent="0">
              <a:buNone/>
              <a:defRPr sz="1350" b="1"/>
            </a:lvl3pPr>
            <a:lvl4pPr marL="1028599" indent="0">
              <a:buNone/>
              <a:defRPr sz="1200" b="1"/>
            </a:lvl4pPr>
            <a:lvl5pPr marL="1371465" indent="0">
              <a:buNone/>
              <a:defRPr sz="1200" b="1"/>
            </a:lvl5pPr>
            <a:lvl6pPr marL="1714331" indent="0">
              <a:buNone/>
              <a:defRPr sz="1200" b="1"/>
            </a:lvl6pPr>
            <a:lvl7pPr marL="2057197" indent="0">
              <a:buNone/>
              <a:defRPr sz="1200" b="1"/>
            </a:lvl7pPr>
            <a:lvl8pPr marL="2400063" indent="0">
              <a:buNone/>
              <a:defRPr sz="1200" b="1"/>
            </a:lvl8pPr>
            <a:lvl9pPr marL="2742930" indent="0">
              <a:buNone/>
              <a:defRPr sz="1200" b="1"/>
            </a:lvl9pPr>
          </a:lstStyle>
          <a:p>
            <a:pPr lvl="0"/>
            <a:r>
              <a:rPr lang="en-US" dirty="0" smtClean="0"/>
              <a:t>Click To Edit Master Text Styles</a:t>
            </a:r>
          </a:p>
        </p:txBody>
      </p:sp>
      <p:sp>
        <p:nvSpPr>
          <p:cNvPr id="4" name="Content Placeholder 3"/>
          <p:cNvSpPr>
            <a:spLocks noGrp="1"/>
          </p:cNvSpPr>
          <p:nvPr>
            <p:ph sz="half" idx="2"/>
          </p:nvPr>
        </p:nvSpPr>
        <p:spPr>
          <a:xfrm>
            <a:off x="1220724" y="1694525"/>
            <a:ext cx="2468880" cy="269017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3819906" y="1179576"/>
            <a:ext cx="2468880" cy="479822"/>
          </a:xfrm>
        </p:spPr>
        <p:txBody>
          <a:bodyPr anchor="b">
            <a:noAutofit/>
          </a:bodyPr>
          <a:lstStyle>
            <a:lvl1pPr marL="0" indent="0">
              <a:buNone/>
              <a:defRPr lang="en-US" sz="1350" b="1" i="0" kern="1200" cap="none" spc="75" baseline="0" dirty="0" smtClean="0">
                <a:solidFill>
                  <a:schemeClr val="tx1"/>
                </a:solidFill>
                <a:latin typeface="Sweet Sans Pro" panose="02000000000000000000" pitchFamily="50" charset="0"/>
                <a:ea typeface="+mn-ea"/>
                <a:cs typeface="Sweet Sans Pro" panose="02000000000000000000" pitchFamily="50" charset="0"/>
              </a:defRPr>
            </a:lvl1pPr>
            <a:lvl2pPr marL="342866" indent="0">
              <a:buNone/>
              <a:defRPr sz="1500" b="1"/>
            </a:lvl2pPr>
            <a:lvl3pPr marL="685733" indent="0">
              <a:buNone/>
              <a:defRPr sz="1350" b="1"/>
            </a:lvl3pPr>
            <a:lvl4pPr marL="1028599" indent="0">
              <a:buNone/>
              <a:defRPr sz="1200" b="1"/>
            </a:lvl4pPr>
            <a:lvl5pPr marL="1371465" indent="0">
              <a:buNone/>
              <a:defRPr sz="1200" b="1"/>
            </a:lvl5pPr>
            <a:lvl6pPr marL="1714331" indent="0">
              <a:buNone/>
              <a:defRPr sz="1200" b="1"/>
            </a:lvl6pPr>
            <a:lvl7pPr marL="2057197" indent="0">
              <a:buNone/>
              <a:defRPr sz="1200" b="1"/>
            </a:lvl7pPr>
            <a:lvl8pPr marL="2400063" indent="0">
              <a:buNone/>
              <a:defRPr sz="1200" b="1"/>
            </a:lvl8pPr>
            <a:lvl9pPr marL="2742930" indent="0">
              <a:buNone/>
              <a:defRPr sz="1200" b="1"/>
            </a:lvl9pPr>
          </a:lstStyle>
          <a:p>
            <a:pPr marL="0" lvl="0" indent="0" algn="l" defTabSz="68573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3819906" y="1694525"/>
            <a:ext cx="2468880" cy="2690171"/>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3823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2109"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3949376764"/>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482114" rtl="0" eaLnBrk="1" fontAlgn="base" latinLnBrk="0" hangingPunct="1">
              <a:lnSpc>
                <a:spcPct val="100000"/>
              </a:lnSpc>
              <a:spcBef>
                <a:spcPts val="1265"/>
              </a:spcBef>
              <a:spcAft>
                <a:spcPts val="0"/>
              </a:spcAft>
              <a:buClrTx/>
              <a:buSzTx/>
              <a:buFont typeface="Arial"/>
              <a:buNone/>
              <a:tabLst>
                <a:tab pos="61102" algn="l"/>
              </a:tabLst>
              <a:defRPr/>
            </a:lvl1pPr>
            <a:lvl2pPr marL="418275" marR="0" indent="-123426" algn="l" defTabSz="482114" rtl="0" eaLnBrk="1" fontAlgn="base" latinLnBrk="0" hangingPunct="1">
              <a:lnSpc>
                <a:spcPct val="100000"/>
              </a:lnSpc>
              <a:spcBef>
                <a:spcPts val="316"/>
              </a:spcBef>
              <a:spcAft>
                <a:spcPct val="0"/>
              </a:spcAft>
              <a:buClrTx/>
              <a:buSzTx/>
              <a:buFont typeface="Arial"/>
              <a:buChar char="•"/>
              <a:tabLst/>
              <a:defRPr/>
            </a:lvl2pPr>
            <a:lvl3pPr marL="662907" marR="0" indent="-180792" algn="l" defTabSz="482114" rtl="0" eaLnBrk="1" fontAlgn="base" latinLnBrk="0" hangingPunct="1">
              <a:lnSpc>
                <a:spcPct val="100000"/>
              </a:lnSpc>
              <a:spcBef>
                <a:spcPts val="316"/>
              </a:spcBef>
              <a:spcAft>
                <a:spcPct val="0"/>
              </a:spcAft>
              <a:buClr>
                <a:srgbClr val="ED1C24"/>
              </a:buClr>
              <a:buSzTx/>
              <a:buFont typeface="Arial"/>
              <a:buChar char="•"/>
              <a:tabLst/>
              <a:defRPr/>
            </a:lvl3pPr>
            <a:lvl4pPr marL="873831" marR="0" indent="-150661" algn="l" defTabSz="685697" rtl="0" eaLnBrk="1" fontAlgn="base" latinLnBrk="0" hangingPunct="1">
              <a:lnSpc>
                <a:spcPct val="100000"/>
              </a:lnSpc>
              <a:spcBef>
                <a:spcPts val="316"/>
              </a:spcBef>
              <a:spcAft>
                <a:spcPct val="0"/>
              </a:spcAft>
              <a:buClrTx/>
              <a:buSzTx/>
              <a:buFont typeface="Arial"/>
              <a:buChar char="•"/>
              <a:tabLst/>
              <a:defRPr sz="1266"/>
            </a:lvl4pPr>
            <a:lvl5pPr marL="1114888" marR="0" indent="-150661" algn="l" defTabSz="685697" rtl="0" eaLnBrk="1" fontAlgn="base" latinLnBrk="0" hangingPunct="1">
              <a:lnSpc>
                <a:spcPct val="100000"/>
              </a:lnSpc>
              <a:spcBef>
                <a:spcPts val="316"/>
              </a:spcBef>
              <a:spcAft>
                <a:spcPct val="0"/>
              </a:spcAft>
              <a:buClrTx/>
              <a:buSzTx/>
              <a:buFont typeface="Arial"/>
              <a:buChar char="•"/>
              <a:tabLst/>
              <a:defRPr sz="12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673866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2531"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421012" indent="-121366">
              <a:spcBef>
                <a:spcPts val="316"/>
              </a:spcBef>
              <a:buFont typeface="Arial" panose="020B0604020202020204" pitchFamily="34" charset="0"/>
              <a:buChar char="•"/>
              <a:defRPr/>
            </a:lvl2pPr>
            <a:lvl3pPr marL="604317" indent="-120529">
              <a:spcBef>
                <a:spcPts val="316"/>
              </a:spcBef>
              <a:defRPr baseline="0"/>
            </a:lvl3pPr>
            <a:lvl4pPr indent="-120529">
              <a:spcBef>
                <a:spcPts val="316"/>
              </a:spcBef>
              <a:defRPr sz="1266"/>
            </a:lvl4pPr>
            <a:lvl5pPr indent="-120529">
              <a:spcBef>
                <a:spcPts val="316"/>
              </a:spcBef>
              <a:defRPr sz="1266"/>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722566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1866" y="1085852"/>
            <a:ext cx="5510333" cy="3240881"/>
          </a:xfrm>
        </p:spPr>
        <p:txBody>
          <a:bodyPr anchor="ctr">
            <a:noAutofit/>
          </a:bodyPr>
          <a:lstStyle>
            <a:lvl1pPr algn="l">
              <a:lnSpc>
                <a:spcPct val="100000"/>
              </a:lnSpc>
              <a:defRPr sz="4957" b="0" cap="none" spc="-6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661866" y="171451"/>
            <a:ext cx="5510333" cy="800100"/>
          </a:xfrm>
        </p:spPr>
        <p:txBody>
          <a:bodyPr anchor="b"/>
          <a:lstStyle>
            <a:lvl1pPr marL="0" indent="0">
              <a:buNone/>
              <a:defRPr sz="1476" b="0" cap="none" spc="90" baseline="0">
                <a:solidFill>
                  <a:schemeClr val="tx2"/>
                </a:solidFill>
                <a:latin typeface="Sweet Sans Pro" panose="02000000000000000000" pitchFamily="50" charset="0"/>
                <a:cs typeface="Sweet Sans Pro" panose="02000000000000000000" pitchFamily="50" charset="0"/>
              </a:defRPr>
            </a:lvl1pPr>
            <a:lvl2pPr marL="342831" indent="0">
              <a:buNone/>
              <a:defRPr sz="1371">
                <a:solidFill>
                  <a:schemeClr val="tx1">
                    <a:tint val="75000"/>
                  </a:schemeClr>
                </a:solidFill>
              </a:defRPr>
            </a:lvl2pPr>
            <a:lvl3pPr marL="685662" indent="0">
              <a:buNone/>
              <a:defRPr sz="1213">
                <a:solidFill>
                  <a:schemeClr val="tx1">
                    <a:tint val="75000"/>
                  </a:schemeClr>
                </a:solidFill>
              </a:defRPr>
            </a:lvl3pPr>
            <a:lvl4pPr marL="1028493" indent="0">
              <a:buNone/>
              <a:defRPr sz="1055">
                <a:solidFill>
                  <a:schemeClr val="tx1">
                    <a:tint val="75000"/>
                  </a:schemeClr>
                </a:solidFill>
              </a:defRPr>
            </a:lvl4pPr>
            <a:lvl5pPr marL="1371324" indent="0">
              <a:buNone/>
              <a:defRPr sz="1055">
                <a:solidFill>
                  <a:schemeClr val="tx1">
                    <a:tint val="75000"/>
                  </a:schemeClr>
                </a:solidFill>
              </a:defRPr>
            </a:lvl5pPr>
            <a:lvl6pPr marL="1714155" indent="0">
              <a:buNone/>
              <a:defRPr sz="1055">
                <a:solidFill>
                  <a:schemeClr val="tx1">
                    <a:tint val="75000"/>
                  </a:schemeClr>
                </a:solidFill>
              </a:defRPr>
            </a:lvl6pPr>
            <a:lvl7pPr marL="2056987" indent="0">
              <a:buNone/>
              <a:defRPr sz="1055">
                <a:solidFill>
                  <a:schemeClr val="tx1">
                    <a:tint val="75000"/>
                  </a:schemeClr>
                </a:solidFill>
              </a:defRPr>
            </a:lvl7pPr>
            <a:lvl8pPr marL="2399817" indent="0">
              <a:buNone/>
              <a:defRPr sz="1055">
                <a:solidFill>
                  <a:schemeClr val="tx1">
                    <a:tint val="75000"/>
                  </a:schemeClr>
                </a:solidFill>
              </a:defRPr>
            </a:lvl8pPr>
            <a:lvl9pPr marL="2742649" indent="0">
              <a:buNone/>
              <a:defRPr sz="1055">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0353049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2900" y="315286"/>
            <a:ext cx="6036324" cy="4093429"/>
          </a:xfrm>
        </p:spPr>
        <p:txBody>
          <a:bodyPr anchor="ctr">
            <a:noAutofit/>
          </a:bodyPr>
          <a:lstStyle>
            <a:lvl1pPr algn="ctr">
              <a:lnSpc>
                <a:spcPct val="100000"/>
              </a:lnSpc>
              <a:defRPr sz="4957" b="0" cap="none" spc="-6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2323400486"/>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2681288" y="1084957"/>
            <a:ext cx="3506987" cy="3220045"/>
          </a:xfrm>
        </p:spPr>
        <p:txBody>
          <a:bodyPr/>
          <a:lstStyle>
            <a:lvl1pPr>
              <a:defRPr sz="2426"/>
            </a:lvl1pPr>
            <a:lvl2pPr>
              <a:defRPr sz="2109"/>
            </a:lvl2pPr>
            <a:lvl3pPr>
              <a:defRPr sz="1793"/>
            </a:lvl3pPr>
            <a:lvl4pPr>
              <a:defRPr sz="1476"/>
            </a:lvl4pPr>
            <a:lvl5pPr>
              <a:defRPr sz="1476"/>
            </a:lvl5pPr>
            <a:lvl6pPr>
              <a:defRPr sz="1476"/>
            </a:lvl6pPr>
            <a:lvl7pPr>
              <a:defRPr sz="1476"/>
            </a:lvl7pPr>
            <a:lvl8pPr>
              <a:defRPr sz="1476"/>
            </a:lvl8pPr>
            <a:lvl9pPr>
              <a:defRPr sz="14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69727" y="1084957"/>
            <a:ext cx="1929409" cy="3220045"/>
          </a:xfrm>
        </p:spPr>
        <p:txBody>
          <a:bodyPr>
            <a:normAutofit/>
          </a:bodyPr>
          <a:lstStyle>
            <a:lvl1pPr marL="0" indent="0">
              <a:buNone/>
              <a:defRPr sz="1213"/>
            </a:lvl1pPr>
            <a:lvl2pPr marL="342831" indent="0">
              <a:buNone/>
              <a:defRPr sz="896"/>
            </a:lvl2pPr>
            <a:lvl3pPr marL="685662" indent="0">
              <a:buNone/>
              <a:defRPr sz="738"/>
            </a:lvl3pPr>
            <a:lvl4pPr marL="1028493" indent="0">
              <a:buNone/>
              <a:defRPr sz="685"/>
            </a:lvl4pPr>
            <a:lvl5pPr marL="1371324" indent="0">
              <a:buNone/>
              <a:defRPr sz="685"/>
            </a:lvl5pPr>
            <a:lvl6pPr marL="1714155" indent="0">
              <a:buNone/>
              <a:defRPr sz="685"/>
            </a:lvl6pPr>
            <a:lvl7pPr marL="2056987" indent="0">
              <a:buNone/>
              <a:defRPr sz="685"/>
            </a:lvl7pPr>
            <a:lvl8pPr marL="2399817" indent="0">
              <a:buNone/>
              <a:defRPr sz="685"/>
            </a:lvl8pPr>
            <a:lvl9pPr marL="2742649" indent="0">
              <a:buNone/>
              <a:defRPr sz="685"/>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815479925"/>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23010" y="1084959"/>
            <a:ext cx="2468880" cy="3310149"/>
          </a:xfrm>
        </p:spPr>
        <p:txBody>
          <a:bodyPr/>
          <a:lstStyle>
            <a:lvl1pPr>
              <a:defRPr sz="2109"/>
            </a:lvl1pPr>
            <a:lvl2pPr>
              <a:defRPr sz="1793"/>
            </a:lvl2pPr>
            <a:lvl3pPr>
              <a:defRPr sz="1476"/>
            </a:lvl3pPr>
            <a:lvl4pPr>
              <a:defRPr sz="1371"/>
            </a:lvl4pPr>
            <a:lvl5pPr>
              <a:defRPr sz="1371"/>
            </a:lvl5pPr>
            <a:lvl6pPr>
              <a:defRPr sz="1371"/>
            </a:lvl6pPr>
            <a:lvl7pPr>
              <a:defRPr sz="1371"/>
            </a:lvl7pPr>
            <a:lvl8pPr>
              <a:defRPr sz="1371"/>
            </a:lvl8pPr>
            <a:lvl9pPr>
              <a:defRPr sz="1371"/>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17620" y="1084959"/>
            <a:ext cx="2468880" cy="3310150"/>
          </a:xfrm>
        </p:spPr>
        <p:txBody>
          <a:bodyPr/>
          <a:lstStyle>
            <a:lvl1pPr>
              <a:defRPr sz="2109"/>
            </a:lvl1pPr>
            <a:lvl2pPr>
              <a:defRPr sz="1793"/>
            </a:lvl2pPr>
            <a:lvl3pPr>
              <a:defRPr sz="1476"/>
            </a:lvl3pPr>
            <a:lvl4pPr>
              <a:defRPr sz="1371"/>
            </a:lvl4pPr>
            <a:lvl5pPr>
              <a:defRPr sz="1371"/>
            </a:lvl5pPr>
            <a:lvl6pPr>
              <a:defRPr sz="1371"/>
            </a:lvl6pPr>
            <a:lvl7pPr>
              <a:defRPr sz="1371"/>
            </a:lvl7pPr>
            <a:lvl8pPr>
              <a:defRPr sz="1371"/>
            </a:lvl8pPr>
            <a:lvl9pPr>
              <a:defRPr sz="1371"/>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202175"/>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69728" y="401836"/>
            <a:ext cx="5518547" cy="4353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797" tIns="50797" rIns="50797" bIns="5079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669728" y="1031379"/>
            <a:ext cx="5518547" cy="3214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180792" marR="0" lvl="0" indent="-180792" algn="l" defTabSz="482114" rtl="0" eaLnBrk="1" fontAlgn="base" latinLnBrk="0" hangingPunct="1">
              <a:lnSpc>
                <a:spcPct val="80000"/>
              </a:lnSpc>
              <a:spcBef>
                <a:spcPts val="1265"/>
              </a:spcBef>
              <a:spcAft>
                <a:spcPct val="0"/>
              </a:spcAft>
              <a:buClrTx/>
              <a:buSzTx/>
              <a:tabLst/>
              <a:defRPr/>
            </a:pPr>
            <a:r>
              <a:rPr lang="en-US" dirty="0" smtClean="0">
                <a:sym typeface="SweetSansPro Medium" charset="0"/>
              </a:rPr>
              <a:t>Click to edit to edit to edit to edit to edit to edit to edit</a:t>
            </a:r>
          </a:p>
          <a:p>
            <a:pPr marL="482114" marR="0" lvl="1" indent="-241056" algn="l" defTabSz="482114" rtl="0" eaLnBrk="1" fontAlgn="base" latinLnBrk="0" hangingPunct="1">
              <a:lnSpc>
                <a:spcPct val="80000"/>
              </a:lnSpc>
              <a:spcBef>
                <a:spcPts val="1265"/>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662907" marR="0" lvl="2" indent="-180792" algn="l" defTabSz="482114" rtl="0" eaLnBrk="1" fontAlgn="base" latinLnBrk="0" hangingPunct="1">
              <a:lnSpc>
                <a:spcPct val="80000"/>
              </a:lnSpc>
              <a:spcBef>
                <a:spcPts val="1265"/>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7534" y="4776359"/>
            <a:ext cx="6850466" cy="365845"/>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1055" dirty="0">
              <a:latin typeface="Cambria" pitchFamily="18" charset="0"/>
              <a:cs typeface="+mn-cs"/>
            </a:endParaRPr>
          </a:p>
        </p:txBody>
      </p:sp>
      <p:sp>
        <p:nvSpPr>
          <p:cNvPr id="5" name="TextBox 4"/>
          <p:cNvSpPr txBox="1">
            <a:spLocks noChangeArrowheads="1"/>
          </p:cNvSpPr>
          <p:nvPr/>
        </p:nvSpPr>
        <p:spPr bwMode="auto">
          <a:xfrm>
            <a:off x="3291040" y="4972922"/>
            <a:ext cx="275922" cy="38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633">
                <a:latin typeface="Sweet Sans Pro Light" panose="02000000000000000000" pitchFamily="50" charset="0"/>
              </a:rPr>
              <a:pPr/>
              <a:t>‹#›</a:t>
            </a:fld>
            <a:endParaRPr lang="en-US" altLang="en-US" sz="738" dirty="0">
              <a:latin typeface="Sweet Sans Pro Light" panose="02000000000000000000" pitchFamily="50" charset="0"/>
            </a:endParaRPr>
          </a:p>
        </p:txBody>
      </p:sp>
      <p:sp>
        <p:nvSpPr>
          <p:cNvPr id="6" name="TextBox 5"/>
          <p:cNvSpPr txBox="1">
            <a:spLocks noChangeArrowheads="1"/>
          </p:cNvSpPr>
          <p:nvPr/>
        </p:nvSpPr>
        <p:spPr bwMode="auto">
          <a:xfrm>
            <a:off x="4859948" y="4924367"/>
            <a:ext cx="1998052" cy="238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475" dirty="0">
                <a:latin typeface="Sweet Sans Pro Light" panose="02000000000000000000" pitchFamily="50" charset="0"/>
                <a:cs typeface="Mangal" pitchFamily="18" charset="0"/>
              </a:rPr>
              <a:t>© </a:t>
            </a:r>
            <a:r>
              <a:rPr lang="en-US" altLang="en-US" sz="475" dirty="0" err="1">
                <a:latin typeface="Sweet Sans Pro Light" panose="02000000000000000000" pitchFamily="50" charset="0"/>
                <a:cs typeface="Mangal" pitchFamily="18" charset="0"/>
              </a:rPr>
              <a:t>SQLintersection</a:t>
            </a:r>
            <a:r>
              <a:rPr lang="en-US" altLang="en-US" sz="475" dirty="0">
                <a:latin typeface="Sweet Sans Pro Light" panose="02000000000000000000" pitchFamily="50" charset="0"/>
                <a:cs typeface="Mangal" pitchFamily="18" charset="0"/>
              </a:rPr>
              <a:t>. All rights reserved.</a:t>
            </a:r>
          </a:p>
          <a:p>
            <a:pPr algn="r"/>
            <a:r>
              <a:rPr lang="en-US" altLang="en-US" sz="475"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12180" y="4625178"/>
            <a:ext cx="1792300" cy="450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9447369"/>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 id="2147483924" r:id="rId1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lang="en-US" sz="2109"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5pPr>
      <a:lvl6pPr marL="241056"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6pPr>
      <a:lvl7pPr marL="482114"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7pPr>
      <a:lvl8pPr marL="723171"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8pPr>
      <a:lvl9pPr marL="964227" algn="l" rtl="0" eaLnBrk="1" fontAlgn="base" hangingPunct="1">
        <a:spcBef>
          <a:spcPct val="0"/>
        </a:spcBef>
        <a:spcAft>
          <a:spcPct val="0"/>
        </a:spcAft>
        <a:defRPr sz="2531">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482114" rtl="0" eaLnBrk="1" fontAlgn="base" latinLnBrk="0" hangingPunct="1">
        <a:lnSpc>
          <a:spcPct val="100000"/>
        </a:lnSpc>
        <a:spcBef>
          <a:spcPts val="1265"/>
        </a:spcBef>
        <a:spcAft>
          <a:spcPts val="316"/>
        </a:spcAft>
        <a:buClrTx/>
        <a:buSzTx/>
        <a:buFont typeface="Arial"/>
        <a:buNone/>
        <a:tabLst>
          <a:tab pos="61102" algn="l"/>
        </a:tabLst>
        <a:defRPr sz="1635"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482114" marR="0" indent="-57753" algn="l" defTabSz="482114" rtl="0" eaLnBrk="1" fontAlgn="base" latinLnBrk="0" hangingPunct="1">
        <a:lnSpc>
          <a:spcPct val="100000"/>
        </a:lnSpc>
        <a:spcBef>
          <a:spcPts val="1265"/>
        </a:spcBef>
        <a:spcAft>
          <a:spcPct val="0"/>
        </a:spcAft>
        <a:buClrTx/>
        <a:buSzTx/>
        <a:buFont typeface="Arial"/>
        <a:buChar char="•"/>
        <a:tabLst/>
        <a:defRPr sz="1582"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662907" marR="0" indent="-180792" algn="l" defTabSz="482114" rtl="0" eaLnBrk="1" fontAlgn="base" latinLnBrk="0" hangingPunct="1">
        <a:lnSpc>
          <a:spcPct val="100000"/>
        </a:lnSpc>
        <a:spcBef>
          <a:spcPts val="1265"/>
        </a:spcBef>
        <a:spcAft>
          <a:spcPct val="0"/>
        </a:spcAft>
        <a:buClr>
          <a:srgbClr val="ED1C24"/>
        </a:buClr>
        <a:buSzTx/>
        <a:buFont typeface="Arial"/>
        <a:buChar char="•"/>
        <a:tabLst/>
        <a:defRPr sz="1266"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873831" indent="-150661" algn="l" rtl="0" eaLnBrk="1" fontAlgn="base" hangingPunct="1">
        <a:lnSpc>
          <a:spcPct val="100000"/>
        </a:lnSpc>
        <a:spcBef>
          <a:spcPts val="1265"/>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114888" indent="-150661" algn="l" rtl="0" eaLnBrk="1" fontAlgn="base" hangingPunct="1">
        <a:lnSpc>
          <a:spcPct val="100000"/>
        </a:lnSpc>
        <a:spcBef>
          <a:spcPts val="1265"/>
        </a:spcBef>
        <a:spcAft>
          <a:spcPct val="0"/>
        </a:spcAft>
        <a:buFont typeface="Arial"/>
        <a:buChar char="•"/>
        <a:defRPr sz="738"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241056"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6pPr>
      <a:lvl7pPr marL="482114"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7pPr>
      <a:lvl8pPr marL="723171"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8pPr>
      <a:lvl9pPr marL="964227" algn="l" rtl="0" eaLnBrk="1" fontAlgn="base" hangingPunct="1">
        <a:lnSpc>
          <a:spcPct val="80000"/>
        </a:lnSpc>
        <a:spcBef>
          <a:spcPts val="1265"/>
        </a:spcBef>
        <a:spcAft>
          <a:spcPct val="0"/>
        </a:spcAft>
        <a:defRPr sz="738">
          <a:solidFill>
            <a:schemeClr val="tx1"/>
          </a:solidFill>
          <a:latin typeface="+mn-lt"/>
          <a:ea typeface="+mn-ea"/>
          <a:cs typeface="+mn-cs"/>
          <a:sym typeface="SweetSansPro Medium" charset="0"/>
        </a:defRPr>
      </a:lvl9pPr>
    </p:bodyStyle>
    <p:otherStyle>
      <a:defPPr>
        <a:defRPr lang="en-US"/>
      </a:defPPr>
      <a:lvl1pPr marL="0" algn="l" defTabSz="482114" rtl="0" eaLnBrk="1" latinLnBrk="0" hangingPunct="1">
        <a:defRPr sz="949" kern="1200">
          <a:solidFill>
            <a:schemeClr val="tx1"/>
          </a:solidFill>
          <a:latin typeface="+mn-lt"/>
          <a:ea typeface="+mn-ea"/>
          <a:cs typeface="+mn-cs"/>
        </a:defRPr>
      </a:lvl1pPr>
      <a:lvl2pPr marL="241056" algn="l" defTabSz="482114" rtl="0" eaLnBrk="1" latinLnBrk="0" hangingPunct="1">
        <a:defRPr sz="949" kern="1200">
          <a:solidFill>
            <a:schemeClr val="tx1"/>
          </a:solidFill>
          <a:latin typeface="+mn-lt"/>
          <a:ea typeface="+mn-ea"/>
          <a:cs typeface="+mn-cs"/>
        </a:defRPr>
      </a:lvl2pPr>
      <a:lvl3pPr marL="482114" algn="l" defTabSz="482114" rtl="0" eaLnBrk="1" latinLnBrk="0" hangingPunct="1">
        <a:defRPr sz="949" kern="1200">
          <a:solidFill>
            <a:schemeClr val="tx1"/>
          </a:solidFill>
          <a:latin typeface="+mn-lt"/>
          <a:ea typeface="+mn-ea"/>
          <a:cs typeface="+mn-cs"/>
        </a:defRPr>
      </a:lvl3pPr>
      <a:lvl4pPr marL="723171" algn="l" defTabSz="482114" rtl="0" eaLnBrk="1" latinLnBrk="0" hangingPunct="1">
        <a:defRPr sz="949" kern="1200">
          <a:solidFill>
            <a:schemeClr val="tx1"/>
          </a:solidFill>
          <a:latin typeface="+mn-lt"/>
          <a:ea typeface="+mn-ea"/>
          <a:cs typeface="+mn-cs"/>
        </a:defRPr>
      </a:lvl4pPr>
      <a:lvl5pPr marL="964227" algn="l" defTabSz="482114" rtl="0" eaLnBrk="1" latinLnBrk="0" hangingPunct="1">
        <a:defRPr sz="949" kern="1200">
          <a:solidFill>
            <a:schemeClr val="tx1"/>
          </a:solidFill>
          <a:latin typeface="+mn-lt"/>
          <a:ea typeface="+mn-ea"/>
          <a:cs typeface="+mn-cs"/>
        </a:defRPr>
      </a:lvl5pPr>
      <a:lvl6pPr marL="1205285" algn="l" defTabSz="482114" rtl="0" eaLnBrk="1" latinLnBrk="0" hangingPunct="1">
        <a:defRPr sz="949" kern="1200">
          <a:solidFill>
            <a:schemeClr val="tx1"/>
          </a:solidFill>
          <a:latin typeface="+mn-lt"/>
          <a:ea typeface="+mn-ea"/>
          <a:cs typeface="+mn-cs"/>
        </a:defRPr>
      </a:lvl6pPr>
      <a:lvl7pPr marL="1446341" algn="l" defTabSz="482114" rtl="0" eaLnBrk="1" latinLnBrk="0" hangingPunct="1">
        <a:defRPr sz="949" kern="1200">
          <a:solidFill>
            <a:schemeClr val="tx1"/>
          </a:solidFill>
          <a:latin typeface="+mn-lt"/>
          <a:ea typeface="+mn-ea"/>
          <a:cs typeface="+mn-cs"/>
        </a:defRPr>
      </a:lvl7pPr>
      <a:lvl8pPr marL="1687398" algn="l" defTabSz="482114" rtl="0" eaLnBrk="1" latinLnBrk="0" hangingPunct="1">
        <a:defRPr sz="949" kern="1200">
          <a:solidFill>
            <a:schemeClr val="tx1"/>
          </a:solidFill>
          <a:latin typeface="+mn-lt"/>
          <a:ea typeface="+mn-ea"/>
          <a:cs typeface="+mn-cs"/>
        </a:defRPr>
      </a:lvl8pPr>
      <a:lvl9pPr marL="1928455" algn="l" defTabSz="482114" rtl="0" eaLnBrk="1" latinLnBrk="0" hangingPunct="1">
        <a:defRPr sz="94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669728" y="401836"/>
            <a:ext cx="5518547" cy="4353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669728" y="1031379"/>
            <a:ext cx="5518547" cy="3214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135588" marR="0" lvl="0" indent="-135588" algn="l" defTabSz="361569" rtl="0" eaLnBrk="1" fontAlgn="base" latinLnBrk="0" hangingPunct="1">
              <a:lnSpc>
                <a:spcPct val="80000"/>
              </a:lnSpc>
              <a:spcBef>
                <a:spcPts val="949"/>
              </a:spcBef>
              <a:spcAft>
                <a:spcPct val="0"/>
              </a:spcAft>
              <a:buClrTx/>
              <a:buSzTx/>
              <a:tabLst/>
              <a:defRPr/>
            </a:pPr>
            <a:r>
              <a:rPr lang="en-US" dirty="0" smtClean="0">
                <a:sym typeface="SweetSansPro Medium" charset="0"/>
              </a:rPr>
              <a:t>Click to edit to edit to edit to edit to edit to edit to edit</a:t>
            </a:r>
          </a:p>
          <a:p>
            <a:pPr marL="361569" marR="0" lvl="1" indent="-180784" algn="l" defTabSz="361569" rtl="0" eaLnBrk="1" fontAlgn="base" latinLnBrk="0" hangingPunct="1">
              <a:lnSpc>
                <a:spcPct val="80000"/>
              </a:lnSpc>
              <a:spcBef>
                <a:spcPts val="94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497157" marR="0" lvl="2" indent="-135588" algn="l" defTabSz="361569" rtl="0" eaLnBrk="1" fontAlgn="base" latinLnBrk="0" hangingPunct="1">
              <a:lnSpc>
                <a:spcPct val="80000"/>
              </a:lnSpc>
              <a:spcBef>
                <a:spcPts val="94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619598055"/>
      </p:ext>
    </p:extLst>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 id="2147483937" r:id="rId12"/>
    <p:sldLayoutId id="2147483938"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240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5pPr>
      <a:lvl6pPr marL="180784"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6pPr>
      <a:lvl7pPr marL="361569"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7pPr>
      <a:lvl8pPr marL="542352"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8pPr>
      <a:lvl9pPr marL="723137" algn="l" rtl="0" eaLnBrk="1" fontAlgn="base" hangingPunct="1">
        <a:spcBef>
          <a:spcPct val="0"/>
        </a:spcBef>
        <a:spcAft>
          <a:spcPct val="0"/>
        </a:spcAft>
        <a:defRPr sz="1898">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361569" rtl="0" eaLnBrk="1" fontAlgn="base" latinLnBrk="0" hangingPunct="1">
        <a:lnSpc>
          <a:spcPct val="100000"/>
        </a:lnSpc>
        <a:spcBef>
          <a:spcPts val="949"/>
        </a:spcBef>
        <a:spcAft>
          <a:spcPts val="237"/>
        </a:spcAft>
        <a:buClrTx/>
        <a:buSzTx/>
        <a:buFont typeface="Arial"/>
        <a:buNone/>
        <a:tabLst>
          <a:tab pos="45824" algn="l"/>
        </a:tabLst>
        <a:defRPr sz="1650"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361569" marR="0" indent="-43313" algn="l" defTabSz="361569" rtl="0" eaLnBrk="1" fontAlgn="base" latinLnBrk="0" hangingPunct="1">
        <a:lnSpc>
          <a:spcPct val="100000"/>
        </a:lnSpc>
        <a:spcBef>
          <a:spcPts val="949"/>
        </a:spcBef>
        <a:spcAft>
          <a:spcPct val="0"/>
        </a:spcAft>
        <a:buClrTx/>
        <a:buSzTx/>
        <a:buFont typeface="Arial"/>
        <a:buChar char="•"/>
        <a:tabLst/>
        <a:defRPr sz="1575"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497157" marR="0" indent="-135588" algn="l" defTabSz="361569" rtl="0" eaLnBrk="1" fontAlgn="base" latinLnBrk="0" hangingPunct="1">
        <a:lnSpc>
          <a:spcPct val="100000"/>
        </a:lnSpc>
        <a:spcBef>
          <a:spcPts val="949"/>
        </a:spcBef>
        <a:spcAft>
          <a:spcPct val="0"/>
        </a:spcAft>
        <a:buClr>
          <a:srgbClr val="ED1C24"/>
        </a:buClr>
        <a:buSzTx/>
        <a:buFont typeface="Arial"/>
        <a:buChar char="•"/>
        <a:tabLst/>
        <a:defRPr sz="1275"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655342" indent="-112990" algn="l" rtl="0" eaLnBrk="1" fontAlgn="base" hangingPunct="1">
        <a:lnSpc>
          <a:spcPct val="100000"/>
        </a:lnSpc>
        <a:spcBef>
          <a:spcPts val="949"/>
        </a:spcBef>
        <a:spcAft>
          <a:spcPct val="0"/>
        </a:spcAft>
        <a:buFont typeface="Arial"/>
        <a:buChar char="•"/>
        <a:defRPr sz="1200"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836126" indent="-112990" algn="l" rtl="0" eaLnBrk="1" fontAlgn="base" hangingPunct="1">
        <a:lnSpc>
          <a:spcPct val="100000"/>
        </a:lnSpc>
        <a:spcBef>
          <a:spcPts val="949"/>
        </a:spcBef>
        <a:spcAft>
          <a:spcPct val="0"/>
        </a:spcAft>
        <a:buFont typeface="Arial"/>
        <a:buChar char="•"/>
        <a:defRPr sz="12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180784" algn="l" rtl="0" eaLnBrk="1" fontAlgn="base" hangingPunct="1">
        <a:lnSpc>
          <a:spcPct val="80000"/>
        </a:lnSpc>
        <a:spcBef>
          <a:spcPts val="949"/>
        </a:spcBef>
        <a:spcAft>
          <a:spcPct val="0"/>
        </a:spcAft>
        <a:defRPr sz="554">
          <a:solidFill>
            <a:schemeClr val="tx1"/>
          </a:solidFill>
          <a:latin typeface="+mn-lt"/>
          <a:ea typeface="+mn-ea"/>
          <a:cs typeface="+mn-cs"/>
          <a:sym typeface="SweetSansPro Medium" charset="0"/>
        </a:defRPr>
      </a:lvl6pPr>
      <a:lvl7pPr marL="361569" algn="l" rtl="0" eaLnBrk="1" fontAlgn="base" hangingPunct="1">
        <a:lnSpc>
          <a:spcPct val="80000"/>
        </a:lnSpc>
        <a:spcBef>
          <a:spcPts val="949"/>
        </a:spcBef>
        <a:spcAft>
          <a:spcPct val="0"/>
        </a:spcAft>
        <a:defRPr sz="554">
          <a:solidFill>
            <a:schemeClr val="tx1"/>
          </a:solidFill>
          <a:latin typeface="+mn-lt"/>
          <a:ea typeface="+mn-ea"/>
          <a:cs typeface="+mn-cs"/>
          <a:sym typeface="SweetSansPro Medium" charset="0"/>
        </a:defRPr>
      </a:lvl7pPr>
      <a:lvl8pPr marL="542352" algn="l" rtl="0" eaLnBrk="1" fontAlgn="base" hangingPunct="1">
        <a:lnSpc>
          <a:spcPct val="80000"/>
        </a:lnSpc>
        <a:spcBef>
          <a:spcPts val="949"/>
        </a:spcBef>
        <a:spcAft>
          <a:spcPct val="0"/>
        </a:spcAft>
        <a:defRPr sz="554">
          <a:solidFill>
            <a:schemeClr val="tx1"/>
          </a:solidFill>
          <a:latin typeface="+mn-lt"/>
          <a:ea typeface="+mn-ea"/>
          <a:cs typeface="+mn-cs"/>
          <a:sym typeface="SweetSansPro Medium" charset="0"/>
        </a:defRPr>
      </a:lvl8pPr>
      <a:lvl9pPr marL="723137" algn="l" rtl="0" eaLnBrk="1" fontAlgn="base" hangingPunct="1">
        <a:lnSpc>
          <a:spcPct val="80000"/>
        </a:lnSpc>
        <a:spcBef>
          <a:spcPts val="949"/>
        </a:spcBef>
        <a:spcAft>
          <a:spcPct val="0"/>
        </a:spcAft>
        <a:defRPr sz="554">
          <a:solidFill>
            <a:schemeClr val="tx1"/>
          </a:solidFill>
          <a:latin typeface="+mn-lt"/>
          <a:ea typeface="+mn-ea"/>
          <a:cs typeface="+mn-cs"/>
          <a:sym typeface="SweetSansPro Medium" charset="0"/>
        </a:defRPr>
      </a:lvl9pPr>
    </p:bodyStyle>
    <p:otherStyle>
      <a:defPPr>
        <a:defRPr lang="en-US"/>
      </a:defPPr>
      <a:lvl1pPr marL="0" algn="l" defTabSz="361569" rtl="0" eaLnBrk="1" latinLnBrk="0" hangingPunct="1">
        <a:defRPr sz="712" kern="1200">
          <a:solidFill>
            <a:schemeClr val="tx1"/>
          </a:solidFill>
          <a:latin typeface="+mn-lt"/>
          <a:ea typeface="+mn-ea"/>
          <a:cs typeface="+mn-cs"/>
        </a:defRPr>
      </a:lvl1pPr>
      <a:lvl2pPr marL="180784" algn="l" defTabSz="361569" rtl="0" eaLnBrk="1" latinLnBrk="0" hangingPunct="1">
        <a:defRPr sz="712" kern="1200">
          <a:solidFill>
            <a:schemeClr val="tx1"/>
          </a:solidFill>
          <a:latin typeface="+mn-lt"/>
          <a:ea typeface="+mn-ea"/>
          <a:cs typeface="+mn-cs"/>
        </a:defRPr>
      </a:lvl2pPr>
      <a:lvl3pPr marL="361569" algn="l" defTabSz="361569" rtl="0" eaLnBrk="1" latinLnBrk="0" hangingPunct="1">
        <a:defRPr sz="712" kern="1200">
          <a:solidFill>
            <a:schemeClr val="tx1"/>
          </a:solidFill>
          <a:latin typeface="+mn-lt"/>
          <a:ea typeface="+mn-ea"/>
          <a:cs typeface="+mn-cs"/>
        </a:defRPr>
      </a:lvl3pPr>
      <a:lvl4pPr marL="542352" algn="l" defTabSz="361569" rtl="0" eaLnBrk="1" latinLnBrk="0" hangingPunct="1">
        <a:defRPr sz="712" kern="1200">
          <a:solidFill>
            <a:schemeClr val="tx1"/>
          </a:solidFill>
          <a:latin typeface="+mn-lt"/>
          <a:ea typeface="+mn-ea"/>
          <a:cs typeface="+mn-cs"/>
        </a:defRPr>
      </a:lvl4pPr>
      <a:lvl5pPr marL="723137" algn="l" defTabSz="361569" rtl="0" eaLnBrk="1" latinLnBrk="0" hangingPunct="1">
        <a:defRPr sz="712" kern="1200">
          <a:solidFill>
            <a:schemeClr val="tx1"/>
          </a:solidFill>
          <a:latin typeface="+mn-lt"/>
          <a:ea typeface="+mn-ea"/>
          <a:cs typeface="+mn-cs"/>
        </a:defRPr>
      </a:lvl5pPr>
      <a:lvl6pPr marL="903921" algn="l" defTabSz="361569" rtl="0" eaLnBrk="1" latinLnBrk="0" hangingPunct="1">
        <a:defRPr sz="712" kern="1200">
          <a:solidFill>
            <a:schemeClr val="tx1"/>
          </a:solidFill>
          <a:latin typeface="+mn-lt"/>
          <a:ea typeface="+mn-ea"/>
          <a:cs typeface="+mn-cs"/>
        </a:defRPr>
      </a:lvl6pPr>
      <a:lvl7pPr marL="1084705" algn="l" defTabSz="361569" rtl="0" eaLnBrk="1" latinLnBrk="0" hangingPunct="1">
        <a:defRPr sz="712" kern="1200">
          <a:solidFill>
            <a:schemeClr val="tx1"/>
          </a:solidFill>
          <a:latin typeface="+mn-lt"/>
          <a:ea typeface="+mn-ea"/>
          <a:cs typeface="+mn-cs"/>
        </a:defRPr>
      </a:lvl7pPr>
      <a:lvl8pPr marL="1265488" algn="l" defTabSz="361569" rtl="0" eaLnBrk="1" latinLnBrk="0" hangingPunct="1">
        <a:defRPr sz="712" kern="1200">
          <a:solidFill>
            <a:schemeClr val="tx1"/>
          </a:solidFill>
          <a:latin typeface="+mn-lt"/>
          <a:ea typeface="+mn-ea"/>
          <a:cs typeface="+mn-cs"/>
        </a:defRPr>
      </a:lvl8pPr>
      <a:lvl9pPr marL="1446273" algn="l" defTabSz="361569" rtl="0" eaLnBrk="1" latinLnBrk="0" hangingPunct="1">
        <a:defRPr sz="71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3.xml"/><Relationship Id="rId5" Type="http://schemas.openxmlformats.org/officeDocument/2006/relationships/image" Target="../media/image12.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jpeg"/><Relationship Id="rId2" Type="http://schemas.openxmlformats.org/officeDocument/2006/relationships/image" Target="../media/image7.png"/><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Layout" Target="../slideLayouts/slideLayout3.xml"/><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0.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Assess a Workload and Find Out What’s Slow</a:t>
            </a:r>
            <a:endParaRPr lang="en-US" dirty="0"/>
          </a:p>
        </p:txBody>
      </p:sp>
      <p:sp>
        <p:nvSpPr>
          <p:cNvPr id="3" name="Content Placeholder 2"/>
          <p:cNvSpPr>
            <a:spLocks noGrp="1"/>
          </p:cNvSpPr>
          <p:nvPr>
            <p:ph sz="quarter" idx="10"/>
          </p:nvPr>
        </p:nvSpPr>
        <p:spPr/>
        <p:txBody>
          <a:bodyPr/>
          <a:lstStyle/>
          <a:p>
            <a:endParaRPr lang="en-US"/>
          </a:p>
        </p:txBody>
      </p:sp>
    </p:spTree>
    <p:extLst>
      <p:ext uri="{BB962C8B-B14F-4D97-AF65-F5344CB8AC3E}">
        <p14:creationId xmlns:p14="http://schemas.microsoft.com/office/powerpoint/2010/main" val="2495845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query walks in</a:t>
            </a:r>
            <a:endParaRPr lang="en-US" dirty="0"/>
          </a:p>
        </p:txBody>
      </p:sp>
      <p:pic>
        <p:nvPicPr>
          <p:cNvPr id="11" name="Picture 10" descr="BlockingHero.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07791" y="2145442"/>
            <a:ext cx="1356866" cy="1581281"/>
          </a:xfrm>
          <a:prstGeom prst="rect">
            <a:avLst/>
          </a:prstGeom>
        </p:spPr>
      </p:pic>
      <p:sp>
        <p:nvSpPr>
          <p:cNvPr id="8" name="Oval Callout 7"/>
          <p:cNvSpPr/>
          <p:nvPr/>
        </p:nvSpPr>
        <p:spPr bwMode="auto">
          <a:xfrm>
            <a:off x="3309940" y="1981229"/>
            <a:ext cx="1757768" cy="801945"/>
          </a:xfrm>
          <a:prstGeom prst="wedgeEllipseCallout">
            <a:avLst>
              <a:gd name="adj1" fmla="val 61669"/>
              <a:gd name="adj2" fmla="val 22512"/>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grpSp>
        <p:nvGrpSpPr>
          <p:cNvPr id="15" name="Group 14"/>
          <p:cNvGrpSpPr/>
          <p:nvPr/>
        </p:nvGrpSpPr>
        <p:grpSpPr>
          <a:xfrm>
            <a:off x="465320" y="2593144"/>
            <a:ext cx="1381029" cy="1321150"/>
            <a:chOff x="355136" y="3761274"/>
            <a:chExt cx="2206422" cy="1797994"/>
          </a:xfrm>
        </p:grpSpPr>
        <p:pic>
          <p:nvPicPr>
            <p:cNvPr id="16" name="Picture 15" descr="Cat Computer.gif"/>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17" name="TextBox 16"/>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18" name="Group 17"/>
          <p:cNvGrpSpPr/>
          <p:nvPr/>
        </p:nvGrpSpPr>
        <p:grpSpPr>
          <a:xfrm>
            <a:off x="118544" y="1322418"/>
            <a:ext cx="1949635" cy="1109219"/>
            <a:chOff x="355136" y="404012"/>
            <a:chExt cx="2206422" cy="1255314"/>
          </a:xfrm>
        </p:grpSpPr>
        <p:pic>
          <p:nvPicPr>
            <p:cNvPr id="19" name="Picture 18" descr="shutterstock_139179170.png"/>
            <p:cNvPicPr>
              <a:picLocks noChangeAspect="1"/>
            </p:cNvPicPr>
            <p:nvPr/>
          </p:nvPicPr>
          <p:blipFill rotWithShape="1">
            <a:blip r:embed="rId5"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0" name="TextBox 19"/>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Tree>
    <p:extLst>
      <p:ext uri="{BB962C8B-B14F-4D97-AF65-F5344CB8AC3E}">
        <p14:creationId xmlns:p14="http://schemas.microsoft.com/office/powerpoint/2010/main" val="54578438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65320" y="2593144"/>
            <a:ext cx="1381029" cy="1321150"/>
            <a:chOff x="355136" y="3761274"/>
            <a:chExt cx="2206422" cy="1797994"/>
          </a:xfrm>
        </p:grpSpPr>
        <p:pic>
          <p:nvPicPr>
            <p:cNvPr id="17" name="Picture 16"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18" name="TextBox 17"/>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19" name="Group 18"/>
          <p:cNvGrpSpPr/>
          <p:nvPr/>
        </p:nvGrpSpPr>
        <p:grpSpPr>
          <a:xfrm>
            <a:off x="118544" y="1322418"/>
            <a:ext cx="1949635" cy="1109219"/>
            <a:chOff x="355136" y="404012"/>
            <a:chExt cx="2206422" cy="1255314"/>
          </a:xfrm>
        </p:grpSpPr>
        <p:pic>
          <p:nvPicPr>
            <p:cNvPr id="20" name="Picture 19"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1" name="TextBox 20"/>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
        <p:nvSpPr>
          <p:cNvPr id="24" name="Oval Callout 23"/>
          <p:cNvSpPr/>
          <p:nvPr/>
        </p:nvSpPr>
        <p:spPr bwMode="auto">
          <a:xfrm>
            <a:off x="1771808" y="2542676"/>
            <a:ext cx="1409235" cy="944393"/>
          </a:xfrm>
          <a:prstGeom prst="wedgeEllipseCallout">
            <a:avLst>
              <a:gd name="adj1" fmla="val -60843"/>
              <a:gd name="adj2" fmla="val 10159"/>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050" dirty="0" smtClean="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Get going!</a:t>
            </a:r>
            <a:endPar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endParaRPr>
          </a:p>
        </p:txBody>
      </p:sp>
      <p:pic>
        <p:nvPicPr>
          <p:cNvPr id="25" name="Picture 24"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907791" y="2145442"/>
            <a:ext cx="1356866" cy="1581281"/>
          </a:xfrm>
          <a:prstGeom prst="rect">
            <a:avLst/>
          </a:prstGeom>
        </p:spPr>
      </p:pic>
      <p:sp>
        <p:nvSpPr>
          <p:cNvPr id="26" name="Oval Callout 25"/>
          <p:cNvSpPr/>
          <p:nvPr/>
        </p:nvSpPr>
        <p:spPr bwMode="auto">
          <a:xfrm>
            <a:off x="3309940" y="1981229"/>
            <a:ext cx="1757768" cy="801945"/>
          </a:xfrm>
          <a:prstGeom prst="wedgeEllipseCallout">
            <a:avLst>
              <a:gd name="adj1" fmla="val 61669"/>
              <a:gd name="adj2" fmla="val 22512"/>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Tree>
    <p:extLst>
      <p:ext uri="{BB962C8B-B14F-4D97-AF65-F5344CB8AC3E}">
        <p14:creationId xmlns:p14="http://schemas.microsoft.com/office/powerpoint/2010/main" val="49978046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65320" y="2593144"/>
            <a:ext cx="1381029" cy="1321150"/>
            <a:chOff x="355136" y="3761274"/>
            <a:chExt cx="2206422" cy="1797994"/>
          </a:xfrm>
        </p:grpSpPr>
        <p:pic>
          <p:nvPicPr>
            <p:cNvPr id="17" name="Picture 16"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18" name="TextBox 17"/>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19" name="Group 18"/>
          <p:cNvGrpSpPr/>
          <p:nvPr/>
        </p:nvGrpSpPr>
        <p:grpSpPr>
          <a:xfrm>
            <a:off x="118544" y="1322418"/>
            <a:ext cx="1949635" cy="1109219"/>
            <a:chOff x="355136" y="404012"/>
            <a:chExt cx="2206422" cy="1255314"/>
          </a:xfrm>
        </p:grpSpPr>
        <p:pic>
          <p:nvPicPr>
            <p:cNvPr id="20" name="Picture 19"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1" name="TextBox 20"/>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pic>
        <p:nvPicPr>
          <p:cNvPr id="22" name="Picture 21"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09984" y="864596"/>
            <a:ext cx="1356866" cy="1581281"/>
          </a:xfrm>
          <a:prstGeom prst="rect">
            <a:avLst/>
          </a:prstGeom>
        </p:spPr>
      </p:pic>
      <p:sp>
        <p:nvSpPr>
          <p:cNvPr id="23" name="Oval Callout 22"/>
          <p:cNvSpPr/>
          <p:nvPr/>
        </p:nvSpPr>
        <p:spPr bwMode="auto">
          <a:xfrm>
            <a:off x="112133" y="700383"/>
            <a:ext cx="1757768" cy="801945"/>
          </a:xfrm>
          <a:prstGeom prst="wedgeEllipseCallout">
            <a:avLst>
              <a:gd name="adj1" fmla="val 61669"/>
              <a:gd name="adj2" fmla="val 22512"/>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Tree>
    <p:extLst>
      <p:ext uri="{BB962C8B-B14F-4D97-AF65-F5344CB8AC3E}">
        <p14:creationId xmlns:p14="http://schemas.microsoft.com/office/powerpoint/2010/main" val="204438805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Callout 12"/>
          <p:cNvSpPr/>
          <p:nvPr/>
        </p:nvSpPr>
        <p:spPr bwMode="auto">
          <a:xfrm>
            <a:off x="3050462" y="1246901"/>
            <a:ext cx="2363600" cy="1184736"/>
          </a:xfrm>
          <a:prstGeom prst="wedgeEllipseCallout">
            <a:avLst>
              <a:gd name="adj1" fmla="val -65877"/>
              <a:gd name="adj2" fmla="val -49004"/>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I need storage to send me some pages. </a:t>
            </a:r>
            <a:b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I’ll yield while I wait.</a:t>
            </a:r>
          </a:p>
        </p:txBody>
      </p:sp>
      <p:grpSp>
        <p:nvGrpSpPr>
          <p:cNvPr id="12" name="Group 11"/>
          <p:cNvGrpSpPr/>
          <p:nvPr/>
        </p:nvGrpSpPr>
        <p:grpSpPr>
          <a:xfrm>
            <a:off x="465320" y="2593144"/>
            <a:ext cx="1381029" cy="1321150"/>
            <a:chOff x="355136" y="3761274"/>
            <a:chExt cx="2206422" cy="1797994"/>
          </a:xfrm>
        </p:grpSpPr>
        <p:pic>
          <p:nvPicPr>
            <p:cNvPr id="17" name="Picture 16"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18" name="TextBox 17"/>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19" name="Group 18"/>
          <p:cNvGrpSpPr/>
          <p:nvPr/>
        </p:nvGrpSpPr>
        <p:grpSpPr>
          <a:xfrm>
            <a:off x="118544" y="1322418"/>
            <a:ext cx="1949635" cy="1109219"/>
            <a:chOff x="355136" y="404012"/>
            <a:chExt cx="2206422" cy="1255314"/>
          </a:xfrm>
        </p:grpSpPr>
        <p:pic>
          <p:nvPicPr>
            <p:cNvPr id="20" name="Picture 19"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1" name="TextBox 20"/>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pic>
        <p:nvPicPr>
          <p:cNvPr id="22" name="Picture 21"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89745" y="712240"/>
            <a:ext cx="1356866" cy="1581281"/>
          </a:xfrm>
          <a:prstGeom prst="rect">
            <a:avLst/>
          </a:prstGeom>
        </p:spPr>
      </p:pic>
    </p:spTree>
    <p:extLst>
      <p:ext uri="{BB962C8B-B14F-4D97-AF65-F5344CB8AC3E}">
        <p14:creationId xmlns:p14="http://schemas.microsoft.com/office/powerpoint/2010/main" val="4984232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3579019" y="582790"/>
            <a:ext cx="2946317" cy="1987319"/>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20" name="TextBox 19"/>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sp>
        <p:nvSpPr>
          <p:cNvPr id="22" name="Oval Callout 21"/>
          <p:cNvSpPr/>
          <p:nvPr/>
        </p:nvSpPr>
        <p:spPr bwMode="auto">
          <a:xfrm>
            <a:off x="3828035" y="1244940"/>
            <a:ext cx="1383305" cy="600075"/>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23" name="TextBox 22"/>
          <p:cNvSpPr txBox="1"/>
          <p:nvPr/>
        </p:nvSpPr>
        <p:spPr>
          <a:xfrm>
            <a:off x="3992764" y="1925093"/>
            <a:ext cx="1555502" cy="300082"/>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PAGEIOLATCH</a:t>
            </a:r>
          </a:p>
        </p:txBody>
      </p:sp>
      <p:grpSp>
        <p:nvGrpSpPr>
          <p:cNvPr id="13" name="Group 12"/>
          <p:cNvGrpSpPr/>
          <p:nvPr/>
        </p:nvGrpSpPr>
        <p:grpSpPr>
          <a:xfrm>
            <a:off x="465320" y="2593144"/>
            <a:ext cx="1381029" cy="1321150"/>
            <a:chOff x="355136" y="3761274"/>
            <a:chExt cx="2206422" cy="1797994"/>
          </a:xfrm>
        </p:grpSpPr>
        <p:pic>
          <p:nvPicPr>
            <p:cNvPr id="14" name="Picture 13"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18" name="TextBox 17"/>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4" name="Group 23"/>
          <p:cNvGrpSpPr/>
          <p:nvPr/>
        </p:nvGrpSpPr>
        <p:grpSpPr>
          <a:xfrm>
            <a:off x="118544" y="1322418"/>
            <a:ext cx="1949635" cy="1109219"/>
            <a:chOff x="355136" y="404012"/>
            <a:chExt cx="2206422" cy="1255314"/>
          </a:xfrm>
        </p:grpSpPr>
        <p:pic>
          <p:nvPicPr>
            <p:cNvPr id="25" name="Picture 24"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6" name="TextBox 25"/>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pic>
        <p:nvPicPr>
          <p:cNvPr id="27" name="Picture 26"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12134" y="1164494"/>
            <a:ext cx="939023" cy="1094331"/>
          </a:xfrm>
          <a:prstGeom prst="rect">
            <a:avLst/>
          </a:prstGeom>
        </p:spPr>
      </p:pic>
    </p:spTree>
    <p:extLst>
      <p:ext uri="{BB962C8B-B14F-4D97-AF65-F5344CB8AC3E}">
        <p14:creationId xmlns:p14="http://schemas.microsoft.com/office/powerpoint/2010/main" val="173572678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597892" y="645730"/>
            <a:ext cx="2927444" cy="169410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18" name="Title 17"/>
          <p:cNvSpPr>
            <a:spLocks noGrp="1"/>
          </p:cNvSpPr>
          <p:nvPr>
            <p:ph type="title"/>
          </p:nvPr>
        </p:nvSpPr>
        <p:spPr/>
        <p:txBody>
          <a:bodyPr/>
          <a:lstStyle/>
          <a:p>
            <a:r>
              <a:rPr lang="en-US" dirty="0" smtClean="0"/>
              <a:t>A new query…</a:t>
            </a:r>
            <a:endParaRPr lang="en-US" dirty="0"/>
          </a:p>
        </p:txBody>
      </p:sp>
      <p:grpSp>
        <p:nvGrpSpPr>
          <p:cNvPr id="23" name="Group 22"/>
          <p:cNvGrpSpPr/>
          <p:nvPr/>
        </p:nvGrpSpPr>
        <p:grpSpPr>
          <a:xfrm>
            <a:off x="465320" y="2593144"/>
            <a:ext cx="1381029" cy="1321150"/>
            <a:chOff x="355136" y="3761274"/>
            <a:chExt cx="2206422" cy="1797994"/>
          </a:xfrm>
        </p:grpSpPr>
        <p:pic>
          <p:nvPicPr>
            <p:cNvPr id="25" name="Picture 24"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6" name="TextBox 25"/>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7" name="Group 26"/>
          <p:cNvGrpSpPr/>
          <p:nvPr/>
        </p:nvGrpSpPr>
        <p:grpSpPr>
          <a:xfrm>
            <a:off x="118544" y="1322418"/>
            <a:ext cx="1949635" cy="1109219"/>
            <a:chOff x="355136" y="404012"/>
            <a:chExt cx="2206422" cy="1255314"/>
          </a:xfrm>
        </p:grpSpPr>
        <p:pic>
          <p:nvPicPr>
            <p:cNvPr id="28" name="Picture 27"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9" name="TextBox 28"/>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
        <p:nvSpPr>
          <p:cNvPr id="31" name="TextBox 30"/>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sp>
        <p:nvSpPr>
          <p:cNvPr id="32" name="Oval Callout 31"/>
          <p:cNvSpPr/>
          <p:nvPr/>
        </p:nvSpPr>
        <p:spPr bwMode="auto">
          <a:xfrm>
            <a:off x="3828035" y="1244940"/>
            <a:ext cx="1383305" cy="600075"/>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33" name="TextBox 32"/>
          <p:cNvSpPr txBox="1"/>
          <p:nvPr/>
        </p:nvSpPr>
        <p:spPr>
          <a:xfrm>
            <a:off x="3992764" y="1925093"/>
            <a:ext cx="1555502" cy="300082"/>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PAGEIOLATCH</a:t>
            </a:r>
          </a:p>
        </p:txBody>
      </p:sp>
      <p:pic>
        <p:nvPicPr>
          <p:cNvPr id="34" name="Picture 33"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12134" y="1164494"/>
            <a:ext cx="939023" cy="1094331"/>
          </a:xfrm>
          <a:prstGeom prst="rect">
            <a:avLst/>
          </a:prstGeom>
        </p:spPr>
      </p:pic>
      <p:grpSp>
        <p:nvGrpSpPr>
          <p:cNvPr id="35" name="Group 34"/>
          <p:cNvGrpSpPr/>
          <p:nvPr/>
        </p:nvGrpSpPr>
        <p:grpSpPr>
          <a:xfrm>
            <a:off x="3596124" y="2533385"/>
            <a:ext cx="2774637" cy="1301778"/>
            <a:chOff x="158058" y="262219"/>
            <a:chExt cx="3699516" cy="1735704"/>
          </a:xfrm>
        </p:grpSpPr>
        <p:pic>
          <p:nvPicPr>
            <p:cNvPr id="36" name="Picture 35"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2597106" y="407346"/>
              <a:ext cx="1260468" cy="1590577"/>
            </a:xfrm>
            <a:prstGeom prst="rect">
              <a:avLst/>
            </a:prstGeom>
          </p:spPr>
        </p:pic>
        <p:sp>
          <p:nvSpPr>
            <p:cNvPr id="37" name="Oval Callout 36"/>
            <p:cNvSpPr/>
            <p:nvPr/>
          </p:nvSpPr>
          <p:spPr bwMode="auto">
            <a:xfrm>
              <a:off x="158058" y="262219"/>
              <a:ext cx="2439048" cy="1259192"/>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 COL2=‘y’</a:t>
              </a:r>
            </a:p>
          </p:txBody>
        </p:sp>
      </p:grpSp>
    </p:spTree>
    <p:extLst>
      <p:ext uri="{BB962C8B-B14F-4D97-AF65-F5344CB8AC3E}">
        <p14:creationId xmlns:p14="http://schemas.microsoft.com/office/powerpoint/2010/main" val="185274663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3597892" y="632451"/>
            <a:ext cx="2927444" cy="1863535"/>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12" name="Oval Callout 11"/>
          <p:cNvSpPr/>
          <p:nvPr/>
        </p:nvSpPr>
        <p:spPr bwMode="auto">
          <a:xfrm>
            <a:off x="1771808" y="2542676"/>
            <a:ext cx="1409235" cy="944393"/>
          </a:xfrm>
          <a:prstGeom prst="wedgeEllipseCallout">
            <a:avLst>
              <a:gd name="adj1" fmla="val -60843"/>
              <a:gd name="adj2" fmla="val 10159"/>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smtClean="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New guy, it’s all you.</a:t>
            </a:r>
            <a:endPar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endParaRPr>
          </a:p>
        </p:txBody>
      </p:sp>
      <p:grpSp>
        <p:nvGrpSpPr>
          <p:cNvPr id="22" name="Group 21"/>
          <p:cNvGrpSpPr/>
          <p:nvPr/>
        </p:nvGrpSpPr>
        <p:grpSpPr>
          <a:xfrm>
            <a:off x="465320" y="2593144"/>
            <a:ext cx="1381029" cy="1321150"/>
            <a:chOff x="355136" y="3761274"/>
            <a:chExt cx="2206422" cy="1797994"/>
          </a:xfrm>
        </p:grpSpPr>
        <p:pic>
          <p:nvPicPr>
            <p:cNvPr id="24" name="Picture 23"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5" name="TextBox 24"/>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6" name="Group 25"/>
          <p:cNvGrpSpPr/>
          <p:nvPr/>
        </p:nvGrpSpPr>
        <p:grpSpPr>
          <a:xfrm>
            <a:off x="118544" y="1322418"/>
            <a:ext cx="1949635" cy="1109219"/>
            <a:chOff x="355136" y="404012"/>
            <a:chExt cx="2206422" cy="1255314"/>
          </a:xfrm>
        </p:grpSpPr>
        <p:pic>
          <p:nvPicPr>
            <p:cNvPr id="27" name="Picture 26"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8" name="TextBox 27"/>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grpSp>
        <p:nvGrpSpPr>
          <p:cNvPr id="2" name="Group 1"/>
          <p:cNvGrpSpPr/>
          <p:nvPr/>
        </p:nvGrpSpPr>
        <p:grpSpPr>
          <a:xfrm>
            <a:off x="3828035" y="888341"/>
            <a:ext cx="2616518" cy="1370484"/>
            <a:chOff x="5104046" y="327204"/>
            <a:chExt cx="3488691" cy="1827312"/>
          </a:xfrm>
        </p:grpSpPr>
        <p:sp>
          <p:nvSpPr>
            <p:cNvPr id="32" name="TextBox 31"/>
            <p:cNvSpPr txBox="1"/>
            <p:nvPr/>
          </p:nvSpPr>
          <p:spPr>
            <a:xfrm>
              <a:off x="5323686" y="327204"/>
              <a:ext cx="3269051" cy="492443"/>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sp>
          <p:nvSpPr>
            <p:cNvPr id="33" name="Oval Callout 32"/>
            <p:cNvSpPr/>
            <p:nvPr/>
          </p:nvSpPr>
          <p:spPr bwMode="auto">
            <a:xfrm>
              <a:off x="5104046" y="802670"/>
              <a:ext cx="1844407" cy="800100"/>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34" name="TextBox 33"/>
            <p:cNvSpPr txBox="1"/>
            <p:nvPr/>
          </p:nvSpPr>
          <p:spPr>
            <a:xfrm>
              <a:off x="5323685" y="1709541"/>
              <a:ext cx="2074002" cy="400109"/>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PAGEIOLATCH</a:t>
              </a:r>
            </a:p>
          </p:txBody>
        </p:sp>
        <p:pic>
          <p:nvPicPr>
            <p:cNvPr id="35" name="Picture 34"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82844" y="695408"/>
              <a:ext cx="1252031" cy="1459108"/>
            </a:xfrm>
            <a:prstGeom prst="rect">
              <a:avLst/>
            </a:prstGeom>
          </p:spPr>
        </p:pic>
      </p:grpSp>
      <p:grpSp>
        <p:nvGrpSpPr>
          <p:cNvPr id="36" name="Group 35"/>
          <p:cNvGrpSpPr/>
          <p:nvPr/>
        </p:nvGrpSpPr>
        <p:grpSpPr>
          <a:xfrm>
            <a:off x="3643822" y="2593144"/>
            <a:ext cx="2774637" cy="1301778"/>
            <a:chOff x="158058" y="262219"/>
            <a:chExt cx="3699516" cy="1735704"/>
          </a:xfrm>
        </p:grpSpPr>
        <p:pic>
          <p:nvPicPr>
            <p:cNvPr id="37" name="Picture 36"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2597106" y="407346"/>
              <a:ext cx="1260468" cy="1590577"/>
            </a:xfrm>
            <a:prstGeom prst="rect">
              <a:avLst/>
            </a:prstGeom>
          </p:spPr>
        </p:pic>
        <p:sp>
          <p:nvSpPr>
            <p:cNvPr id="38" name="Oval Callout 37"/>
            <p:cNvSpPr/>
            <p:nvPr/>
          </p:nvSpPr>
          <p:spPr bwMode="auto">
            <a:xfrm>
              <a:off x="158058" y="262219"/>
              <a:ext cx="2439048" cy="1259192"/>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 COL2=‘y’</a:t>
              </a:r>
            </a:p>
          </p:txBody>
        </p:sp>
      </p:grpSp>
    </p:spTree>
    <p:extLst>
      <p:ext uri="{BB962C8B-B14F-4D97-AF65-F5344CB8AC3E}">
        <p14:creationId xmlns:p14="http://schemas.microsoft.com/office/powerpoint/2010/main" val="339114920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597892" y="617867"/>
            <a:ext cx="2927444" cy="2049869"/>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grpSp>
        <p:nvGrpSpPr>
          <p:cNvPr id="20" name="Group 19"/>
          <p:cNvGrpSpPr/>
          <p:nvPr/>
        </p:nvGrpSpPr>
        <p:grpSpPr>
          <a:xfrm>
            <a:off x="465320" y="2593144"/>
            <a:ext cx="1381029" cy="1321150"/>
            <a:chOff x="355136" y="3761274"/>
            <a:chExt cx="2206422" cy="1797994"/>
          </a:xfrm>
        </p:grpSpPr>
        <p:pic>
          <p:nvPicPr>
            <p:cNvPr id="21" name="Picture 20"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2" name="TextBox 21"/>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3" name="Group 22"/>
          <p:cNvGrpSpPr/>
          <p:nvPr/>
        </p:nvGrpSpPr>
        <p:grpSpPr>
          <a:xfrm>
            <a:off x="118544" y="1322418"/>
            <a:ext cx="1949635" cy="1109219"/>
            <a:chOff x="355136" y="404012"/>
            <a:chExt cx="2206422" cy="1255314"/>
          </a:xfrm>
        </p:grpSpPr>
        <p:pic>
          <p:nvPicPr>
            <p:cNvPr id="24" name="Picture 23"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5" name="TextBox 24"/>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grpSp>
        <p:nvGrpSpPr>
          <p:cNvPr id="30" name="Group 29"/>
          <p:cNvGrpSpPr/>
          <p:nvPr/>
        </p:nvGrpSpPr>
        <p:grpSpPr>
          <a:xfrm>
            <a:off x="3828035" y="888341"/>
            <a:ext cx="2616518" cy="1370484"/>
            <a:chOff x="5104046" y="327204"/>
            <a:chExt cx="3488691" cy="1827312"/>
          </a:xfrm>
        </p:grpSpPr>
        <p:sp>
          <p:nvSpPr>
            <p:cNvPr id="32" name="TextBox 31"/>
            <p:cNvSpPr txBox="1"/>
            <p:nvPr/>
          </p:nvSpPr>
          <p:spPr>
            <a:xfrm>
              <a:off x="5323686" y="327204"/>
              <a:ext cx="3269051" cy="492443"/>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sp>
          <p:nvSpPr>
            <p:cNvPr id="33" name="Oval Callout 32"/>
            <p:cNvSpPr/>
            <p:nvPr/>
          </p:nvSpPr>
          <p:spPr bwMode="auto">
            <a:xfrm>
              <a:off x="5104046" y="802670"/>
              <a:ext cx="1844407" cy="800100"/>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34" name="TextBox 33"/>
            <p:cNvSpPr txBox="1"/>
            <p:nvPr/>
          </p:nvSpPr>
          <p:spPr>
            <a:xfrm>
              <a:off x="5323685" y="1709541"/>
              <a:ext cx="2074002" cy="400109"/>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PAGEIOLATCH</a:t>
              </a:r>
            </a:p>
          </p:txBody>
        </p:sp>
        <p:pic>
          <p:nvPicPr>
            <p:cNvPr id="35" name="Picture 34"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82844" y="695408"/>
              <a:ext cx="1252031" cy="1459108"/>
            </a:xfrm>
            <a:prstGeom prst="rect">
              <a:avLst/>
            </a:prstGeom>
          </p:spPr>
        </p:pic>
      </p:grpSp>
      <p:grpSp>
        <p:nvGrpSpPr>
          <p:cNvPr id="39" name="Group 38"/>
          <p:cNvGrpSpPr/>
          <p:nvPr/>
        </p:nvGrpSpPr>
        <p:grpSpPr>
          <a:xfrm>
            <a:off x="118544" y="839602"/>
            <a:ext cx="2774637" cy="1301778"/>
            <a:chOff x="158058" y="262219"/>
            <a:chExt cx="3699516" cy="1735704"/>
          </a:xfrm>
        </p:grpSpPr>
        <p:pic>
          <p:nvPicPr>
            <p:cNvPr id="40" name="Picture 39"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2597106" y="407346"/>
              <a:ext cx="1260468" cy="1590577"/>
            </a:xfrm>
            <a:prstGeom prst="rect">
              <a:avLst/>
            </a:prstGeom>
          </p:spPr>
        </p:pic>
        <p:sp>
          <p:nvSpPr>
            <p:cNvPr id="41" name="Oval Callout 40"/>
            <p:cNvSpPr/>
            <p:nvPr/>
          </p:nvSpPr>
          <p:spPr bwMode="auto">
            <a:xfrm>
              <a:off x="158058" y="262219"/>
              <a:ext cx="2439048" cy="1259192"/>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 COL2=‘y’</a:t>
              </a:r>
            </a:p>
          </p:txBody>
        </p:sp>
      </p:grpSp>
    </p:spTree>
    <p:extLst>
      <p:ext uri="{BB962C8B-B14F-4D97-AF65-F5344CB8AC3E}">
        <p14:creationId xmlns:p14="http://schemas.microsoft.com/office/powerpoint/2010/main" val="109344589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597892" y="738595"/>
            <a:ext cx="2927444" cy="1694111"/>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8" name="Oval Callout 7"/>
          <p:cNvSpPr/>
          <p:nvPr/>
        </p:nvSpPr>
        <p:spPr bwMode="auto">
          <a:xfrm>
            <a:off x="3353909" y="2440794"/>
            <a:ext cx="1689745" cy="885399"/>
          </a:xfrm>
          <a:prstGeom prst="wedgeEllipseCallout">
            <a:avLst>
              <a:gd name="adj1" fmla="val 74007"/>
              <a:gd name="adj2" fmla="val 20068"/>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2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I’m got my data back, I’m ready to go!</a:t>
            </a:r>
          </a:p>
        </p:txBody>
      </p:sp>
      <p:grpSp>
        <p:nvGrpSpPr>
          <p:cNvPr id="19" name="Group 18"/>
          <p:cNvGrpSpPr/>
          <p:nvPr/>
        </p:nvGrpSpPr>
        <p:grpSpPr>
          <a:xfrm>
            <a:off x="465320" y="2593144"/>
            <a:ext cx="1381029" cy="1321150"/>
            <a:chOff x="355136" y="3761274"/>
            <a:chExt cx="2206422" cy="1797994"/>
          </a:xfrm>
        </p:grpSpPr>
        <p:pic>
          <p:nvPicPr>
            <p:cNvPr id="20" name="Picture 19"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3" name="TextBox 22"/>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4" name="Group 23"/>
          <p:cNvGrpSpPr/>
          <p:nvPr/>
        </p:nvGrpSpPr>
        <p:grpSpPr>
          <a:xfrm>
            <a:off x="118544" y="1322418"/>
            <a:ext cx="1949635" cy="1109219"/>
            <a:chOff x="355136" y="404012"/>
            <a:chExt cx="2206422" cy="1255314"/>
          </a:xfrm>
        </p:grpSpPr>
        <p:pic>
          <p:nvPicPr>
            <p:cNvPr id="25" name="Picture 24"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6" name="TextBox 25"/>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
        <p:nvSpPr>
          <p:cNvPr id="35" name="TextBox 34"/>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pic>
        <p:nvPicPr>
          <p:cNvPr id="38" name="Picture 37"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58218" y="2779028"/>
            <a:ext cx="939023" cy="1094331"/>
          </a:xfrm>
          <a:prstGeom prst="rect">
            <a:avLst/>
          </a:prstGeom>
        </p:spPr>
      </p:pic>
      <p:grpSp>
        <p:nvGrpSpPr>
          <p:cNvPr id="42" name="Group 41"/>
          <p:cNvGrpSpPr/>
          <p:nvPr/>
        </p:nvGrpSpPr>
        <p:grpSpPr>
          <a:xfrm>
            <a:off x="118544" y="839602"/>
            <a:ext cx="2774637" cy="1301778"/>
            <a:chOff x="158058" y="262219"/>
            <a:chExt cx="3699516" cy="1735704"/>
          </a:xfrm>
        </p:grpSpPr>
        <p:pic>
          <p:nvPicPr>
            <p:cNvPr id="43" name="Picture 42"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2597106" y="407346"/>
              <a:ext cx="1260468" cy="1590577"/>
            </a:xfrm>
            <a:prstGeom prst="rect">
              <a:avLst/>
            </a:prstGeom>
          </p:spPr>
        </p:pic>
        <p:sp>
          <p:nvSpPr>
            <p:cNvPr id="44" name="Oval Callout 43"/>
            <p:cNvSpPr/>
            <p:nvPr/>
          </p:nvSpPr>
          <p:spPr bwMode="auto">
            <a:xfrm>
              <a:off x="158058" y="262219"/>
              <a:ext cx="2439048" cy="1259192"/>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 COL2=‘y’</a:t>
              </a:r>
            </a:p>
          </p:txBody>
        </p:sp>
      </p:grpSp>
    </p:spTree>
    <p:extLst>
      <p:ext uri="{BB962C8B-B14F-4D97-AF65-F5344CB8AC3E}">
        <p14:creationId xmlns:p14="http://schemas.microsoft.com/office/powerpoint/2010/main" val="121750570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3643822" y="773836"/>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18" name="Rectangle 17"/>
          <p:cNvSpPr/>
          <p:nvPr/>
        </p:nvSpPr>
        <p:spPr>
          <a:xfrm>
            <a:off x="3643822" y="2362533"/>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grpSp>
        <p:nvGrpSpPr>
          <p:cNvPr id="19" name="Group 18"/>
          <p:cNvGrpSpPr/>
          <p:nvPr/>
        </p:nvGrpSpPr>
        <p:grpSpPr>
          <a:xfrm>
            <a:off x="465320" y="2593144"/>
            <a:ext cx="1381029" cy="1321150"/>
            <a:chOff x="355136" y="3761274"/>
            <a:chExt cx="2206422" cy="1797994"/>
          </a:xfrm>
        </p:grpSpPr>
        <p:pic>
          <p:nvPicPr>
            <p:cNvPr id="20" name="Picture 19"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3" name="TextBox 22"/>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4" name="Group 23"/>
          <p:cNvGrpSpPr/>
          <p:nvPr/>
        </p:nvGrpSpPr>
        <p:grpSpPr>
          <a:xfrm>
            <a:off x="118544" y="1322418"/>
            <a:ext cx="1949635" cy="1109219"/>
            <a:chOff x="355136" y="404012"/>
            <a:chExt cx="2206422" cy="1255314"/>
          </a:xfrm>
        </p:grpSpPr>
        <p:pic>
          <p:nvPicPr>
            <p:cNvPr id="25" name="Picture 24"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6" name="TextBox 25"/>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
        <p:nvSpPr>
          <p:cNvPr id="35" name="TextBox 34"/>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pic>
        <p:nvPicPr>
          <p:cNvPr id="38" name="Picture 37"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58218" y="2779028"/>
            <a:ext cx="939023" cy="1094331"/>
          </a:xfrm>
          <a:prstGeom prst="rect">
            <a:avLst/>
          </a:prstGeom>
        </p:spPr>
      </p:pic>
      <p:grpSp>
        <p:nvGrpSpPr>
          <p:cNvPr id="39" name="Group 38"/>
          <p:cNvGrpSpPr/>
          <p:nvPr/>
        </p:nvGrpSpPr>
        <p:grpSpPr>
          <a:xfrm>
            <a:off x="118544" y="839602"/>
            <a:ext cx="2774637" cy="1301778"/>
            <a:chOff x="158058" y="262219"/>
            <a:chExt cx="3699516" cy="1735704"/>
          </a:xfrm>
        </p:grpSpPr>
        <p:pic>
          <p:nvPicPr>
            <p:cNvPr id="40" name="Picture 39"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2597106" y="407346"/>
              <a:ext cx="1260468" cy="1590577"/>
            </a:xfrm>
            <a:prstGeom prst="rect">
              <a:avLst/>
            </a:prstGeom>
          </p:spPr>
        </p:pic>
        <p:sp>
          <p:nvSpPr>
            <p:cNvPr id="41" name="Oval Callout 40"/>
            <p:cNvSpPr/>
            <p:nvPr/>
          </p:nvSpPr>
          <p:spPr bwMode="auto">
            <a:xfrm>
              <a:off x="158058" y="262219"/>
              <a:ext cx="2439048" cy="1259192"/>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 COL2=‘y’</a:t>
              </a:r>
            </a:p>
          </p:txBody>
        </p:sp>
      </p:grpSp>
      <p:sp>
        <p:nvSpPr>
          <p:cNvPr id="15" name="Oval Callout 14"/>
          <p:cNvSpPr/>
          <p:nvPr/>
        </p:nvSpPr>
        <p:spPr bwMode="auto">
          <a:xfrm>
            <a:off x="1709985" y="2781041"/>
            <a:ext cx="1080167" cy="574128"/>
          </a:xfrm>
          <a:prstGeom prst="wedgeEllipseCallout">
            <a:avLst>
              <a:gd name="adj1" fmla="val -62669"/>
              <a:gd name="adj2" fmla="val 34584"/>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350" dirty="0" smtClean="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Hang on</a:t>
            </a:r>
            <a:endParaRPr lang="en-US" sz="13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endParaRPr>
          </a:p>
        </p:txBody>
      </p:sp>
      <p:sp>
        <p:nvSpPr>
          <p:cNvPr id="16" name="TextBox 15"/>
          <p:cNvSpPr txBox="1"/>
          <p:nvPr/>
        </p:nvSpPr>
        <p:spPr>
          <a:xfrm>
            <a:off x="3729189" y="3424981"/>
            <a:ext cx="1944349" cy="507831"/>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SOS_SCHEDULER_YIELD</a:t>
            </a:r>
          </a:p>
        </p:txBody>
      </p:sp>
      <p:sp>
        <p:nvSpPr>
          <p:cNvPr id="17" name="Oval Callout 16"/>
          <p:cNvSpPr/>
          <p:nvPr/>
        </p:nvSpPr>
        <p:spPr bwMode="auto">
          <a:xfrm>
            <a:off x="3729189" y="2824907"/>
            <a:ext cx="1383305" cy="600075"/>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21" name="TextBox 20"/>
          <p:cNvSpPr txBox="1"/>
          <p:nvPr/>
        </p:nvSpPr>
        <p:spPr>
          <a:xfrm>
            <a:off x="3982766" y="2338916"/>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Runnable Queue</a:t>
            </a:r>
          </a:p>
        </p:txBody>
      </p:sp>
    </p:spTree>
    <p:extLst>
      <p:ext uri="{BB962C8B-B14F-4D97-AF65-F5344CB8AC3E}">
        <p14:creationId xmlns:p14="http://schemas.microsoft.com/office/powerpoint/2010/main" val="203352738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to assess a workload</a:t>
            </a:r>
            <a:endParaRPr lang="en-US" dirty="0"/>
          </a:p>
        </p:txBody>
      </p:sp>
      <p:sp>
        <p:nvSpPr>
          <p:cNvPr id="4" name="Content Placeholder 3"/>
          <p:cNvSpPr>
            <a:spLocks noGrp="1"/>
          </p:cNvSpPr>
          <p:nvPr>
            <p:ph idx="1"/>
          </p:nvPr>
        </p:nvSpPr>
        <p:spPr/>
        <p:txBody>
          <a:bodyPr/>
          <a:lstStyle/>
          <a:p>
            <a:r>
              <a:rPr lang="en-US" dirty="0"/>
              <a:t>Two part methodology</a:t>
            </a:r>
          </a:p>
          <a:p>
            <a:pPr marL="342900" indent="-342900">
              <a:buFont typeface="+mj-lt"/>
              <a:buAutoNum type="arabicPeriod"/>
            </a:pPr>
            <a:r>
              <a:rPr lang="en-US" dirty="0" smtClean="0"/>
              <a:t>Measure and interpret bottlenecks using SQL Server wait statistics</a:t>
            </a:r>
          </a:p>
          <a:p>
            <a:pPr marL="342900" indent="-342900">
              <a:buFont typeface="+mj-lt"/>
              <a:buAutoNum type="arabicPeriod"/>
            </a:pPr>
            <a:r>
              <a:rPr lang="en-US" dirty="0" smtClean="0"/>
              <a:t>Identify top queries and assess how they relate to the bottlenecks</a:t>
            </a:r>
            <a:endParaRPr lang="en-US" dirty="0"/>
          </a:p>
        </p:txBody>
      </p:sp>
    </p:spTree>
    <p:extLst>
      <p:ext uri="{BB962C8B-B14F-4D97-AF65-F5344CB8AC3E}">
        <p14:creationId xmlns:p14="http://schemas.microsoft.com/office/powerpoint/2010/main" val="32284637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643822" y="823844"/>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31" name="Rectangle 30"/>
          <p:cNvSpPr/>
          <p:nvPr/>
        </p:nvSpPr>
        <p:spPr>
          <a:xfrm>
            <a:off x="3643822" y="2412541"/>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grpSp>
        <p:nvGrpSpPr>
          <p:cNvPr id="19" name="Group 18"/>
          <p:cNvGrpSpPr/>
          <p:nvPr/>
        </p:nvGrpSpPr>
        <p:grpSpPr>
          <a:xfrm>
            <a:off x="465320" y="2593144"/>
            <a:ext cx="1381029" cy="1321150"/>
            <a:chOff x="355136" y="3761274"/>
            <a:chExt cx="2206422" cy="1797994"/>
          </a:xfrm>
        </p:grpSpPr>
        <p:pic>
          <p:nvPicPr>
            <p:cNvPr id="20" name="Picture 19"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23" name="TextBox 22"/>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24" name="Group 23"/>
          <p:cNvGrpSpPr/>
          <p:nvPr/>
        </p:nvGrpSpPr>
        <p:grpSpPr>
          <a:xfrm>
            <a:off x="118544" y="1322418"/>
            <a:ext cx="1949635" cy="1109219"/>
            <a:chOff x="355136" y="404012"/>
            <a:chExt cx="2206422" cy="1255314"/>
          </a:xfrm>
        </p:grpSpPr>
        <p:pic>
          <p:nvPicPr>
            <p:cNvPr id="25" name="Picture 24"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26" name="TextBox 25"/>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
        <p:nvSpPr>
          <p:cNvPr id="35" name="TextBox 34"/>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pic>
        <p:nvPicPr>
          <p:cNvPr id="38" name="Picture 37" descr="BlockingHer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258218" y="2779028"/>
            <a:ext cx="939023" cy="1094331"/>
          </a:xfrm>
          <a:prstGeom prst="rect">
            <a:avLst/>
          </a:prstGeom>
        </p:spPr>
      </p:pic>
      <p:sp>
        <p:nvSpPr>
          <p:cNvPr id="16" name="TextBox 15"/>
          <p:cNvSpPr txBox="1"/>
          <p:nvPr/>
        </p:nvSpPr>
        <p:spPr>
          <a:xfrm>
            <a:off x="3729189" y="3424981"/>
            <a:ext cx="1944349" cy="507831"/>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SOS_SCHEDULER_YIELD</a:t>
            </a:r>
          </a:p>
        </p:txBody>
      </p:sp>
      <p:sp>
        <p:nvSpPr>
          <p:cNvPr id="17" name="Oval Callout 16"/>
          <p:cNvSpPr/>
          <p:nvPr/>
        </p:nvSpPr>
        <p:spPr bwMode="auto">
          <a:xfrm>
            <a:off x="3729189" y="2824907"/>
            <a:ext cx="1383305" cy="600075"/>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21" name="TextBox 20"/>
          <p:cNvSpPr txBox="1"/>
          <p:nvPr/>
        </p:nvSpPr>
        <p:spPr>
          <a:xfrm>
            <a:off x="3982766" y="2338916"/>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Runnable Queue</a:t>
            </a:r>
          </a:p>
        </p:txBody>
      </p:sp>
      <p:pic>
        <p:nvPicPr>
          <p:cNvPr id="22" name="Picture 21" descr="DatetimeHeroineArmUpSmile.png"/>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5673537" y="1295349"/>
            <a:ext cx="868507" cy="1095964"/>
          </a:xfrm>
          <a:prstGeom prst="rect">
            <a:avLst/>
          </a:prstGeom>
        </p:spPr>
      </p:pic>
      <p:sp>
        <p:nvSpPr>
          <p:cNvPr id="27" name="Oval Callout 26"/>
          <p:cNvSpPr/>
          <p:nvPr/>
        </p:nvSpPr>
        <p:spPr bwMode="auto">
          <a:xfrm>
            <a:off x="3844251" y="1196986"/>
            <a:ext cx="1829286" cy="780311"/>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a:t>
            </a: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 COL2=‘y’</a:t>
            </a:r>
          </a:p>
        </p:txBody>
      </p:sp>
      <p:sp>
        <p:nvSpPr>
          <p:cNvPr id="28" name="TextBox 27"/>
          <p:cNvSpPr txBox="1"/>
          <p:nvPr/>
        </p:nvSpPr>
        <p:spPr>
          <a:xfrm>
            <a:off x="3675274" y="2059575"/>
            <a:ext cx="2300414" cy="300082"/>
          </a:xfrm>
          <a:prstGeom prst="rect">
            <a:avLst/>
          </a:prstGeom>
          <a:noFill/>
        </p:spPr>
        <p:txBody>
          <a:bodyPr wrap="square" rtlCol="0">
            <a:spAutoFit/>
          </a:bodyPr>
          <a:lstStyle/>
          <a:p>
            <a:pPr algn="l"/>
            <a:r>
              <a:rPr lang="en-US" sz="1350" i="1" dirty="0">
                <a:latin typeface="Sweet Sans Pro" panose="02000000000000000000" pitchFamily="50" charset="0"/>
                <a:cs typeface="Sweet Sans Pro" panose="02000000000000000000" pitchFamily="50" charset="0"/>
              </a:rPr>
              <a:t>ASYNC_NETWORK_IO</a:t>
            </a:r>
          </a:p>
        </p:txBody>
      </p:sp>
      <p:cxnSp>
        <p:nvCxnSpPr>
          <p:cNvPr id="3" name="Straight Arrow Connector 2"/>
          <p:cNvCxnSpPr/>
          <p:nvPr/>
        </p:nvCxnSpPr>
        <p:spPr bwMode="auto">
          <a:xfrm flipV="1">
            <a:off x="1709984" y="1519032"/>
            <a:ext cx="1704695" cy="409607"/>
          </a:xfrm>
          <a:prstGeom prst="straightConnector1">
            <a:avLst/>
          </a:prstGeom>
          <a:blipFill dpi="0" rotWithShape="0">
            <a:blip r:embed="rId7"/>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Arrow Connector 4"/>
          <p:cNvCxnSpPr/>
          <p:nvPr/>
        </p:nvCxnSpPr>
        <p:spPr bwMode="auto">
          <a:xfrm flipH="1" flipV="1">
            <a:off x="1709984" y="2338916"/>
            <a:ext cx="1749624" cy="918828"/>
          </a:xfrm>
          <a:prstGeom prst="straightConnector1">
            <a:avLst/>
          </a:prstGeom>
          <a:blipFill dpi="0" rotWithShape="0">
            <a:blip r:embed="rId7"/>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p:nvPr/>
        </p:nvCxnSpPr>
        <p:spPr bwMode="auto">
          <a:xfrm>
            <a:off x="6412489" y="2228823"/>
            <a:ext cx="0" cy="550205"/>
          </a:xfrm>
          <a:prstGeom prst="straightConnector1">
            <a:avLst/>
          </a:prstGeom>
          <a:blipFill dpi="0" rotWithShape="0">
            <a:blip r:embed="rId7"/>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57792014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Waits identify SQL </a:t>
            </a:r>
            <a:r>
              <a:rPr lang="en-US" smtClean="0"/>
              <a:t>Server’s bottlenecks</a:t>
            </a:r>
            <a:endParaRPr lang="en-US" dirty="0"/>
          </a:p>
        </p:txBody>
      </p:sp>
      <p:sp>
        <p:nvSpPr>
          <p:cNvPr id="3" name="Content Placeholder 2"/>
          <p:cNvSpPr>
            <a:spLocks noGrp="1"/>
          </p:cNvSpPr>
          <p:nvPr>
            <p:ph idx="1"/>
          </p:nvPr>
        </p:nvSpPr>
        <p:spPr/>
        <p:txBody>
          <a:bodyPr/>
          <a:lstStyle/>
          <a:p>
            <a:r>
              <a:rPr lang="en-US" dirty="0" smtClean="0"/>
              <a:t>Is your server slowed down by….</a:t>
            </a:r>
          </a:p>
          <a:p>
            <a:pPr lvl="1"/>
            <a:r>
              <a:rPr lang="en-US" dirty="0" smtClean="0"/>
              <a:t>Lock waits?</a:t>
            </a:r>
          </a:p>
          <a:p>
            <a:pPr lvl="1"/>
            <a:r>
              <a:rPr lang="en-US" dirty="0" smtClean="0"/>
              <a:t>Storage waits?</a:t>
            </a:r>
          </a:p>
          <a:p>
            <a:pPr lvl="1"/>
            <a:r>
              <a:rPr lang="en-US" dirty="0" smtClean="0"/>
              <a:t>Delays by the application consuming data?</a:t>
            </a:r>
          </a:p>
          <a:p>
            <a:pPr lvl="1"/>
            <a:r>
              <a:rPr lang="en-US" dirty="0" smtClean="0"/>
              <a:t>CPU related waits?</a:t>
            </a:r>
            <a:endParaRPr lang="en-US" dirty="0"/>
          </a:p>
          <a:p>
            <a:r>
              <a:rPr lang="en-US" dirty="0" smtClean="0"/>
              <a:t>Dynamic Management views: </a:t>
            </a:r>
          </a:p>
          <a:p>
            <a:pPr lvl="1"/>
            <a:r>
              <a:rPr lang="en-US" dirty="0" err="1" smtClean="0"/>
              <a:t>sys.dm_os_wait_stats</a:t>
            </a:r>
            <a:r>
              <a:rPr lang="en-US" dirty="0" smtClean="0"/>
              <a:t> </a:t>
            </a:r>
            <a:r>
              <a:rPr lang="en-US" dirty="0" smtClean="0">
                <a:sym typeface="Wingdings" panose="05000000000000000000" pitchFamily="2" charset="2"/>
              </a:rPr>
              <a:t> Aggregate waits</a:t>
            </a:r>
            <a:endParaRPr lang="en-US" dirty="0" smtClean="0"/>
          </a:p>
          <a:p>
            <a:pPr lvl="1"/>
            <a:r>
              <a:rPr lang="en-US" dirty="0" err="1" smtClean="0"/>
              <a:t>sys.dm_os_waiting_tasks</a:t>
            </a:r>
            <a:r>
              <a:rPr lang="en-US" dirty="0" smtClean="0"/>
              <a:t> </a:t>
            </a:r>
            <a:r>
              <a:rPr lang="en-US" dirty="0" smtClean="0">
                <a:sym typeface="Wingdings" panose="05000000000000000000" pitchFamily="2" charset="2"/>
              </a:rPr>
              <a:t> Who is waiting on what (</a:t>
            </a:r>
            <a:r>
              <a:rPr lang="en-US" i="1" dirty="0" smtClean="0">
                <a:sym typeface="Wingdings" panose="05000000000000000000" pitchFamily="2" charset="2"/>
              </a:rPr>
              <a:t>right now)</a:t>
            </a:r>
            <a:endParaRPr lang="en-US" dirty="0"/>
          </a:p>
        </p:txBody>
      </p:sp>
    </p:spTree>
    <p:extLst>
      <p:ext uri="{BB962C8B-B14F-4D97-AF65-F5344CB8AC3E}">
        <p14:creationId xmlns:p14="http://schemas.microsoft.com/office/powerpoint/2010/main" val="88186738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50" dirty="0"/>
              <a:t>How to track wait stats and find top queries with free tools</a:t>
            </a:r>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22130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Healthy vs. unhealthy monitoring</a:t>
            </a:r>
            <a:endParaRPr lang="en-US" dirty="0"/>
          </a:p>
        </p:txBody>
      </p:sp>
      <p:sp>
        <p:nvSpPr>
          <p:cNvPr id="5" name="Content Placeholder 4"/>
          <p:cNvSpPr>
            <a:spLocks noGrp="1"/>
          </p:cNvSpPr>
          <p:nvPr>
            <p:ph idx="1"/>
          </p:nvPr>
        </p:nvSpPr>
        <p:spPr/>
        <p:txBody>
          <a:bodyPr>
            <a:normAutofit fontScale="92500" lnSpcReduction="10000"/>
          </a:bodyPr>
          <a:lstStyle/>
          <a:p>
            <a:r>
              <a:rPr lang="en-US" dirty="0" smtClean="0"/>
              <a:t>We’re fans of:</a:t>
            </a:r>
          </a:p>
          <a:p>
            <a:pPr lvl="1"/>
            <a:r>
              <a:rPr lang="en-US" dirty="0" smtClean="0"/>
              <a:t>Tracking waits with a mature monitoring tool</a:t>
            </a:r>
          </a:p>
          <a:p>
            <a:pPr lvl="1"/>
            <a:r>
              <a:rPr lang="en-US" dirty="0" smtClean="0"/>
              <a:t>Taking a sample of waits and activity over a short duration with sp_AskBrent® (or your favorite script)</a:t>
            </a:r>
          </a:p>
          <a:p>
            <a:pPr lvl="1"/>
            <a:r>
              <a:rPr lang="en-US" dirty="0" smtClean="0"/>
              <a:t>Looking at queries running this instant and their related waits with Adam </a:t>
            </a:r>
            <a:r>
              <a:rPr lang="en-US" dirty="0" err="1" smtClean="0"/>
              <a:t>Machanic’s</a:t>
            </a:r>
            <a:r>
              <a:rPr lang="en-US" dirty="0" smtClean="0"/>
              <a:t> </a:t>
            </a:r>
            <a:r>
              <a:rPr lang="en-US" dirty="0" err="1" smtClean="0"/>
              <a:t>sp_WhoIsActive</a:t>
            </a:r>
            <a:endParaRPr lang="en-US" dirty="0" smtClean="0"/>
          </a:p>
          <a:p>
            <a:pPr lvl="1"/>
            <a:r>
              <a:rPr lang="en-US" dirty="0" smtClean="0"/>
              <a:t>Periodically reviewing top queries </a:t>
            </a:r>
            <a:r>
              <a:rPr lang="en-US" dirty="0"/>
              <a:t>with </a:t>
            </a:r>
            <a:r>
              <a:rPr lang="en-US" dirty="0" err="1" smtClean="0"/>
              <a:t>sp_BlitzCache</a:t>
            </a:r>
            <a:r>
              <a:rPr lang="en-US" dirty="0" smtClean="0"/>
              <a:t>® (or your favorite script)</a:t>
            </a:r>
          </a:p>
          <a:p>
            <a:r>
              <a:rPr lang="en-US" dirty="0" smtClean="0"/>
              <a:t>We’re not big fans of:</a:t>
            </a:r>
          </a:p>
          <a:p>
            <a:pPr lvl="1"/>
            <a:r>
              <a:rPr lang="en-US" dirty="0" smtClean="0"/>
              <a:t>Automating frequent queries of DMVs for data you’re not actively using</a:t>
            </a:r>
          </a:p>
          <a:p>
            <a:pPr lvl="1"/>
            <a:r>
              <a:rPr lang="en-US" dirty="0" smtClean="0"/>
              <a:t>The built-in Activity Monitor in SQL Server Management Studio</a:t>
            </a:r>
            <a:endParaRPr lang="en-US" dirty="0"/>
          </a:p>
          <a:p>
            <a:pPr marL="294863" lvl="1" indent="0">
              <a:buNone/>
            </a:pPr>
            <a:endParaRPr lang="en-US" dirty="0" smtClean="0"/>
          </a:p>
        </p:txBody>
      </p:sp>
    </p:spTree>
    <p:extLst>
      <p:ext uri="{BB962C8B-B14F-4D97-AF65-F5344CB8AC3E}">
        <p14:creationId xmlns:p14="http://schemas.microsoft.com/office/powerpoint/2010/main" val="27768362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a:t>
            </a:r>
            <a:br>
              <a:rPr lang="en-US" dirty="0" smtClean="0"/>
            </a:br>
            <a:r>
              <a:rPr lang="en-US" dirty="0" smtClean="0"/>
              <a:t>The terrible </a:t>
            </a:r>
            <a:r>
              <a:rPr lang="en-US" dirty="0" err="1" smtClean="0"/>
              <a:t>tempdb</a:t>
            </a:r>
            <a:r>
              <a:rPr lang="en-US" dirty="0" smtClean="0"/>
              <a:t> workload</a:t>
            </a:r>
            <a:endParaRPr lang="en-US" dirty="0"/>
          </a:p>
        </p:txBody>
      </p:sp>
    </p:spTree>
    <p:extLst>
      <p:ext uri="{BB962C8B-B14F-4D97-AF65-F5344CB8AC3E}">
        <p14:creationId xmlns:p14="http://schemas.microsoft.com/office/powerpoint/2010/main" val="225312823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621341" y="425278"/>
            <a:ext cx="5536572" cy="4022295"/>
          </a:xfrm>
          <a:prstGeom prst="rect">
            <a:avLst/>
          </a:prstGeom>
        </p:spPr>
      </p:pic>
    </p:spTree>
    <p:extLst>
      <p:ext uri="{BB962C8B-B14F-4D97-AF65-F5344CB8AC3E}">
        <p14:creationId xmlns:p14="http://schemas.microsoft.com/office/powerpoint/2010/main" val="1919736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Query waits since startup</a:t>
            </a:r>
            <a:endParaRPr lang="en-US" dirty="0"/>
          </a:p>
        </p:txBody>
      </p:sp>
      <p:sp>
        <p:nvSpPr>
          <p:cNvPr id="3" name="Text Placeholder 2"/>
          <p:cNvSpPr>
            <a:spLocks noGrp="1"/>
          </p:cNvSpPr>
          <p:nvPr>
            <p:ph type="body" sz="quarter" idx="10"/>
          </p:nvPr>
        </p:nvSpPr>
        <p:spPr>
          <a:xfrm>
            <a:off x="400050" y="1200151"/>
            <a:ext cx="6143625" cy="3114674"/>
          </a:xfrm>
        </p:spPr>
        <p:txBody>
          <a:bodyPr>
            <a:normAutofit/>
          </a:bodyPr>
          <a:lstStyle/>
          <a:p>
            <a:r>
              <a:rPr lang="en-US" sz="1400" dirty="0" smtClean="0"/>
              <a:t>/* Pseudo-code for readability */</a:t>
            </a:r>
          </a:p>
          <a:p>
            <a:r>
              <a:rPr lang="en-US" sz="1400" dirty="0" smtClean="0"/>
              <a:t>/* The full query is in your course downloads */</a:t>
            </a:r>
          </a:p>
          <a:p>
            <a:endParaRPr lang="en-US" sz="1400" dirty="0"/>
          </a:p>
          <a:p>
            <a:r>
              <a:rPr lang="en-US" sz="1400" dirty="0" smtClean="0"/>
              <a:t>SELECT </a:t>
            </a:r>
            <a:r>
              <a:rPr lang="en-US" sz="1400" dirty="0"/>
              <a:t>TOP 25</a:t>
            </a:r>
          </a:p>
          <a:p>
            <a:r>
              <a:rPr lang="en-US" sz="1400" dirty="0"/>
              <a:t>	</a:t>
            </a:r>
            <a:r>
              <a:rPr lang="en-US" sz="1400" dirty="0" smtClean="0"/>
              <a:t>/*  Wait Type, Metrics */</a:t>
            </a:r>
            <a:endParaRPr lang="en-US" sz="1400" dirty="0"/>
          </a:p>
          <a:p>
            <a:r>
              <a:rPr lang="en-US" sz="1400" dirty="0"/>
              <a:t>FROM </a:t>
            </a:r>
            <a:r>
              <a:rPr lang="en-US" sz="1400" dirty="0" err="1"/>
              <a:t>sys.dm_os_wait_stats</a:t>
            </a:r>
            <a:r>
              <a:rPr lang="en-US" sz="1400" dirty="0"/>
              <a:t> </a:t>
            </a:r>
            <a:r>
              <a:rPr lang="en-US" sz="1400" dirty="0" err="1"/>
              <a:t>os</a:t>
            </a:r>
            <a:endParaRPr lang="en-US" sz="1400" dirty="0"/>
          </a:p>
          <a:p>
            <a:r>
              <a:rPr lang="en-US" sz="1400" dirty="0"/>
              <a:t>LEFT JOIN </a:t>
            </a:r>
            <a:endParaRPr lang="en-US" sz="1400" dirty="0" smtClean="0"/>
          </a:p>
          <a:p>
            <a:r>
              <a:rPr lang="en-US" sz="1400" dirty="0" smtClean="0"/>
              <a:t>(VALUES('IGNORE_ME') /*waits to ignore list here*/) </a:t>
            </a:r>
            <a:br>
              <a:rPr lang="en-US" sz="1400" dirty="0" smtClean="0"/>
            </a:br>
            <a:r>
              <a:rPr lang="en-US" sz="1400" dirty="0" smtClean="0"/>
              <a:t>	AS </a:t>
            </a:r>
            <a:r>
              <a:rPr lang="en-US" sz="1400" dirty="0" err="1"/>
              <a:t>iw</a:t>
            </a:r>
            <a:r>
              <a:rPr lang="en-US" sz="1400" dirty="0"/>
              <a:t> (</a:t>
            </a:r>
            <a:r>
              <a:rPr lang="en-US" sz="1400" dirty="0" err="1"/>
              <a:t>wait_type</a:t>
            </a:r>
            <a:r>
              <a:rPr lang="en-US" sz="1400" dirty="0"/>
              <a:t>) </a:t>
            </a:r>
            <a:r>
              <a:rPr lang="en-US" sz="1400" dirty="0" smtClean="0"/>
              <a:t>on 	</a:t>
            </a:r>
            <a:r>
              <a:rPr lang="en-US" sz="1400" dirty="0" err="1" smtClean="0"/>
              <a:t>os.wait_type</a:t>
            </a:r>
            <a:r>
              <a:rPr lang="en-US" sz="1400" dirty="0" smtClean="0"/>
              <a:t>=</a:t>
            </a:r>
            <a:r>
              <a:rPr lang="en-US" sz="1400" dirty="0" err="1" smtClean="0"/>
              <a:t>iw.wait_type</a:t>
            </a:r>
            <a:endParaRPr lang="en-US" sz="1400" dirty="0"/>
          </a:p>
          <a:p>
            <a:r>
              <a:rPr lang="en-US" sz="1400" dirty="0" smtClean="0"/>
              <a:t>WHERE </a:t>
            </a:r>
            <a:r>
              <a:rPr lang="en-US" sz="1400" dirty="0" err="1" smtClean="0"/>
              <a:t>iw.wait_type</a:t>
            </a:r>
            <a:r>
              <a:rPr lang="en-US" sz="1400" dirty="0" smtClean="0"/>
              <a:t> </a:t>
            </a:r>
            <a:r>
              <a:rPr lang="en-US" sz="1400" dirty="0"/>
              <a:t>is null</a:t>
            </a:r>
          </a:p>
          <a:p>
            <a:r>
              <a:rPr lang="en-US" sz="1400" dirty="0"/>
              <a:t>ORDER BY [Wait </a:t>
            </a:r>
            <a:r>
              <a:rPr lang="en-US" sz="1400" dirty="0" err="1"/>
              <a:t>ms</a:t>
            </a:r>
            <a:r>
              <a:rPr lang="en-US" sz="1400" dirty="0"/>
              <a:t>] DESC</a:t>
            </a:r>
            <a:r>
              <a:rPr lang="en-US" sz="1400" dirty="0" smtClean="0"/>
              <a:t>;</a:t>
            </a:r>
            <a:endParaRPr lang="en-US" sz="1400" dirty="0"/>
          </a:p>
        </p:txBody>
      </p:sp>
    </p:spTree>
    <p:extLst>
      <p:ext uri="{BB962C8B-B14F-4D97-AF65-F5344CB8AC3E}">
        <p14:creationId xmlns:p14="http://schemas.microsoft.com/office/powerpoint/2010/main" val="288469706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Waits since startup</a:t>
            </a:r>
            <a:endParaRPr lang="en-US"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625169351"/>
              </p:ext>
            </p:extLst>
          </p:nvPr>
        </p:nvGraphicFramePr>
        <p:xfrm>
          <a:off x="364330" y="1221580"/>
          <a:ext cx="6086475" cy="2699029"/>
        </p:xfrm>
        <a:graphic>
          <a:graphicData uri="http://schemas.openxmlformats.org/drawingml/2006/table">
            <a:tbl>
              <a:tblPr firstRow="1" bandRow="1">
                <a:tableStyleId>{6E25E649-3F16-4E02-A733-19D2CDBF48F0}</a:tableStyleId>
              </a:tblPr>
              <a:tblGrid>
                <a:gridCol w="1342727"/>
                <a:gridCol w="811423"/>
                <a:gridCol w="563709"/>
                <a:gridCol w="1226350"/>
                <a:gridCol w="656888"/>
                <a:gridCol w="1485378"/>
              </a:tblGrid>
              <a:tr h="616497">
                <a:tc>
                  <a:txBody>
                    <a:bodyPr/>
                    <a:lstStyle/>
                    <a:p>
                      <a:pPr algn="ctr" fontAlgn="b"/>
                      <a:r>
                        <a:rPr lang="en-US" sz="1200" u="none" strike="noStrike" dirty="0">
                          <a:effectLst/>
                          <a:latin typeface="Sweet Sans Pro Medium" panose="02000000000000000000" pitchFamily="50" charset="0"/>
                        </a:rPr>
                        <a:t>Wait Type</a:t>
                      </a:r>
                      <a:endParaRPr lang="en-US" sz="1200" b="0" i="0" u="none" strike="noStrike" dirty="0">
                        <a:solidFill>
                          <a:srgbClr val="000000"/>
                        </a:solidFill>
                        <a:effectLst/>
                        <a:latin typeface="Calibri" panose="020F0502020204030204" pitchFamily="34" charset="0"/>
                      </a:endParaRPr>
                    </a:p>
                  </a:txBody>
                  <a:tcPr marL="5715" marR="5715" marT="5715" marB="0" anchor="b"/>
                </a:tc>
                <a:tc>
                  <a:txBody>
                    <a:bodyPr/>
                    <a:lstStyle/>
                    <a:p>
                      <a:pPr algn="ctr" fontAlgn="b"/>
                      <a:r>
                        <a:rPr lang="en-US" sz="1200" u="none" strike="noStrike" dirty="0">
                          <a:effectLst/>
                          <a:latin typeface="Sweet Sans Pro Medium" panose="02000000000000000000" pitchFamily="50" charset="0"/>
                        </a:rPr>
                        <a:t>Wait </a:t>
                      </a:r>
                      <a:r>
                        <a:rPr lang="en-US" sz="1200" u="none" strike="noStrike" dirty="0" err="1">
                          <a:effectLst/>
                          <a:latin typeface="Sweet Sans Pro Medium" panose="02000000000000000000" pitchFamily="50" charset="0"/>
                        </a:rPr>
                        <a:t>ms</a:t>
                      </a:r>
                      <a:endParaRPr lang="en-US" sz="1200" b="0" i="0" u="none" strike="noStrike" dirty="0">
                        <a:solidFill>
                          <a:srgbClr val="000000"/>
                        </a:solidFill>
                        <a:effectLst/>
                        <a:latin typeface="Calibri" panose="020F0502020204030204" pitchFamily="34" charset="0"/>
                      </a:endParaRPr>
                    </a:p>
                  </a:txBody>
                  <a:tcPr marL="5715" marR="5715" marT="5715" marB="0" anchor="b"/>
                </a:tc>
                <a:tc>
                  <a:txBody>
                    <a:bodyPr/>
                    <a:lstStyle/>
                    <a:p>
                      <a:pPr algn="ctr" fontAlgn="b"/>
                      <a:r>
                        <a:rPr lang="en-US" sz="1200" u="none" strike="noStrike" dirty="0">
                          <a:effectLst/>
                          <a:latin typeface="Sweet Sans Pro Medium" panose="02000000000000000000" pitchFamily="50" charset="0"/>
                        </a:rPr>
                        <a:t>% Wait Time</a:t>
                      </a:r>
                      <a:endParaRPr lang="en-US" sz="1200" b="0" i="0" u="none" strike="noStrike" dirty="0">
                        <a:solidFill>
                          <a:srgbClr val="000000"/>
                        </a:solidFill>
                        <a:effectLst/>
                        <a:latin typeface="Calibri" panose="020F0502020204030204" pitchFamily="34" charset="0"/>
                      </a:endParaRPr>
                    </a:p>
                  </a:txBody>
                  <a:tcPr marL="5715" marR="5715" marT="5715" marB="0" anchor="b"/>
                </a:tc>
                <a:tc>
                  <a:txBody>
                    <a:bodyPr/>
                    <a:lstStyle/>
                    <a:p>
                      <a:pPr algn="ctr" fontAlgn="b"/>
                      <a:r>
                        <a:rPr lang="en-US" sz="1200" u="none" strike="noStrike" dirty="0">
                          <a:effectLst/>
                          <a:latin typeface="Sweet Sans Pro Medium" panose="02000000000000000000" pitchFamily="50" charset="0"/>
                        </a:rPr>
                        <a:t> # Waits </a:t>
                      </a:r>
                      <a:endParaRPr lang="en-US" sz="1200" b="0" i="0" u="none" strike="noStrike" dirty="0">
                        <a:solidFill>
                          <a:srgbClr val="000000"/>
                        </a:solidFill>
                        <a:effectLst/>
                        <a:latin typeface="Calibri" panose="020F0502020204030204" pitchFamily="34" charset="0"/>
                      </a:endParaRPr>
                    </a:p>
                  </a:txBody>
                  <a:tcPr marL="5715" marR="5715" marT="5715" marB="0" anchor="b"/>
                </a:tc>
                <a:tc>
                  <a:txBody>
                    <a:bodyPr/>
                    <a:lstStyle/>
                    <a:p>
                      <a:pPr algn="ctr" fontAlgn="b"/>
                      <a:r>
                        <a:rPr lang="en-US" sz="1200" u="none" strike="noStrike" dirty="0" err="1">
                          <a:effectLst/>
                          <a:latin typeface="Sweet Sans Pro Medium" panose="02000000000000000000" pitchFamily="50" charset="0"/>
                        </a:rPr>
                        <a:t>Avg</a:t>
                      </a:r>
                      <a:r>
                        <a:rPr lang="en-US" sz="1200" u="none" strike="noStrike" dirty="0">
                          <a:effectLst/>
                          <a:latin typeface="Sweet Sans Pro Medium" panose="02000000000000000000" pitchFamily="50" charset="0"/>
                        </a:rPr>
                        <a:t> Wait </a:t>
                      </a:r>
                      <a:r>
                        <a:rPr lang="en-US" sz="1200" u="none" strike="noStrike" dirty="0" err="1">
                          <a:effectLst/>
                          <a:latin typeface="Sweet Sans Pro Medium" panose="02000000000000000000" pitchFamily="50" charset="0"/>
                        </a:rPr>
                        <a:t>ms</a:t>
                      </a:r>
                      <a:endParaRPr lang="en-US" sz="1200" b="0" i="0" u="none" strike="noStrike" dirty="0">
                        <a:solidFill>
                          <a:srgbClr val="000000"/>
                        </a:solidFill>
                        <a:effectLst/>
                        <a:latin typeface="Calibri" panose="020F0502020204030204" pitchFamily="34" charset="0"/>
                      </a:endParaRPr>
                    </a:p>
                  </a:txBody>
                  <a:tcPr marL="5715" marR="5715" marT="5715" marB="0" anchor="b"/>
                </a:tc>
                <a:tc>
                  <a:txBody>
                    <a:bodyPr/>
                    <a:lstStyle/>
                    <a:p>
                      <a:pPr algn="ctr" fontAlgn="b"/>
                      <a:r>
                        <a:rPr lang="en-US" sz="1200" u="none" strike="noStrike" dirty="0">
                          <a:effectLst/>
                          <a:latin typeface="Sweet Sans Pro Medium" panose="02000000000000000000" pitchFamily="50" charset="0"/>
                        </a:rPr>
                        <a:t>Sampled</a:t>
                      </a:r>
                      <a:endParaRPr lang="en-US" sz="1200" b="0" i="0" u="none" strike="noStrike" dirty="0">
                        <a:solidFill>
                          <a:srgbClr val="000000"/>
                        </a:solidFill>
                        <a:effectLst/>
                        <a:latin typeface="Calibri" panose="020F0502020204030204" pitchFamily="34" charset="0"/>
                      </a:endParaRPr>
                    </a:p>
                  </a:txBody>
                  <a:tcPr marL="5715" marR="5715" marT="5715" marB="0" anchor="b"/>
                </a:tc>
              </a:tr>
              <a:tr h="379220">
                <a:tc>
                  <a:txBody>
                    <a:bodyPr/>
                    <a:lstStyle/>
                    <a:p>
                      <a:pPr algn="l" fontAlgn="b"/>
                      <a:r>
                        <a:rPr lang="en-US" sz="1100" u="none" strike="noStrike" dirty="0">
                          <a:effectLst/>
                          <a:latin typeface="Sweet Sans Pro Medium" panose="02000000000000000000" pitchFamily="50" charset="0"/>
                        </a:rPr>
                        <a:t>CXPACKET</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14,214,141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58.3</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38,713,761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0.4</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9/23/14 8:10 AM</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r>
              <a:tr h="565652">
                <a:tc>
                  <a:txBody>
                    <a:bodyPr/>
                    <a:lstStyle/>
                    <a:p>
                      <a:pPr algn="l" fontAlgn="b"/>
                      <a:r>
                        <a:rPr lang="en-US" sz="1100" u="none" strike="noStrike" dirty="0">
                          <a:effectLst/>
                          <a:latin typeface="Sweet Sans Pro Medium" panose="02000000000000000000" pitchFamily="50" charset="0"/>
                        </a:rPr>
                        <a:t>PAGELATCH_UP</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8,020,989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32.9</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12,886,674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0.6</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9/23/14 8:10 AM</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r>
              <a:tr h="379220">
                <a:tc>
                  <a:txBody>
                    <a:bodyPr/>
                    <a:lstStyle/>
                    <a:p>
                      <a:pPr algn="l" fontAlgn="b"/>
                      <a:r>
                        <a:rPr lang="en-US" sz="1100" u="none" strike="noStrike" dirty="0">
                          <a:effectLst/>
                          <a:latin typeface="Sweet Sans Pro Medium" panose="02000000000000000000" pitchFamily="50" charset="0"/>
                        </a:rPr>
                        <a:t>PAGELATCH_SH</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1,586,896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6.5</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10,703,506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0.1</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9/23/14 8:10 AM</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r>
              <a:tr h="379220">
                <a:tc>
                  <a:txBody>
                    <a:bodyPr/>
                    <a:lstStyle/>
                    <a:p>
                      <a:pPr algn="l" fontAlgn="b"/>
                      <a:r>
                        <a:rPr lang="en-US" sz="1100" u="none" strike="noStrike" dirty="0">
                          <a:effectLst/>
                          <a:latin typeface="Sweet Sans Pro Medium" panose="02000000000000000000" pitchFamily="50" charset="0"/>
                        </a:rPr>
                        <a:t>LCK_M_X</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243,721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1</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11,212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21.7</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9/23/14 8:10 AM</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r>
              <a:tr h="379220">
                <a:tc>
                  <a:txBody>
                    <a:bodyPr/>
                    <a:lstStyle/>
                    <a:p>
                      <a:pPr algn="l" fontAlgn="b"/>
                      <a:r>
                        <a:rPr lang="en-US" sz="1100" u="none" strike="noStrike" dirty="0">
                          <a:effectLst/>
                          <a:latin typeface="Sweet Sans Pro Medium" panose="02000000000000000000" pitchFamily="50" charset="0"/>
                        </a:rPr>
                        <a:t>LCK_M_S</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155,381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0.6</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               11,690 </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13.3</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c>
                  <a:txBody>
                    <a:bodyPr/>
                    <a:lstStyle/>
                    <a:p>
                      <a:pPr algn="ctr" fontAlgn="b"/>
                      <a:r>
                        <a:rPr lang="en-US" sz="1100" u="none" strike="noStrike" dirty="0">
                          <a:effectLst/>
                          <a:latin typeface="Sweet Sans Pro Medium" panose="02000000000000000000" pitchFamily="50" charset="0"/>
                        </a:rPr>
                        <a:t>9/23/14 8:10 AM</a:t>
                      </a:r>
                      <a:endParaRPr lang="en-US" sz="1100" b="0" i="0" u="none" strike="noStrike" dirty="0">
                        <a:solidFill>
                          <a:srgbClr val="000000"/>
                        </a:solidFill>
                        <a:effectLst/>
                        <a:latin typeface="Sweet Sans Pro Light" panose="02000000000000000000" pitchFamily="50" charset="0"/>
                        <a:cs typeface="Sweet Sans Pro Light" panose="02000000000000000000" pitchFamily="50" charset="0"/>
                      </a:endParaRPr>
                    </a:p>
                  </a:txBody>
                  <a:tcPr marL="5715" marR="5715" marT="5715" marB="0" anchor="b"/>
                </a:tc>
              </a:tr>
            </a:tbl>
          </a:graphicData>
        </a:graphic>
      </p:graphicFrame>
    </p:spTree>
    <p:extLst>
      <p:ext uri="{BB962C8B-B14F-4D97-AF65-F5344CB8AC3E}">
        <p14:creationId xmlns:p14="http://schemas.microsoft.com/office/powerpoint/2010/main" val="5253975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Waits this instant: </a:t>
            </a:r>
            <a:r>
              <a:rPr lang="en-US" dirty="0" err="1" smtClean="0"/>
              <a:t>sp_WhoIsActive</a:t>
            </a:r>
            <a:endParaRPr lang="en-US" dirty="0"/>
          </a:p>
        </p:txBody>
      </p:sp>
      <p:pic>
        <p:nvPicPr>
          <p:cNvPr id="5" name="Picture 4"/>
          <p:cNvPicPr>
            <a:picLocks noChangeAspect="1"/>
          </p:cNvPicPr>
          <p:nvPr/>
        </p:nvPicPr>
        <p:blipFill rotWithShape="1">
          <a:blip r:embed="rId2"/>
          <a:srcRect r="12566"/>
          <a:stretch/>
        </p:blipFill>
        <p:spPr>
          <a:xfrm>
            <a:off x="1" y="1691546"/>
            <a:ext cx="6864858" cy="1660302"/>
          </a:xfrm>
          <a:prstGeom prst="rect">
            <a:avLst/>
          </a:prstGeom>
        </p:spPr>
      </p:pic>
    </p:spTree>
    <p:extLst>
      <p:ext uri="{BB962C8B-B14F-4D97-AF65-F5344CB8AC3E}">
        <p14:creationId xmlns:p14="http://schemas.microsoft.com/office/powerpoint/2010/main" val="3317761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Waits over a sample period: </a:t>
            </a:r>
            <a:r>
              <a:rPr lang="en-US" dirty="0" err="1" smtClean="0"/>
              <a:t>sp_AskBrent</a:t>
            </a:r>
            <a:endParaRPr lang="en-US" dirty="0"/>
          </a:p>
        </p:txBody>
      </p:sp>
      <p:pic>
        <p:nvPicPr>
          <p:cNvPr id="3" name="Picture 2"/>
          <p:cNvPicPr>
            <a:picLocks noChangeAspect="1"/>
          </p:cNvPicPr>
          <p:nvPr/>
        </p:nvPicPr>
        <p:blipFill>
          <a:blip r:embed="rId2"/>
          <a:stretch>
            <a:fillRect/>
          </a:stretch>
        </p:blipFill>
        <p:spPr>
          <a:xfrm>
            <a:off x="68945" y="1454578"/>
            <a:ext cx="6720116" cy="2475415"/>
          </a:xfrm>
          <a:prstGeom prst="rect">
            <a:avLst/>
          </a:prstGeom>
        </p:spPr>
      </p:pic>
    </p:spTree>
    <p:extLst>
      <p:ext uri="{BB962C8B-B14F-4D97-AF65-F5344CB8AC3E}">
        <p14:creationId xmlns:p14="http://schemas.microsoft.com/office/powerpoint/2010/main" val="295483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Measure bottlenecks with wait statistics</a:t>
            </a:r>
            <a:endParaRPr lang="en-US" dirty="0"/>
          </a:p>
        </p:txBody>
      </p:sp>
      <p:sp>
        <p:nvSpPr>
          <p:cNvPr id="4" name="Text Placeholder 3"/>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6624885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queries</a:t>
            </a:r>
            <a:endParaRPr lang="en-US" dirty="0"/>
          </a:p>
        </p:txBody>
      </p:sp>
      <p:pic>
        <p:nvPicPr>
          <p:cNvPr id="5" name="Picture 4"/>
          <p:cNvPicPr>
            <a:picLocks noChangeAspect="1"/>
          </p:cNvPicPr>
          <p:nvPr/>
        </p:nvPicPr>
        <p:blipFill>
          <a:blip r:embed="rId2"/>
          <a:stretch>
            <a:fillRect/>
          </a:stretch>
        </p:blipFill>
        <p:spPr>
          <a:xfrm>
            <a:off x="0" y="1423514"/>
            <a:ext cx="6857784" cy="2062636"/>
          </a:xfrm>
          <a:prstGeom prst="rect">
            <a:avLst/>
          </a:prstGeom>
        </p:spPr>
      </p:pic>
    </p:spTree>
    <p:extLst>
      <p:ext uri="{BB962C8B-B14F-4D97-AF65-F5344CB8AC3E}">
        <p14:creationId xmlns:p14="http://schemas.microsoft.com/office/powerpoint/2010/main" val="402061689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query’s execution plan</a:t>
            </a:r>
            <a:endParaRPr lang="en-US" dirty="0"/>
          </a:p>
        </p:txBody>
      </p:sp>
      <p:sp>
        <p:nvSpPr>
          <p:cNvPr id="5" name="Content Placeholder 4"/>
          <p:cNvSpPr>
            <a:spLocks noGrp="1"/>
          </p:cNvSpPr>
          <p:nvPr>
            <p:ph idx="1"/>
          </p:nvPr>
        </p:nvSpPr>
        <p:spPr/>
        <p:txBody>
          <a:bodyPr/>
          <a:lstStyle/>
          <a:p>
            <a:r>
              <a:rPr lang="en-US" dirty="0" smtClean="0"/>
              <a:t>Does it use </a:t>
            </a:r>
            <a:r>
              <a:rPr lang="en-US" dirty="0" err="1" smtClean="0"/>
              <a:t>tempdb</a:t>
            </a:r>
            <a:r>
              <a:rPr lang="en-US" dirty="0" smtClean="0"/>
              <a:t>?</a:t>
            </a:r>
            <a:endParaRPr lang="en-US" dirty="0"/>
          </a:p>
        </p:txBody>
      </p:sp>
      <p:pic>
        <p:nvPicPr>
          <p:cNvPr id="4" name="Picture 3"/>
          <p:cNvPicPr>
            <a:picLocks noChangeAspect="1"/>
          </p:cNvPicPr>
          <p:nvPr/>
        </p:nvPicPr>
        <p:blipFill>
          <a:blip r:embed="rId2"/>
          <a:stretch>
            <a:fillRect/>
          </a:stretch>
        </p:blipFill>
        <p:spPr>
          <a:xfrm>
            <a:off x="65837" y="2357820"/>
            <a:ext cx="6546216" cy="1664443"/>
          </a:xfrm>
          <a:prstGeom prst="rect">
            <a:avLst/>
          </a:prstGeom>
        </p:spPr>
      </p:pic>
    </p:spTree>
    <p:extLst>
      <p:ext uri="{BB962C8B-B14F-4D97-AF65-F5344CB8AC3E}">
        <p14:creationId xmlns:p14="http://schemas.microsoft.com/office/powerpoint/2010/main" val="354693547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Waits and top queries</a:t>
            </a:r>
            <a:endParaRPr lang="en-US" dirty="0"/>
          </a:p>
        </p:txBody>
      </p:sp>
      <p:sp>
        <p:nvSpPr>
          <p:cNvPr id="4" name="Content Placeholder 3"/>
          <p:cNvSpPr>
            <a:spLocks noGrp="1"/>
          </p:cNvSpPr>
          <p:nvPr>
            <p:ph idx="1"/>
          </p:nvPr>
        </p:nvSpPr>
        <p:spPr/>
        <p:txBody>
          <a:bodyPr>
            <a:normAutofit/>
          </a:bodyPr>
          <a:lstStyle/>
          <a:p>
            <a:r>
              <a:rPr lang="en-US" dirty="0" smtClean="0"/>
              <a:t>Wait types:</a:t>
            </a:r>
          </a:p>
          <a:p>
            <a:pPr lvl="1"/>
            <a:r>
              <a:rPr lang="en-US" dirty="0" smtClean="0"/>
              <a:t>PAGELATCH_UP</a:t>
            </a:r>
          </a:p>
          <a:p>
            <a:pPr lvl="1"/>
            <a:r>
              <a:rPr lang="en-US" dirty="0" smtClean="0"/>
              <a:t>PAGELATCH_SH</a:t>
            </a:r>
          </a:p>
          <a:p>
            <a:r>
              <a:rPr lang="en-US" dirty="0" err="1" smtClean="0"/>
              <a:t>sp_WhoIsActive</a:t>
            </a:r>
            <a:r>
              <a:rPr lang="en-US" dirty="0" smtClean="0"/>
              <a:t> confirms SGAM and PFS page types</a:t>
            </a:r>
          </a:p>
          <a:p>
            <a:r>
              <a:rPr lang="en-US" dirty="0" smtClean="0"/>
              <a:t>We have only one </a:t>
            </a:r>
            <a:r>
              <a:rPr lang="en-US" dirty="0" err="1" smtClean="0"/>
              <a:t>tempdb</a:t>
            </a:r>
            <a:r>
              <a:rPr lang="en-US" dirty="0" smtClean="0"/>
              <a:t> data file and heavy use of </a:t>
            </a:r>
            <a:r>
              <a:rPr lang="en-US" dirty="0" err="1" smtClean="0"/>
              <a:t>tempdb</a:t>
            </a:r>
            <a:endParaRPr lang="en-US" dirty="0" smtClean="0"/>
          </a:p>
          <a:p>
            <a:r>
              <a:rPr lang="en-US" dirty="0" smtClean="0"/>
              <a:t>First actions: </a:t>
            </a:r>
          </a:p>
          <a:p>
            <a:pPr marL="257175" indent="-257175">
              <a:buFont typeface="+mj-lt"/>
              <a:buAutoNum type="arabicPeriod"/>
            </a:pPr>
            <a:r>
              <a:rPr lang="en-US" dirty="0" smtClean="0"/>
              <a:t>We add more data files to </a:t>
            </a:r>
            <a:r>
              <a:rPr lang="en-US" dirty="0" err="1" smtClean="0"/>
              <a:t>tempdb</a:t>
            </a:r>
            <a:endParaRPr lang="en-US" dirty="0" smtClean="0"/>
          </a:p>
          <a:p>
            <a:pPr marL="257175" indent="-257175">
              <a:buFont typeface="+mj-lt"/>
              <a:buAutoNum type="arabicPeriod"/>
            </a:pPr>
            <a:r>
              <a:rPr lang="en-US" dirty="0" smtClean="0"/>
              <a:t>We make sure the data files are all equally sized</a:t>
            </a:r>
            <a:endParaRPr lang="en-US" dirty="0"/>
          </a:p>
        </p:txBody>
      </p:sp>
    </p:spTree>
    <p:extLst>
      <p:ext uri="{BB962C8B-B14F-4D97-AF65-F5344CB8AC3E}">
        <p14:creationId xmlns:p14="http://schemas.microsoft.com/office/powerpoint/2010/main" val="2610281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Wait stat comparison</a:t>
            </a:r>
            <a:endParaRPr lang="en-US" dirty="0"/>
          </a:p>
        </p:txBody>
      </p:sp>
      <p:pic>
        <p:nvPicPr>
          <p:cNvPr id="6" name="Picture 5"/>
          <p:cNvPicPr>
            <a:picLocks noChangeAspect="1"/>
          </p:cNvPicPr>
          <p:nvPr/>
        </p:nvPicPr>
        <p:blipFill rotWithShape="1">
          <a:blip r:embed="rId2"/>
          <a:srcRect t="12367"/>
          <a:stretch/>
        </p:blipFill>
        <p:spPr>
          <a:xfrm>
            <a:off x="337066" y="1507864"/>
            <a:ext cx="6214481" cy="2308178"/>
          </a:xfrm>
          <a:prstGeom prst="rect">
            <a:avLst/>
          </a:prstGeom>
        </p:spPr>
      </p:pic>
    </p:spTree>
    <p:extLst>
      <p:ext uri="{BB962C8B-B14F-4D97-AF65-F5344CB8AC3E}">
        <p14:creationId xmlns:p14="http://schemas.microsoft.com/office/powerpoint/2010/main" val="9142697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Top Waits</a:t>
            </a:r>
            <a:endParaRPr lang="en-US" dirty="0"/>
          </a:p>
        </p:txBody>
      </p:sp>
      <p:sp>
        <p:nvSpPr>
          <p:cNvPr id="4" name="Content Placeholder 3"/>
          <p:cNvSpPr>
            <a:spLocks noGrp="1"/>
          </p:cNvSpPr>
          <p:nvPr>
            <p:ph idx="1"/>
          </p:nvPr>
        </p:nvSpPr>
        <p:spPr/>
        <p:txBody>
          <a:bodyPr>
            <a:normAutofit lnSpcReduction="10000"/>
          </a:bodyPr>
          <a:lstStyle/>
          <a:p>
            <a:r>
              <a:rPr lang="en-US" dirty="0" smtClean="0"/>
              <a:t>CXPACKET is even higher now</a:t>
            </a:r>
          </a:p>
          <a:p>
            <a:r>
              <a:rPr lang="en-US" dirty="0" smtClean="0"/>
              <a:t>Remember that top query plan from </a:t>
            </a:r>
            <a:r>
              <a:rPr lang="en-US" dirty="0" err="1" smtClean="0"/>
              <a:t>sp_BlitzCache</a:t>
            </a:r>
            <a:endParaRPr lang="en-US" dirty="0" smtClean="0"/>
          </a:p>
          <a:p>
            <a:pPr lvl="1"/>
            <a:r>
              <a:rPr lang="en-US" dirty="0" smtClean="0"/>
              <a:t>Parallel</a:t>
            </a:r>
          </a:p>
          <a:p>
            <a:pPr lvl="1"/>
            <a:r>
              <a:rPr lang="en-US" dirty="0" err="1" smtClean="0"/>
              <a:t>Est</a:t>
            </a:r>
            <a:r>
              <a:rPr lang="en-US" dirty="0" smtClean="0"/>
              <a:t> cost: 9.48</a:t>
            </a:r>
          </a:p>
          <a:p>
            <a:r>
              <a:rPr lang="en-US" dirty="0" smtClean="0"/>
              <a:t>And why </a:t>
            </a:r>
            <a:r>
              <a:rPr lang="en-US" dirty="0"/>
              <a:t>are we running </a:t>
            </a:r>
            <a:r>
              <a:rPr lang="en-US" dirty="0" smtClean="0"/>
              <a:t>these top queries so </a:t>
            </a:r>
            <a:r>
              <a:rPr lang="en-US" dirty="0"/>
              <a:t>often?</a:t>
            </a:r>
          </a:p>
          <a:p>
            <a:pPr lvl="1"/>
            <a:r>
              <a:rPr lang="en-US" dirty="0"/>
              <a:t>What is running them?</a:t>
            </a:r>
          </a:p>
          <a:p>
            <a:pPr lvl="1"/>
            <a:r>
              <a:rPr lang="en-US" dirty="0"/>
              <a:t>Should it run at this frequency</a:t>
            </a:r>
            <a:r>
              <a:rPr lang="en-US" dirty="0" smtClean="0"/>
              <a:t>?</a:t>
            </a:r>
          </a:p>
          <a:p>
            <a:pPr indent="-92574"/>
            <a:r>
              <a:rPr lang="en-US" dirty="0"/>
              <a:t>It’s not uncommon to find this high execution rate in the real world</a:t>
            </a:r>
          </a:p>
          <a:p>
            <a:pPr indent="-92574"/>
            <a:r>
              <a:rPr lang="en-US" dirty="0"/>
              <a:t>It might be your app, or it might be something else!</a:t>
            </a:r>
          </a:p>
          <a:p>
            <a:pPr indent="-92574"/>
            <a:endParaRPr lang="en-US" dirty="0"/>
          </a:p>
          <a:p>
            <a:pPr indent="-92574"/>
            <a:endParaRPr lang="en-US" dirty="0"/>
          </a:p>
        </p:txBody>
      </p:sp>
    </p:spTree>
    <p:extLst>
      <p:ext uri="{BB962C8B-B14F-4D97-AF65-F5344CB8AC3E}">
        <p14:creationId xmlns:p14="http://schemas.microsoft.com/office/powerpoint/2010/main" val="363586764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p:txBody>
          <a:bodyPr/>
          <a:lstStyle/>
          <a:p>
            <a:r>
              <a:rPr lang="en-US" dirty="0" smtClean="0"/>
              <a:t>CXPACKET went up</a:t>
            </a:r>
          </a:p>
          <a:p>
            <a:r>
              <a:rPr lang="en-US" dirty="0" smtClean="0"/>
              <a:t>PAGELATCH_UP and PAGELATCH_SH went down (but are still significant)</a:t>
            </a:r>
          </a:p>
          <a:p>
            <a:r>
              <a:rPr lang="en-US" dirty="0" smtClean="0"/>
              <a:t>We start thinking about that top query</a:t>
            </a:r>
          </a:p>
          <a:p>
            <a:pPr lvl="1"/>
            <a:r>
              <a:rPr lang="en-US" dirty="0" smtClean="0"/>
              <a:t>Does it really need to go parallel?</a:t>
            </a:r>
          </a:p>
          <a:p>
            <a:pPr indent="-92574"/>
            <a:r>
              <a:rPr lang="en-US" dirty="0" smtClean="0"/>
              <a:t>We test it out with a MAXDOP 1 hint and it’s just as fast</a:t>
            </a:r>
          </a:p>
        </p:txBody>
      </p:sp>
    </p:spTree>
    <p:extLst>
      <p:ext uri="{BB962C8B-B14F-4D97-AF65-F5344CB8AC3E}">
        <p14:creationId xmlns:p14="http://schemas.microsoft.com/office/powerpoint/2010/main" val="37102576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 </a:t>
            </a:r>
            <a:r>
              <a:rPr lang="en-US" dirty="0"/>
              <a:t>raise ‘Cost Threshold for Parallelism</a:t>
            </a:r>
            <a:r>
              <a:rPr lang="en-US" dirty="0" smtClean="0"/>
              <a:t>’</a:t>
            </a:r>
            <a:endParaRPr lang="en-US" dirty="0"/>
          </a:p>
        </p:txBody>
      </p:sp>
      <p:sp>
        <p:nvSpPr>
          <p:cNvPr id="5" name="Text Placeholder 4"/>
          <p:cNvSpPr>
            <a:spLocks noGrp="1"/>
          </p:cNvSpPr>
          <p:nvPr>
            <p:ph type="body" sz="quarter" idx="10"/>
          </p:nvPr>
        </p:nvSpPr>
        <p:spPr/>
        <p:txBody>
          <a:bodyPr>
            <a:normAutofit fontScale="85000" lnSpcReduction="20000"/>
          </a:bodyPr>
          <a:lstStyle/>
          <a:p>
            <a:r>
              <a:rPr lang="en-US" dirty="0"/>
              <a:t>EXEC </a:t>
            </a:r>
            <a:r>
              <a:rPr lang="en-US" dirty="0" err="1"/>
              <a:t>sp_configure</a:t>
            </a:r>
            <a:r>
              <a:rPr lang="en-US" dirty="0"/>
              <a:t> 'cost threshold for parallelism',50;</a:t>
            </a:r>
          </a:p>
          <a:p>
            <a:r>
              <a:rPr lang="en-US" dirty="0"/>
              <a:t>GO</a:t>
            </a:r>
          </a:p>
          <a:p>
            <a:endParaRPr lang="en-US" dirty="0"/>
          </a:p>
          <a:p>
            <a:r>
              <a:rPr lang="en-US" dirty="0"/>
              <a:t>SELECT *</a:t>
            </a:r>
          </a:p>
          <a:p>
            <a:r>
              <a:rPr lang="en-US" dirty="0"/>
              <a:t>FROM </a:t>
            </a:r>
            <a:r>
              <a:rPr lang="en-US" dirty="0" err="1"/>
              <a:t>sys.configurations</a:t>
            </a:r>
            <a:endParaRPr lang="en-US" dirty="0"/>
          </a:p>
          <a:p>
            <a:r>
              <a:rPr lang="en-US" dirty="0"/>
              <a:t>WHERE value &lt;&gt; </a:t>
            </a:r>
            <a:r>
              <a:rPr lang="en-US" dirty="0" err="1"/>
              <a:t>value_in_use</a:t>
            </a:r>
            <a:r>
              <a:rPr lang="en-US" dirty="0"/>
              <a:t>;</a:t>
            </a:r>
          </a:p>
          <a:p>
            <a:r>
              <a:rPr lang="en-US" dirty="0"/>
              <a:t>GO</a:t>
            </a:r>
          </a:p>
          <a:p>
            <a:endParaRPr lang="en-US" dirty="0"/>
          </a:p>
          <a:p>
            <a:r>
              <a:rPr lang="en-US" dirty="0"/>
              <a:t>RECONFIGURE;</a:t>
            </a:r>
          </a:p>
          <a:p>
            <a:r>
              <a:rPr lang="en-US" dirty="0"/>
              <a:t>GO</a:t>
            </a:r>
          </a:p>
          <a:p>
            <a:endParaRPr lang="en-US" dirty="0"/>
          </a:p>
        </p:txBody>
      </p:sp>
    </p:spTree>
    <p:extLst>
      <p:ext uri="{BB962C8B-B14F-4D97-AF65-F5344CB8AC3E}">
        <p14:creationId xmlns:p14="http://schemas.microsoft.com/office/powerpoint/2010/main" val="466494432"/>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Wait stats after this change</a:t>
            </a:r>
            <a:endParaRPr lang="en-US" dirty="0"/>
          </a:p>
        </p:txBody>
      </p:sp>
      <p:pic>
        <p:nvPicPr>
          <p:cNvPr id="5" name="Picture 4"/>
          <p:cNvPicPr>
            <a:picLocks noChangeAspect="1"/>
          </p:cNvPicPr>
          <p:nvPr/>
        </p:nvPicPr>
        <p:blipFill>
          <a:blip r:embed="rId2"/>
          <a:stretch>
            <a:fillRect/>
          </a:stretch>
        </p:blipFill>
        <p:spPr>
          <a:xfrm>
            <a:off x="174009" y="1575279"/>
            <a:ext cx="6332585" cy="2247360"/>
          </a:xfrm>
          <a:prstGeom prst="rect">
            <a:avLst/>
          </a:prstGeom>
        </p:spPr>
      </p:pic>
    </p:spTree>
    <p:extLst>
      <p:ext uri="{BB962C8B-B14F-4D97-AF65-F5344CB8AC3E}">
        <p14:creationId xmlns:p14="http://schemas.microsoft.com/office/powerpoint/2010/main" val="38691520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Cloud 141"/>
          <p:cNvSpPr/>
          <p:nvPr/>
        </p:nvSpPr>
        <p:spPr>
          <a:xfrm>
            <a:off x="1856082" y="210709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06" name="Cloud 105"/>
          <p:cNvSpPr/>
          <p:nvPr/>
        </p:nvSpPr>
        <p:spPr>
          <a:xfrm>
            <a:off x="2065589" y="215193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4" name="Cloud 133"/>
          <p:cNvSpPr/>
          <p:nvPr/>
        </p:nvSpPr>
        <p:spPr>
          <a:xfrm>
            <a:off x="2587602" y="1976660"/>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5" name="Cloud 134"/>
          <p:cNvSpPr/>
          <p:nvPr/>
        </p:nvSpPr>
        <p:spPr>
          <a:xfrm>
            <a:off x="1950735" y="237521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6" name="Cloud 135"/>
          <p:cNvSpPr/>
          <p:nvPr/>
        </p:nvSpPr>
        <p:spPr>
          <a:xfrm>
            <a:off x="2126646" y="188711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7" name="Cloud 136"/>
          <p:cNvSpPr/>
          <p:nvPr/>
        </p:nvSpPr>
        <p:spPr>
          <a:xfrm>
            <a:off x="3203338" y="178260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8" name="Cloud 137"/>
          <p:cNvSpPr/>
          <p:nvPr/>
        </p:nvSpPr>
        <p:spPr>
          <a:xfrm>
            <a:off x="3682526" y="1931487"/>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9" name="Cloud 138"/>
          <p:cNvSpPr/>
          <p:nvPr/>
        </p:nvSpPr>
        <p:spPr>
          <a:xfrm>
            <a:off x="2678695" y="1756216"/>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0" name="Cloud 139"/>
          <p:cNvSpPr/>
          <p:nvPr/>
        </p:nvSpPr>
        <p:spPr>
          <a:xfrm>
            <a:off x="3818592" y="210709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1" name="Cloud 140"/>
          <p:cNvSpPr/>
          <p:nvPr/>
        </p:nvSpPr>
        <p:spPr>
          <a:xfrm>
            <a:off x="4038174" y="2327203"/>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3" name="Cloud 142"/>
          <p:cNvSpPr/>
          <p:nvPr/>
        </p:nvSpPr>
        <p:spPr>
          <a:xfrm>
            <a:off x="4048286" y="2608588"/>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4" name="Cloud 143"/>
          <p:cNvSpPr/>
          <p:nvPr/>
        </p:nvSpPr>
        <p:spPr>
          <a:xfrm>
            <a:off x="3203338" y="1622297"/>
            <a:ext cx="731521" cy="264818"/>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5" name="Cloud 144"/>
          <p:cNvSpPr/>
          <p:nvPr/>
        </p:nvSpPr>
        <p:spPr>
          <a:xfrm>
            <a:off x="1584975" y="261043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6" name="Cloud 145"/>
          <p:cNvSpPr/>
          <p:nvPr/>
        </p:nvSpPr>
        <p:spPr>
          <a:xfrm>
            <a:off x="1950735" y="1640379"/>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cxnSp>
        <p:nvCxnSpPr>
          <p:cNvPr id="148" name="Straight Connector 147"/>
          <p:cNvCxnSpPr/>
          <p:nvPr/>
        </p:nvCxnSpPr>
        <p:spPr>
          <a:xfrm>
            <a:off x="2212544" y="2874869"/>
            <a:ext cx="722043" cy="86105"/>
          </a:xfrm>
          <a:prstGeom prst="line">
            <a:avLst/>
          </a:prstGeom>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a:off x="2065588" y="2910367"/>
            <a:ext cx="983300" cy="136332"/>
          </a:xfrm>
          <a:prstGeom prst="line">
            <a:avLst/>
          </a:prstGeom>
        </p:spPr>
        <p:style>
          <a:lnRef idx="2">
            <a:schemeClr val="accent1"/>
          </a:lnRef>
          <a:fillRef idx="0">
            <a:schemeClr val="accent1"/>
          </a:fillRef>
          <a:effectRef idx="1">
            <a:schemeClr val="accent1"/>
          </a:effectRef>
          <a:fontRef idx="minor">
            <a:schemeClr val="tx1"/>
          </a:fontRef>
        </p:style>
      </p:cxnSp>
      <p:cxnSp>
        <p:nvCxnSpPr>
          <p:cNvPr id="155" name="Straight Connector 154"/>
          <p:cNvCxnSpPr/>
          <p:nvPr/>
        </p:nvCxnSpPr>
        <p:spPr>
          <a:xfrm>
            <a:off x="2436088" y="2682701"/>
            <a:ext cx="498500" cy="192168"/>
          </a:xfrm>
          <a:prstGeom prst="line">
            <a:avLst/>
          </a:prstGeom>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a:off x="2532002" y="2610433"/>
            <a:ext cx="516885" cy="264437"/>
          </a:xfrm>
          <a:prstGeom prst="line">
            <a:avLst/>
          </a:prstGeom>
        </p:spPr>
        <p:style>
          <a:lnRef idx="2">
            <a:schemeClr val="accent1"/>
          </a:lnRef>
          <a:fillRef idx="0">
            <a:schemeClr val="accent1"/>
          </a:fillRef>
          <a:effectRef idx="1">
            <a:schemeClr val="accent1"/>
          </a:effectRef>
          <a:fontRef idx="minor">
            <a:schemeClr val="tx1"/>
          </a:fontRef>
        </p:style>
      </p:cxnSp>
      <p:cxnSp>
        <p:nvCxnSpPr>
          <p:cNvPr id="160" name="Straight Connector 159"/>
          <p:cNvCxnSpPr/>
          <p:nvPr/>
        </p:nvCxnSpPr>
        <p:spPr>
          <a:xfrm>
            <a:off x="2662942" y="2416421"/>
            <a:ext cx="401798" cy="309333"/>
          </a:xfrm>
          <a:prstGeom prst="line">
            <a:avLst/>
          </a:prstGeom>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a:off x="2758855" y="2344152"/>
            <a:ext cx="444482" cy="381602"/>
          </a:xfrm>
          <a:prstGeom prst="line">
            <a:avLst/>
          </a:prstGeom>
        </p:spPr>
        <p:style>
          <a:lnRef idx="2">
            <a:schemeClr val="accent1"/>
          </a:lnRef>
          <a:fillRef idx="0">
            <a:schemeClr val="accent1"/>
          </a:fillRef>
          <a:effectRef idx="1">
            <a:schemeClr val="accent1"/>
          </a:effectRef>
          <a:fontRef idx="minor">
            <a:schemeClr val="tx1"/>
          </a:fontRef>
        </p:style>
      </p:cxnSp>
      <p:cxnSp>
        <p:nvCxnSpPr>
          <p:cNvPr id="166" name="Straight Connector 165"/>
          <p:cNvCxnSpPr/>
          <p:nvPr/>
        </p:nvCxnSpPr>
        <p:spPr>
          <a:xfrm>
            <a:off x="3048889" y="2282030"/>
            <a:ext cx="130151" cy="529449"/>
          </a:xfrm>
          <a:prstGeom prst="line">
            <a:avLst/>
          </a:prstGeom>
        </p:spPr>
        <p:style>
          <a:lnRef idx="2">
            <a:schemeClr val="accent1"/>
          </a:lnRef>
          <a:fillRef idx="0">
            <a:schemeClr val="accent1"/>
          </a:fillRef>
          <a:effectRef idx="1">
            <a:schemeClr val="accent1"/>
          </a:effectRef>
          <a:fontRef idx="minor">
            <a:schemeClr val="tx1"/>
          </a:fontRef>
        </p:style>
      </p:cxnSp>
      <p:cxnSp>
        <p:nvCxnSpPr>
          <p:cNvPr id="167" name="Straight Connector 166"/>
          <p:cNvCxnSpPr/>
          <p:nvPr/>
        </p:nvCxnSpPr>
        <p:spPr>
          <a:xfrm>
            <a:off x="3179038" y="2237657"/>
            <a:ext cx="138599" cy="573822"/>
          </a:xfrm>
          <a:prstGeom prst="line">
            <a:avLst/>
          </a:prstGeom>
        </p:spPr>
        <p:style>
          <a:lnRef idx="2">
            <a:schemeClr val="accent1"/>
          </a:lnRef>
          <a:fillRef idx="0">
            <a:schemeClr val="accent1"/>
          </a:fillRef>
          <a:effectRef idx="1">
            <a:schemeClr val="accent1"/>
          </a:effectRef>
          <a:fontRef idx="minor">
            <a:schemeClr val="tx1"/>
          </a:fontRef>
        </p:style>
      </p:cxnSp>
      <p:cxnSp>
        <p:nvCxnSpPr>
          <p:cNvPr id="172" name="Straight Connector 171"/>
          <p:cNvCxnSpPr/>
          <p:nvPr/>
        </p:nvCxnSpPr>
        <p:spPr>
          <a:xfrm flipH="1">
            <a:off x="3179040" y="2106759"/>
            <a:ext cx="323170" cy="70472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3" name="Straight Connector 172"/>
          <p:cNvCxnSpPr>
            <a:stCxn id="137" idx="1"/>
          </p:cNvCxnSpPr>
          <p:nvPr/>
        </p:nvCxnSpPr>
        <p:spPr>
          <a:xfrm flipH="1">
            <a:off x="3246258" y="2132773"/>
            <a:ext cx="322841" cy="659921"/>
          </a:xfrm>
          <a:prstGeom prst="line">
            <a:avLst/>
          </a:prstGeom>
        </p:spPr>
        <p:style>
          <a:lnRef idx="2">
            <a:schemeClr val="accent1"/>
          </a:lnRef>
          <a:fillRef idx="0">
            <a:schemeClr val="accent1"/>
          </a:fillRef>
          <a:effectRef idx="1">
            <a:schemeClr val="accent1"/>
          </a:effectRef>
          <a:fontRef idx="minor">
            <a:schemeClr val="tx1"/>
          </a:fontRef>
        </p:style>
      </p:cxnSp>
      <p:cxnSp>
        <p:nvCxnSpPr>
          <p:cNvPr id="177" name="Straight Connector 176"/>
          <p:cNvCxnSpPr>
            <a:endCxn id="12" idx="0"/>
          </p:cNvCxnSpPr>
          <p:nvPr/>
        </p:nvCxnSpPr>
        <p:spPr>
          <a:xfrm flipH="1">
            <a:off x="3611779" y="2117769"/>
            <a:ext cx="261360" cy="676768"/>
          </a:xfrm>
          <a:prstGeom prst="line">
            <a:avLst/>
          </a:prstGeom>
        </p:spPr>
        <p:style>
          <a:lnRef idx="2">
            <a:schemeClr val="accent1"/>
          </a:lnRef>
          <a:fillRef idx="0">
            <a:schemeClr val="accent1"/>
          </a:fillRef>
          <a:effectRef idx="1">
            <a:schemeClr val="accent1"/>
          </a:effectRef>
          <a:fontRef idx="minor">
            <a:schemeClr val="tx1"/>
          </a:fontRef>
        </p:style>
      </p:cxnSp>
      <p:cxnSp>
        <p:nvCxnSpPr>
          <p:cNvPr id="178" name="Straight Connector 177"/>
          <p:cNvCxnSpPr>
            <a:endCxn id="12" idx="0"/>
          </p:cNvCxnSpPr>
          <p:nvPr/>
        </p:nvCxnSpPr>
        <p:spPr>
          <a:xfrm flipH="1">
            <a:off x="3611779" y="2162608"/>
            <a:ext cx="305304" cy="63192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a:off x="3179040" y="2327203"/>
            <a:ext cx="755819" cy="484276"/>
          </a:xfrm>
          <a:prstGeom prst="line">
            <a:avLst/>
          </a:prstGeom>
        </p:spPr>
        <p:style>
          <a:lnRef idx="2">
            <a:schemeClr val="accent1"/>
          </a:lnRef>
          <a:fillRef idx="0">
            <a:schemeClr val="accent1"/>
          </a:fillRef>
          <a:effectRef idx="1">
            <a:schemeClr val="accent1"/>
          </a:effectRef>
          <a:fontRef idx="minor">
            <a:schemeClr val="tx1"/>
          </a:fontRef>
        </p:style>
      </p:cxnSp>
      <p:cxnSp>
        <p:nvCxnSpPr>
          <p:cNvPr id="188" name="Straight Connector 187"/>
          <p:cNvCxnSpPr/>
          <p:nvPr/>
        </p:nvCxnSpPr>
        <p:spPr>
          <a:xfrm flipH="1">
            <a:off x="3317638" y="2375211"/>
            <a:ext cx="720536" cy="43626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3" name="Straight Connector 192"/>
          <p:cNvCxnSpPr/>
          <p:nvPr/>
        </p:nvCxnSpPr>
        <p:spPr>
          <a:xfrm flipH="1">
            <a:off x="3179039" y="2457633"/>
            <a:ext cx="1074489" cy="353846"/>
          </a:xfrm>
          <a:prstGeom prst="line">
            <a:avLst/>
          </a:prstGeom>
        </p:spPr>
        <p:style>
          <a:lnRef idx="2">
            <a:schemeClr val="accent1"/>
          </a:lnRef>
          <a:fillRef idx="0">
            <a:schemeClr val="accent1"/>
          </a:fillRef>
          <a:effectRef idx="1">
            <a:schemeClr val="accent1"/>
          </a:effectRef>
          <a:fontRef idx="minor">
            <a:schemeClr val="tx1"/>
          </a:fontRef>
        </p:style>
      </p:cxnSp>
      <p:cxnSp>
        <p:nvCxnSpPr>
          <p:cNvPr id="194" name="Straight Connector 193"/>
          <p:cNvCxnSpPr/>
          <p:nvPr/>
        </p:nvCxnSpPr>
        <p:spPr>
          <a:xfrm flipH="1">
            <a:off x="3317637" y="2573137"/>
            <a:ext cx="935891" cy="238342"/>
          </a:xfrm>
          <a:prstGeom prst="line">
            <a:avLst/>
          </a:prstGeom>
        </p:spPr>
        <p:style>
          <a:lnRef idx="2">
            <a:schemeClr val="accent1"/>
          </a:lnRef>
          <a:fillRef idx="0">
            <a:schemeClr val="accent1"/>
          </a:fillRef>
          <a:effectRef idx="1">
            <a:schemeClr val="accent1"/>
          </a:effectRef>
          <a:fontRef idx="minor">
            <a:schemeClr val="tx1"/>
          </a:fontRef>
        </p:style>
      </p:cxnSp>
      <p:cxnSp>
        <p:nvCxnSpPr>
          <p:cNvPr id="199" name="Straight Connector 198"/>
          <p:cNvCxnSpPr/>
          <p:nvPr/>
        </p:nvCxnSpPr>
        <p:spPr>
          <a:xfrm flipH="1">
            <a:off x="3179039" y="2725754"/>
            <a:ext cx="1074489" cy="85725"/>
          </a:xfrm>
          <a:prstGeom prst="line">
            <a:avLst/>
          </a:prstGeom>
        </p:spPr>
        <p:style>
          <a:lnRef idx="2">
            <a:schemeClr val="accent1"/>
          </a:lnRef>
          <a:fillRef idx="0">
            <a:schemeClr val="accent1"/>
          </a:fillRef>
          <a:effectRef idx="1">
            <a:schemeClr val="accent1"/>
          </a:effectRef>
          <a:fontRef idx="minor">
            <a:schemeClr val="tx1"/>
          </a:fontRef>
        </p:style>
      </p:cxnSp>
      <p:cxnSp>
        <p:nvCxnSpPr>
          <p:cNvPr id="200" name="Straight Connector 199"/>
          <p:cNvCxnSpPr/>
          <p:nvPr/>
        </p:nvCxnSpPr>
        <p:spPr>
          <a:xfrm flipH="1">
            <a:off x="3317638" y="2811479"/>
            <a:ext cx="1006881"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205" name="Straight Connector 204"/>
          <p:cNvCxnSpPr/>
          <p:nvPr/>
        </p:nvCxnSpPr>
        <p:spPr>
          <a:xfrm>
            <a:off x="2993442" y="2031794"/>
            <a:ext cx="185597" cy="7796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06" name="Straight Connector 205"/>
          <p:cNvCxnSpPr/>
          <p:nvPr/>
        </p:nvCxnSpPr>
        <p:spPr>
          <a:xfrm>
            <a:off x="3064738" y="1990922"/>
            <a:ext cx="252899" cy="8205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1" name="Straight Connector 210"/>
          <p:cNvCxnSpPr>
            <a:stCxn id="144" idx="1"/>
          </p:cNvCxnSpPr>
          <p:nvPr/>
        </p:nvCxnSpPr>
        <p:spPr>
          <a:xfrm flipH="1">
            <a:off x="3179040" y="1886833"/>
            <a:ext cx="390059" cy="9246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2" name="Straight Connector 211"/>
          <p:cNvCxnSpPr>
            <a:stCxn id="144" idx="1"/>
          </p:cNvCxnSpPr>
          <p:nvPr/>
        </p:nvCxnSpPr>
        <p:spPr>
          <a:xfrm flipH="1">
            <a:off x="3317638" y="1886833"/>
            <a:ext cx="251461" cy="9246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5" name="Straight Connector 214"/>
          <p:cNvCxnSpPr/>
          <p:nvPr/>
        </p:nvCxnSpPr>
        <p:spPr>
          <a:xfrm>
            <a:off x="2532004" y="2132773"/>
            <a:ext cx="647036" cy="678706"/>
          </a:xfrm>
          <a:prstGeom prst="line">
            <a:avLst/>
          </a:prstGeom>
        </p:spPr>
        <p:style>
          <a:lnRef idx="2">
            <a:schemeClr val="accent1"/>
          </a:lnRef>
          <a:fillRef idx="0">
            <a:schemeClr val="accent1"/>
          </a:fillRef>
          <a:effectRef idx="1">
            <a:schemeClr val="accent1"/>
          </a:effectRef>
          <a:fontRef idx="minor">
            <a:schemeClr val="tx1"/>
          </a:fontRef>
        </p:style>
      </p:cxnSp>
      <p:cxnSp>
        <p:nvCxnSpPr>
          <p:cNvPr id="216" name="Straight Connector 215"/>
          <p:cNvCxnSpPr/>
          <p:nvPr/>
        </p:nvCxnSpPr>
        <p:spPr>
          <a:xfrm>
            <a:off x="2587602" y="2031794"/>
            <a:ext cx="730036" cy="779685"/>
          </a:xfrm>
          <a:prstGeom prst="line">
            <a:avLst/>
          </a:prstGeom>
        </p:spPr>
        <p:style>
          <a:lnRef idx="2">
            <a:schemeClr val="accent1"/>
          </a:lnRef>
          <a:fillRef idx="0">
            <a:schemeClr val="accent1"/>
          </a:fillRef>
          <a:effectRef idx="1">
            <a:schemeClr val="accent1"/>
          </a:effectRef>
          <a:fontRef idx="minor">
            <a:schemeClr val="tx1"/>
          </a:fontRef>
        </p:style>
      </p:cxnSp>
      <p:cxnSp>
        <p:nvCxnSpPr>
          <p:cNvPr id="221" name="Straight Connector 220"/>
          <p:cNvCxnSpPr/>
          <p:nvPr/>
        </p:nvCxnSpPr>
        <p:spPr>
          <a:xfrm>
            <a:off x="2316496" y="1886833"/>
            <a:ext cx="862544" cy="92464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2" name="Straight Connector 221"/>
          <p:cNvCxnSpPr/>
          <p:nvPr/>
        </p:nvCxnSpPr>
        <p:spPr>
          <a:xfrm>
            <a:off x="2758855" y="2237657"/>
            <a:ext cx="558782" cy="573822"/>
          </a:xfrm>
          <a:prstGeom prst="line">
            <a:avLst/>
          </a:prstGeom>
        </p:spPr>
        <p:style>
          <a:lnRef idx="2">
            <a:schemeClr val="accent1"/>
          </a:lnRef>
          <a:fillRef idx="0">
            <a:schemeClr val="accent1"/>
          </a:fillRef>
          <a:effectRef idx="1">
            <a:schemeClr val="accent1"/>
          </a:effectRef>
          <a:fontRef idx="minor">
            <a:schemeClr val="tx1"/>
          </a:fontRef>
        </p:style>
      </p:cxnSp>
      <p:cxnSp>
        <p:nvCxnSpPr>
          <p:cNvPr id="227" name="Straight Connector 226"/>
          <p:cNvCxnSpPr>
            <a:stCxn id="106" idx="2"/>
          </p:cNvCxnSpPr>
          <p:nvPr/>
        </p:nvCxnSpPr>
        <p:spPr>
          <a:xfrm>
            <a:off x="2067857" y="2327203"/>
            <a:ext cx="1111182" cy="484276"/>
          </a:xfrm>
          <a:prstGeom prst="line">
            <a:avLst/>
          </a:prstGeom>
        </p:spPr>
        <p:style>
          <a:lnRef idx="2">
            <a:schemeClr val="accent1"/>
          </a:lnRef>
          <a:fillRef idx="0">
            <a:schemeClr val="accent1"/>
          </a:fillRef>
          <a:effectRef idx="1">
            <a:schemeClr val="accent1"/>
          </a:effectRef>
          <a:fontRef idx="minor">
            <a:schemeClr val="tx1"/>
          </a:fontRef>
        </p:style>
      </p:cxnSp>
      <p:cxnSp>
        <p:nvCxnSpPr>
          <p:cNvPr id="228" name="Straight Connector 227"/>
          <p:cNvCxnSpPr>
            <a:stCxn id="106" idx="2"/>
          </p:cNvCxnSpPr>
          <p:nvPr/>
        </p:nvCxnSpPr>
        <p:spPr>
          <a:xfrm>
            <a:off x="2067856" y="2327203"/>
            <a:ext cx="1249781" cy="484276"/>
          </a:xfrm>
          <a:prstGeom prst="line">
            <a:avLst/>
          </a:prstGeom>
        </p:spPr>
        <p:style>
          <a:lnRef idx="2">
            <a:schemeClr val="accent1"/>
          </a:lnRef>
          <a:fillRef idx="0">
            <a:schemeClr val="accent1"/>
          </a:fillRef>
          <a:effectRef idx="1">
            <a:schemeClr val="accent1"/>
          </a:effectRef>
          <a:fontRef idx="minor">
            <a:schemeClr val="tx1"/>
          </a:fontRef>
        </p:style>
      </p:cxnSp>
      <p:grpSp>
        <p:nvGrpSpPr>
          <p:cNvPr id="5" name="Group 4"/>
          <p:cNvGrpSpPr/>
          <p:nvPr/>
        </p:nvGrpSpPr>
        <p:grpSpPr>
          <a:xfrm>
            <a:off x="2934587" y="2680385"/>
            <a:ext cx="1000271" cy="1313423"/>
            <a:chOff x="3036825" y="3764872"/>
            <a:chExt cx="1333694" cy="2334974"/>
          </a:xfrm>
        </p:grpSpPr>
        <p:sp>
          <p:nvSpPr>
            <p:cNvPr id="3" name="Rectangle 2"/>
            <p:cNvSpPr/>
            <p:nvPr/>
          </p:nvSpPr>
          <p:spPr>
            <a:xfrm>
              <a:off x="3036825" y="3764872"/>
              <a:ext cx="1333694"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4" name="Rounded Rectangle 3"/>
            <p:cNvSpPr/>
            <p:nvPr/>
          </p:nvSpPr>
          <p:spPr>
            <a:xfrm>
              <a:off x="3341683" y="3971084"/>
              <a:ext cx="339178" cy="674729"/>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600" dirty="0">
                  <a:latin typeface="Sweet Sans Pro Medium" pitchFamily="50" charset="0"/>
                  <a:cs typeface="Sweet Sans Pro Medium" pitchFamily="50" charset="0"/>
                </a:rPr>
                <a:t>PFS</a:t>
              </a:r>
            </a:p>
          </p:txBody>
        </p:sp>
        <p:sp>
          <p:nvSpPr>
            <p:cNvPr id="12" name="Rounded Rectangle 11"/>
            <p:cNvSpPr/>
            <p:nvPr/>
          </p:nvSpPr>
          <p:spPr>
            <a:xfrm>
              <a:off x="3770158" y="3967808"/>
              <a:ext cx="339178" cy="674729"/>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GAM</a:t>
              </a:r>
            </a:p>
          </p:txBody>
        </p:sp>
      </p:grpSp>
      <p:sp>
        <p:nvSpPr>
          <p:cNvPr id="50" name="Title 6"/>
          <p:cNvSpPr txBox="1">
            <a:spLocks/>
          </p:cNvSpPr>
          <p:nvPr/>
        </p:nvSpPr>
        <p:spPr bwMode="auto">
          <a:xfrm>
            <a:off x="282677" y="944315"/>
            <a:ext cx="6317226" cy="3264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8100" tIns="38100" rIns="38100" bIns="38100" numCol="1" anchor="ctr" anchorCtr="0" compatLnSpc="1">
            <a:prstTxWarp prst="textNoShape">
              <a:avLst/>
            </a:prstTxWarp>
            <a:normAutofit fontScale="75000" lnSpcReduction="20000"/>
          </a:bodyPr>
          <a:lstStyle>
            <a:lvl1pPr algn="l" rtl="0" eaLnBrk="1" fontAlgn="base" hangingPunct="1">
              <a:spcBef>
                <a:spcPct val="0"/>
              </a:spcBef>
              <a:spcAft>
                <a:spcPct val="0"/>
              </a:spcAft>
              <a:defRPr sz="3375">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5pPr>
            <a:lvl6pPr marL="321457"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6pPr>
            <a:lvl7pPr marL="642915"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7pPr>
            <a:lvl8pPr marL="964372"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8pPr>
            <a:lvl9pPr marL="1285829" algn="l" rtl="0" eaLnBrk="1" fontAlgn="base" hangingPunct="1">
              <a:spcBef>
                <a:spcPct val="0"/>
              </a:spcBef>
              <a:spcAft>
                <a:spcPct val="0"/>
              </a:spcAft>
              <a:defRPr sz="3375">
                <a:solidFill>
                  <a:srgbClr val="ED1C24"/>
                </a:solidFill>
                <a:latin typeface="SweetSansPro Medium" charset="0"/>
                <a:ea typeface="ヒラギノ角ゴ ProN W6" charset="0"/>
                <a:cs typeface="ヒラギノ角ゴ ProN W6" charset="0"/>
                <a:sym typeface="SweetSansPro Medium" charset="0"/>
              </a:defRPr>
            </a:lvl9pPr>
          </a:lstStyle>
          <a:p>
            <a:r>
              <a:rPr lang="en-US" sz="2531" dirty="0"/>
              <a:t>Allocating new objects: On tempdb data file</a:t>
            </a:r>
          </a:p>
        </p:txBody>
      </p:sp>
    </p:spTree>
    <p:extLst>
      <p:ext uri="{BB962C8B-B14F-4D97-AF65-F5344CB8AC3E}">
        <p14:creationId xmlns:p14="http://schemas.microsoft.com/office/powerpoint/2010/main" val="611281447"/>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1" name="Straight Connector 130"/>
          <p:cNvCxnSpPr/>
          <p:nvPr/>
        </p:nvCxnSpPr>
        <p:spPr>
          <a:xfrm>
            <a:off x="5010182" y="1872474"/>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5010182" y="1872474"/>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a:off x="5345576" y="2071150"/>
            <a:ext cx="140768" cy="774161"/>
          </a:xfrm>
          <a:prstGeom prst="line">
            <a:avLst/>
          </a:prstGeom>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H="1">
            <a:off x="5164988" y="2071150"/>
            <a:ext cx="121908" cy="776004"/>
          </a:xfrm>
          <a:prstGeom prst="line">
            <a:avLst/>
          </a:prstGeom>
        </p:spPr>
        <p:style>
          <a:lnRef idx="2">
            <a:schemeClr val="accent1"/>
          </a:lnRef>
          <a:fillRef idx="0">
            <a:schemeClr val="accent1"/>
          </a:fillRef>
          <a:effectRef idx="1">
            <a:schemeClr val="accent1"/>
          </a:effectRef>
          <a:fontRef idx="minor">
            <a:schemeClr val="tx1"/>
          </a:fontRef>
        </p:style>
      </p:cxnSp>
      <p:sp>
        <p:nvSpPr>
          <p:cNvPr id="142" name="Cloud 141"/>
          <p:cNvSpPr/>
          <p:nvPr/>
        </p:nvSpPr>
        <p:spPr>
          <a:xfrm>
            <a:off x="2013897" y="1851037"/>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7" name="Title 6"/>
          <p:cNvSpPr>
            <a:spLocks noGrp="1"/>
          </p:cNvSpPr>
          <p:nvPr>
            <p:ph type="title"/>
          </p:nvPr>
        </p:nvSpPr>
        <p:spPr>
          <a:xfrm>
            <a:off x="669727" y="944315"/>
            <a:ext cx="5690516" cy="326492"/>
          </a:xfrm>
        </p:spPr>
        <p:txBody>
          <a:bodyPr>
            <a:normAutofit fontScale="90000"/>
          </a:bodyPr>
          <a:lstStyle/>
          <a:p>
            <a:r>
              <a:rPr lang="en-US" dirty="0" smtClean="0"/>
              <a:t>Four uneven tempdb </a:t>
            </a:r>
            <a:r>
              <a:rPr lang="en-US" dirty="0"/>
              <a:t>data </a:t>
            </a:r>
            <a:r>
              <a:rPr lang="en-US" dirty="0" smtClean="0"/>
              <a:t>files</a:t>
            </a:r>
            <a:endParaRPr lang="en-US" dirty="0"/>
          </a:p>
        </p:txBody>
      </p:sp>
      <p:sp>
        <p:nvSpPr>
          <p:cNvPr id="106" name="Cloud 105"/>
          <p:cNvSpPr/>
          <p:nvPr/>
        </p:nvSpPr>
        <p:spPr>
          <a:xfrm>
            <a:off x="2223405" y="1895878"/>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4" name="Cloud 133"/>
          <p:cNvSpPr/>
          <p:nvPr/>
        </p:nvSpPr>
        <p:spPr>
          <a:xfrm>
            <a:off x="2745418" y="1720607"/>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5" name="Cloud 134"/>
          <p:cNvSpPr/>
          <p:nvPr/>
        </p:nvSpPr>
        <p:spPr>
          <a:xfrm>
            <a:off x="704436" y="1806332"/>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6" name="Cloud 135"/>
          <p:cNvSpPr/>
          <p:nvPr/>
        </p:nvSpPr>
        <p:spPr>
          <a:xfrm>
            <a:off x="286940" y="1851037"/>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7" name="Cloud 136"/>
          <p:cNvSpPr/>
          <p:nvPr/>
        </p:nvSpPr>
        <p:spPr>
          <a:xfrm>
            <a:off x="3438366" y="1425198"/>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8" name="Cloud 137"/>
          <p:cNvSpPr/>
          <p:nvPr/>
        </p:nvSpPr>
        <p:spPr>
          <a:xfrm>
            <a:off x="3840342" y="167543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9" name="Cloud 138"/>
          <p:cNvSpPr/>
          <p:nvPr/>
        </p:nvSpPr>
        <p:spPr>
          <a:xfrm>
            <a:off x="1025792" y="1912827"/>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0" name="Cloud 139"/>
          <p:cNvSpPr/>
          <p:nvPr/>
        </p:nvSpPr>
        <p:spPr>
          <a:xfrm>
            <a:off x="4879092" y="156228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1" name="Cloud 140"/>
          <p:cNvSpPr/>
          <p:nvPr/>
        </p:nvSpPr>
        <p:spPr>
          <a:xfrm>
            <a:off x="5177880" y="1764646"/>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3" name="Cloud 142"/>
          <p:cNvSpPr/>
          <p:nvPr/>
        </p:nvSpPr>
        <p:spPr>
          <a:xfrm>
            <a:off x="1757313" y="1370065"/>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4" name="Cloud 143"/>
          <p:cNvSpPr/>
          <p:nvPr/>
        </p:nvSpPr>
        <p:spPr>
          <a:xfrm>
            <a:off x="1456086" y="1686193"/>
            <a:ext cx="731521" cy="264818"/>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5" name="Cloud 144"/>
          <p:cNvSpPr/>
          <p:nvPr/>
        </p:nvSpPr>
        <p:spPr>
          <a:xfrm>
            <a:off x="507573" y="1600468"/>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6" name="Cloud 145"/>
          <p:cNvSpPr/>
          <p:nvPr/>
        </p:nvSpPr>
        <p:spPr>
          <a:xfrm>
            <a:off x="1070196" y="1589376"/>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grpSp>
        <p:nvGrpSpPr>
          <p:cNvPr id="62" name="Group 61"/>
          <p:cNvGrpSpPr/>
          <p:nvPr/>
        </p:nvGrpSpPr>
        <p:grpSpPr>
          <a:xfrm>
            <a:off x="4793344" y="2656111"/>
            <a:ext cx="937422" cy="1313423"/>
            <a:chOff x="3036825" y="3764872"/>
            <a:chExt cx="1120076" cy="2334974"/>
          </a:xfrm>
        </p:grpSpPr>
        <p:sp>
          <p:nvSpPr>
            <p:cNvPr id="63" name="Rectangle 62"/>
            <p:cNvSpPr/>
            <p:nvPr/>
          </p:nvSpPr>
          <p:spPr>
            <a:xfrm>
              <a:off x="3036825" y="3764872"/>
              <a:ext cx="1120076"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64" name="Rounded Rectangle 63"/>
            <p:cNvSpPr/>
            <p:nvPr/>
          </p:nvSpPr>
          <p:spPr>
            <a:xfrm>
              <a:off x="3210360" y="3952103"/>
              <a:ext cx="339178" cy="61548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P</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F</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S</a:t>
              </a:r>
            </a:p>
          </p:txBody>
        </p:sp>
        <p:sp>
          <p:nvSpPr>
            <p:cNvPr id="65" name="Rounded Rectangle 64"/>
            <p:cNvSpPr/>
            <p:nvPr/>
          </p:nvSpPr>
          <p:spPr>
            <a:xfrm>
              <a:off x="3638835" y="3948827"/>
              <a:ext cx="339178" cy="615484"/>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AM</a:t>
              </a:r>
            </a:p>
          </p:txBody>
        </p:sp>
      </p:grpSp>
      <p:cxnSp>
        <p:nvCxnSpPr>
          <p:cNvPr id="66" name="Straight Connector 65"/>
          <p:cNvCxnSpPr>
            <a:stCxn id="139" idx="1"/>
          </p:cNvCxnSpPr>
          <p:nvPr/>
        </p:nvCxnSpPr>
        <p:spPr>
          <a:xfrm>
            <a:off x="1391551" y="2262996"/>
            <a:ext cx="144668" cy="383062"/>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a:stCxn id="139" idx="1"/>
          </p:cNvCxnSpPr>
          <p:nvPr/>
        </p:nvCxnSpPr>
        <p:spPr>
          <a:xfrm>
            <a:off x="1391551" y="2262996"/>
            <a:ext cx="144668" cy="391272"/>
          </a:xfrm>
          <a:prstGeom prst="line">
            <a:avLst/>
          </a:prstGeom>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1536219" y="1851039"/>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1536219" y="1851039"/>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944630" y="2025976"/>
            <a:ext cx="926982" cy="714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944629" y="2025976"/>
            <a:ext cx="705890" cy="714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1025792" y="1895878"/>
            <a:ext cx="845821" cy="844115"/>
          </a:xfrm>
          <a:prstGeom prst="line">
            <a:avLst/>
          </a:prstGeom>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a:off x="1025792" y="1895878"/>
            <a:ext cx="624728" cy="844115"/>
          </a:xfrm>
          <a:prstGeom prst="line">
            <a:avLst/>
          </a:prstGeom>
        </p:spPr>
        <p:style>
          <a:lnRef idx="2">
            <a:schemeClr val="accent1"/>
          </a:lnRef>
          <a:fillRef idx="0">
            <a:schemeClr val="accent1"/>
          </a:fillRef>
          <a:effectRef idx="1">
            <a:schemeClr val="accent1"/>
          </a:effectRef>
          <a:fontRef idx="minor">
            <a:schemeClr val="tx1"/>
          </a:fontRef>
        </p:style>
      </p:cxnSp>
      <p:cxnSp>
        <p:nvCxnSpPr>
          <p:cNvPr id="97" name="Straight Connector 96"/>
          <p:cNvCxnSpPr/>
          <p:nvPr/>
        </p:nvCxnSpPr>
        <p:spPr>
          <a:xfrm>
            <a:off x="699967" y="2026147"/>
            <a:ext cx="761762" cy="713846"/>
          </a:xfrm>
          <a:prstGeom prst="line">
            <a:avLst/>
          </a:prstGeom>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a:off x="743334" y="2115190"/>
            <a:ext cx="449763" cy="728279"/>
          </a:xfrm>
          <a:prstGeom prst="line">
            <a:avLst/>
          </a:prstGeom>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a:off x="2533085" y="2176134"/>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a:off x="2533085" y="2176134"/>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1" name="Straight Connector 100"/>
          <p:cNvCxnSpPr>
            <a:endCxn id="56" idx="1"/>
          </p:cNvCxnSpPr>
          <p:nvPr/>
        </p:nvCxnSpPr>
        <p:spPr>
          <a:xfrm flipH="1">
            <a:off x="2599571" y="2025977"/>
            <a:ext cx="479022" cy="909478"/>
          </a:xfrm>
          <a:prstGeom prst="line">
            <a:avLst/>
          </a:prstGeom>
        </p:spPr>
        <p:style>
          <a:lnRef idx="2">
            <a:schemeClr val="accent1"/>
          </a:lnRef>
          <a:fillRef idx="0">
            <a:schemeClr val="accent1"/>
          </a:fillRef>
          <a:effectRef idx="1">
            <a:schemeClr val="accent1"/>
          </a:effectRef>
          <a:fontRef idx="minor">
            <a:schemeClr val="tx1"/>
          </a:fontRef>
        </p:style>
      </p:cxnSp>
      <p:cxnSp>
        <p:nvCxnSpPr>
          <p:cNvPr id="102" name="Straight Connector 101"/>
          <p:cNvCxnSpPr>
            <a:endCxn id="56" idx="1"/>
          </p:cNvCxnSpPr>
          <p:nvPr/>
        </p:nvCxnSpPr>
        <p:spPr>
          <a:xfrm flipH="1">
            <a:off x="2599571" y="2025977"/>
            <a:ext cx="479022" cy="909478"/>
          </a:xfrm>
          <a:prstGeom prst="line">
            <a:avLst/>
          </a:prstGeom>
        </p:spPr>
        <p:style>
          <a:lnRef idx="2">
            <a:schemeClr val="accent1"/>
          </a:lnRef>
          <a:fillRef idx="0">
            <a:schemeClr val="accent1"/>
          </a:fillRef>
          <a:effectRef idx="1">
            <a:schemeClr val="accent1"/>
          </a:effectRef>
          <a:fontRef idx="minor">
            <a:schemeClr val="tx1"/>
          </a:fontRef>
        </p:style>
      </p:cxnSp>
      <p:cxnSp>
        <p:nvCxnSpPr>
          <p:cNvPr id="107" name="Straight Connector 106"/>
          <p:cNvCxnSpPr>
            <a:endCxn id="57" idx="0"/>
          </p:cNvCxnSpPr>
          <p:nvPr/>
        </p:nvCxnSpPr>
        <p:spPr>
          <a:xfrm>
            <a:off x="2250937" y="2156875"/>
            <a:ext cx="842819" cy="60271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2250937" y="2156875"/>
            <a:ext cx="368596" cy="692678"/>
          </a:xfrm>
          <a:prstGeom prst="line">
            <a:avLst/>
          </a:prstGeom>
        </p:spPr>
        <p:style>
          <a:lnRef idx="2">
            <a:schemeClr val="accent1"/>
          </a:lnRef>
          <a:fillRef idx="0">
            <a:schemeClr val="accent1"/>
          </a:fillRef>
          <a:effectRef idx="1">
            <a:schemeClr val="accent1"/>
          </a:effectRef>
          <a:fontRef idx="minor">
            <a:schemeClr val="tx1"/>
          </a:fontRef>
        </p:style>
      </p:cxnSp>
      <p:cxnSp>
        <p:nvCxnSpPr>
          <p:cNvPr id="113" name="Straight Connector 112"/>
          <p:cNvCxnSpPr/>
          <p:nvPr/>
        </p:nvCxnSpPr>
        <p:spPr>
          <a:xfrm>
            <a:off x="3672644" y="1757103"/>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a:off x="3672644" y="1757103"/>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a:off x="4130943" y="1939919"/>
            <a:ext cx="38944" cy="9096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16" name="Straight Connector 115"/>
          <p:cNvCxnSpPr>
            <a:endCxn id="60" idx="0"/>
          </p:cNvCxnSpPr>
          <p:nvPr/>
        </p:nvCxnSpPr>
        <p:spPr>
          <a:xfrm flipH="1">
            <a:off x="3850091" y="1939919"/>
            <a:ext cx="246213" cy="821509"/>
          </a:xfrm>
          <a:prstGeom prst="line">
            <a:avLst/>
          </a:prstGeom>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flipH="1">
            <a:off x="3034878" y="2012700"/>
            <a:ext cx="68096" cy="727293"/>
          </a:xfrm>
          <a:prstGeom prst="line">
            <a:avLst/>
          </a:prstGeom>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a:off x="1836355" y="1895878"/>
            <a:ext cx="38944" cy="113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flipH="1">
            <a:off x="1638985" y="1895878"/>
            <a:ext cx="162731" cy="1079621"/>
          </a:xfrm>
          <a:prstGeom prst="line">
            <a:avLst/>
          </a:prstGeom>
        </p:spPr>
        <p:style>
          <a:lnRef idx="2">
            <a:schemeClr val="accent1"/>
          </a:lnRef>
          <a:fillRef idx="0">
            <a:schemeClr val="accent1"/>
          </a:fillRef>
          <a:effectRef idx="1">
            <a:schemeClr val="accent1"/>
          </a:effectRef>
          <a:fontRef idx="minor">
            <a:schemeClr val="tx1"/>
          </a:fontRef>
        </p:style>
      </p:cxnSp>
      <p:grpSp>
        <p:nvGrpSpPr>
          <p:cNvPr id="58" name="Group 57"/>
          <p:cNvGrpSpPr/>
          <p:nvPr/>
        </p:nvGrpSpPr>
        <p:grpSpPr>
          <a:xfrm>
            <a:off x="3592748" y="2656111"/>
            <a:ext cx="916190" cy="1313423"/>
            <a:chOff x="3036824" y="3764872"/>
            <a:chExt cx="1221587" cy="2334974"/>
          </a:xfrm>
        </p:grpSpPr>
        <p:sp>
          <p:nvSpPr>
            <p:cNvPr id="59" name="Rectangle 58"/>
            <p:cNvSpPr/>
            <p:nvPr/>
          </p:nvSpPr>
          <p:spPr>
            <a:xfrm>
              <a:off x="3036824" y="3764872"/>
              <a:ext cx="1221587"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60" name="Rounded Rectangle 59"/>
            <p:cNvSpPr/>
            <p:nvPr/>
          </p:nvSpPr>
          <p:spPr>
            <a:xfrm>
              <a:off x="3210360" y="3952103"/>
              <a:ext cx="339178" cy="61876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PFS</a:t>
              </a:r>
            </a:p>
          </p:txBody>
        </p:sp>
        <p:sp>
          <p:nvSpPr>
            <p:cNvPr id="61" name="Rounded Rectangle 60"/>
            <p:cNvSpPr/>
            <p:nvPr/>
          </p:nvSpPr>
          <p:spPr>
            <a:xfrm>
              <a:off x="3638835" y="3948827"/>
              <a:ext cx="339178" cy="618761"/>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GAM</a:t>
              </a:r>
            </a:p>
          </p:txBody>
        </p:sp>
      </p:grpSp>
      <p:cxnSp>
        <p:nvCxnSpPr>
          <p:cNvPr id="133" name="Straight Connector 132"/>
          <p:cNvCxnSpPr/>
          <p:nvPr/>
        </p:nvCxnSpPr>
        <p:spPr>
          <a:xfrm flipH="1">
            <a:off x="1966569" y="1680537"/>
            <a:ext cx="28251" cy="1022587"/>
          </a:xfrm>
          <a:prstGeom prst="line">
            <a:avLst/>
          </a:prstGeom>
        </p:spPr>
        <p:style>
          <a:lnRef idx="2">
            <a:schemeClr val="accent1"/>
          </a:lnRef>
          <a:fillRef idx="0">
            <a:schemeClr val="accent1"/>
          </a:fillRef>
          <a:effectRef idx="1">
            <a:schemeClr val="accent1"/>
          </a:effectRef>
          <a:fontRef idx="minor">
            <a:schemeClr val="tx1"/>
          </a:fontRef>
        </p:style>
      </p:cxnSp>
      <p:cxnSp>
        <p:nvCxnSpPr>
          <p:cNvPr id="147" name="Straight Connector 146"/>
          <p:cNvCxnSpPr/>
          <p:nvPr/>
        </p:nvCxnSpPr>
        <p:spPr>
          <a:xfrm flipH="1">
            <a:off x="1836355" y="1680537"/>
            <a:ext cx="158467" cy="1059457"/>
          </a:xfrm>
          <a:prstGeom prst="line">
            <a:avLst/>
          </a:prstGeom>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857634" y="2654268"/>
            <a:ext cx="1319706" cy="1313423"/>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grpSp>
        <p:nvGrpSpPr>
          <p:cNvPr id="54" name="Group 53"/>
          <p:cNvGrpSpPr/>
          <p:nvPr/>
        </p:nvGrpSpPr>
        <p:grpSpPr>
          <a:xfrm>
            <a:off x="2456179" y="2656111"/>
            <a:ext cx="925526" cy="1313423"/>
            <a:chOff x="3036825" y="3764872"/>
            <a:chExt cx="1120076" cy="2334974"/>
          </a:xfrm>
        </p:grpSpPr>
        <p:sp>
          <p:nvSpPr>
            <p:cNvPr id="55" name="Rectangle 54"/>
            <p:cNvSpPr/>
            <p:nvPr/>
          </p:nvSpPr>
          <p:spPr>
            <a:xfrm>
              <a:off x="3036825" y="3764872"/>
              <a:ext cx="1120076"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56" name="Rounded Rectangle 55"/>
            <p:cNvSpPr/>
            <p:nvPr/>
          </p:nvSpPr>
          <p:spPr>
            <a:xfrm>
              <a:off x="3210360" y="3952104"/>
              <a:ext cx="339178" cy="61876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P</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F</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S</a:t>
              </a:r>
            </a:p>
          </p:txBody>
        </p:sp>
        <p:sp>
          <p:nvSpPr>
            <p:cNvPr id="57" name="Rounded Rectangle 56"/>
            <p:cNvSpPr/>
            <p:nvPr/>
          </p:nvSpPr>
          <p:spPr>
            <a:xfrm>
              <a:off x="3638835" y="3948828"/>
              <a:ext cx="339178" cy="61876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AM</a:t>
              </a:r>
            </a:p>
          </p:txBody>
        </p:sp>
      </p:grpSp>
      <p:sp>
        <p:nvSpPr>
          <p:cNvPr id="72" name="Rounded Rectangle 71"/>
          <p:cNvSpPr/>
          <p:nvPr/>
        </p:nvSpPr>
        <p:spPr>
          <a:xfrm>
            <a:off x="1224598" y="2718427"/>
            <a:ext cx="254384" cy="352189"/>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600" dirty="0">
                <a:latin typeface="Sweet Sans Pro Medium" pitchFamily="50" charset="0"/>
                <a:cs typeface="Sweet Sans Pro Medium" pitchFamily="50" charset="0"/>
              </a:rPr>
              <a:t>PFS</a:t>
            </a:r>
          </a:p>
        </p:txBody>
      </p:sp>
      <p:sp>
        <p:nvSpPr>
          <p:cNvPr id="73" name="Rounded Rectangle 72"/>
          <p:cNvSpPr/>
          <p:nvPr/>
        </p:nvSpPr>
        <p:spPr>
          <a:xfrm>
            <a:off x="1545954" y="2716584"/>
            <a:ext cx="254384" cy="352189"/>
          </a:xfrm>
          <a:prstGeom prst="roundRect">
            <a:avLst/>
          </a:prstGeom>
          <a:solidFill>
            <a:srgbClr val="FF0000"/>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GAM</a:t>
            </a:r>
          </a:p>
        </p:txBody>
      </p:sp>
    </p:spTree>
    <p:extLst>
      <p:ext uri="{BB962C8B-B14F-4D97-AF65-F5344CB8AC3E}">
        <p14:creationId xmlns:p14="http://schemas.microsoft.com/office/powerpoint/2010/main" val="175380349"/>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93260" y="880746"/>
            <a:ext cx="5473741" cy="1973587"/>
          </a:xfrm>
        </p:spPr>
        <p:txBody>
          <a:bodyPr/>
          <a:lstStyle/>
          <a:p>
            <a:r>
              <a:rPr lang="en-US" sz="3300" dirty="0"/>
              <a:t>SQL Server loves cooperation</a:t>
            </a:r>
          </a:p>
        </p:txBody>
      </p:sp>
      <p:pic>
        <p:nvPicPr>
          <p:cNvPr id="7" name="Picture 6"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1237975" y="3645055"/>
            <a:ext cx="1156340" cy="1036079"/>
          </a:xfrm>
          <a:prstGeom prst="rect">
            <a:avLst/>
          </a:prstGeom>
        </p:spPr>
      </p:pic>
      <p:pic>
        <p:nvPicPr>
          <p:cNvPr id="5" name="Picture 4" descr="BlockingHero.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68173" y="2968832"/>
            <a:ext cx="1356866" cy="1581281"/>
          </a:xfrm>
          <a:prstGeom prst="rect">
            <a:avLst/>
          </a:prstGeom>
        </p:spPr>
      </p:pic>
      <p:pic>
        <p:nvPicPr>
          <p:cNvPr id="8" name="Picture 7" descr="DatetimeHeroineArmUpSmile.png"/>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5674439" y="3191074"/>
            <a:ext cx="1227580" cy="1549076"/>
          </a:xfrm>
          <a:prstGeom prst="rect">
            <a:avLst/>
          </a:prstGeom>
        </p:spPr>
      </p:pic>
      <p:pic>
        <p:nvPicPr>
          <p:cNvPr id="9" name="Picture 8" descr="sam-san-admin-shutterstock_145213843-[Conver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1592" y="3070505"/>
            <a:ext cx="902678" cy="1634911"/>
          </a:xfrm>
          <a:prstGeom prst="rect">
            <a:avLst/>
          </a:prstGeom>
        </p:spPr>
      </p:pic>
      <p:pic>
        <p:nvPicPr>
          <p:cNvPr id="10" name="Picture 9" descr="ben-the-business-user-shutterstock_180918215-[Converted].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67256" y="3046223"/>
            <a:ext cx="761920" cy="1503890"/>
          </a:xfrm>
          <a:prstGeom prst="rect">
            <a:avLst/>
          </a:prstGeom>
        </p:spPr>
      </p:pic>
    </p:spTree>
    <p:extLst>
      <p:ext uri="{BB962C8B-B14F-4D97-AF65-F5344CB8AC3E}">
        <p14:creationId xmlns:p14="http://schemas.microsoft.com/office/powerpoint/2010/main" val="1196103844"/>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1" name="Straight Connector 130"/>
          <p:cNvCxnSpPr/>
          <p:nvPr/>
        </p:nvCxnSpPr>
        <p:spPr>
          <a:xfrm>
            <a:off x="4852366" y="1856581"/>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4852367" y="1856581"/>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33" name="Straight Connector 132"/>
          <p:cNvCxnSpPr>
            <a:endCxn id="65" idx="0"/>
          </p:cNvCxnSpPr>
          <p:nvPr/>
        </p:nvCxnSpPr>
        <p:spPr>
          <a:xfrm flipH="1">
            <a:off x="5250426" y="2234496"/>
            <a:ext cx="277706" cy="509197"/>
          </a:xfrm>
          <a:prstGeom prst="line">
            <a:avLst/>
          </a:prstGeom>
        </p:spPr>
        <p:style>
          <a:lnRef idx="2">
            <a:schemeClr val="accent1"/>
          </a:lnRef>
          <a:fillRef idx="0">
            <a:schemeClr val="accent1"/>
          </a:fillRef>
          <a:effectRef idx="1">
            <a:schemeClr val="accent1"/>
          </a:effectRef>
          <a:fontRef idx="minor">
            <a:schemeClr val="tx1"/>
          </a:fontRef>
        </p:style>
      </p:cxnSp>
      <p:cxnSp>
        <p:nvCxnSpPr>
          <p:cNvPr id="147" name="Straight Connector 146"/>
          <p:cNvCxnSpPr>
            <a:endCxn id="64" idx="0"/>
          </p:cNvCxnSpPr>
          <p:nvPr/>
        </p:nvCxnSpPr>
        <p:spPr>
          <a:xfrm flipH="1">
            <a:off x="4908968" y="2234496"/>
            <a:ext cx="619164" cy="511040"/>
          </a:xfrm>
          <a:prstGeom prst="line">
            <a:avLst/>
          </a:prstGeom>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a:off x="5187760" y="2055257"/>
            <a:ext cx="140768" cy="774161"/>
          </a:xfrm>
          <a:prstGeom prst="line">
            <a:avLst/>
          </a:prstGeom>
        </p:spPr>
        <p:style>
          <a:lnRef idx="2">
            <a:schemeClr val="accent1"/>
          </a:lnRef>
          <a:fillRef idx="0">
            <a:schemeClr val="accent1"/>
          </a:fillRef>
          <a:effectRef idx="1">
            <a:schemeClr val="accent1"/>
          </a:effectRef>
          <a:fontRef idx="minor">
            <a:schemeClr val="tx1"/>
          </a:fontRef>
        </p:style>
      </p:cxnSp>
      <p:cxnSp>
        <p:nvCxnSpPr>
          <p:cNvPr id="150" name="Straight Connector 149"/>
          <p:cNvCxnSpPr/>
          <p:nvPr/>
        </p:nvCxnSpPr>
        <p:spPr>
          <a:xfrm flipH="1">
            <a:off x="5007172" y="2055257"/>
            <a:ext cx="121908" cy="776004"/>
          </a:xfrm>
          <a:prstGeom prst="line">
            <a:avLst/>
          </a:prstGeom>
        </p:spPr>
        <p:style>
          <a:lnRef idx="2">
            <a:schemeClr val="accent1"/>
          </a:lnRef>
          <a:fillRef idx="0">
            <a:schemeClr val="accent1"/>
          </a:fillRef>
          <a:effectRef idx="1">
            <a:schemeClr val="accent1"/>
          </a:effectRef>
          <a:fontRef idx="minor">
            <a:schemeClr val="tx1"/>
          </a:fontRef>
        </p:style>
      </p:cxnSp>
      <p:cxnSp>
        <p:nvCxnSpPr>
          <p:cNvPr id="121" name="Straight Connector 120"/>
          <p:cNvCxnSpPr/>
          <p:nvPr/>
        </p:nvCxnSpPr>
        <p:spPr>
          <a:xfrm>
            <a:off x="2576016" y="1938621"/>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a:off x="2576016" y="1938621"/>
            <a:ext cx="114300" cy="888955"/>
          </a:xfrm>
          <a:prstGeom prst="line">
            <a:avLst/>
          </a:prstGeom>
        </p:spPr>
        <p:style>
          <a:lnRef idx="2">
            <a:schemeClr val="accent1"/>
          </a:lnRef>
          <a:fillRef idx="0">
            <a:schemeClr val="accent1"/>
          </a:fillRef>
          <a:effectRef idx="1">
            <a:schemeClr val="accent1"/>
          </a:effectRef>
          <a:fontRef idx="minor">
            <a:schemeClr val="tx1"/>
          </a:fontRef>
        </p:style>
      </p:cxnSp>
      <p:sp>
        <p:nvSpPr>
          <p:cNvPr id="142" name="Cloud 141"/>
          <p:cNvSpPr/>
          <p:nvPr/>
        </p:nvSpPr>
        <p:spPr>
          <a:xfrm>
            <a:off x="1856082" y="1835145"/>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7" name="Title 6"/>
          <p:cNvSpPr>
            <a:spLocks noGrp="1"/>
          </p:cNvSpPr>
          <p:nvPr>
            <p:ph type="title"/>
          </p:nvPr>
        </p:nvSpPr>
        <p:spPr>
          <a:xfrm>
            <a:off x="282677" y="944315"/>
            <a:ext cx="6317226" cy="326492"/>
          </a:xfrm>
        </p:spPr>
        <p:txBody>
          <a:bodyPr>
            <a:normAutofit fontScale="90000"/>
          </a:bodyPr>
          <a:lstStyle/>
          <a:p>
            <a:r>
              <a:rPr lang="en-US" dirty="0" smtClean="0"/>
              <a:t>4 even tempdb data files</a:t>
            </a:r>
            <a:endParaRPr lang="en-US" dirty="0"/>
          </a:p>
        </p:txBody>
      </p:sp>
      <p:sp>
        <p:nvSpPr>
          <p:cNvPr id="106" name="Cloud 105"/>
          <p:cNvSpPr/>
          <p:nvPr/>
        </p:nvSpPr>
        <p:spPr>
          <a:xfrm>
            <a:off x="2065589" y="1879985"/>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4" name="Cloud 133"/>
          <p:cNvSpPr/>
          <p:nvPr/>
        </p:nvSpPr>
        <p:spPr>
          <a:xfrm>
            <a:off x="2587602" y="170471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5" name="Cloud 134"/>
          <p:cNvSpPr/>
          <p:nvPr/>
        </p:nvSpPr>
        <p:spPr>
          <a:xfrm>
            <a:off x="546620" y="1790439"/>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6" name="Cloud 135"/>
          <p:cNvSpPr/>
          <p:nvPr/>
        </p:nvSpPr>
        <p:spPr>
          <a:xfrm>
            <a:off x="2126646" y="1615168"/>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7" name="Cloud 136"/>
          <p:cNvSpPr/>
          <p:nvPr/>
        </p:nvSpPr>
        <p:spPr>
          <a:xfrm>
            <a:off x="3280551" y="1409305"/>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8" name="Cloud 137"/>
          <p:cNvSpPr/>
          <p:nvPr/>
        </p:nvSpPr>
        <p:spPr>
          <a:xfrm>
            <a:off x="3682526" y="1659541"/>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39" name="Cloud 138"/>
          <p:cNvSpPr/>
          <p:nvPr/>
        </p:nvSpPr>
        <p:spPr>
          <a:xfrm>
            <a:off x="867976" y="189693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0" name="Cloud 139"/>
          <p:cNvSpPr/>
          <p:nvPr/>
        </p:nvSpPr>
        <p:spPr>
          <a:xfrm>
            <a:off x="4721276" y="1546392"/>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1" name="Cloud 140"/>
          <p:cNvSpPr/>
          <p:nvPr/>
        </p:nvSpPr>
        <p:spPr>
          <a:xfrm>
            <a:off x="5020064" y="1748754"/>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3" name="Cloud 142"/>
          <p:cNvSpPr/>
          <p:nvPr/>
        </p:nvSpPr>
        <p:spPr>
          <a:xfrm>
            <a:off x="5290623" y="1924025"/>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4" name="Cloud 143"/>
          <p:cNvSpPr/>
          <p:nvPr/>
        </p:nvSpPr>
        <p:spPr>
          <a:xfrm>
            <a:off x="3668312" y="1439897"/>
            <a:ext cx="731521" cy="264818"/>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5" name="Cloud 144"/>
          <p:cNvSpPr/>
          <p:nvPr/>
        </p:nvSpPr>
        <p:spPr>
          <a:xfrm>
            <a:off x="349758" y="1584576"/>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sp>
        <p:nvSpPr>
          <p:cNvPr id="146" name="Cloud 145"/>
          <p:cNvSpPr/>
          <p:nvPr/>
        </p:nvSpPr>
        <p:spPr>
          <a:xfrm>
            <a:off x="912380" y="1573483"/>
            <a:ext cx="731521" cy="350543"/>
          </a:xfrm>
          <a:prstGeom prst="cloud">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825" dirty="0">
                <a:latin typeface="Sweet Sans Pro Medium" pitchFamily="50" charset="0"/>
                <a:cs typeface="Sweet Sans Pro Medium" pitchFamily="50" charset="0"/>
              </a:rPr>
              <a:t>Query</a:t>
            </a:r>
          </a:p>
        </p:txBody>
      </p:sp>
      <p:grpSp>
        <p:nvGrpSpPr>
          <p:cNvPr id="62" name="Group 61"/>
          <p:cNvGrpSpPr/>
          <p:nvPr/>
        </p:nvGrpSpPr>
        <p:grpSpPr>
          <a:xfrm>
            <a:off x="4635528" y="2640218"/>
            <a:ext cx="892603" cy="1313423"/>
            <a:chOff x="3036825" y="3764872"/>
            <a:chExt cx="1120076" cy="2334974"/>
          </a:xfrm>
        </p:grpSpPr>
        <p:sp>
          <p:nvSpPr>
            <p:cNvPr id="63" name="Rectangle 62"/>
            <p:cNvSpPr/>
            <p:nvPr/>
          </p:nvSpPr>
          <p:spPr>
            <a:xfrm>
              <a:off x="3036825" y="3764872"/>
              <a:ext cx="1120076"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64" name="Rounded Rectangle 63"/>
            <p:cNvSpPr/>
            <p:nvPr/>
          </p:nvSpPr>
          <p:spPr>
            <a:xfrm>
              <a:off x="3210360" y="3952104"/>
              <a:ext cx="339178" cy="54639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PFS</a:t>
              </a:r>
            </a:p>
          </p:txBody>
        </p:sp>
        <p:sp>
          <p:nvSpPr>
            <p:cNvPr id="65" name="Rounded Rectangle 64"/>
            <p:cNvSpPr/>
            <p:nvPr/>
          </p:nvSpPr>
          <p:spPr>
            <a:xfrm>
              <a:off x="3638835" y="3948828"/>
              <a:ext cx="339178" cy="54639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S</a:t>
              </a:r>
            </a:p>
            <a:p>
              <a:pPr algn="ctr"/>
              <a:r>
                <a:rPr lang="en-US" sz="675" dirty="0">
                  <a:latin typeface="Sweet Sans Pro Medium" pitchFamily="50" charset="0"/>
                  <a:cs typeface="Sweet Sans Pro Medium" pitchFamily="50" charset="0"/>
                </a:rPr>
                <a:t>GAM</a:t>
              </a:r>
            </a:p>
          </p:txBody>
        </p:sp>
      </p:grpSp>
      <p:cxnSp>
        <p:nvCxnSpPr>
          <p:cNvPr id="66" name="Straight Connector 65"/>
          <p:cNvCxnSpPr>
            <a:stCxn id="139" idx="1"/>
            <a:endCxn id="3" idx="0"/>
          </p:cNvCxnSpPr>
          <p:nvPr/>
        </p:nvCxnSpPr>
        <p:spPr>
          <a:xfrm>
            <a:off x="1233736" y="2247103"/>
            <a:ext cx="316665" cy="391272"/>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a:stCxn id="139" idx="1"/>
          </p:cNvCxnSpPr>
          <p:nvPr/>
        </p:nvCxnSpPr>
        <p:spPr>
          <a:xfrm>
            <a:off x="1233736" y="2247103"/>
            <a:ext cx="144668" cy="391272"/>
          </a:xfrm>
          <a:prstGeom prst="line">
            <a:avLst/>
          </a:prstGeom>
        </p:spPr>
        <p:style>
          <a:lnRef idx="2">
            <a:schemeClr val="accent1"/>
          </a:lnRef>
          <a:fillRef idx="0">
            <a:schemeClr val="accent1"/>
          </a:fillRef>
          <a:effectRef idx="1">
            <a:schemeClr val="accent1"/>
          </a:effectRef>
          <a:fontRef idx="minor">
            <a:schemeClr val="tx1"/>
          </a:fontRef>
        </p:style>
      </p:cxnSp>
      <p:cxnSp>
        <p:nvCxnSpPr>
          <p:cNvPr id="78" name="Straight Connector 77"/>
          <p:cNvCxnSpPr/>
          <p:nvPr/>
        </p:nvCxnSpPr>
        <p:spPr>
          <a:xfrm>
            <a:off x="1378403" y="1835145"/>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a:off x="1378403" y="1835145"/>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84" name="Straight Connector 83"/>
          <p:cNvCxnSpPr/>
          <p:nvPr/>
        </p:nvCxnSpPr>
        <p:spPr>
          <a:xfrm>
            <a:off x="786814" y="2010083"/>
            <a:ext cx="926982" cy="714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a:off x="786814" y="2010083"/>
            <a:ext cx="705890" cy="714017"/>
          </a:xfrm>
          <a:prstGeom prst="line">
            <a:avLst/>
          </a:prstGeom>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a:off x="867976" y="1879985"/>
            <a:ext cx="845821" cy="844115"/>
          </a:xfrm>
          <a:prstGeom prst="line">
            <a:avLst/>
          </a:prstGeom>
        </p:spPr>
        <p:style>
          <a:lnRef idx="2">
            <a:schemeClr val="accent1"/>
          </a:lnRef>
          <a:fillRef idx="0">
            <a:schemeClr val="accent1"/>
          </a:fillRef>
          <a:effectRef idx="1">
            <a:schemeClr val="accent1"/>
          </a:effectRef>
          <a:fontRef idx="minor">
            <a:schemeClr val="tx1"/>
          </a:fontRef>
        </p:style>
      </p:cxnSp>
      <p:cxnSp>
        <p:nvCxnSpPr>
          <p:cNvPr id="91" name="Straight Connector 90"/>
          <p:cNvCxnSpPr/>
          <p:nvPr/>
        </p:nvCxnSpPr>
        <p:spPr>
          <a:xfrm>
            <a:off x="867976" y="1879985"/>
            <a:ext cx="624728" cy="844115"/>
          </a:xfrm>
          <a:prstGeom prst="line">
            <a:avLst/>
          </a:prstGeom>
        </p:spPr>
        <p:style>
          <a:lnRef idx="2">
            <a:schemeClr val="accent1"/>
          </a:lnRef>
          <a:fillRef idx="0">
            <a:schemeClr val="accent1"/>
          </a:fillRef>
          <a:effectRef idx="1">
            <a:schemeClr val="accent1"/>
          </a:effectRef>
          <a:fontRef idx="minor">
            <a:schemeClr val="tx1"/>
          </a:fontRef>
        </p:style>
      </p:cxnSp>
      <p:grpSp>
        <p:nvGrpSpPr>
          <p:cNvPr id="5" name="Group 4"/>
          <p:cNvGrpSpPr/>
          <p:nvPr/>
        </p:nvGrpSpPr>
        <p:grpSpPr>
          <a:xfrm>
            <a:off x="1081277" y="2638375"/>
            <a:ext cx="938247" cy="1313423"/>
            <a:chOff x="3036825" y="3764872"/>
            <a:chExt cx="1120076" cy="2334974"/>
          </a:xfrm>
        </p:grpSpPr>
        <p:sp>
          <p:nvSpPr>
            <p:cNvPr id="3" name="Rectangle 2"/>
            <p:cNvSpPr/>
            <p:nvPr/>
          </p:nvSpPr>
          <p:spPr>
            <a:xfrm>
              <a:off x="3036825" y="3764872"/>
              <a:ext cx="1120076"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4" name="Rounded Rectangle 3"/>
            <p:cNvSpPr/>
            <p:nvPr/>
          </p:nvSpPr>
          <p:spPr>
            <a:xfrm>
              <a:off x="3210360" y="3952103"/>
              <a:ext cx="339178" cy="6343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P</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F</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S</a:t>
              </a:r>
            </a:p>
          </p:txBody>
        </p:sp>
        <p:sp>
          <p:nvSpPr>
            <p:cNvPr id="12" name="Rounded Rectangle 11"/>
            <p:cNvSpPr/>
            <p:nvPr/>
          </p:nvSpPr>
          <p:spPr>
            <a:xfrm>
              <a:off x="3638835" y="3948827"/>
              <a:ext cx="339178" cy="63431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 dirty="0">
                  <a:latin typeface="Sweet Sans Pro Medium" pitchFamily="50" charset="0"/>
                  <a:cs typeface="Sweet Sans Pro Medium" pitchFamily="50" charset="0"/>
                </a:rPr>
                <a:t>S</a:t>
              </a:r>
            </a:p>
            <a:p>
              <a:pPr algn="ctr"/>
              <a:r>
                <a:rPr lang="en-US" sz="600" dirty="0">
                  <a:latin typeface="Sweet Sans Pro Medium" pitchFamily="50" charset="0"/>
                  <a:cs typeface="Sweet Sans Pro Medium" pitchFamily="50" charset="0"/>
                </a:rPr>
                <a:t>G</a:t>
              </a:r>
              <a:br>
                <a:rPr lang="en-US" sz="600" dirty="0">
                  <a:latin typeface="Sweet Sans Pro Medium" pitchFamily="50" charset="0"/>
                  <a:cs typeface="Sweet Sans Pro Medium" pitchFamily="50" charset="0"/>
                </a:rPr>
              </a:br>
              <a:r>
                <a:rPr lang="en-US" sz="600" dirty="0">
                  <a:latin typeface="Sweet Sans Pro Medium" pitchFamily="50" charset="0"/>
                  <a:cs typeface="Sweet Sans Pro Medium" pitchFamily="50" charset="0"/>
                </a:rPr>
                <a:t>AM</a:t>
              </a:r>
            </a:p>
          </p:txBody>
        </p:sp>
      </p:grpSp>
      <p:cxnSp>
        <p:nvCxnSpPr>
          <p:cNvPr id="97" name="Straight Connector 96"/>
          <p:cNvCxnSpPr/>
          <p:nvPr/>
        </p:nvCxnSpPr>
        <p:spPr>
          <a:xfrm>
            <a:off x="2461716" y="1852896"/>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a:off x="2461716" y="1852896"/>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a:off x="2375269" y="2160241"/>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a:off x="2375270" y="2160241"/>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01" name="Straight Connector 100"/>
          <p:cNvCxnSpPr>
            <a:endCxn id="56" idx="1"/>
          </p:cNvCxnSpPr>
          <p:nvPr/>
        </p:nvCxnSpPr>
        <p:spPr>
          <a:xfrm flipH="1">
            <a:off x="2428513" y="2010083"/>
            <a:ext cx="492264" cy="91293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2" name="Straight Connector 101"/>
          <p:cNvCxnSpPr>
            <a:endCxn id="56" idx="1"/>
          </p:cNvCxnSpPr>
          <p:nvPr/>
        </p:nvCxnSpPr>
        <p:spPr>
          <a:xfrm flipH="1">
            <a:off x="2428513" y="2010083"/>
            <a:ext cx="492264" cy="91293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7" name="Straight Connector 106"/>
          <p:cNvCxnSpPr>
            <a:endCxn id="57" idx="0"/>
          </p:cNvCxnSpPr>
          <p:nvPr/>
        </p:nvCxnSpPr>
        <p:spPr>
          <a:xfrm>
            <a:off x="2093120" y="2140981"/>
            <a:ext cx="783941" cy="602711"/>
          </a:xfrm>
          <a:prstGeom prst="line">
            <a:avLst/>
          </a:prstGeom>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2093121" y="2140981"/>
            <a:ext cx="368596" cy="692678"/>
          </a:xfrm>
          <a:prstGeom prst="line">
            <a:avLst/>
          </a:prstGeom>
        </p:spPr>
        <p:style>
          <a:lnRef idx="2">
            <a:schemeClr val="accent1"/>
          </a:lnRef>
          <a:fillRef idx="0">
            <a:schemeClr val="accent1"/>
          </a:fillRef>
          <a:effectRef idx="1">
            <a:schemeClr val="accent1"/>
          </a:effectRef>
          <a:fontRef idx="minor">
            <a:schemeClr val="tx1"/>
          </a:fontRef>
        </p:style>
      </p:cxnSp>
      <p:grpSp>
        <p:nvGrpSpPr>
          <p:cNvPr id="54" name="Group 53"/>
          <p:cNvGrpSpPr/>
          <p:nvPr/>
        </p:nvGrpSpPr>
        <p:grpSpPr>
          <a:xfrm>
            <a:off x="2221841" y="2640218"/>
            <a:ext cx="916578" cy="1313423"/>
            <a:chOff x="2934797" y="3764872"/>
            <a:chExt cx="1222104" cy="2334974"/>
          </a:xfrm>
        </p:grpSpPr>
        <p:sp>
          <p:nvSpPr>
            <p:cNvPr id="55" name="Rectangle 54"/>
            <p:cNvSpPr/>
            <p:nvPr/>
          </p:nvSpPr>
          <p:spPr>
            <a:xfrm>
              <a:off x="2934797" y="3764872"/>
              <a:ext cx="1222104"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56" name="Rounded Rectangle 55"/>
            <p:cNvSpPr/>
            <p:nvPr/>
          </p:nvSpPr>
          <p:spPr>
            <a:xfrm>
              <a:off x="3210360" y="3952103"/>
              <a:ext cx="339178" cy="63103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PFS</a:t>
              </a:r>
            </a:p>
          </p:txBody>
        </p:sp>
        <p:sp>
          <p:nvSpPr>
            <p:cNvPr id="57" name="Rounded Rectangle 56"/>
            <p:cNvSpPr/>
            <p:nvPr/>
          </p:nvSpPr>
          <p:spPr>
            <a:xfrm>
              <a:off x="3638835" y="3948827"/>
              <a:ext cx="339178" cy="63103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S</a:t>
              </a:r>
            </a:p>
            <a:p>
              <a:pPr algn="ctr"/>
              <a:r>
                <a:rPr lang="en-US" sz="675" dirty="0">
                  <a:latin typeface="Sweet Sans Pro Medium" pitchFamily="50" charset="0"/>
                  <a:cs typeface="Sweet Sans Pro Medium" pitchFamily="50" charset="0"/>
                </a:rPr>
                <a:t>GAM</a:t>
              </a:r>
            </a:p>
          </p:txBody>
        </p:sp>
      </p:grpSp>
      <p:cxnSp>
        <p:nvCxnSpPr>
          <p:cNvPr id="113" name="Straight Connector 112"/>
          <p:cNvCxnSpPr/>
          <p:nvPr/>
        </p:nvCxnSpPr>
        <p:spPr>
          <a:xfrm>
            <a:off x="3514828" y="1741210"/>
            <a:ext cx="335393"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4" name="Straight Connector 113"/>
          <p:cNvCxnSpPr/>
          <p:nvPr/>
        </p:nvCxnSpPr>
        <p:spPr>
          <a:xfrm>
            <a:off x="3514829" y="1741210"/>
            <a:ext cx="114300" cy="888955"/>
          </a:xfrm>
          <a:prstGeom prst="line">
            <a:avLst/>
          </a:prstGeom>
        </p:spPr>
        <p:style>
          <a:lnRef idx="2">
            <a:schemeClr val="accent1"/>
          </a:lnRef>
          <a:fillRef idx="0">
            <a:schemeClr val="accent1"/>
          </a:fillRef>
          <a:effectRef idx="1">
            <a:schemeClr val="accent1"/>
          </a:effectRef>
          <a:fontRef idx="minor">
            <a:schemeClr val="tx1"/>
          </a:fontRef>
        </p:style>
      </p:cxnSp>
      <p:cxnSp>
        <p:nvCxnSpPr>
          <p:cNvPr id="115" name="Straight Connector 114"/>
          <p:cNvCxnSpPr/>
          <p:nvPr/>
        </p:nvCxnSpPr>
        <p:spPr>
          <a:xfrm>
            <a:off x="3973128" y="1924026"/>
            <a:ext cx="38944" cy="9096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16" name="Straight Connector 115"/>
          <p:cNvCxnSpPr>
            <a:endCxn id="60" idx="0"/>
          </p:cNvCxnSpPr>
          <p:nvPr/>
        </p:nvCxnSpPr>
        <p:spPr>
          <a:xfrm flipH="1">
            <a:off x="3730519" y="1924025"/>
            <a:ext cx="207971" cy="82151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5" name="Straight Connector 124"/>
          <p:cNvCxnSpPr/>
          <p:nvPr/>
        </p:nvCxnSpPr>
        <p:spPr>
          <a:xfrm>
            <a:off x="4016837" y="1644479"/>
            <a:ext cx="38944" cy="113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26" name="Straight Connector 125"/>
          <p:cNvCxnSpPr/>
          <p:nvPr/>
        </p:nvCxnSpPr>
        <p:spPr>
          <a:xfrm flipH="1">
            <a:off x="3819466" y="1644479"/>
            <a:ext cx="162731" cy="1079621"/>
          </a:xfrm>
          <a:prstGeom prst="line">
            <a:avLst/>
          </a:prstGeom>
        </p:spPr>
        <p:style>
          <a:lnRef idx="2">
            <a:schemeClr val="accent1"/>
          </a:lnRef>
          <a:fillRef idx="0">
            <a:schemeClr val="accent1"/>
          </a:fillRef>
          <a:effectRef idx="1">
            <a:schemeClr val="accent1"/>
          </a:effectRef>
          <a:fontRef idx="minor">
            <a:schemeClr val="tx1"/>
          </a:fontRef>
        </p:style>
      </p:cxnSp>
      <p:grpSp>
        <p:nvGrpSpPr>
          <p:cNvPr id="58" name="Group 57"/>
          <p:cNvGrpSpPr/>
          <p:nvPr/>
        </p:nvGrpSpPr>
        <p:grpSpPr>
          <a:xfrm>
            <a:off x="3434932" y="2640218"/>
            <a:ext cx="964900" cy="1313423"/>
            <a:chOff x="3036825" y="3764872"/>
            <a:chExt cx="1120076" cy="2334974"/>
          </a:xfrm>
        </p:grpSpPr>
        <p:sp>
          <p:nvSpPr>
            <p:cNvPr id="59" name="Rectangle 58"/>
            <p:cNvSpPr/>
            <p:nvPr/>
          </p:nvSpPr>
          <p:spPr>
            <a:xfrm>
              <a:off x="3036825" y="3764872"/>
              <a:ext cx="1120076" cy="2334974"/>
            </a:xfrm>
            <a:prstGeom prst="rect">
              <a:avLst/>
            </a:prstGeom>
          </p:spPr>
          <p:style>
            <a:lnRef idx="1">
              <a:schemeClr val="dk1"/>
            </a:lnRef>
            <a:fillRef idx="2">
              <a:schemeClr val="dk1"/>
            </a:fillRef>
            <a:effectRef idx="1">
              <a:schemeClr val="dk1"/>
            </a:effectRef>
            <a:fontRef idx="minor">
              <a:schemeClr val="dk1"/>
            </a:fontRef>
          </p:style>
          <p:txBody>
            <a:bodyPr vert="horz" rtlCol="0" anchor="ctr"/>
            <a:lstStyle/>
            <a:p>
              <a:pPr algn="ctr"/>
              <a:endParaRPr lang="en-US" sz="1350" dirty="0">
                <a:latin typeface="Sweet Sans Pro Medium" pitchFamily="50" charset="0"/>
                <a:cs typeface="Sweet Sans Pro Medium" pitchFamily="50" charset="0"/>
              </a:endParaRPr>
            </a:p>
            <a:p>
              <a:pPr algn="ctr"/>
              <a:r>
                <a:rPr lang="en-US" sz="1350" dirty="0">
                  <a:latin typeface="Sweet Sans Pro Medium" pitchFamily="50" charset="0"/>
                  <a:cs typeface="Sweet Sans Pro Medium" pitchFamily="50" charset="0"/>
                </a:rPr>
                <a:t>TempDB data file</a:t>
              </a:r>
            </a:p>
          </p:txBody>
        </p:sp>
        <p:sp>
          <p:nvSpPr>
            <p:cNvPr id="60" name="Rounded Rectangle 59"/>
            <p:cNvSpPr/>
            <p:nvPr/>
          </p:nvSpPr>
          <p:spPr>
            <a:xfrm>
              <a:off x="3210360" y="3952103"/>
              <a:ext cx="339178" cy="63103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P</a:t>
              </a:r>
              <a:br>
                <a:rPr lang="en-US" sz="675" dirty="0">
                  <a:latin typeface="Sweet Sans Pro Medium" pitchFamily="50" charset="0"/>
                  <a:cs typeface="Sweet Sans Pro Medium" pitchFamily="50" charset="0"/>
                </a:rPr>
              </a:br>
              <a:r>
                <a:rPr lang="en-US" sz="675" dirty="0">
                  <a:latin typeface="Sweet Sans Pro Medium" pitchFamily="50" charset="0"/>
                  <a:cs typeface="Sweet Sans Pro Medium" pitchFamily="50" charset="0"/>
                </a:rPr>
                <a:t>F</a:t>
              </a:r>
              <a:br>
                <a:rPr lang="en-US" sz="675" dirty="0">
                  <a:latin typeface="Sweet Sans Pro Medium" pitchFamily="50" charset="0"/>
                  <a:cs typeface="Sweet Sans Pro Medium" pitchFamily="50" charset="0"/>
                </a:rPr>
              </a:br>
              <a:r>
                <a:rPr lang="en-US" sz="675" dirty="0">
                  <a:latin typeface="Sweet Sans Pro Medium" pitchFamily="50" charset="0"/>
                  <a:cs typeface="Sweet Sans Pro Medium" pitchFamily="50" charset="0"/>
                </a:rPr>
                <a:t>S</a:t>
              </a:r>
            </a:p>
          </p:txBody>
        </p:sp>
        <p:sp>
          <p:nvSpPr>
            <p:cNvPr id="61" name="Rounded Rectangle 60"/>
            <p:cNvSpPr/>
            <p:nvPr/>
          </p:nvSpPr>
          <p:spPr>
            <a:xfrm>
              <a:off x="3638835" y="3948827"/>
              <a:ext cx="339178" cy="631038"/>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75" dirty="0">
                  <a:latin typeface="Sweet Sans Pro Medium" pitchFamily="50" charset="0"/>
                  <a:cs typeface="Sweet Sans Pro Medium" pitchFamily="50" charset="0"/>
                </a:rPr>
                <a:t>S</a:t>
              </a:r>
            </a:p>
            <a:p>
              <a:pPr algn="ctr"/>
              <a:r>
                <a:rPr lang="en-US" sz="675" dirty="0">
                  <a:latin typeface="Sweet Sans Pro Medium" pitchFamily="50" charset="0"/>
                  <a:cs typeface="Sweet Sans Pro Medium" pitchFamily="50" charset="0"/>
                </a:rPr>
                <a:t>GAM</a:t>
              </a:r>
            </a:p>
          </p:txBody>
        </p:sp>
      </p:grpSp>
    </p:spTree>
    <p:extLst>
      <p:ext uri="{BB962C8B-B14F-4D97-AF65-F5344CB8AC3E}">
        <p14:creationId xmlns:p14="http://schemas.microsoft.com/office/powerpoint/2010/main" val="255390883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lstStyle/>
          <a:p>
            <a:r>
              <a:rPr lang="en-US" dirty="0" smtClean="0"/>
              <a:t>Parallelism takes work</a:t>
            </a:r>
            <a:endParaRPr lang="en-US" dirty="0"/>
          </a:p>
        </p:txBody>
      </p:sp>
      <p:pic>
        <p:nvPicPr>
          <p:cNvPr id="40" name="Picture 39" descr="shutterstock_139179170.png"/>
          <p:cNvPicPr>
            <a:picLocks noChangeAspect="1"/>
          </p:cNvPicPr>
          <p:nvPr/>
        </p:nvPicPr>
        <p:blipFill rotWithShape="1">
          <a:blip r:embed="rId2" cstate="print">
            <a:extLst>
              <a:ext uri="{28A0092B-C50C-407E-A947-70E740481C1C}">
                <a14:useLocalDpi xmlns:a14="http://schemas.microsoft.com/office/drawing/2010/main"/>
              </a:ext>
            </a:extLst>
          </a:blip>
          <a:srcRect l="24179" t="8298" r="29647" b="24971"/>
          <a:stretch/>
        </p:blipFill>
        <p:spPr>
          <a:xfrm rot="20700000">
            <a:off x="2391679" y="1448690"/>
            <a:ext cx="767510" cy="1109219"/>
          </a:xfrm>
          <a:prstGeom prst="rect">
            <a:avLst/>
          </a:prstGeom>
        </p:spPr>
      </p:pic>
      <p:pic>
        <p:nvPicPr>
          <p:cNvPr id="43" name="Picture 42" descr="shutterstock_139179170.png"/>
          <p:cNvPicPr>
            <a:picLocks noChangeAspect="1"/>
          </p:cNvPicPr>
          <p:nvPr/>
        </p:nvPicPr>
        <p:blipFill rotWithShape="1">
          <a:blip r:embed="rId2" cstate="print">
            <a:extLst>
              <a:ext uri="{28A0092B-C50C-407E-A947-70E740481C1C}">
                <a14:useLocalDpi xmlns:a14="http://schemas.microsoft.com/office/drawing/2010/main"/>
              </a:ext>
            </a:extLst>
          </a:blip>
          <a:srcRect l="24179" t="8298" r="29647" b="24971"/>
          <a:stretch/>
        </p:blipFill>
        <p:spPr>
          <a:xfrm rot="20700000">
            <a:off x="3411901" y="1448690"/>
            <a:ext cx="767510" cy="1109219"/>
          </a:xfrm>
          <a:prstGeom prst="rect">
            <a:avLst/>
          </a:prstGeom>
        </p:spPr>
      </p:pic>
      <p:pic>
        <p:nvPicPr>
          <p:cNvPr id="46" name="Picture 45" descr="shutterstock_139179170.png"/>
          <p:cNvPicPr>
            <a:picLocks noChangeAspect="1"/>
          </p:cNvPicPr>
          <p:nvPr/>
        </p:nvPicPr>
        <p:blipFill rotWithShape="1">
          <a:blip r:embed="rId2" cstate="print">
            <a:extLst>
              <a:ext uri="{28A0092B-C50C-407E-A947-70E740481C1C}">
                <a14:useLocalDpi xmlns:a14="http://schemas.microsoft.com/office/drawing/2010/main"/>
              </a:ext>
            </a:extLst>
          </a:blip>
          <a:srcRect l="24179" t="8298" r="29647" b="24971"/>
          <a:stretch/>
        </p:blipFill>
        <p:spPr>
          <a:xfrm rot="20700000">
            <a:off x="4432123" y="1443573"/>
            <a:ext cx="767510" cy="1109219"/>
          </a:xfrm>
          <a:prstGeom prst="rect">
            <a:avLst/>
          </a:prstGeom>
        </p:spPr>
      </p:pic>
      <p:pic>
        <p:nvPicPr>
          <p:cNvPr id="49" name="Picture 48" descr="shutterstock_139179170.png"/>
          <p:cNvPicPr>
            <a:picLocks noChangeAspect="1"/>
          </p:cNvPicPr>
          <p:nvPr/>
        </p:nvPicPr>
        <p:blipFill rotWithShape="1">
          <a:blip r:embed="rId2" cstate="print">
            <a:extLst>
              <a:ext uri="{28A0092B-C50C-407E-A947-70E740481C1C}">
                <a14:useLocalDpi xmlns:a14="http://schemas.microsoft.com/office/drawing/2010/main"/>
              </a:ext>
            </a:extLst>
          </a:blip>
          <a:srcRect l="24179" t="8298" r="29647" b="24971"/>
          <a:stretch/>
        </p:blipFill>
        <p:spPr>
          <a:xfrm rot="20700000">
            <a:off x="5452345" y="1397513"/>
            <a:ext cx="767510" cy="1109219"/>
          </a:xfrm>
          <a:prstGeom prst="rect">
            <a:avLst/>
          </a:prstGeom>
        </p:spPr>
      </p:pic>
      <p:pic>
        <p:nvPicPr>
          <p:cNvPr id="51" name="Picture 50" descr="Cat Computer.gif"/>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216506" y="2297968"/>
            <a:ext cx="1156340" cy="1036079"/>
          </a:xfrm>
          <a:prstGeom prst="rect">
            <a:avLst/>
          </a:prstGeom>
        </p:spPr>
      </p:pic>
      <p:sp>
        <p:nvSpPr>
          <p:cNvPr id="2" name="Rectangle 1"/>
          <p:cNvSpPr/>
          <p:nvPr/>
        </p:nvSpPr>
        <p:spPr>
          <a:xfrm>
            <a:off x="253952" y="3343635"/>
            <a:ext cx="1204817" cy="300082"/>
          </a:xfrm>
          <a:prstGeom prst="rect">
            <a:avLst/>
          </a:prstGeom>
        </p:spPr>
        <p:txBody>
          <a:bodyPr wrap="none">
            <a:spAutoFit/>
          </a:bodyPr>
          <a:lstStyle/>
          <a:p>
            <a:r>
              <a:rPr lang="en-US" sz="1350" dirty="0">
                <a:latin typeface="Sweet Sans Pro Medium" panose="02000000000000000000" pitchFamily="50" charset="0"/>
              </a:rPr>
              <a:t>CXPACKET</a:t>
            </a:r>
          </a:p>
        </p:txBody>
      </p:sp>
      <p:sp>
        <p:nvSpPr>
          <p:cNvPr id="52" name="Rectangle 51"/>
          <p:cNvSpPr/>
          <p:nvPr/>
        </p:nvSpPr>
        <p:spPr>
          <a:xfrm>
            <a:off x="2346204" y="2554362"/>
            <a:ext cx="1020222" cy="577081"/>
          </a:xfrm>
          <a:prstGeom prst="rect">
            <a:avLst/>
          </a:prstGeom>
        </p:spPr>
        <p:txBody>
          <a:bodyPr wrap="square">
            <a:spAutoFit/>
          </a:bodyPr>
          <a:lstStyle/>
          <a:p>
            <a:r>
              <a:rPr lang="en-US" sz="1050" dirty="0">
                <a:latin typeface="Sweet Sans Pro Medium" panose="02000000000000000000" pitchFamily="50" charset="0"/>
              </a:rPr>
              <a:t>Done with</a:t>
            </a:r>
          </a:p>
          <a:p>
            <a:r>
              <a:rPr lang="en-US" sz="1050" dirty="0">
                <a:latin typeface="Sweet Sans Pro Medium" panose="02000000000000000000" pitchFamily="50" charset="0"/>
              </a:rPr>
              <a:t>3991 of 3991 rows</a:t>
            </a:r>
          </a:p>
        </p:txBody>
      </p:sp>
      <p:sp>
        <p:nvSpPr>
          <p:cNvPr id="53" name="Rectangle 52"/>
          <p:cNvSpPr/>
          <p:nvPr/>
        </p:nvSpPr>
        <p:spPr>
          <a:xfrm>
            <a:off x="3429003" y="2554361"/>
            <a:ext cx="1020222" cy="577081"/>
          </a:xfrm>
          <a:prstGeom prst="rect">
            <a:avLst/>
          </a:prstGeom>
        </p:spPr>
        <p:txBody>
          <a:bodyPr wrap="square">
            <a:spAutoFit/>
          </a:bodyPr>
          <a:lstStyle/>
          <a:p>
            <a:r>
              <a:rPr lang="en-US" sz="1050" dirty="0">
                <a:latin typeface="Sweet Sans Pro Medium" panose="02000000000000000000" pitchFamily="50" charset="0"/>
              </a:rPr>
              <a:t>Done with 4005 of 4005 rows</a:t>
            </a:r>
          </a:p>
        </p:txBody>
      </p:sp>
      <p:sp>
        <p:nvSpPr>
          <p:cNvPr id="54" name="Rectangle 53"/>
          <p:cNvSpPr/>
          <p:nvPr/>
        </p:nvSpPr>
        <p:spPr>
          <a:xfrm>
            <a:off x="4449225" y="2554361"/>
            <a:ext cx="1020222" cy="577081"/>
          </a:xfrm>
          <a:prstGeom prst="rect">
            <a:avLst/>
          </a:prstGeom>
        </p:spPr>
        <p:txBody>
          <a:bodyPr wrap="square">
            <a:spAutoFit/>
          </a:bodyPr>
          <a:lstStyle/>
          <a:p>
            <a:r>
              <a:rPr lang="en-US" sz="1050" dirty="0">
                <a:solidFill>
                  <a:srgbClr val="FF0000"/>
                </a:solidFill>
                <a:latin typeface="Sweet Sans Pro Medium" panose="02000000000000000000" pitchFamily="50" charset="0"/>
              </a:rPr>
              <a:t>Done with 4200 of 5001 rows</a:t>
            </a:r>
          </a:p>
        </p:txBody>
      </p:sp>
      <p:sp>
        <p:nvSpPr>
          <p:cNvPr id="55" name="Rectangle 54"/>
          <p:cNvSpPr/>
          <p:nvPr/>
        </p:nvSpPr>
        <p:spPr>
          <a:xfrm>
            <a:off x="5554441" y="2554361"/>
            <a:ext cx="1020222" cy="415498"/>
          </a:xfrm>
          <a:prstGeom prst="rect">
            <a:avLst/>
          </a:prstGeom>
        </p:spPr>
        <p:txBody>
          <a:bodyPr wrap="square">
            <a:spAutoFit/>
          </a:bodyPr>
          <a:lstStyle/>
          <a:p>
            <a:r>
              <a:rPr lang="en-US" sz="1050" dirty="0">
                <a:latin typeface="Sweet Sans Pro Medium" panose="02000000000000000000" pitchFamily="50" charset="0"/>
              </a:rPr>
              <a:t>Done with 2 of 2 rows</a:t>
            </a:r>
          </a:p>
        </p:txBody>
      </p:sp>
      <p:sp>
        <p:nvSpPr>
          <p:cNvPr id="3" name="TextBox 2"/>
          <p:cNvSpPr txBox="1"/>
          <p:nvPr/>
        </p:nvSpPr>
        <p:spPr>
          <a:xfrm>
            <a:off x="2159759" y="1390152"/>
            <a:ext cx="4488407" cy="300082"/>
          </a:xfrm>
          <a:prstGeom prst="rect">
            <a:avLst/>
          </a:prstGeom>
          <a:noFill/>
        </p:spPr>
        <p:txBody>
          <a:bodyPr wrap="square" rtlCol="0">
            <a:spAutoFit/>
          </a:bodyPr>
          <a:lstStyle/>
          <a:p>
            <a:pPr algn="ctr"/>
            <a:r>
              <a:rPr lang="en-US" sz="1350" i="1" dirty="0">
                <a:latin typeface="Sweet Sans Pro Medium" panose="02000000000000000000" pitchFamily="50" charset="0"/>
              </a:rPr>
              <a:t>Parallel index scan</a:t>
            </a:r>
          </a:p>
        </p:txBody>
      </p:sp>
      <p:sp>
        <p:nvSpPr>
          <p:cNvPr id="56" name="Oval Callout 55"/>
          <p:cNvSpPr/>
          <p:nvPr/>
        </p:nvSpPr>
        <p:spPr>
          <a:xfrm>
            <a:off x="1059326" y="1714543"/>
            <a:ext cx="1224570" cy="876401"/>
          </a:xfrm>
          <a:prstGeom prst="wedgeEllipseCallout">
            <a:avLst>
              <a:gd name="adj1" fmla="val -40961"/>
              <a:gd name="adj2" fmla="val 63547"/>
            </a:avLst>
          </a:prstGeom>
        </p:spPr>
        <p:style>
          <a:lnRef idx="2">
            <a:schemeClr val="accent1"/>
          </a:lnRef>
          <a:fillRef idx="1">
            <a:schemeClr val="lt1"/>
          </a:fillRef>
          <a:effectRef idx="0">
            <a:schemeClr val="accent1"/>
          </a:effectRef>
          <a:fontRef idx="minor">
            <a:schemeClr val="dk1"/>
          </a:fontRef>
        </p:style>
        <p:txBody>
          <a:bodyPr wrap="square" lIns="68576" tIns="34289" rIns="68576" bIns="34289" rtlCol="0" anchor="ctr">
            <a:spAutoFit/>
          </a:bodyPr>
          <a:lstStyle/>
          <a:p>
            <a:pPr algn="ctr"/>
            <a:r>
              <a:rPr lang="en-US" sz="1200" dirty="0">
                <a:latin typeface="Sweet Sans Pro Light" panose="02000000000000000000" pitchFamily="50" charset="0"/>
                <a:cs typeface="Sweet Sans Pro Light" panose="02000000000000000000" pitchFamily="50" charset="0"/>
              </a:rPr>
              <a:t>Are you done yet?</a:t>
            </a:r>
          </a:p>
        </p:txBody>
      </p:sp>
      <p:sp>
        <p:nvSpPr>
          <p:cNvPr id="4" name="TextBox 3"/>
          <p:cNvSpPr txBox="1"/>
          <p:nvPr/>
        </p:nvSpPr>
        <p:spPr>
          <a:xfrm>
            <a:off x="2346204" y="3343635"/>
            <a:ext cx="4004119" cy="646331"/>
          </a:xfrm>
          <a:prstGeom prst="rect">
            <a:avLst/>
          </a:prstGeom>
          <a:noFill/>
        </p:spPr>
        <p:txBody>
          <a:bodyPr wrap="square" rtlCol="0">
            <a:spAutoFit/>
          </a:bodyPr>
          <a:lstStyle/>
          <a:p>
            <a:r>
              <a:rPr lang="en-US" dirty="0" smtClean="0">
                <a:latin typeface="Sweet Sans Pro Medium" panose="02000000000000000000" pitchFamily="50" charset="0"/>
              </a:rPr>
              <a:t>Ideally, work is distributed evenly. That doesn’t always happen.</a:t>
            </a:r>
            <a:endParaRPr lang="en-US" dirty="0">
              <a:latin typeface="Sweet Sans Pro Medium" panose="02000000000000000000" pitchFamily="50" charset="0"/>
            </a:endParaRPr>
          </a:p>
        </p:txBody>
      </p:sp>
    </p:spTree>
    <p:extLst>
      <p:ext uri="{BB962C8B-B14F-4D97-AF65-F5344CB8AC3E}">
        <p14:creationId xmlns:p14="http://schemas.microsoft.com/office/powerpoint/2010/main" val="303112975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Parallelism wasn’t worth it here</a:t>
            </a:r>
            <a:endParaRPr lang="en-US" dirty="0"/>
          </a:p>
        </p:txBody>
      </p:sp>
      <p:sp>
        <p:nvSpPr>
          <p:cNvPr id="4" name="TextBox 3"/>
          <p:cNvSpPr txBox="1"/>
          <p:nvPr/>
        </p:nvSpPr>
        <p:spPr>
          <a:xfrm>
            <a:off x="153538" y="3468378"/>
            <a:ext cx="5286801" cy="415498"/>
          </a:xfrm>
          <a:prstGeom prst="rect">
            <a:avLst/>
          </a:prstGeom>
          <a:noFill/>
        </p:spPr>
        <p:txBody>
          <a:bodyPr wrap="square" rtlCol="0">
            <a:spAutoFit/>
          </a:bodyPr>
          <a:lstStyle/>
          <a:p>
            <a:r>
              <a:rPr lang="en-US" sz="1050" dirty="0">
                <a:latin typeface="Sweet Sans Pro Medium" panose="02000000000000000000" pitchFamily="50" charset="0"/>
              </a:rPr>
              <a:t>Plan tree viewed in SQL Sentry Plan Explorer.</a:t>
            </a:r>
          </a:p>
          <a:p>
            <a:r>
              <a:rPr lang="en-US" sz="1050" dirty="0">
                <a:latin typeface="Sweet Sans Pro Medium" panose="02000000000000000000" pitchFamily="50" charset="0"/>
              </a:rPr>
              <a:t>Actual execution plan.</a:t>
            </a:r>
          </a:p>
        </p:txBody>
      </p:sp>
      <p:pic>
        <p:nvPicPr>
          <p:cNvPr id="5" name="Picture 4"/>
          <p:cNvPicPr>
            <a:picLocks noChangeAspect="1"/>
          </p:cNvPicPr>
          <p:nvPr/>
        </p:nvPicPr>
        <p:blipFill>
          <a:blip r:embed="rId2"/>
          <a:stretch>
            <a:fillRect/>
          </a:stretch>
        </p:blipFill>
        <p:spPr>
          <a:xfrm>
            <a:off x="76862" y="1695203"/>
            <a:ext cx="6704276" cy="1446020"/>
          </a:xfrm>
          <a:prstGeom prst="rect">
            <a:avLst/>
          </a:prstGeom>
        </p:spPr>
      </p:pic>
    </p:spTree>
    <p:extLst>
      <p:ext uri="{BB962C8B-B14F-4D97-AF65-F5344CB8AC3E}">
        <p14:creationId xmlns:p14="http://schemas.microsoft.com/office/powerpoint/2010/main" val="1111336968"/>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a:t>
            </a:r>
            <a:r>
              <a:rPr lang="en-US" dirty="0"/>
              <a:t>t</a:t>
            </a:r>
            <a:r>
              <a:rPr lang="en-US" dirty="0" smtClean="0"/>
              <a:t>errible </a:t>
            </a:r>
            <a:r>
              <a:rPr lang="en-US" dirty="0"/>
              <a:t>t</a:t>
            </a:r>
            <a:r>
              <a:rPr lang="en-US" dirty="0" smtClean="0"/>
              <a:t>empdb </a:t>
            </a:r>
            <a:r>
              <a:rPr lang="en-US" dirty="0"/>
              <a:t>w</a:t>
            </a:r>
            <a:r>
              <a:rPr lang="en-US" dirty="0" smtClean="0"/>
              <a:t>orkload</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25511366"/>
              </p:ext>
            </p:extLst>
          </p:nvPr>
        </p:nvGraphicFramePr>
        <p:xfrm>
          <a:off x="321469" y="844301"/>
          <a:ext cx="6050755" cy="5547368"/>
        </p:xfrm>
        <a:graphic>
          <a:graphicData uri="http://schemas.openxmlformats.org/drawingml/2006/table">
            <a:tbl>
              <a:tblPr firstRow="1" bandRow="1">
                <a:tableStyleId>{85BE263C-DBD7-4A20-BB59-AAB30ACAA65A}</a:tableStyleId>
              </a:tblPr>
              <a:tblGrid>
                <a:gridCol w="1909440"/>
                <a:gridCol w="2690853"/>
                <a:gridCol w="1450462"/>
              </a:tblGrid>
              <a:tr h="373249">
                <a:tc>
                  <a:txBody>
                    <a:bodyPr/>
                    <a:lstStyle/>
                    <a:p>
                      <a:r>
                        <a:rPr lang="en-US" sz="1100" dirty="0" smtClean="0">
                          <a:latin typeface="Sweet Sans Pro Medium" panose="02000000000000000000" pitchFamily="50" charset="0"/>
                        </a:rPr>
                        <a:t>Configuration</a:t>
                      </a:r>
                      <a:endParaRPr lang="en-US" sz="1100" dirty="0">
                        <a:latin typeface="Sweet Sans Pro Medium" panose="02000000000000000000" pitchFamily="50" charset="0"/>
                      </a:endParaRPr>
                    </a:p>
                  </a:txBody>
                  <a:tcPr marL="68580" marR="68580" marT="25718" marB="25718" anchor="ctr"/>
                </a:tc>
                <a:tc>
                  <a:txBody>
                    <a:bodyPr/>
                    <a:lstStyle/>
                    <a:p>
                      <a:pPr algn="ctr"/>
                      <a:r>
                        <a:rPr lang="en-US" sz="1100" dirty="0" smtClean="0">
                          <a:latin typeface="Sweet Sans Pro Medium" panose="02000000000000000000" pitchFamily="50" charset="0"/>
                        </a:rPr>
                        <a:t>Top Wait Stats </a:t>
                      </a:r>
                      <a:br>
                        <a:rPr lang="en-US" sz="1100" dirty="0" smtClean="0">
                          <a:latin typeface="Sweet Sans Pro Medium" panose="02000000000000000000" pitchFamily="50" charset="0"/>
                        </a:rPr>
                      </a:br>
                      <a:r>
                        <a:rPr lang="en-US" sz="1100" dirty="0" smtClean="0">
                          <a:latin typeface="Sweet Sans Pro Medium" panose="02000000000000000000" pitchFamily="50" charset="0"/>
                        </a:rPr>
                        <a:t>(30</a:t>
                      </a:r>
                      <a:r>
                        <a:rPr lang="en-US" sz="1100" baseline="0" dirty="0" smtClean="0">
                          <a:latin typeface="Sweet Sans Pro Medium" panose="02000000000000000000" pitchFamily="50" charset="0"/>
                        </a:rPr>
                        <a:t> second sample)</a:t>
                      </a:r>
                      <a:endParaRPr lang="en-US" sz="1100" dirty="0">
                        <a:latin typeface="Sweet Sans Pro Medium" panose="02000000000000000000" pitchFamily="50" charset="0"/>
                      </a:endParaRPr>
                    </a:p>
                  </a:txBody>
                  <a:tcPr marL="68580" marR="68580" marT="25718" marB="25718" anchor="ctr"/>
                </a:tc>
                <a:tc>
                  <a:txBody>
                    <a:bodyPr/>
                    <a:lstStyle/>
                    <a:p>
                      <a:pPr algn="ctr"/>
                      <a:r>
                        <a:rPr lang="en-US" sz="1100" dirty="0" smtClean="0">
                          <a:latin typeface="Sweet Sans Pro Medium" panose="02000000000000000000" pitchFamily="50" charset="0"/>
                        </a:rPr>
                        <a:t>Avg</a:t>
                      </a:r>
                      <a:r>
                        <a:rPr lang="en-US" sz="1100" baseline="0" dirty="0" smtClean="0">
                          <a:latin typeface="Sweet Sans Pro Medium" panose="02000000000000000000" pitchFamily="50" charset="0"/>
                        </a:rPr>
                        <a:t> </a:t>
                      </a:r>
                      <a:r>
                        <a:rPr lang="en-US" sz="1100" dirty="0" smtClean="0">
                          <a:latin typeface="Sweet Sans Pro Medium" panose="02000000000000000000" pitchFamily="50" charset="0"/>
                        </a:rPr>
                        <a:t>Batch Requests</a:t>
                      </a:r>
                      <a:r>
                        <a:rPr lang="en-US" sz="1100" baseline="0" dirty="0" smtClean="0">
                          <a:latin typeface="Sweet Sans Pro Medium" panose="02000000000000000000" pitchFamily="50" charset="0"/>
                        </a:rPr>
                        <a:t> / Min</a:t>
                      </a:r>
                      <a:endParaRPr lang="en-US" sz="1100" dirty="0">
                        <a:latin typeface="Sweet Sans Pro Medium" panose="02000000000000000000" pitchFamily="50" charset="0"/>
                      </a:endParaRPr>
                    </a:p>
                  </a:txBody>
                  <a:tcPr marL="68580" marR="68580" marT="25718" marB="25718" anchor="ctr"/>
                </a:tc>
              </a:tr>
              <a:tr h="419187">
                <a:tc>
                  <a:txBody>
                    <a:bodyPr/>
                    <a:lstStyle/>
                    <a:p>
                      <a:r>
                        <a:rPr lang="en-US" sz="1050" b="0" i="0" dirty="0" smtClean="0">
                          <a:latin typeface="Sweet Sans Pro Light" panose="02000000000000000000" pitchFamily="50" charset="0"/>
                          <a:cs typeface="Sweet Sans Pro Light" panose="02000000000000000000" pitchFamily="50" charset="0"/>
                        </a:rPr>
                        <a:t>1 tempdb file</a:t>
                      </a:r>
                      <a:r>
                        <a:rPr lang="en-US" sz="1050" b="0" i="0" baseline="0" dirty="0" smtClean="0">
                          <a:latin typeface="Sweet Sans Pro Light" panose="02000000000000000000" pitchFamily="50" charset="0"/>
                          <a:cs typeface="Sweet Sans Pro Light" panose="02000000000000000000" pitchFamily="50" charset="0"/>
                        </a:rPr>
                        <a:t> (default)</a:t>
                      </a:r>
                    </a:p>
                    <a:p>
                      <a:r>
                        <a:rPr lang="en-US" sz="1050" b="0" i="0" baseline="0" dirty="0" smtClean="0">
                          <a:latin typeface="Sweet Sans Pro Light" panose="02000000000000000000" pitchFamily="50" charset="0"/>
                          <a:cs typeface="Sweet Sans Pro Light" panose="02000000000000000000" pitchFamily="50" charset="0"/>
                        </a:rPr>
                        <a:t>Cost threshold 5 (default)</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CXPACKET 		</a:t>
                      </a:r>
                      <a:r>
                        <a:rPr lang="en-US" sz="900" b="0" i="0" smtClean="0">
                          <a:latin typeface="Sweet Sans Pro Light" panose="02000000000000000000" pitchFamily="50" charset="0"/>
                          <a:cs typeface="Sweet Sans Pro Light" panose="02000000000000000000" pitchFamily="50" charset="0"/>
                        </a:rPr>
                        <a:t>                            </a:t>
                      </a:r>
                      <a:r>
                        <a:rPr lang="en-US" sz="900" b="0" i="0" dirty="0" smtClean="0">
                          <a:latin typeface="Sweet Sans Pro Light" panose="02000000000000000000" pitchFamily="50" charset="0"/>
                          <a:cs typeface="Sweet Sans Pro Light" panose="02000000000000000000" pitchFamily="50" charset="0"/>
                        </a:rPr>
                        <a:t>506.2</a:t>
                      </a:r>
                    </a:p>
                    <a:p>
                      <a:pPr algn="l"/>
                      <a:r>
                        <a:rPr lang="en-US" sz="900" b="0" i="0" dirty="0" smtClean="0">
                          <a:latin typeface="Sweet Sans Pro Light" panose="02000000000000000000" pitchFamily="50" charset="0"/>
                          <a:cs typeface="Sweet Sans Pro Light" panose="02000000000000000000" pitchFamily="50" charset="0"/>
                        </a:rPr>
                        <a:t>PAGELATCH_UP			317.6</a:t>
                      </a:r>
                    </a:p>
                    <a:p>
                      <a:pPr algn="l"/>
                      <a:r>
                        <a:rPr lang="en-US" sz="900" b="0" i="0" dirty="0" smtClean="0">
                          <a:latin typeface="Sweet Sans Pro Light" panose="02000000000000000000" pitchFamily="50" charset="0"/>
                          <a:cs typeface="Sweet Sans Pro Light" panose="02000000000000000000" pitchFamily="50" charset="0"/>
                        </a:rPr>
                        <a:t>PAGELATCH_SH			64.4</a:t>
                      </a: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642</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419187">
                <a:tc>
                  <a:txBody>
                    <a:bodyPr/>
                    <a:lstStyle/>
                    <a:p>
                      <a:r>
                        <a:rPr lang="en-US" sz="1050" b="0" i="0" dirty="0" smtClean="0">
                          <a:latin typeface="Sweet Sans Pro Light" panose="02000000000000000000" pitchFamily="50" charset="0"/>
                          <a:cs typeface="Sweet Sans Pro Light" panose="02000000000000000000" pitchFamily="50" charset="0"/>
                        </a:rPr>
                        <a:t>1 tempdb file</a:t>
                      </a:r>
                      <a:r>
                        <a:rPr lang="en-US" sz="1050" b="0" i="0" baseline="0" dirty="0" smtClean="0">
                          <a:latin typeface="Sweet Sans Pro Light" panose="02000000000000000000" pitchFamily="50" charset="0"/>
                          <a:cs typeface="Sweet Sans Pro Light" panose="02000000000000000000" pitchFamily="50" charset="0"/>
                        </a:rPr>
                        <a:t> (default)</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PAGELATCH_UP			68.0</a:t>
                      </a:r>
                    </a:p>
                    <a:p>
                      <a:pPr algn="l"/>
                      <a:r>
                        <a:rPr lang="en-US" sz="900" b="0" i="0" dirty="0" smtClean="0">
                          <a:latin typeface="Sweet Sans Pro Light" panose="02000000000000000000" pitchFamily="50" charset="0"/>
                          <a:cs typeface="Sweet Sans Pro Light" panose="02000000000000000000" pitchFamily="50" charset="0"/>
                        </a:rPr>
                        <a:t>SOS_SCHEDULER_YIELD	14.8</a:t>
                      </a:r>
                    </a:p>
                    <a:p>
                      <a:pPr algn="l"/>
                      <a:r>
                        <a:rPr lang="en-US" sz="900" b="0" i="0" dirty="0" smtClean="0">
                          <a:latin typeface="Sweet Sans Pro Light" panose="02000000000000000000" pitchFamily="50" charset="0"/>
                          <a:cs typeface="Sweet Sans Pro Light" panose="02000000000000000000" pitchFamily="50" charset="0"/>
                        </a:rPr>
                        <a:t>PAGELATCH_SH			9.0</a:t>
                      </a: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1,631 </a:t>
                      </a:r>
                      <a:br>
                        <a:rPr lang="en-US" sz="1050" b="0" i="0" dirty="0" smtClean="0">
                          <a:latin typeface="Sweet Sans Pro Light" panose="02000000000000000000" pitchFamily="50" charset="0"/>
                          <a:cs typeface="Sweet Sans Pro Light" panose="02000000000000000000" pitchFamily="50" charset="0"/>
                        </a:rPr>
                      </a:br>
                      <a:r>
                        <a:rPr lang="en-US" sz="1050" b="1" i="1" dirty="0" smtClean="0">
                          <a:solidFill>
                            <a:srgbClr val="FF0000"/>
                          </a:solidFill>
                          <a:latin typeface="Sweet Sans Pro Light" panose="02000000000000000000" pitchFamily="50" charset="0"/>
                          <a:cs typeface="Sweet Sans Pro Light" panose="02000000000000000000" pitchFamily="50" charset="0"/>
                        </a:rPr>
                        <a:t>WOW!</a:t>
                      </a:r>
                      <a:endParaRPr lang="en-US" sz="1050" b="1" i="1" dirty="0">
                        <a:solidFill>
                          <a:srgbClr val="FF0000"/>
                        </a:solidFill>
                        <a:latin typeface="Sweet Sans Pro Light" panose="02000000000000000000" pitchFamily="50" charset="0"/>
                        <a:cs typeface="Sweet Sans Pro Light" panose="02000000000000000000" pitchFamily="50" charset="0"/>
                      </a:endParaRPr>
                    </a:p>
                  </a:txBody>
                  <a:tcPr marL="68580" marR="68580" marT="25718" marB="25718" anchor="ctr"/>
                </a:tc>
              </a:tr>
              <a:tr h="419187">
                <a:tc>
                  <a:txBody>
                    <a:bodyPr/>
                    <a:lstStyle/>
                    <a:p>
                      <a:r>
                        <a:rPr lang="en-US" sz="1050" b="0" i="0" baseline="0" dirty="0" smtClean="0">
                          <a:latin typeface="Sweet Sans Pro Light" panose="02000000000000000000" pitchFamily="50" charset="0"/>
                          <a:cs typeface="Sweet Sans Pro Light" panose="02000000000000000000" pitchFamily="50" charset="0"/>
                        </a:rPr>
                        <a:t>4 tempdb files</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PAGELATCH_UP			63.1</a:t>
                      </a:r>
                    </a:p>
                    <a:p>
                      <a:pPr algn="l"/>
                      <a:r>
                        <a:rPr lang="en-US" sz="900" b="0" i="0" dirty="0" smtClean="0">
                          <a:latin typeface="Sweet Sans Pro Light" panose="02000000000000000000" pitchFamily="50" charset="0"/>
                          <a:cs typeface="Sweet Sans Pro Light" panose="02000000000000000000" pitchFamily="50" charset="0"/>
                        </a:rPr>
                        <a:t>SOS_SCHEDULER_YIELD	18.7</a:t>
                      </a:r>
                    </a:p>
                    <a:p>
                      <a:pPr algn="l"/>
                      <a:r>
                        <a:rPr lang="en-US" sz="900" b="0" i="0" dirty="0" smtClean="0">
                          <a:latin typeface="Sweet Sans Pro Light" panose="02000000000000000000" pitchFamily="50" charset="0"/>
                          <a:cs typeface="Sweet Sans Pro Light" panose="02000000000000000000" pitchFamily="50" charset="0"/>
                        </a:rPr>
                        <a:t>PAGELATCH_SH			9.9</a:t>
                      </a: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1,742</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419187">
                <a:tc>
                  <a:txBody>
                    <a:bodyPr/>
                    <a:lstStyle/>
                    <a:p>
                      <a:r>
                        <a:rPr lang="en-US" sz="1050" b="0" i="0" baseline="0" dirty="0" smtClean="0">
                          <a:latin typeface="Sweet Sans Pro Light" panose="02000000000000000000" pitchFamily="50" charset="0"/>
                          <a:cs typeface="Sweet Sans Pro Light" panose="02000000000000000000" pitchFamily="50" charset="0"/>
                        </a:rPr>
                        <a:t>8 tempdb files</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PAGELATCH_UP			50.0</a:t>
                      </a:r>
                    </a:p>
                    <a:p>
                      <a:pPr algn="l"/>
                      <a:r>
                        <a:rPr lang="en-US" sz="900" b="0" i="0" dirty="0" smtClean="0">
                          <a:latin typeface="Sweet Sans Pro Light" panose="02000000000000000000" pitchFamily="50" charset="0"/>
                          <a:cs typeface="Sweet Sans Pro Light" panose="02000000000000000000" pitchFamily="50" charset="0"/>
                        </a:rPr>
                        <a:t>SOS_SCHEDULER_YIELD	21.9</a:t>
                      </a:r>
                    </a:p>
                    <a:p>
                      <a:pPr algn="l"/>
                      <a:r>
                        <a:rPr lang="en-US" sz="900" b="0" i="0" dirty="0" smtClean="0">
                          <a:latin typeface="Sweet Sans Pro Light" panose="02000000000000000000" pitchFamily="50" charset="0"/>
                          <a:cs typeface="Sweet Sans Pro Light" panose="02000000000000000000" pitchFamily="50" charset="0"/>
                        </a:rPr>
                        <a:t>PAGELATCH_SH			7.4</a:t>
                      </a: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2,713</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419187">
                <a:tc>
                  <a:txBody>
                    <a:bodyPr/>
                    <a:lstStyle/>
                    <a:p>
                      <a:r>
                        <a:rPr lang="en-US" sz="1050" b="0" i="0" baseline="0" dirty="0" smtClean="0">
                          <a:latin typeface="Sweet Sans Pro Light" panose="02000000000000000000" pitchFamily="50" charset="0"/>
                          <a:cs typeface="Sweet Sans Pro Light" panose="02000000000000000000" pitchFamily="50" charset="0"/>
                        </a:rPr>
                        <a:t>20 tempdb files</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PAGELATCH_UP			32.2</a:t>
                      </a:r>
                    </a:p>
                    <a:p>
                      <a:pPr algn="l"/>
                      <a:r>
                        <a:rPr lang="en-US" sz="900" b="0" i="0" dirty="0" smtClean="0">
                          <a:latin typeface="Sweet Sans Pro Light" panose="02000000000000000000" pitchFamily="50" charset="0"/>
                          <a:cs typeface="Sweet Sans Pro Light" panose="02000000000000000000" pitchFamily="50" charset="0"/>
                        </a:rPr>
                        <a:t>SOS_SCHEDULER_YIELD	27.8</a:t>
                      </a:r>
                    </a:p>
                    <a:p>
                      <a:pPr algn="l"/>
                      <a:r>
                        <a:rPr lang="en-US" sz="900" b="0" i="0" dirty="0" smtClean="0">
                          <a:latin typeface="Sweet Sans Pro Light" panose="02000000000000000000" pitchFamily="50" charset="0"/>
                          <a:cs typeface="Sweet Sans Pro Light" panose="02000000000000000000" pitchFamily="50" charset="0"/>
                        </a:rPr>
                        <a:t>PAGELATCH_SH			8.2</a:t>
                      </a:r>
                      <a:endParaRPr lang="en-US" sz="90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marL="0" marR="0" indent="0" algn="ctr" defTabSz="642849" rtl="0" eaLnBrk="1" fontAlgn="auto" latinLnBrk="0" hangingPunct="1">
                        <a:lnSpc>
                          <a:spcPct val="100000"/>
                        </a:lnSpc>
                        <a:spcBef>
                          <a:spcPts val="0"/>
                        </a:spcBef>
                        <a:spcAft>
                          <a:spcPts val="0"/>
                        </a:spcAft>
                        <a:buClrTx/>
                        <a:buSzTx/>
                        <a:buFontTx/>
                        <a:buNone/>
                        <a:tabLst/>
                        <a:defRPr/>
                      </a:pPr>
                      <a:r>
                        <a:rPr lang="en-US" sz="1050" b="0" i="0" dirty="0" smtClean="0">
                          <a:latin typeface="Sweet Sans Pro Light" panose="02000000000000000000" pitchFamily="50" charset="0"/>
                          <a:cs typeface="Sweet Sans Pro Light" panose="02000000000000000000" pitchFamily="50" charset="0"/>
                        </a:rPr>
                        <a:t>3,155 </a:t>
                      </a:r>
                      <a:br>
                        <a:rPr lang="en-US" sz="1050" b="0" i="0" dirty="0" smtClean="0">
                          <a:latin typeface="Sweet Sans Pro Light" panose="02000000000000000000" pitchFamily="50" charset="0"/>
                          <a:cs typeface="Sweet Sans Pro Light" panose="02000000000000000000" pitchFamily="50" charset="0"/>
                        </a:rPr>
                      </a:br>
                      <a:r>
                        <a:rPr lang="en-US" sz="1050" b="1" i="1" dirty="0" smtClean="0">
                          <a:solidFill>
                            <a:srgbClr val="FF0000"/>
                          </a:solidFill>
                          <a:latin typeface="Sweet Sans Pro Light" panose="02000000000000000000" pitchFamily="50" charset="0"/>
                          <a:cs typeface="Sweet Sans Pro Light" panose="02000000000000000000" pitchFamily="50" charset="0"/>
                        </a:rPr>
                        <a:t>WOW!</a:t>
                      </a:r>
                    </a:p>
                  </a:txBody>
                  <a:tcPr marL="68580" marR="68580" marT="25718" marB="25718" anchor="ctr"/>
                </a:tc>
              </a:tr>
              <a:tr h="419187">
                <a:tc>
                  <a:txBody>
                    <a:bodyPr/>
                    <a:lstStyle/>
                    <a:p>
                      <a:r>
                        <a:rPr lang="en-US" sz="1050" b="0" i="0" baseline="0" dirty="0" smtClean="0">
                          <a:latin typeface="Sweet Sans Pro Light" panose="02000000000000000000" pitchFamily="50" charset="0"/>
                          <a:cs typeface="Sweet Sans Pro Light" panose="02000000000000000000" pitchFamily="50" charset="0"/>
                        </a:rPr>
                        <a:t>40 tempdb files</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SOS_SCHEDULER_YIELD	34.3</a:t>
                      </a:r>
                    </a:p>
                    <a:p>
                      <a:pPr algn="l"/>
                      <a:r>
                        <a:rPr lang="en-US" sz="900" b="0" i="0" dirty="0" smtClean="0">
                          <a:latin typeface="Sweet Sans Pro Light" panose="02000000000000000000" pitchFamily="50" charset="0"/>
                          <a:cs typeface="Sweet Sans Pro Light" panose="02000000000000000000" pitchFamily="50" charset="0"/>
                        </a:rPr>
                        <a:t>PAGELATCH_UP			17.6</a:t>
                      </a:r>
                    </a:p>
                    <a:p>
                      <a:pPr algn="l"/>
                      <a:r>
                        <a:rPr lang="en-US" sz="900" b="0" i="0" dirty="0" smtClean="0">
                          <a:latin typeface="Sweet Sans Pro Light" panose="02000000000000000000" pitchFamily="50" charset="0"/>
                          <a:cs typeface="Sweet Sans Pro Light" panose="02000000000000000000" pitchFamily="50" charset="0"/>
                        </a:rPr>
                        <a:t>PAGELATCH_EX			8.4</a:t>
                      </a:r>
                      <a:endParaRPr lang="en-US" sz="90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3,575</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419187">
                <a:tc>
                  <a:txBody>
                    <a:bodyPr/>
                    <a:lstStyle/>
                    <a:p>
                      <a:r>
                        <a:rPr lang="en-US" sz="1050" b="0" i="0" baseline="0" dirty="0" smtClean="0">
                          <a:latin typeface="Sweet Sans Pro Light" panose="02000000000000000000" pitchFamily="50" charset="0"/>
                          <a:cs typeface="Sweet Sans Pro Light" panose="02000000000000000000" pitchFamily="50" charset="0"/>
                        </a:rPr>
                        <a:t>60 tempdb files</a:t>
                      </a:r>
                    </a:p>
                    <a:p>
                      <a:r>
                        <a:rPr lang="en-US" sz="1050" b="0" i="0" baseline="0" dirty="0" smtClean="0">
                          <a:latin typeface="Sweet Sans Pro Light" panose="02000000000000000000" pitchFamily="50" charset="0"/>
                          <a:cs typeface="Sweet Sans Pro Light" panose="02000000000000000000" pitchFamily="50" charset="0"/>
                        </a:rPr>
                        <a:t>cost threshold 50</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l"/>
                      <a:r>
                        <a:rPr lang="en-US" sz="900" b="0" i="0" dirty="0" smtClean="0">
                          <a:latin typeface="Sweet Sans Pro Light" panose="02000000000000000000" pitchFamily="50" charset="0"/>
                          <a:cs typeface="Sweet Sans Pro Light" panose="02000000000000000000" pitchFamily="50" charset="0"/>
                        </a:rPr>
                        <a:t>SOS_SCHEDULER_YIELD	40.3</a:t>
                      </a:r>
                    </a:p>
                    <a:p>
                      <a:pPr algn="l"/>
                      <a:r>
                        <a:rPr lang="en-US" sz="900" b="0" i="0" dirty="0" smtClean="0">
                          <a:latin typeface="Sweet Sans Pro Light" panose="02000000000000000000" pitchFamily="50" charset="0"/>
                          <a:cs typeface="Sweet Sans Pro Light" panose="02000000000000000000" pitchFamily="50" charset="0"/>
                        </a:rPr>
                        <a:t>PAGELATCH_EX			10.5</a:t>
                      </a:r>
                    </a:p>
                    <a:p>
                      <a:pPr algn="l"/>
                      <a:r>
                        <a:rPr lang="en-US" sz="900" b="0" i="0" dirty="0" smtClean="0">
                          <a:latin typeface="Sweet Sans Pro Light" panose="02000000000000000000" pitchFamily="50" charset="0"/>
                          <a:cs typeface="Sweet Sans Pro Light" panose="02000000000000000000" pitchFamily="50" charset="0"/>
                        </a:rPr>
                        <a:t>PAGELATCH_SH			7.7</a:t>
                      </a:r>
                      <a:endParaRPr lang="en-US" sz="90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pPr algn="ctr"/>
                      <a:r>
                        <a:rPr lang="en-US" sz="1050" b="0" i="0" dirty="0" smtClean="0">
                          <a:latin typeface="Sweet Sans Pro Light" panose="02000000000000000000" pitchFamily="50" charset="0"/>
                          <a:cs typeface="Sweet Sans Pro Light" panose="02000000000000000000" pitchFamily="50" charset="0"/>
                        </a:rPr>
                        <a:t>3,394</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bl>
          </a:graphicData>
        </a:graphic>
      </p:graphicFrame>
    </p:spTree>
    <p:extLst>
      <p:ext uri="{BB962C8B-B14F-4D97-AF65-F5344CB8AC3E}">
        <p14:creationId xmlns:p14="http://schemas.microsoft.com/office/powerpoint/2010/main" val="19198130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m-san-admin-shutterstock_145213843-[Convert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0627" y="2287561"/>
            <a:ext cx="972677" cy="1761692"/>
          </a:xfrm>
          <a:prstGeom prst="rect">
            <a:avLst/>
          </a:prstGeom>
        </p:spPr>
      </p:pic>
      <p:sp>
        <p:nvSpPr>
          <p:cNvPr id="3" name="Content Placeholder 2"/>
          <p:cNvSpPr>
            <a:spLocks noGrp="1"/>
          </p:cNvSpPr>
          <p:nvPr>
            <p:ph idx="1"/>
          </p:nvPr>
        </p:nvSpPr>
        <p:spPr>
          <a:xfrm>
            <a:off x="2065784" y="2696714"/>
            <a:ext cx="4327596" cy="1180242"/>
          </a:xfrm>
        </p:spPr>
        <p:txBody>
          <a:bodyPr/>
          <a:lstStyle/>
          <a:p>
            <a:pPr marL="257175" indent="-257175">
              <a:buFont typeface="Arial"/>
              <a:buChar char="•"/>
            </a:pPr>
            <a:r>
              <a:rPr lang="en-US" dirty="0" smtClean="0"/>
              <a:t>No PAGEIOLATCH_* waits</a:t>
            </a:r>
          </a:p>
          <a:p>
            <a:pPr marL="257175" indent="-257175">
              <a:buFont typeface="Arial"/>
              <a:buChar char="•"/>
            </a:pPr>
            <a:r>
              <a:rPr lang="en-US" dirty="0" smtClean="0"/>
              <a:t>Didn’t see slow storage read and write times in </a:t>
            </a:r>
            <a:r>
              <a:rPr lang="en-US" dirty="0" err="1" smtClean="0"/>
              <a:t>sp_AskBrent</a:t>
            </a:r>
            <a:r>
              <a:rPr lang="en-US" dirty="0" smtClean="0"/>
              <a:t>®</a:t>
            </a:r>
            <a:endParaRPr lang="en-US" dirty="0"/>
          </a:p>
        </p:txBody>
      </p:sp>
      <p:sp>
        <p:nvSpPr>
          <p:cNvPr id="4" name="Oval Callout 3"/>
          <p:cNvSpPr/>
          <p:nvPr/>
        </p:nvSpPr>
        <p:spPr>
          <a:xfrm>
            <a:off x="1917515" y="1305777"/>
            <a:ext cx="2363027" cy="973780"/>
          </a:xfrm>
          <a:prstGeom prst="wedgeEllipseCallout">
            <a:avLst>
              <a:gd name="adj1" fmla="val -57678"/>
              <a:gd name="adj2" fmla="val 79840"/>
            </a:avLst>
          </a:prstGeom>
        </p:spPr>
        <p:style>
          <a:lnRef idx="2">
            <a:schemeClr val="accent1"/>
          </a:lnRef>
          <a:fillRef idx="1">
            <a:schemeClr val="lt1"/>
          </a:fillRef>
          <a:effectRef idx="0">
            <a:schemeClr val="accent1"/>
          </a:effectRef>
          <a:fontRef idx="minor">
            <a:schemeClr val="dk1"/>
          </a:fontRef>
        </p:style>
        <p:txBody>
          <a:bodyPr wrap="square" lIns="68576" tIns="34289" rIns="68576" bIns="34289" rtlCol="0" anchor="ctr">
            <a:spAutoFit/>
          </a:bodyPr>
          <a:lstStyle/>
          <a:p>
            <a:pPr algn="ctr"/>
            <a:r>
              <a:rPr lang="en-US" sz="1350" dirty="0">
                <a:latin typeface="Sweet Sans Pro Light" panose="02000000000000000000" pitchFamily="50" charset="0"/>
                <a:cs typeface="Sweet Sans Pro Light" panose="02000000000000000000" pitchFamily="50" charset="0"/>
              </a:rPr>
              <a:t>How did you know it wasn’t slow storage?</a:t>
            </a:r>
          </a:p>
        </p:txBody>
      </p:sp>
    </p:spTree>
    <p:extLst>
      <p:ext uri="{BB962C8B-B14F-4D97-AF65-F5344CB8AC3E}">
        <p14:creationId xmlns:p14="http://schemas.microsoft.com/office/powerpoint/2010/main" val="3466710339"/>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How many tempdb files?</a:t>
            </a:r>
            <a:endParaRPr lang="en-US" dirty="0"/>
          </a:p>
        </p:txBody>
      </p:sp>
      <p:sp>
        <p:nvSpPr>
          <p:cNvPr id="3" name="Content Placeholder 2"/>
          <p:cNvSpPr>
            <a:spLocks noGrp="1"/>
          </p:cNvSpPr>
          <p:nvPr>
            <p:ph idx="1"/>
          </p:nvPr>
        </p:nvSpPr>
        <p:spPr/>
        <p:txBody>
          <a:bodyPr/>
          <a:lstStyle/>
          <a:p>
            <a:r>
              <a:rPr lang="en-US" dirty="0" smtClean="0"/>
              <a:t>sp_Blitz® warns if you just have one, or if they’re unevenly sized</a:t>
            </a:r>
          </a:p>
          <a:p>
            <a:r>
              <a:rPr lang="en-US" dirty="0" smtClean="0"/>
              <a:t>You can check your count anytime:</a:t>
            </a:r>
          </a:p>
          <a:p>
            <a:pPr lvl="1"/>
            <a:r>
              <a:rPr lang="en-US" dirty="0" smtClean="0"/>
              <a:t>exec tempdb..</a:t>
            </a:r>
            <a:r>
              <a:rPr lang="en-US" dirty="0" err="1" smtClean="0"/>
              <a:t>sp_helpfile</a:t>
            </a:r>
            <a:endParaRPr lang="en-US" dirty="0" smtClean="0"/>
          </a:p>
          <a:p>
            <a:r>
              <a:rPr lang="en-US" dirty="0" smtClean="0"/>
              <a:t>Be proactive and don’t just go with one tempdb data file– but don’t go crazy.</a:t>
            </a:r>
          </a:p>
          <a:p>
            <a:r>
              <a:rPr lang="en-US" dirty="0" smtClean="0"/>
              <a:t>For general guidelines: BrentOzar.com/go/setup</a:t>
            </a:r>
            <a:endParaRPr lang="en-US" dirty="0"/>
          </a:p>
        </p:txBody>
      </p:sp>
    </p:spTree>
    <p:extLst>
      <p:ext uri="{BB962C8B-B14F-4D97-AF65-F5344CB8AC3E}">
        <p14:creationId xmlns:p14="http://schemas.microsoft.com/office/powerpoint/2010/main" val="1359865640"/>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3643822" y="823844"/>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15" name="Rectangle 14"/>
          <p:cNvSpPr/>
          <p:nvPr/>
        </p:nvSpPr>
        <p:spPr>
          <a:xfrm>
            <a:off x="3643822" y="2412541"/>
            <a:ext cx="2881514" cy="1540096"/>
          </a:xfrm>
          <a:prstGeom prst="rect">
            <a:avLst/>
          </a:prstGeom>
          <a:solidFill>
            <a:schemeClr val="bg1">
              <a:lumMod val="75000"/>
            </a:schemeClr>
          </a:solidFill>
          <a:ln>
            <a:no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l"/>
            <a:endParaRPr lang="en-US" sz="1200" dirty="0">
              <a:latin typeface="Sweet Sans Pro" panose="02000000000000000000" pitchFamily="50" charset="0"/>
              <a:cs typeface="Sweet Sans Pro" panose="02000000000000000000" pitchFamily="50" charset="0"/>
            </a:endParaRPr>
          </a:p>
        </p:txBody>
      </p:sp>
      <p:sp>
        <p:nvSpPr>
          <p:cNvPr id="35" name="TextBox 34"/>
          <p:cNvSpPr txBox="1"/>
          <p:nvPr/>
        </p:nvSpPr>
        <p:spPr>
          <a:xfrm>
            <a:off x="3992765" y="888341"/>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Resource Waits</a:t>
            </a:r>
          </a:p>
        </p:txBody>
      </p:sp>
      <p:pic>
        <p:nvPicPr>
          <p:cNvPr id="38" name="Picture 37" descr="BlockingHero.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58218" y="2779028"/>
            <a:ext cx="939023" cy="1094331"/>
          </a:xfrm>
          <a:prstGeom prst="rect">
            <a:avLst/>
          </a:prstGeom>
        </p:spPr>
      </p:pic>
      <p:sp>
        <p:nvSpPr>
          <p:cNvPr id="17" name="Oval Callout 16"/>
          <p:cNvSpPr/>
          <p:nvPr/>
        </p:nvSpPr>
        <p:spPr bwMode="auto">
          <a:xfrm>
            <a:off x="3729189" y="2824907"/>
            <a:ext cx="1383305" cy="600075"/>
          </a:xfrm>
          <a:prstGeom prst="wedgeEllipseCallout">
            <a:avLst>
              <a:gd name="adj1" fmla="val 71738"/>
              <a:gd name="adj2" fmla="val -11180"/>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 </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p:txBody>
      </p:sp>
      <p:sp>
        <p:nvSpPr>
          <p:cNvPr id="21" name="TextBox 20"/>
          <p:cNvSpPr txBox="1"/>
          <p:nvPr/>
        </p:nvSpPr>
        <p:spPr>
          <a:xfrm>
            <a:off x="3982766" y="2338916"/>
            <a:ext cx="2451788" cy="369332"/>
          </a:xfrm>
          <a:prstGeom prst="rect">
            <a:avLst/>
          </a:prstGeom>
          <a:noFill/>
        </p:spPr>
        <p:txBody>
          <a:bodyPr wrap="square" rtlCol="0">
            <a:spAutoFit/>
          </a:bodyPr>
          <a:lstStyle/>
          <a:p>
            <a:pPr algn="l"/>
            <a:r>
              <a:rPr lang="en-US" dirty="0">
                <a:latin typeface="Sweet Sans Pro" panose="02000000000000000000" pitchFamily="50" charset="0"/>
                <a:cs typeface="Sweet Sans Pro" panose="02000000000000000000" pitchFamily="50" charset="0"/>
              </a:rPr>
              <a:t>Runnable Queue</a:t>
            </a:r>
          </a:p>
        </p:txBody>
      </p:sp>
      <p:pic>
        <p:nvPicPr>
          <p:cNvPr id="22" name="Picture 21" descr="DatetimeHeroineArmUpSmile.png"/>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5673537" y="1295349"/>
            <a:ext cx="868507" cy="1095964"/>
          </a:xfrm>
          <a:prstGeom prst="rect">
            <a:avLst/>
          </a:prstGeom>
        </p:spPr>
      </p:pic>
      <p:sp>
        <p:nvSpPr>
          <p:cNvPr id="27" name="Oval Callout 26"/>
          <p:cNvSpPr/>
          <p:nvPr/>
        </p:nvSpPr>
        <p:spPr bwMode="auto">
          <a:xfrm>
            <a:off x="3844251" y="1196986"/>
            <a:ext cx="1829286" cy="780311"/>
          </a:xfrm>
          <a:prstGeom prst="wedgeEllipseCallout">
            <a:avLst>
              <a:gd name="adj1" fmla="val 62973"/>
              <a:gd name="adj2" fmla="val 759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defTabSz="685800" fontAlgn="base">
              <a:spcBef>
                <a:spcPct val="0"/>
              </a:spcBef>
              <a:spcAft>
                <a:spcPct val="0"/>
              </a:spcAft>
            </a:pP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SELECT COL1</a:t>
            </a:r>
            <a:b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b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FROM GIANT.TABLE</a:t>
            </a:r>
          </a:p>
          <a:p>
            <a:pPr defTabSz="685800" fontAlgn="base">
              <a:spcBef>
                <a:spcPct val="0"/>
              </a:spcBef>
              <a:spcAft>
                <a:spcPct val="0"/>
              </a:spcAft>
            </a:pPr>
            <a:r>
              <a:rPr lang="en-US" sz="10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WHERE</a:t>
            </a:r>
            <a:r>
              <a:rPr lang="en-US" sz="9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 COL2=‘y’</a:t>
            </a:r>
          </a:p>
        </p:txBody>
      </p:sp>
      <p:sp>
        <p:nvSpPr>
          <p:cNvPr id="2" name="Title 1"/>
          <p:cNvSpPr>
            <a:spLocks noGrp="1"/>
          </p:cNvSpPr>
          <p:nvPr>
            <p:ph type="title"/>
          </p:nvPr>
        </p:nvSpPr>
        <p:spPr>
          <a:xfrm>
            <a:off x="669729" y="944315"/>
            <a:ext cx="2812345" cy="326492"/>
          </a:xfrm>
        </p:spPr>
        <p:txBody>
          <a:bodyPr/>
          <a:lstStyle/>
          <a:p>
            <a:r>
              <a:rPr lang="en-US" dirty="0" smtClean="0"/>
              <a:t>Danger…</a:t>
            </a:r>
            <a:endParaRPr lang="en-US" dirty="0"/>
          </a:p>
        </p:txBody>
      </p:sp>
      <p:sp>
        <p:nvSpPr>
          <p:cNvPr id="4" name="Content Placeholder 3"/>
          <p:cNvSpPr>
            <a:spLocks noGrp="1"/>
          </p:cNvSpPr>
          <p:nvPr>
            <p:ph idx="1"/>
          </p:nvPr>
        </p:nvSpPr>
        <p:spPr>
          <a:xfrm>
            <a:off x="669729" y="1416472"/>
            <a:ext cx="2812345" cy="2411016"/>
          </a:xfrm>
        </p:spPr>
        <p:txBody>
          <a:bodyPr>
            <a:normAutofit fontScale="92500" lnSpcReduction="10000"/>
          </a:bodyPr>
          <a:lstStyle/>
          <a:p>
            <a:r>
              <a:rPr lang="en-US" dirty="0" smtClean="0"/>
              <a:t>Some free tools only show “resource” waits</a:t>
            </a:r>
          </a:p>
          <a:p>
            <a:r>
              <a:rPr lang="en-US" dirty="0" smtClean="0"/>
              <a:t>Activity Monitor, I’m looking at you</a:t>
            </a:r>
          </a:p>
          <a:p>
            <a:r>
              <a:rPr lang="en-US" dirty="0" smtClean="0"/>
              <a:t>I want to know about queries sitting, waiting in the runnable queue, too!</a:t>
            </a:r>
          </a:p>
          <a:p>
            <a:r>
              <a:rPr lang="en-US" dirty="0" smtClean="0"/>
              <a:t>I also like knowing specific wait type names</a:t>
            </a:r>
            <a:endParaRPr lang="en-US" dirty="0"/>
          </a:p>
        </p:txBody>
      </p:sp>
    </p:spTree>
    <p:extLst>
      <p:ext uri="{BB962C8B-B14F-4D97-AF65-F5344CB8AC3E}">
        <p14:creationId xmlns:p14="http://schemas.microsoft.com/office/powerpoint/2010/main" val="2767729573"/>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r="11218"/>
          <a:stretch/>
        </p:blipFill>
        <p:spPr>
          <a:xfrm>
            <a:off x="292901" y="1092994"/>
            <a:ext cx="6272199" cy="3364705"/>
          </a:xfrm>
          <a:prstGeom prst="rect">
            <a:avLst/>
          </a:prstGeom>
        </p:spPr>
      </p:pic>
      <p:sp>
        <p:nvSpPr>
          <p:cNvPr id="2" name="Title 1"/>
          <p:cNvSpPr>
            <a:spLocks noGrp="1"/>
          </p:cNvSpPr>
          <p:nvPr>
            <p:ph type="title"/>
          </p:nvPr>
        </p:nvSpPr>
        <p:spPr/>
        <p:txBody>
          <a:bodyPr/>
          <a:lstStyle/>
          <a:p>
            <a:r>
              <a:rPr lang="en-US" dirty="0" smtClean="0"/>
              <a:t>Activity monitor </a:t>
            </a:r>
            <a:r>
              <a:rPr lang="en-US" dirty="0" err="1" smtClean="0"/>
              <a:t>vs</a:t>
            </a:r>
            <a:r>
              <a:rPr lang="en-US" dirty="0" smtClean="0"/>
              <a:t> </a:t>
            </a:r>
            <a:r>
              <a:rPr lang="en-US" dirty="0" err="1" smtClean="0"/>
              <a:t>sp_AskBrent</a:t>
            </a:r>
            <a:endParaRPr lang="en-US" dirty="0"/>
          </a:p>
        </p:txBody>
      </p:sp>
    </p:spTree>
    <p:extLst>
      <p:ext uri="{BB962C8B-B14F-4D97-AF65-F5344CB8AC3E}">
        <p14:creationId xmlns:p14="http://schemas.microsoft.com/office/powerpoint/2010/main" val="3722054499"/>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Type Decoder Ring</a:t>
            </a:r>
            <a:endParaRPr lang="en-US" dirty="0"/>
          </a:p>
        </p:txBody>
      </p:sp>
      <p:sp>
        <p:nvSpPr>
          <p:cNvPr id="3" name="Text Placeholder 2"/>
          <p:cNvSpPr>
            <a:spLocks noGrp="1"/>
          </p:cNvSpPr>
          <p:nvPr>
            <p:ph type="body" idx="1"/>
          </p:nvPr>
        </p:nvSpPr>
        <p:spPr/>
        <p:txBody>
          <a:bodyPr/>
          <a:lstStyle/>
          <a:p>
            <a:r>
              <a:rPr lang="en-US" dirty="0" smtClean="0"/>
              <a:t>Analyzing wait statistics</a:t>
            </a:r>
            <a:endParaRPr lang="en-US" dirty="0"/>
          </a:p>
        </p:txBody>
      </p:sp>
    </p:spTree>
    <p:extLst>
      <p:ext uri="{BB962C8B-B14F-4D97-AF65-F5344CB8AC3E}">
        <p14:creationId xmlns:p14="http://schemas.microsoft.com/office/powerpoint/2010/main" val="2336603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Avoid mistakes</a:t>
            </a:r>
            <a:endParaRPr lang="en-US" dirty="0"/>
          </a:p>
        </p:txBody>
      </p:sp>
      <p:sp>
        <p:nvSpPr>
          <p:cNvPr id="5" name="Content Placeholder 4"/>
          <p:cNvSpPr>
            <a:spLocks noGrp="1"/>
          </p:cNvSpPr>
          <p:nvPr>
            <p:ph idx="1"/>
          </p:nvPr>
        </p:nvSpPr>
        <p:spPr/>
        <p:txBody>
          <a:bodyPr/>
          <a:lstStyle/>
          <a:p>
            <a:r>
              <a:rPr lang="en-US" dirty="0" smtClean="0"/>
              <a:t>Don’t fixate on percentage wait time</a:t>
            </a:r>
          </a:p>
          <a:p>
            <a:r>
              <a:rPr lang="en-US" dirty="0" smtClean="0"/>
              <a:t>Also look at:</a:t>
            </a:r>
          </a:p>
          <a:p>
            <a:pPr lvl="1"/>
            <a:r>
              <a:rPr lang="en-US" dirty="0" smtClean="0"/>
              <a:t>Total time waiting vs. sample interval</a:t>
            </a:r>
          </a:p>
          <a:p>
            <a:pPr lvl="1"/>
            <a:r>
              <a:rPr lang="en-US" dirty="0" smtClean="0"/>
              <a:t>Average wait time</a:t>
            </a:r>
          </a:p>
          <a:p>
            <a:pPr lvl="1"/>
            <a:r>
              <a:rPr lang="en-US" dirty="0" smtClean="0"/>
              <a:t>Number of waits</a:t>
            </a:r>
          </a:p>
          <a:p>
            <a:pPr indent="-123431"/>
            <a:r>
              <a:rPr lang="en-US" dirty="0" smtClean="0"/>
              <a:t>Don’t neglect looking at the top queries running in this period: the wait stats are tied to those queries</a:t>
            </a:r>
            <a:endParaRPr lang="en-US" dirty="0"/>
          </a:p>
        </p:txBody>
      </p:sp>
    </p:spTree>
    <p:extLst>
      <p:ext uri="{BB962C8B-B14F-4D97-AF65-F5344CB8AC3E}">
        <p14:creationId xmlns:p14="http://schemas.microsoft.com/office/powerpoint/2010/main" val="417082249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Meet the SQLOS</a:t>
            </a:r>
            <a:endParaRPr lang="en-US" dirty="0"/>
          </a:p>
        </p:txBody>
      </p:sp>
      <p:sp>
        <p:nvSpPr>
          <p:cNvPr id="4" name="Content Placeholder 3"/>
          <p:cNvSpPr>
            <a:spLocks noGrp="1"/>
          </p:cNvSpPr>
          <p:nvPr>
            <p:ph idx="1"/>
          </p:nvPr>
        </p:nvSpPr>
        <p:spPr/>
        <p:txBody>
          <a:bodyPr>
            <a:normAutofit/>
          </a:bodyPr>
          <a:lstStyle/>
          <a:p>
            <a:r>
              <a:rPr lang="en-US" dirty="0" smtClean="0"/>
              <a:t>SQL Server is uppity– it takes over work from the OS</a:t>
            </a:r>
          </a:p>
          <a:p>
            <a:r>
              <a:rPr lang="en-US" dirty="0" smtClean="0"/>
              <a:t>Why not let Windows do the work?</a:t>
            </a:r>
          </a:p>
          <a:p>
            <a:pPr lvl="1"/>
            <a:r>
              <a:rPr lang="en-US" dirty="0" smtClean="0"/>
              <a:t>Windows now prevents any single thread from taking over</a:t>
            </a:r>
          </a:p>
          <a:p>
            <a:pPr lvl="1"/>
            <a:r>
              <a:rPr lang="en-US" dirty="0" smtClean="0"/>
              <a:t>Threads get a time-slice, then Windows pulls ‘em off the processor (this thread has been pre-empted!)</a:t>
            </a:r>
            <a:endParaRPr lang="en-US" dirty="0"/>
          </a:p>
          <a:p>
            <a:pPr indent="-123431"/>
            <a:r>
              <a:rPr lang="en-US" dirty="0" smtClean="0"/>
              <a:t>SQL Server is different: threads co-operatively yield to each other</a:t>
            </a:r>
          </a:p>
          <a:p>
            <a:pPr indent="-123431"/>
            <a:r>
              <a:rPr lang="en-US" dirty="0" smtClean="0"/>
              <a:t>SQL “Schedulers” manage the process of putting threads into action when another thread yields</a:t>
            </a:r>
          </a:p>
        </p:txBody>
      </p:sp>
    </p:spTree>
    <p:extLst>
      <p:ext uri="{BB962C8B-B14F-4D97-AF65-F5344CB8AC3E}">
        <p14:creationId xmlns:p14="http://schemas.microsoft.com/office/powerpoint/2010/main" val="117068763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467797860"/>
              </p:ext>
            </p:extLst>
          </p:nvPr>
        </p:nvGraphicFramePr>
        <p:xfrm>
          <a:off x="384848" y="469513"/>
          <a:ext cx="6111394" cy="3656062"/>
        </p:xfrm>
        <a:graphic>
          <a:graphicData uri="http://schemas.openxmlformats.org/drawingml/2006/table">
            <a:tbl>
              <a:tblPr firstRow="1" bandRow="1">
                <a:tableStyleId>{9DCAF9ED-07DC-4A11-8D7F-57B35C25682E}</a:tableStyleId>
              </a:tblPr>
              <a:tblGrid>
                <a:gridCol w="1893455"/>
                <a:gridCol w="4217939"/>
              </a:tblGrid>
              <a:tr h="273784">
                <a:tc>
                  <a:txBody>
                    <a:bodyPr/>
                    <a:lstStyle/>
                    <a:p>
                      <a:pPr algn="ctr"/>
                      <a:r>
                        <a:rPr lang="en-US" sz="1200" dirty="0" smtClean="0">
                          <a:latin typeface="Sweet Sans Pro Medium" panose="02000000000000000000" pitchFamily="50" charset="0"/>
                        </a:rPr>
                        <a:t>Wait Type</a:t>
                      </a:r>
                      <a:endParaRPr lang="en-US" sz="1200" dirty="0">
                        <a:latin typeface="Sweet Sans Pro Medium" panose="02000000000000000000" pitchFamily="50" charset="0"/>
                        <a:cs typeface="Sweet Sans Pro Medium" pitchFamily="50" charset="0"/>
                      </a:endParaRPr>
                    </a:p>
                  </a:txBody>
                  <a:tcPr marL="68580" marR="68580" marT="25718" marB="25718"/>
                </a:tc>
                <a:tc>
                  <a:txBody>
                    <a:bodyPr/>
                    <a:lstStyle/>
                    <a:p>
                      <a:r>
                        <a:rPr lang="en-US" sz="1200" dirty="0" smtClean="0">
                          <a:latin typeface="Sweet Sans Pro Medium" panose="02000000000000000000" pitchFamily="50" charset="0"/>
                        </a:rPr>
                        <a:t>What</a:t>
                      </a:r>
                      <a:r>
                        <a:rPr lang="en-US" sz="1200" baseline="0" dirty="0" smtClean="0">
                          <a:latin typeface="Sweet Sans Pro Medium" panose="02000000000000000000" pitchFamily="50" charset="0"/>
                        </a:rPr>
                        <a:t> it means</a:t>
                      </a:r>
                      <a:endParaRPr lang="en-US" sz="1200" dirty="0">
                        <a:latin typeface="Sweet Sans Pro Medium" panose="02000000000000000000" pitchFamily="50" charset="0"/>
                        <a:cs typeface="Sweet Sans Pro Medium" pitchFamily="50" charset="0"/>
                      </a:endParaRPr>
                    </a:p>
                  </a:txBody>
                  <a:tcPr marL="68580" marR="68580" marT="25718" marB="25718"/>
                </a:tc>
              </a:tr>
              <a:tr h="384475">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CXPACKET</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Parallel queries are occurring– which isn’t necessarily a bad thing</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409078">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SOS_SCHEDULER_YIELD </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Waiting to get on a CPU to crunch some</a:t>
                      </a:r>
                      <a:r>
                        <a:rPr lang="en-US" sz="1000" baseline="0" dirty="0" smtClean="0">
                          <a:latin typeface="Sweet Sans Pro Medium" panose="02000000000000000000" pitchFamily="50" charset="0"/>
                        </a:rPr>
                        <a:t> data (in the runnable queue)</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266257">
                <a:tc>
                  <a:txBody>
                    <a:bodyPr/>
                    <a:lstStyle/>
                    <a:p>
                      <a:pPr marL="0" marR="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PAGEIOLATCH_**</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Waiting to pull data from</a:t>
                      </a:r>
                      <a:r>
                        <a:rPr lang="en-US" sz="1000" baseline="0" dirty="0" smtClean="0">
                          <a:latin typeface="Sweet Sans Pro Medium" panose="02000000000000000000" pitchFamily="50" charset="0"/>
                        </a:rPr>
                        <a:t> storage into memory</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284007">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WRITELOG </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r>
                        <a:rPr lang="en-US" sz="1000" dirty="0" smtClean="0">
                          <a:latin typeface="Sweet Sans Pro Medium" panose="02000000000000000000" pitchFamily="50" charset="0"/>
                        </a:rPr>
                        <a:t>Flushing a write to the transaction log</a:t>
                      </a:r>
                      <a:endParaRPr lang="en-US" sz="1000" b="0" i="0" dirty="0">
                        <a:latin typeface="Sweet Sans Pro Light" panose="02000000000000000000" pitchFamily="50" charset="0"/>
                        <a:cs typeface="Sweet Sans Pro Light" panose="02000000000000000000" pitchFamily="50" charset="0"/>
                      </a:endParaRPr>
                    </a:p>
                  </a:txBody>
                  <a:tcPr marL="68580" marR="68580" marT="25718" marB="25718"/>
                </a:tc>
              </a:tr>
              <a:tr h="399384">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ASYNC_NETWORK_IO </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Sending data to the client </a:t>
                      </a:r>
                      <a:br>
                        <a:rPr lang="en-US" sz="1000" dirty="0" smtClean="0">
                          <a:latin typeface="Sweet Sans Pro Medium" panose="02000000000000000000" pitchFamily="50" charset="0"/>
                        </a:rPr>
                      </a:br>
                      <a:r>
                        <a:rPr lang="en-US" sz="1000" dirty="0" smtClean="0">
                          <a:latin typeface="Sweet Sans Pro Medium" panose="02000000000000000000" pitchFamily="50" charset="0"/>
                        </a:rPr>
                        <a:t>(Network</a:t>
                      </a:r>
                      <a:r>
                        <a:rPr lang="en-US" sz="1000" baseline="0" dirty="0" smtClean="0">
                          <a:latin typeface="Sweet Sans Pro Medium" panose="02000000000000000000" pitchFamily="50" charset="0"/>
                        </a:rPr>
                        <a:t> OR client app can be slow)</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546359">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PAGELATCH_**</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Protecting data in memory from inconsistencies (“Don’t scribble on my page while I’m using it!”) – could be Tempdb page contention</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546359">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LCK_**</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Waiting to get a lock–</a:t>
                      </a:r>
                      <a:r>
                        <a:rPr lang="en-US" sz="1000" baseline="0" dirty="0" smtClean="0">
                          <a:latin typeface="Sweet Sans Pro Medium" panose="02000000000000000000" pitchFamily="50" charset="0"/>
                        </a:rPr>
                        <a:t> and can’t. Locks needed depends on isolation level, transaction status, and type of query (select </a:t>
                      </a:r>
                      <a:r>
                        <a:rPr lang="en-US" sz="1000" baseline="0" dirty="0" err="1" smtClean="0">
                          <a:latin typeface="Sweet Sans Pro Medium" panose="02000000000000000000" pitchFamily="50" charset="0"/>
                        </a:rPr>
                        <a:t>vs</a:t>
                      </a:r>
                      <a:r>
                        <a:rPr lang="en-US" sz="1000" baseline="0" dirty="0" smtClean="0">
                          <a:latin typeface="Sweet Sans Pro Medium" panose="02000000000000000000" pitchFamily="50" charset="0"/>
                        </a:rPr>
                        <a:t> modification)</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r h="546359">
                <a:tc>
                  <a:txBody>
                    <a:bodyPr/>
                    <a:lstStyle/>
                    <a:p>
                      <a:pPr marL="0" marR="0" lvl="0"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LATCH_**</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c>
                  <a:txBody>
                    <a:bodyPr/>
                    <a:lstStyle/>
                    <a:p>
                      <a:pPr marL="0" marR="0" lvl="1" indent="0" algn="l" defTabSz="642849" rtl="0" eaLnBrk="1" fontAlgn="auto" latinLnBrk="0" hangingPunct="1">
                        <a:lnSpc>
                          <a:spcPct val="100000"/>
                        </a:lnSpc>
                        <a:spcBef>
                          <a:spcPts val="0"/>
                        </a:spcBef>
                        <a:spcAft>
                          <a:spcPts val="0"/>
                        </a:spcAft>
                        <a:buClrTx/>
                        <a:buSzTx/>
                        <a:buFontTx/>
                        <a:buNone/>
                        <a:tabLst/>
                        <a:defRPr/>
                      </a:pPr>
                      <a:r>
                        <a:rPr lang="en-US" sz="1000" dirty="0" smtClean="0">
                          <a:latin typeface="Sweet Sans Pro Medium" panose="02000000000000000000" pitchFamily="50" charset="0"/>
                        </a:rPr>
                        <a:t>Contention over a page in memory.</a:t>
                      </a:r>
                      <a:r>
                        <a:rPr lang="en-US" sz="1000" baseline="0" dirty="0" smtClean="0">
                          <a:latin typeface="Sweet Sans Pro Medium" panose="02000000000000000000" pitchFamily="50" charset="0"/>
                        </a:rPr>
                        <a:t> Often related to parallelism – but you have to check the subtype (“latch class”) to know for sure.</a:t>
                      </a:r>
                      <a:endParaRPr lang="en-US" sz="1000" b="0" i="0" dirty="0" smtClean="0">
                        <a:latin typeface="Sweet Sans Pro Light" panose="02000000000000000000" pitchFamily="50" charset="0"/>
                        <a:cs typeface="Sweet Sans Pro Light" panose="02000000000000000000" pitchFamily="50" charset="0"/>
                      </a:endParaRPr>
                    </a:p>
                  </a:txBody>
                  <a:tcPr marL="68580" marR="68580" marT="25718" marB="25718"/>
                </a:tc>
              </a:tr>
            </a:tbl>
          </a:graphicData>
        </a:graphic>
      </p:graphicFrame>
    </p:spTree>
    <p:extLst>
      <p:ext uri="{BB962C8B-B14F-4D97-AF65-F5344CB8AC3E}">
        <p14:creationId xmlns:p14="http://schemas.microsoft.com/office/powerpoint/2010/main" val="814256756"/>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US" sz="3300" dirty="0">
                <a:solidFill>
                  <a:schemeClr val="tx2"/>
                </a:solidFill>
              </a:rPr>
              <a:t>This isn’t just about hardware.</a:t>
            </a:r>
            <a:r>
              <a:rPr lang="en-US" sz="3300" dirty="0"/>
              <a:t/>
            </a:r>
            <a:br>
              <a:rPr lang="en-US" sz="3300" dirty="0"/>
            </a:br>
            <a:r>
              <a:rPr lang="en-US" sz="3300" dirty="0">
                <a:solidFill>
                  <a:srgbClr val="ED1C24"/>
                </a:solidFill>
              </a:rPr>
              <a:t>Query and index patterns </a:t>
            </a:r>
            <a:r>
              <a:rPr lang="en-US" sz="3300" dirty="0"/>
              <a:t>cause waits, too.</a:t>
            </a:r>
          </a:p>
        </p:txBody>
      </p:sp>
    </p:spTree>
    <p:extLst>
      <p:ext uri="{BB962C8B-B14F-4D97-AF65-F5344CB8AC3E}">
        <p14:creationId xmlns:p14="http://schemas.microsoft.com/office/powerpoint/2010/main" val="3803216877"/>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4294967295"/>
            <p:extLst>
              <p:ext uri="{D42A27DB-BD31-4B8C-83A1-F6EECF244321}">
                <p14:modId xmlns:p14="http://schemas.microsoft.com/office/powerpoint/2010/main" val="1309606669"/>
              </p:ext>
            </p:extLst>
          </p:nvPr>
        </p:nvGraphicFramePr>
        <p:xfrm>
          <a:off x="685800" y="671513"/>
          <a:ext cx="6172200" cy="3527976"/>
        </p:xfrm>
        <a:graphic>
          <a:graphicData uri="http://schemas.openxmlformats.org/drawingml/2006/table">
            <a:tbl>
              <a:tblPr firstRow="1" bandRow="1">
                <a:tableStyleId>{9DCAF9ED-07DC-4A11-8D7F-57B35C25682E}</a:tableStyleId>
              </a:tblPr>
              <a:tblGrid>
                <a:gridCol w="1705200"/>
                <a:gridCol w="2009878"/>
                <a:gridCol w="2457122"/>
              </a:tblGrid>
              <a:tr h="459308">
                <a:tc>
                  <a:txBody>
                    <a:bodyPr/>
                    <a:lstStyle/>
                    <a:p>
                      <a:r>
                        <a:rPr lang="en-US" sz="1100" dirty="0" smtClean="0">
                          <a:latin typeface="Sweet Sans Pro Medium" panose="02000000000000000000" pitchFamily="50" charset="0"/>
                        </a:rPr>
                        <a:t>Example</a:t>
                      </a:r>
                      <a:r>
                        <a:rPr lang="en-US" sz="1100" baseline="0" dirty="0" smtClean="0">
                          <a:latin typeface="Sweet Sans Pro Medium" panose="02000000000000000000" pitchFamily="50" charset="0"/>
                        </a:rPr>
                        <a:t> p</a:t>
                      </a:r>
                      <a:r>
                        <a:rPr lang="en-US" sz="1100" dirty="0" smtClean="0">
                          <a:latin typeface="Sweet Sans Pro Medium" panose="02000000000000000000" pitchFamily="50" charset="0"/>
                        </a:rPr>
                        <a:t>attern</a:t>
                      </a:r>
                      <a:endParaRPr lang="en-US" sz="1100" dirty="0">
                        <a:latin typeface="Sweet Sans Pro Medium" panose="02000000000000000000" pitchFamily="50" charset="0"/>
                        <a:cs typeface="Sweet Sans Pro Medium" pitchFamily="50" charset="0"/>
                      </a:endParaRPr>
                    </a:p>
                  </a:txBody>
                  <a:tcPr marL="68580" marR="68580" marT="25718" marB="25718" anchor="ctr"/>
                </a:tc>
                <a:tc>
                  <a:txBody>
                    <a:bodyPr/>
                    <a:lstStyle/>
                    <a:p>
                      <a:r>
                        <a:rPr lang="en-US" sz="1100" dirty="0" smtClean="0">
                          <a:latin typeface="Sweet Sans Pro Medium" panose="02000000000000000000" pitchFamily="50" charset="0"/>
                        </a:rPr>
                        <a:t>What you see in </a:t>
                      </a:r>
                      <a:r>
                        <a:rPr lang="en-US" sz="1100" dirty="0" err="1" smtClean="0">
                          <a:latin typeface="Sweet Sans Pro Medium" panose="02000000000000000000" pitchFamily="50" charset="0"/>
                        </a:rPr>
                        <a:t>sp_BlitzCache</a:t>
                      </a:r>
                      <a:r>
                        <a:rPr lang="en-US" sz="1100" dirty="0" smtClean="0">
                          <a:latin typeface="Sweet Sans Pro Medium" panose="02000000000000000000" pitchFamily="50" charset="0"/>
                        </a:rPr>
                        <a:t> </a:t>
                      </a:r>
                      <a:endParaRPr lang="en-US" sz="1100" dirty="0">
                        <a:latin typeface="Sweet Sans Pro Medium" panose="02000000000000000000" pitchFamily="50" charset="0"/>
                        <a:cs typeface="Sweet Sans Pro Medium" pitchFamily="50" charset="0"/>
                      </a:endParaRPr>
                    </a:p>
                  </a:txBody>
                  <a:tcPr marL="68580" marR="68580" marT="25718" marB="25718" anchor="ctr"/>
                </a:tc>
                <a:tc>
                  <a:txBody>
                    <a:bodyPr/>
                    <a:lstStyle/>
                    <a:p>
                      <a:r>
                        <a:rPr lang="en-US" sz="1100" dirty="0" smtClean="0">
                          <a:latin typeface="Sweet Sans Pro Medium" panose="02000000000000000000" pitchFamily="50" charset="0"/>
                        </a:rPr>
                        <a:t>Can drive up waits, including…</a:t>
                      </a:r>
                      <a:endParaRPr lang="en-US" sz="1100" dirty="0">
                        <a:latin typeface="Sweet Sans Pro Medium" panose="02000000000000000000" pitchFamily="50" charset="0"/>
                        <a:cs typeface="Sweet Sans Pro Medium" pitchFamily="50" charset="0"/>
                      </a:endParaRPr>
                    </a:p>
                  </a:txBody>
                  <a:tcPr marL="68580" marR="68580" marT="25718" marB="25718" anchor="ctr"/>
                </a:tc>
              </a:tr>
              <a:tr h="353904">
                <a:tc>
                  <a:txBody>
                    <a:bodyPr/>
                    <a:lstStyle/>
                    <a:p>
                      <a:r>
                        <a:rPr lang="en-US" sz="1050" dirty="0" smtClean="0">
                          <a:latin typeface="Sweet Sans Pro Medium" panose="02000000000000000000" pitchFamily="50" charset="0"/>
                        </a:rPr>
                        <a:t>Implicit conversion</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rowSpan="2">
                  <a:txBody>
                    <a:bodyPr/>
                    <a:lstStyle/>
                    <a:p>
                      <a:r>
                        <a:rPr lang="en-US" sz="1050" dirty="0" smtClean="0">
                          <a:latin typeface="Sweet Sans Pro Medium" panose="02000000000000000000" pitchFamily="50" charset="0"/>
                        </a:rPr>
                        <a:t>High </a:t>
                      </a:r>
                      <a:r>
                        <a:rPr lang="en-US" sz="1050" dirty="0" err="1" smtClean="0">
                          <a:latin typeface="Sweet Sans Pro Medium" panose="02000000000000000000" pitchFamily="50" charset="0"/>
                        </a:rPr>
                        <a:t>avg</a:t>
                      </a:r>
                      <a:r>
                        <a:rPr lang="en-US" sz="1050" baseline="0" dirty="0" smtClean="0">
                          <a:latin typeface="Sweet Sans Pro Medium" panose="02000000000000000000" pitchFamily="50" charset="0"/>
                        </a:rPr>
                        <a:t> logical reads</a:t>
                      </a:r>
                    </a:p>
                    <a:p>
                      <a:r>
                        <a:rPr lang="en-US" sz="1050" baseline="0" dirty="0" smtClean="0">
                          <a:latin typeface="Sweet Sans Pro Medium" panose="02000000000000000000" pitchFamily="50" charset="0"/>
                        </a:rPr>
                        <a:t>High </a:t>
                      </a:r>
                      <a:r>
                        <a:rPr lang="en-US" sz="1050" baseline="0" dirty="0" err="1" smtClean="0">
                          <a:latin typeface="Sweet Sans Pro Medium" panose="02000000000000000000" pitchFamily="50" charset="0"/>
                        </a:rPr>
                        <a:t>avg</a:t>
                      </a:r>
                      <a:r>
                        <a:rPr lang="en-US" sz="1050" baseline="0" dirty="0" smtClean="0">
                          <a:latin typeface="Sweet Sans Pro Medium" panose="02000000000000000000" pitchFamily="50" charset="0"/>
                        </a:rPr>
                        <a:t> CPU</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rowSpan="2">
                  <a:txBody>
                    <a:bodyPr/>
                    <a:lstStyle/>
                    <a:p>
                      <a:r>
                        <a:rPr lang="en-US" sz="1050" dirty="0" smtClean="0">
                          <a:latin typeface="Sweet Sans Pro Medium" panose="02000000000000000000" pitchFamily="50" charset="0"/>
                        </a:rPr>
                        <a:t>PAGEIOLATCH_** </a:t>
                      </a:r>
                    </a:p>
                    <a:p>
                      <a:r>
                        <a:rPr lang="en-US" sz="1050" dirty="0" smtClean="0">
                          <a:latin typeface="Sweet Sans Pro Medium" panose="02000000000000000000" pitchFamily="50" charset="0"/>
                        </a:rPr>
                        <a:t>CXPACKET</a:t>
                      </a:r>
                    </a:p>
                    <a:p>
                      <a:r>
                        <a:rPr lang="en-US" sz="1050" dirty="0" smtClean="0">
                          <a:latin typeface="Sweet Sans Pro Medium" panose="02000000000000000000" pitchFamily="50" charset="0"/>
                        </a:rPr>
                        <a:t>SOS_SCHEDULER</a:t>
                      </a:r>
                      <a:r>
                        <a:rPr lang="en-US" sz="1050" baseline="0" dirty="0" smtClean="0">
                          <a:latin typeface="Sweet Sans Pro Medium" panose="02000000000000000000" pitchFamily="50" charset="0"/>
                        </a:rPr>
                        <a:t>_YIELD </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411776">
                <a:tc>
                  <a:txBody>
                    <a:bodyPr/>
                    <a:lstStyle/>
                    <a:p>
                      <a:r>
                        <a:rPr lang="en-US" sz="1050" dirty="0" smtClean="0">
                          <a:latin typeface="Sweet Sans Pro Medium" panose="02000000000000000000" pitchFamily="50" charset="0"/>
                        </a:rPr>
                        <a:t>Critical</a:t>
                      </a:r>
                      <a:r>
                        <a:rPr lang="en-US" sz="1050" baseline="0" dirty="0" smtClean="0">
                          <a:latin typeface="Sweet Sans Pro Medium" panose="02000000000000000000" pitchFamily="50" charset="0"/>
                        </a:rPr>
                        <a:t> mi</a:t>
                      </a:r>
                      <a:r>
                        <a:rPr lang="en-US" sz="1050" dirty="0" smtClean="0">
                          <a:latin typeface="Sweet Sans Pro Medium" panose="02000000000000000000" pitchFamily="50" charset="0"/>
                        </a:rPr>
                        <a:t>ssing</a:t>
                      </a:r>
                      <a:r>
                        <a:rPr lang="en-US" sz="1050" baseline="0" dirty="0" smtClean="0">
                          <a:latin typeface="Sweet Sans Pro Medium" panose="02000000000000000000" pitchFamily="50" charset="0"/>
                        </a:rPr>
                        <a:t> indexes</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vMerge="1">
                  <a:txBody>
                    <a:bodyPr/>
                    <a:lstStyle/>
                    <a:p>
                      <a:endParaRPr lang="en-US" sz="1100" b="0" i="0" dirty="0" smtClean="0">
                        <a:latin typeface="Sweet Sans Pro Light" panose="02000000000000000000" pitchFamily="50" charset="0"/>
                        <a:cs typeface="Sweet Sans Pro Light" panose="02000000000000000000" pitchFamily="50" charset="0"/>
                      </a:endParaRPr>
                    </a:p>
                  </a:txBody>
                  <a:tcPr marT="34290" marB="34290" anchor="ctr"/>
                </a:tc>
                <a:tc vMerge="1">
                  <a:txBody>
                    <a:bodyPr/>
                    <a:lstStyle/>
                    <a:p>
                      <a:endParaRPr lang="en-US" dirty="0" smtClean="0"/>
                    </a:p>
                  </a:txBody>
                  <a:tcPr anchor="ctr"/>
                </a:tc>
              </a:tr>
              <a:tr h="592535">
                <a:tc>
                  <a:txBody>
                    <a:bodyPr/>
                    <a:lstStyle/>
                    <a:p>
                      <a:r>
                        <a:rPr lang="en-US" sz="1050" dirty="0" smtClean="0">
                          <a:latin typeface="Sweet Sans Pro Medium" panose="02000000000000000000" pitchFamily="50" charset="0"/>
                        </a:rPr>
                        <a:t>Cursors / while loops</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High executions/second</a:t>
                      </a:r>
                      <a:endParaRPr lang="en-US" sz="1050" b="0" i="0" dirty="0" smtClean="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WRITELOG</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1121297">
                <a:tc>
                  <a:txBody>
                    <a:bodyPr/>
                    <a:lstStyle/>
                    <a:p>
                      <a:r>
                        <a:rPr lang="en-US" sz="1050" dirty="0" smtClean="0">
                          <a:latin typeface="Sweet Sans Pro Medium" panose="02000000000000000000" pitchFamily="50" charset="0"/>
                        </a:rPr>
                        <a:t>“</a:t>
                      </a:r>
                      <a:r>
                        <a:rPr lang="en-US" sz="1050" kern="1200" dirty="0" smtClean="0">
                          <a:latin typeface="Sweet Sans Pro Medium" panose="02000000000000000000" pitchFamily="50" charset="0"/>
                        </a:rPr>
                        <a:t>After</a:t>
                      </a:r>
                      <a:r>
                        <a:rPr lang="en-US" sz="1050" dirty="0" smtClean="0">
                          <a:latin typeface="Sweet Sans Pro Medium" panose="02000000000000000000" pitchFamily="50" charset="0"/>
                        </a:rPr>
                        <a:t>” triggers</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Execution plans</a:t>
                      </a:r>
                      <a:r>
                        <a:rPr lang="en-US" sz="1050" baseline="0" dirty="0" smtClean="0">
                          <a:latin typeface="Sweet Sans Pro Medium" panose="02000000000000000000" pitchFamily="50" charset="0"/>
                        </a:rPr>
                        <a:t> for the triggers showing high execution/CPU/IO in the cache</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LCK_** </a:t>
                      </a:r>
                    </a:p>
                    <a:p>
                      <a:r>
                        <a:rPr lang="en-US" sz="1050" dirty="0" smtClean="0">
                          <a:latin typeface="Sweet Sans Pro Medium" panose="02000000000000000000" pitchFamily="50" charset="0"/>
                        </a:rPr>
                        <a:t>(which</a:t>
                      </a:r>
                      <a:r>
                        <a:rPr lang="en-US" sz="1050" baseline="0" dirty="0" smtClean="0">
                          <a:latin typeface="Sweet Sans Pro Medium" panose="02000000000000000000" pitchFamily="50" charset="0"/>
                        </a:rPr>
                        <a:t> can lead to a big backlog of queries, which can lead to CXPACKET and PAGEIOLATCH_** waits)</a:t>
                      </a:r>
                      <a:endParaRPr lang="en-US" sz="1050" dirty="0" smtClean="0">
                        <a:latin typeface="Sweet Sans Pro Medium" panose="02000000000000000000" pitchFamily="50" charset="0"/>
                      </a:endParaRPr>
                    </a:p>
                    <a:p>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r h="589156">
                <a:tc>
                  <a:txBody>
                    <a:bodyPr/>
                    <a:lstStyle/>
                    <a:p>
                      <a:r>
                        <a:rPr lang="en-US" sz="1050" dirty="0" smtClean="0">
                          <a:latin typeface="Sweet Sans Pro Medium" panose="02000000000000000000" pitchFamily="50" charset="0"/>
                        </a:rPr>
                        <a:t>App</a:t>
                      </a:r>
                      <a:r>
                        <a:rPr lang="en-US" sz="1050" baseline="0" dirty="0" smtClean="0">
                          <a:latin typeface="Sweet Sans Pro Medium" panose="02000000000000000000" pitchFamily="50" charset="0"/>
                        </a:rPr>
                        <a:t> running giant reports</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High </a:t>
                      </a:r>
                      <a:r>
                        <a:rPr lang="en-US" sz="1050" dirty="0" err="1" smtClean="0">
                          <a:latin typeface="Sweet Sans Pro Medium" panose="02000000000000000000" pitchFamily="50" charset="0"/>
                        </a:rPr>
                        <a:t>avg</a:t>
                      </a:r>
                      <a:r>
                        <a:rPr lang="en-US" sz="1050" dirty="0" smtClean="0">
                          <a:latin typeface="Sweet Sans Pro Medium" panose="02000000000000000000" pitchFamily="50" charset="0"/>
                        </a:rPr>
                        <a:t> duration</a:t>
                      </a:r>
                    </a:p>
                    <a:p>
                      <a:r>
                        <a:rPr lang="en-US" sz="1050" dirty="0" smtClean="0">
                          <a:latin typeface="Sweet Sans Pro Medium" panose="02000000000000000000" pitchFamily="50" charset="0"/>
                        </a:rPr>
                        <a:t>High </a:t>
                      </a:r>
                      <a:r>
                        <a:rPr lang="en-US" sz="1050" dirty="0" err="1" smtClean="0">
                          <a:latin typeface="Sweet Sans Pro Medium" panose="02000000000000000000" pitchFamily="50" charset="0"/>
                        </a:rPr>
                        <a:t>avg</a:t>
                      </a:r>
                      <a:r>
                        <a:rPr lang="en-US" sz="1050" dirty="0" smtClean="0">
                          <a:latin typeface="Sweet Sans Pro Medium" panose="02000000000000000000" pitchFamily="50" charset="0"/>
                        </a:rPr>
                        <a:t> logical reads</a:t>
                      </a:r>
                    </a:p>
                    <a:p>
                      <a:r>
                        <a:rPr lang="en-US" sz="1050" dirty="0" smtClean="0">
                          <a:latin typeface="Sweet Sans Pro Medium" panose="02000000000000000000" pitchFamily="50" charset="0"/>
                        </a:rPr>
                        <a:t>High </a:t>
                      </a:r>
                      <a:r>
                        <a:rPr lang="en-US" sz="1050" dirty="0" err="1" smtClean="0">
                          <a:latin typeface="Sweet Sans Pro Medium" panose="02000000000000000000" pitchFamily="50" charset="0"/>
                        </a:rPr>
                        <a:t>avg</a:t>
                      </a:r>
                      <a:r>
                        <a:rPr lang="en-US" sz="1050" dirty="0" smtClean="0">
                          <a:latin typeface="Sweet Sans Pro Medium" panose="02000000000000000000" pitchFamily="50" charset="0"/>
                        </a:rPr>
                        <a:t> rows</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c>
                  <a:txBody>
                    <a:bodyPr/>
                    <a:lstStyle/>
                    <a:p>
                      <a:r>
                        <a:rPr lang="en-US" sz="1050" dirty="0" smtClean="0">
                          <a:latin typeface="Sweet Sans Pro Medium" panose="02000000000000000000" pitchFamily="50" charset="0"/>
                        </a:rPr>
                        <a:t>ASYNC_NETWORK_IO</a:t>
                      </a:r>
                      <a:endParaRPr lang="en-US" sz="1050" b="0" i="0" dirty="0">
                        <a:latin typeface="Sweet Sans Pro Light" panose="02000000000000000000" pitchFamily="50" charset="0"/>
                        <a:cs typeface="Sweet Sans Pro Light" panose="02000000000000000000" pitchFamily="50" charset="0"/>
                      </a:endParaRPr>
                    </a:p>
                  </a:txBody>
                  <a:tcPr marL="68580" marR="68580" marT="25718" marB="25718" anchor="ctr"/>
                </a:tc>
              </a:tr>
            </a:tbl>
          </a:graphicData>
        </a:graphic>
      </p:graphicFrame>
    </p:spTree>
    <p:extLst>
      <p:ext uri="{BB962C8B-B14F-4D97-AF65-F5344CB8AC3E}">
        <p14:creationId xmlns:p14="http://schemas.microsoft.com/office/powerpoint/2010/main" val="3426480006"/>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Mission</a:t>
            </a:r>
            <a:endParaRPr lang="en-US" dirty="0"/>
          </a:p>
        </p:txBody>
      </p:sp>
      <p:sp>
        <p:nvSpPr>
          <p:cNvPr id="3" name="Text Placeholder 2"/>
          <p:cNvSpPr>
            <a:spLocks noGrp="1"/>
          </p:cNvSpPr>
          <p:nvPr>
            <p:ph type="body" idx="1"/>
          </p:nvPr>
        </p:nvSpPr>
        <p:spPr/>
        <p:txBody>
          <a:bodyPr/>
          <a:lstStyle/>
          <a:p>
            <a:r>
              <a:rPr lang="en-US" dirty="0" smtClean="0"/>
              <a:t>What to do</a:t>
            </a:r>
            <a:endParaRPr lang="en-US" dirty="0"/>
          </a:p>
        </p:txBody>
      </p:sp>
    </p:spTree>
    <p:extLst>
      <p:ext uri="{BB962C8B-B14F-4D97-AF65-F5344CB8AC3E}">
        <p14:creationId xmlns:p14="http://schemas.microsoft.com/office/powerpoint/2010/main" val="10186761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This requires practice</a:t>
            </a:r>
            <a:endParaRPr lang="en-US" dirty="0"/>
          </a:p>
        </p:txBody>
      </p:sp>
      <p:sp>
        <p:nvSpPr>
          <p:cNvPr id="5" name="Content Placeholder 4"/>
          <p:cNvSpPr>
            <a:spLocks noGrp="1"/>
          </p:cNvSpPr>
          <p:nvPr>
            <p:ph idx="1"/>
          </p:nvPr>
        </p:nvSpPr>
        <p:spPr/>
        <p:txBody>
          <a:bodyPr/>
          <a:lstStyle/>
          <a:p>
            <a:r>
              <a:rPr lang="en-US" dirty="0" smtClean="0"/>
              <a:t>This is complex</a:t>
            </a:r>
          </a:p>
          <a:p>
            <a:pPr lvl="1"/>
            <a:r>
              <a:rPr lang="en-US" dirty="0" smtClean="0"/>
              <a:t>Lots of red herrings out there</a:t>
            </a:r>
          </a:p>
          <a:p>
            <a:pPr lvl="1"/>
            <a:r>
              <a:rPr lang="en-US" dirty="0" smtClean="0"/>
              <a:t>Easy to get distracted</a:t>
            </a:r>
          </a:p>
          <a:p>
            <a:r>
              <a:rPr lang="en-US" dirty="0"/>
              <a:t>B</a:t>
            </a:r>
            <a:r>
              <a:rPr lang="en-US" dirty="0" smtClean="0"/>
              <a:t>ut it really works</a:t>
            </a:r>
          </a:p>
          <a:p>
            <a:pPr lvl="1"/>
            <a:r>
              <a:rPr lang="en-US" dirty="0" smtClean="0"/>
              <a:t>We use these tools and this methodology in real-life consulting</a:t>
            </a:r>
          </a:p>
          <a:p>
            <a:r>
              <a:rPr lang="en-US" dirty="0" smtClean="0"/>
              <a:t>The more you do this, the better you get at it!</a:t>
            </a:r>
          </a:p>
          <a:p>
            <a:r>
              <a:rPr lang="en-US" dirty="0" smtClean="0"/>
              <a:t>A big part of this is clearing your assumptions about what the problems are, and what can and can’t </a:t>
            </a:r>
            <a:r>
              <a:rPr lang="en-US" smtClean="0"/>
              <a:t>be changed</a:t>
            </a:r>
          </a:p>
        </p:txBody>
      </p:sp>
    </p:spTree>
    <p:extLst>
      <p:ext uri="{BB962C8B-B14F-4D97-AF65-F5344CB8AC3E}">
        <p14:creationId xmlns:p14="http://schemas.microsoft.com/office/powerpoint/2010/main" val="226967879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Get free tools</a:t>
            </a:r>
            <a:endParaRPr lang="en-US" dirty="0"/>
          </a:p>
        </p:txBody>
      </p:sp>
      <p:sp>
        <p:nvSpPr>
          <p:cNvPr id="5" name="Content Placeholder 4"/>
          <p:cNvSpPr>
            <a:spLocks noGrp="1"/>
          </p:cNvSpPr>
          <p:nvPr>
            <p:ph idx="1"/>
          </p:nvPr>
        </p:nvSpPr>
        <p:spPr/>
        <p:txBody>
          <a:bodyPr/>
          <a:lstStyle/>
          <a:p>
            <a:pPr indent="-135602"/>
            <a:r>
              <a:rPr lang="en-US" dirty="0" smtClean="0"/>
              <a:t>BrentOzar.com/go/Active</a:t>
            </a:r>
          </a:p>
          <a:p>
            <a:pPr indent="-135602"/>
            <a:r>
              <a:rPr lang="en-US" dirty="0" smtClean="0"/>
              <a:t>BrentOzar.com/Blitz</a:t>
            </a:r>
          </a:p>
          <a:p>
            <a:pPr indent="-135602"/>
            <a:r>
              <a:rPr lang="en-US" dirty="0" smtClean="0"/>
              <a:t>BrentOzar.com/</a:t>
            </a:r>
            <a:r>
              <a:rPr lang="en-US" dirty="0" err="1" smtClean="0"/>
              <a:t>AskBrent</a:t>
            </a:r>
            <a:endParaRPr lang="en-US" dirty="0"/>
          </a:p>
        </p:txBody>
      </p:sp>
    </p:spTree>
    <p:extLst>
      <p:ext uri="{BB962C8B-B14F-4D97-AF65-F5344CB8AC3E}">
        <p14:creationId xmlns:p14="http://schemas.microsoft.com/office/powerpoint/2010/main" val="921217804"/>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Action Plan</a:t>
            </a:r>
            <a:endParaRPr lang="en-US" dirty="0"/>
          </a:p>
        </p:txBody>
      </p:sp>
      <p:sp>
        <p:nvSpPr>
          <p:cNvPr id="5" name="Content Placeholder 4"/>
          <p:cNvSpPr>
            <a:spLocks noGrp="1"/>
          </p:cNvSpPr>
          <p:nvPr>
            <p:ph idx="1"/>
          </p:nvPr>
        </p:nvSpPr>
        <p:spPr/>
        <p:txBody>
          <a:bodyPr>
            <a:normAutofit/>
          </a:bodyPr>
          <a:lstStyle/>
          <a:p>
            <a:pPr marL="257175" indent="-257175">
              <a:buFont typeface="+mj-lt"/>
              <a:buAutoNum type="arabicPeriod"/>
            </a:pPr>
            <a:r>
              <a:rPr lang="en-US" dirty="0" smtClean="0"/>
              <a:t>Measure your bottlenecks using wait stats</a:t>
            </a:r>
          </a:p>
          <a:p>
            <a:pPr lvl="1"/>
            <a:r>
              <a:rPr lang="en-US" dirty="0" smtClean="0"/>
              <a:t>Normal / low volume times</a:t>
            </a:r>
          </a:p>
          <a:p>
            <a:pPr lvl="1"/>
            <a:r>
              <a:rPr lang="en-US" dirty="0" smtClean="0"/>
              <a:t>Peak volume times</a:t>
            </a:r>
          </a:p>
          <a:p>
            <a:pPr marL="250326" indent="-342900">
              <a:buFont typeface="+mj-lt"/>
              <a:buAutoNum type="arabicPeriod"/>
            </a:pPr>
            <a:r>
              <a:rPr lang="en-US" dirty="0" smtClean="0"/>
              <a:t>Analyze your top queries</a:t>
            </a:r>
          </a:p>
          <a:p>
            <a:pPr lvl="1"/>
            <a:r>
              <a:rPr lang="en-US" dirty="0" smtClean="0"/>
              <a:t>Look for relationships with your bottlenecks</a:t>
            </a:r>
          </a:p>
          <a:p>
            <a:pPr lvl="2"/>
            <a:r>
              <a:rPr lang="en-US" dirty="0" smtClean="0"/>
              <a:t>Anti-patterns</a:t>
            </a:r>
          </a:p>
          <a:p>
            <a:pPr lvl="2"/>
            <a:r>
              <a:rPr lang="en-US" dirty="0" smtClean="0"/>
              <a:t>Frequently run queries</a:t>
            </a:r>
          </a:p>
          <a:p>
            <a:pPr lvl="2"/>
            <a:r>
              <a:rPr lang="en-US" dirty="0" smtClean="0"/>
              <a:t>Queries using lots of IO</a:t>
            </a:r>
            <a:endParaRPr lang="en-US" dirty="0"/>
          </a:p>
          <a:p>
            <a:pPr marL="342900" indent="-342900">
              <a:buFont typeface="+mj-lt"/>
              <a:buAutoNum type="arabicPeriod"/>
            </a:pPr>
            <a:r>
              <a:rPr lang="en-US" dirty="0" smtClean="0"/>
              <a:t>Keep the information on hand. When performance is a problem, take more samples and identify what is different</a:t>
            </a:r>
          </a:p>
        </p:txBody>
      </p:sp>
    </p:spTree>
    <p:extLst>
      <p:ext uri="{BB962C8B-B14F-4D97-AF65-F5344CB8AC3E}">
        <p14:creationId xmlns:p14="http://schemas.microsoft.com/office/powerpoint/2010/main" val="174654128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yield?</a:t>
            </a:r>
            <a:endParaRPr lang="en-US" dirty="0"/>
          </a:p>
        </p:txBody>
      </p:sp>
      <p:sp>
        <p:nvSpPr>
          <p:cNvPr id="3" name="Content Placeholder 2"/>
          <p:cNvSpPr>
            <a:spLocks noGrp="1"/>
          </p:cNvSpPr>
          <p:nvPr>
            <p:ph idx="1"/>
          </p:nvPr>
        </p:nvSpPr>
        <p:spPr/>
        <p:txBody>
          <a:bodyPr/>
          <a:lstStyle/>
          <a:p>
            <a:r>
              <a:rPr lang="en-US" dirty="0" smtClean="0"/>
              <a:t>CPU is limited</a:t>
            </a:r>
          </a:p>
          <a:p>
            <a:r>
              <a:rPr lang="en-US" dirty="0" smtClean="0"/>
              <a:t>When a query is waiting on another resource, it doesn’t need to be active on the CPU</a:t>
            </a:r>
          </a:p>
        </p:txBody>
      </p:sp>
      <p:sp>
        <p:nvSpPr>
          <p:cNvPr id="5" name="Oval Callout 4"/>
          <p:cNvSpPr/>
          <p:nvPr/>
        </p:nvSpPr>
        <p:spPr bwMode="auto">
          <a:xfrm>
            <a:off x="2416299" y="3143310"/>
            <a:ext cx="2478881" cy="1010856"/>
          </a:xfrm>
          <a:prstGeom prst="wedgeEllipseCallout">
            <a:avLst>
              <a:gd name="adj1" fmla="val -60508"/>
              <a:gd name="adj2" fmla="val 5087"/>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t" anchorCtr="0" compatLnSpc="1">
            <a:prstTxWarp prst="textNoShape">
              <a:avLst/>
            </a:prstTxWarp>
          </a:bodyPr>
          <a:lstStyle/>
          <a:p>
            <a:pPr algn="ctr" defTabSz="685800" fontAlgn="base">
              <a:spcBef>
                <a:spcPct val="0"/>
              </a:spcBef>
              <a:spcAft>
                <a:spcPct val="0"/>
              </a:spcAft>
            </a:pPr>
            <a:r>
              <a:rPr lang="en-US" sz="120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I need to use a bunch of data, but it’s all locked up by someone else.</a:t>
            </a:r>
          </a:p>
        </p:txBody>
      </p:sp>
      <p:pic>
        <p:nvPicPr>
          <p:cNvPr id="8" name="Picture 7" descr="BlockingHero.png"/>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1183964" y="3143310"/>
            <a:ext cx="1286435" cy="1581281"/>
          </a:xfrm>
          <a:prstGeom prst="rect">
            <a:avLst/>
          </a:prstGeom>
        </p:spPr>
      </p:pic>
    </p:spTree>
    <p:extLst>
      <p:ext uri="{BB962C8B-B14F-4D97-AF65-F5344CB8AC3E}">
        <p14:creationId xmlns:p14="http://schemas.microsoft.com/office/powerpoint/2010/main" val="80389997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Executing != Running</a:t>
            </a:r>
            <a:endParaRPr lang="en-US" dirty="0"/>
          </a:p>
        </p:txBody>
      </p:sp>
      <p:sp>
        <p:nvSpPr>
          <p:cNvPr id="3" name="Content Placeholder 2"/>
          <p:cNvSpPr>
            <a:spLocks noGrp="1"/>
          </p:cNvSpPr>
          <p:nvPr>
            <p:ph idx="1"/>
          </p:nvPr>
        </p:nvSpPr>
        <p:spPr/>
        <p:txBody>
          <a:bodyPr/>
          <a:lstStyle/>
          <a:p>
            <a:r>
              <a:rPr lang="en-US" dirty="0" smtClean="0"/>
              <a:t>An executing query may be waiting:</a:t>
            </a:r>
          </a:p>
          <a:p>
            <a:pPr lvl="1"/>
            <a:r>
              <a:rPr lang="en-US" dirty="0" smtClean="0"/>
              <a:t>For a resource (a lock, a page from storage, etc)</a:t>
            </a:r>
          </a:p>
          <a:p>
            <a:pPr lvl="1"/>
            <a:r>
              <a:rPr lang="en-US" dirty="0"/>
              <a:t>For a signal/</a:t>
            </a:r>
            <a:r>
              <a:rPr lang="en-US" dirty="0" smtClean="0"/>
              <a:t>CPU (if it’s ready to go again)</a:t>
            </a:r>
          </a:p>
          <a:p>
            <a:r>
              <a:rPr lang="en-US" dirty="0" smtClean="0"/>
              <a:t>SQL Server tracks:</a:t>
            </a:r>
          </a:p>
          <a:p>
            <a:pPr lvl="1"/>
            <a:r>
              <a:rPr lang="en-US" dirty="0" smtClean="0"/>
              <a:t>What queries have run</a:t>
            </a:r>
          </a:p>
          <a:p>
            <a:pPr lvl="1"/>
            <a:r>
              <a:rPr lang="en-US" dirty="0" smtClean="0"/>
              <a:t>What execution plans they used</a:t>
            </a:r>
          </a:p>
          <a:p>
            <a:pPr lvl="1"/>
            <a:r>
              <a:rPr lang="en-US" dirty="0" smtClean="0"/>
              <a:t>How long queries were waiting</a:t>
            </a:r>
          </a:p>
          <a:p>
            <a:pPr lvl="1"/>
            <a:r>
              <a:rPr lang="en-US" dirty="0" smtClean="0"/>
              <a:t>What they were waiting for</a:t>
            </a:r>
            <a:endParaRPr lang="en-US" dirty="0"/>
          </a:p>
        </p:txBody>
      </p:sp>
    </p:spTree>
    <p:extLst>
      <p:ext uri="{BB962C8B-B14F-4D97-AF65-F5344CB8AC3E}">
        <p14:creationId xmlns:p14="http://schemas.microsoft.com/office/powerpoint/2010/main" val="28217679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Let’s look at an example</a:t>
            </a:r>
            <a:endParaRPr lang="en-US" dirty="0"/>
          </a:p>
        </p:txBody>
      </p:sp>
      <p:sp>
        <p:nvSpPr>
          <p:cNvPr id="5" name="Text Placeholder 4"/>
          <p:cNvSpPr>
            <a:spLocks noGrp="1"/>
          </p:cNvSpPr>
          <p:nvPr>
            <p:ph type="body" idx="1"/>
          </p:nvPr>
        </p:nvSpPr>
        <p:spPr/>
        <p:txBody>
          <a:bodyPr/>
          <a:lstStyle/>
          <a:p>
            <a:r>
              <a:rPr lang="en-US" dirty="0" smtClean="0"/>
              <a:t>Cat pictures will make this clearer</a:t>
            </a:r>
            <a:endParaRPr lang="en-US" dirty="0"/>
          </a:p>
        </p:txBody>
      </p:sp>
    </p:spTree>
    <p:extLst>
      <p:ext uri="{BB962C8B-B14F-4D97-AF65-F5344CB8AC3E}">
        <p14:creationId xmlns:p14="http://schemas.microsoft.com/office/powerpoint/2010/main" val="369848977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Callout 7"/>
          <p:cNvSpPr/>
          <p:nvPr/>
        </p:nvSpPr>
        <p:spPr bwMode="auto">
          <a:xfrm>
            <a:off x="2027003" y="2637336"/>
            <a:ext cx="2637468" cy="1142060"/>
          </a:xfrm>
          <a:prstGeom prst="wedgeEllipseCallout">
            <a:avLst>
              <a:gd name="adj1" fmla="val -60843"/>
              <a:gd name="adj2" fmla="val 10159"/>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vert="horz" wrap="square" lIns="68580" tIns="34290" rIns="68580" bIns="34290" numCol="1" rtlCol="0" anchor="ctr" anchorCtr="0" compatLnSpc="1">
            <a:prstTxWarp prst="textNoShape">
              <a:avLst/>
            </a:prstTxWarp>
          </a:bodyPr>
          <a:lstStyle/>
          <a:p>
            <a:pPr algn="ctr" defTabSz="685800" fontAlgn="base">
              <a:spcBef>
                <a:spcPct val="0"/>
              </a:spcBef>
              <a:spcAft>
                <a:spcPct val="0"/>
              </a:spcAft>
            </a:pPr>
            <a:r>
              <a:rPr lang="en-US" sz="13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I read </a:t>
            </a:r>
            <a:r>
              <a:rPr lang="en-US" sz="1350" dirty="0" err="1">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DBAReactions</a:t>
            </a:r>
            <a:r>
              <a:rPr lang="en-US" sz="1350" dirty="0">
                <a:solidFill>
                  <a:srgbClr val="000000"/>
                </a:solidFill>
                <a:latin typeface="Sweet Sans Pro Light" panose="02000000000000000000" pitchFamily="50" charset="0"/>
                <a:ea typeface="ヒラギノ角ゴ ProN W3" charset="0"/>
                <a:cs typeface="Sweet Sans Pro Light" panose="02000000000000000000" pitchFamily="50" charset="0"/>
                <a:sym typeface="GillSans" charset="0"/>
              </a:rPr>
              <a:t> in these quiet moments.</a:t>
            </a:r>
          </a:p>
        </p:txBody>
      </p:sp>
      <p:grpSp>
        <p:nvGrpSpPr>
          <p:cNvPr id="10" name="Group 9"/>
          <p:cNvGrpSpPr/>
          <p:nvPr/>
        </p:nvGrpSpPr>
        <p:grpSpPr>
          <a:xfrm>
            <a:off x="465320" y="2593144"/>
            <a:ext cx="1381029" cy="1321150"/>
            <a:chOff x="355136" y="3761274"/>
            <a:chExt cx="2206422" cy="1797994"/>
          </a:xfrm>
        </p:grpSpPr>
        <p:pic>
          <p:nvPicPr>
            <p:cNvPr id="7" name="Picture 6" descr="Cat Computer.gif"/>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8479"/>
                      </a14:imgEffect>
                    </a14:imgLayer>
                  </a14:imgProps>
                </a:ext>
                <a:ext uri="{28A0092B-C50C-407E-A947-70E740481C1C}">
                  <a14:useLocalDpi xmlns:a14="http://schemas.microsoft.com/office/drawing/2010/main"/>
                </a:ext>
              </a:extLst>
            </a:blip>
            <a:stretch>
              <a:fillRect/>
            </a:stretch>
          </p:blipFill>
          <p:spPr>
            <a:xfrm flipH="1">
              <a:off x="496249" y="4149235"/>
              <a:ext cx="1847443" cy="1410033"/>
            </a:xfrm>
            <a:prstGeom prst="rect">
              <a:avLst/>
            </a:prstGeom>
          </p:spPr>
        </p:pic>
        <p:sp>
          <p:nvSpPr>
            <p:cNvPr id="6" name="TextBox 5"/>
            <p:cNvSpPr txBox="1"/>
            <p:nvPr/>
          </p:nvSpPr>
          <p:spPr>
            <a:xfrm>
              <a:off x="355136" y="3761274"/>
              <a:ext cx="2206422" cy="502635"/>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Scheduler</a:t>
              </a:r>
            </a:p>
          </p:txBody>
        </p:sp>
      </p:grpSp>
      <p:grpSp>
        <p:nvGrpSpPr>
          <p:cNvPr id="11" name="Group 10"/>
          <p:cNvGrpSpPr/>
          <p:nvPr/>
        </p:nvGrpSpPr>
        <p:grpSpPr>
          <a:xfrm>
            <a:off x="118544" y="1322418"/>
            <a:ext cx="1949635" cy="1109219"/>
            <a:chOff x="355136" y="404012"/>
            <a:chExt cx="2206422" cy="1255314"/>
          </a:xfrm>
        </p:grpSpPr>
        <p:pic>
          <p:nvPicPr>
            <p:cNvPr id="12" name="Picture 11" descr="shutterstock_139179170.png"/>
            <p:cNvPicPr>
              <a:picLocks noChangeAspect="1"/>
            </p:cNvPicPr>
            <p:nvPr/>
          </p:nvPicPr>
          <p:blipFill rotWithShape="1">
            <a:blip r:embed="rId4" cstate="print">
              <a:extLst>
                <a:ext uri="{28A0092B-C50C-407E-A947-70E740481C1C}">
                  <a14:useLocalDpi xmlns:a14="http://schemas.microsoft.com/office/drawing/2010/main"/>
                </a:ext>
              </a:extLst>
            </a:blip>
            <a:srcRect l="24179" t="8298" r="29647" b="24971"/>
            <a:stretch/>
          </p:blipFill>
          <p:spPr>
            <a:xfrm>
              <a:off x="985383" y="404012"/>
              <a:ext cx="868599" cy="1255314"/>
            </a:xfrm>
            <a:prstGeom prst="rect">
              <a:avLst/>
            </a:prstGeom>
          </p:spPr>
        </p:pic>
        <p:sp>
          <p:nvSpPr>
            <p:cNvPr id="13" name="TextBox 12"/>
            <p:cNvSpPr txBox="1"/>
            <p:nvPr/>
          </p:nvSpPr>
          <p:spPr>
            <a:xfrm>
              <a:off x="355136" y="1090078"/>
              <a:ext cx="2206422" cy="417977"/>
            </a:xfrm>
            <a:prstGeom prst="rect">
              <a:avLst/>
            </a:prstGeom>
            <a:noFill/>
          </p:spPr>
          <p:txBody>
            <a:bodyPr wrap="square" rtlCol="0">
              <a:spAutoFit/>
            </a:bodyPr>
            <a:lstStyle/>
            <a:p>
              <a:pPr algn="ctr"/>
              <a:r>
                <a:rPr lang="en-US" dirty="0">
                  <a:latin typeface="Sweet Sans Pro" panose="02000000000000000000" pitchFamily="50" charset="0"/>
                  <a:cs typeface="Sweet Sans Pro" panose="02000000000000000000" pitchFamily="50" charset="0"/>
                </a:rPr>
                <a:t>CPU</a:t>
              </a:r>
            </a:p>
          </p:txBody>
        </p:sp>
      </p:grpSp>
    </p:spTree>
    <p:extLst>
      <p:ext uri="{BB962C8B-B14F-4D97-AF65-F5344CB8AC3E}">
        <p14:creationId xmlns:p14="http://schemas.microsoft.com/office/powerpoint/2010/main" val="4748028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636</TotalTime>
  <Words>1791</Words>
  <Application>Microsoft Office PowerPoint</Application>
  <PresentationFormat>Custom</PresentationFormat>
  <Paragraphs>466</Paragraphs>
  <Slides>56</Slides>
  <Notes>8</Notes>
  <HiddenSlides>13</HiddenSlides>
  <MMClips>0</MMClips>
  <ScaleCrop>false</ScaleCrop>
  <HeadingPairs>
    <vt:vector size="4" baseType="variant">
      <vt:variant>
        <vt:lpstr>Theme</vt:lpstr>
      </vt:variant>
      <vt:variant>
        <vt:i4>2</vt:i4>
      </vt:variant>
      <vt:variant>
        <vt:lpstr>Slide Titles</vt:lpstr>
      </vt:variant>
      <vt:variant>
        <vt:i4>56</vt:i4>
      </vt:variant>
    </vt:vector>
  </HeadingPairs>
  <TitlesOfParts>
    <vt:vector size="58" baseType="lpstr">
      <vt:lpstr>2014 Fall Intersection</vt:lpstr>
      <vt:lpstr>Brent Ozar Unlimited</vt:lpstr>
      <vt:lpstr>Assess a Workload and Find Out What’s Slow</vt:lpstr>
      <vt:lpstr>How to assess a workload</vt:lpstr>
      <vt:lpstr>Measure bottlenecks with wait statistics</vt:lpstr>
      <vt:lpstr>SQL Server loves cooperation</vt:lpstr>
      <vt:lpstr>Meet the SQLOS</vt:lpstr>
      <vt:lpstr>Why yield?</vt:lpstr>
      <vt:lpstr>Executing != Running</vt:lpstr>
      <vt:lpstr>Let’s look at an example</vt:lpstr>
      <vt:lpstr>PowerPoint Presentation</vt:lpstr>
      <vt:lpstr>A query walks in</vt:lpstr>
      <vt:lpstr>PowerPoint Presentation</vt:lpstr>
      <vt:lpstr>PowerPoint Presentation</vt:lpstr>
      <vt:lpstr>PowerPoint Presentation</vt:lpstr>
      <vt:lpstr>PowerPoint Presentation</vt:lpstr>
      <vt:lpstr>A new query…</vt:lpstr>
      <vt:lpstr>PowerPoint Presentation</vt:lpstr>
      <vt:lpstr>PowerPoint Presentation</vt:lpstr>
      <vt:lpstr>PowerPoint Presentation</vt:lpstr>
      <vt:lpstr>PowerPoint Presentation</vt:lpstr>
      <vt:lpstr>PowerPoint Presentation</vt:lpstr>
      <vt:lpstr>Waits identify SQL Server’s bottlenecks</vt:lpstr>
      <vt:lpstr>How to track wait stats and find top queries with free tools</vt:lpstr>
      <vt:lpstr>Healthy vs. unhealthy monitoring</vt:lpstr>
      <vt:lpstr>Demo:  The terrible tempdb workload</vt:lpstr>
      <vt:lpstr>PowerPoint Presentation</vt:lpstr>
      <vt:lpstr>1. Query waits since startup</vt:lpstr>
      <vt:lpstr>Waits since startup</vt:lpstr>
      <vt:lpstr>Waits this instant: sp_WhoIsActive</vt:lpstr>
      <vt:lpstr>Waits over a sample period: sp_AskBrent</vt:lpstr>
      <vt:lpstr>Top queries</vt:lpstr>
      <vt:lpstr>Top query’s execution plan</vt:lpstr>
      <vt:lpstr>Waits and top queries</vt:lpstr>
      <vt:lpstr>Wait stat comparison</vt:lpstr>
      <vt:lpstr>Top Waits</vt:lpstr>
      <vt:lpstr>Observations</vt:lpstr>
      <vt:lpstr>We raise ‘Cost Threshold for Parallelism’</vt:lpstr>
      <vt:lpstr>Wait stats after this change</vt:lpstr>
      <vt:lpstr>PowerPoint Presentation</vt:lpstr>
      <vt:lpstr>Four uneven tempdb data files</vt:lpstr>
      <vt:lpstr>4 even tempdb data files</vt:lpstr>
      <vt:lpstr>Parallelism takes work</vt:lpstr>
      <vt:lpstr>Parallelism wasn’t worth it here</vt:lpstr>
      <vt:lpstr>The terrible tempdb workload</vt:lpstr>
      <vt:lpstr>PowerPoint Presentation</vt:lpstr>
      <vt:lpstr>How many tempdb files?</vt:lpstr>
      <vt:lpstr>Danger…</vt:lpstr>
      <vt:lpstr>Activity monitor vs sp_AskBrent</vt:lpstr>
      <vt:lpstr>Wait Type Decoder Ring</vt:lpstr>
      <vt:lpstr>Avoid mistakes</vt:lpstr>
      <vt:lpstr>PowerPoint Presentation</vt:lpstr>
      <vt:lpstr>This isn’t just about hardware. Query and index patterns cause waits, too.</vt:lpstr>
      <vt:lpstr>PowerPoint Presentation</vt:lpstr>
      <vt:lpstr>Your Mission</vt:lpstr>
      <vt:lpstr>This requires practice</vt:lpstr>
      <vt:lpstr>Get free tools</vt:lpstr>
      <vt:lpstr>Action Plan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Tracking Bottlenecks with Wait Statistics</dc:title>
  <dc:creator>Kendra Little</dc:creator>
  <cp:lastModifiedBy>Kimberly L. Tripp</cp:lastModifiedBy>
  <cp:revision>166</cp:revision>
  <cp:lastPrinted>2014-11-02T21:40:04Z</cp:lastPrinted>
  <dcterms:created xsi:type="dcterms:W3CDTF">2014-09-22T21:59:51Z</dcterms:created>
  <dcterms:modified xsi:type="dcterms:W3CDTF">2014-11-02T21:43:35Z</dcterms:modified>
</cp:coreProperties>
</file>