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4129" r:id="rId1"/>
    <p:sldMasterId id="2147484142" r:id="rId2"/>
  </p:sldMasterIdLst>
  <p:notesMasterIdLst>
    <p:notesMasterId r:id="rId55"/>
  </p:notesMasterIdLst>
  <p:handoutMasterIdLst>
    <p:handoutMasterId r:id="rId56"/>
  </p:handoutMasterIdLst>
  <p:sldIdLst>
    <p:sldId id="256" r:id="rId3"/>
    <p:sldId id="264" r:id="rId4"/>
    <p:sldId id="278" r:id="rId5"/>
    <p:sldId id="342" r:id="rId6"/>
    <p:sldId id="343" r:id="rId7"/>
    <p:sldId id="344" r:id="rId8"/>
    <p:sldId id="345" r:id="rId9"/>
    <p:sldId id="331" r:id="rId10"/>
    <p:sldId id="332" r:id="rId11"/>
    <p:sldId id="333" r:id="rId12"/>
    <p:sldId id="334" r:id="rId13"/>
    <p:sldId id="335" r:id="rId14"/>
    <p:sldId id="336" r:id="rId15"/>
    <p:sldId id="279" r:id="rId16"/>
    <p:sldId id="281" r:id="rId17"/>
    <p:sldId id="282" r:id="rId18"/>
    <p:sldId id="346" r:id="rId19"/>
    <p:sldId id="304" r:id="rId20"/>
    <p:sldId id="305" r:id="rId21"/>
    <p:sldId id="303" r:id="rId22"/>
    <p:sldId id="280" r:id="rId23"/>
    <p:sldId id="306" r:id="rId24"/>
    <p:sldId id="307" r:id="rId25"/>
    <p:sldId id="308" r:id="rId26"/>
    <p:sldId id="309" r:id="rId27"/>
    <p:sldId id="310" r:id="rId28"/>
    <p:sldId id="311" r:id="rId29"/>
    <p:sldId id="312" r:id="rId30"/>
    <p:sldId id="313" r:id="rId31"/>
    <p:sldId id="320" r:id="rId32"/>
    <p:sldId id="321" r:id="rId33"/>
    <p:sldId id="322" r:id="rId34"/>
    <p:sldId id="325" r:id="rId35"/>
    <p:sldId id="327" r:id="rId36"/>
    <p:sldId id="328" r:id="rId37"/>
    <p:sldId id="326" r:id="rId38"/>
    <p:sldId id="291" r:id="rId39"/>
    <p:sldId id="270" r:id="rId40"/>
    <p:sldId id="340" r:id="rId41"/>
    <p:sldId id="341" r:id="rId42"/>
    <p:sldId id="339" r:id="rId43"/>
    <p:sldId id="265" r:id="rId44"/>
    <p:sldId id="257" r:id="rId45"/>
    <p:sldId id="294" r:id="rId46"/>
    <p:sldId id="295" r:id="rId47"/>
    <p:sldId id="296" r:id="rId48"/>
    <p:sldId id="297" r:id="rId49"/>
    <p:sldId id="298" r:id="rId50"/>
    <p:sldId id="338" r:id="rId51"/>
    <p:sldId id="299" r:id="rId52"/>
    <p:sldId id="292" r:id="rId53"/>
    <p:sldId id="293" r:id="rId54"/>
  </p:sldIdLst>
  <p:sldSz cx="13004800" cy="9753600"/>
  <p:notesSz cx="7315200" cy="9601200"/>
  <p:defaultTextStyle>
    <a:defPPr>
      <a:defRPr lang="en-US"/>
    </a:defPPr>
    <a:lvl1pPr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1pPr>
    <a:lvl2pPr marL="456964"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2pPr>
    <a:lvl3pPr marL="913931"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3pPr>
    <a:lvl4pPr marL="1370894"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4pPr>
    <a:lvl5pPr marL="1827864" algn="ctr" rtl="0" fontAlgn="base">
      <a:spcBef>
        <a:spcPct val="0"/>
      </a:spcBef>
      <a:spcAft>
        <a:spcPct val="0"/>
      </a:spcAft>
      <a:defRPr sz="4300" kern="1200">
        <a:solidFill>
          <a:srgbClr val="000000"/>
        </a:solidFill>
        <a:latin typeface="GillSans" charset="0"/>
        <a:ea typeface="ヒラギノ角ゴ ProN W3" charset="0"/>
        <a:cs typeface="ヒラギノ角ゴ ProN W3" charset="0"/>
        <a:sym typeface="GillSans" charset="0"/>
      </a:defRPr>
    </a:lvl5pPr>
    <a:lvl6pPr marL="2284830"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6pPr>
    <a:lvl7pPr marL="2741795"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7pPr>
    <a:lvl8pPr marL="3198764"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8pPr>
    <a:lvl9pPr marL="3655730" algn="l" defTabSz="456964" rtl="0" eaLnBrk="1" latinLnBrk="0" hangingPunct="1">
      <a:defRPr sz="4300" kern="1200">
        <a:solidFill>
          <a:srgbClr val="000000"/>
        </a:solidFill>
        <a:latin typeface="GillSans" charset="0"/>
        <a:ea typeface="ヒラギノ角ゴ ProN W3" charset="0"/>
        <a:cs typeface="ヒラギノ角ゴ ProN W3" charset="0"/>
        <a:sym typeface="GillSans" charset="0"/>
      </a:defRPr>
    </a:lvl9pPr>
  </p:defaultTextStyle>
  <p:extLst>
    <p:ext uri="{521415D9-36F7-43E2-AB2F-B90AF26B5E84}">
      <p14:sectionLst xmlns:p14="http://schemas.microsoft.com/office/powerpoint/2010/main">
        <p14:section name="Default Section" id="{57BF0710-E5E2-4349-8675-616EF4AE1674}">
          <p14:sldIdLst>
            <p14:sldId id="256"/>
            <p14:sldId id="264"/>
          </p14:sldIdLst>
        </p14:section>
        <p14:section name="Edition" id="{7654F576-8DF5-2548-8C94-5C7DCA9F316C}">
          <p14:sldIdLst>
            <p14:sldId id="278"/>
            <p14:sldId id="342"/>
            <p14:sldId id="343"/>
            <p14:sldId id="344"/>
            <p14:sldId id="345"/>
            <p14:sldId id="331"/>
            <p14:sldId id="332"/>
            <p14:sldId id="333"/>
            <p14:sldId id="334"/>
            <p14:sldId id="335"/>
            <p14:sldId id="336"/>
          </p14:sldIdLst>
        </p14:section>
        <p14:section name="Shared storage" id="{EE284738-0E22-824D-B485-0B6F319DB8ED}">
          <p14:sldIdLst>
            <p14:sldId id="279"/>
            <p14:sldId id="281"/>
            <p14:sldId id="282"/>
            <p14:sldId id="346"/>
            <p14:sldId id="304"/>
            <p14:sldId id="305"/>
            <p14:sldId id="303"/>
            <p14:sldId id="280"/>
          </p14:sldIdLst>
        </p14:section>
        <p14:section name="SAN pathing" id="{6E5D7B25-AD04-F244-9B76-6E301AC00186}">
          <p14:sldIdLst>
            <p14:sldId id="306"/>
            <p14:sldId id="307"/>
            <p14:sldId id="308"/>
            <p14:sldId id="309"/>
            <p14:sldId id="310"/>
            <p14:sldId id="311"/>
            <p14:sldId id="312"/>
            <p14:sldId id="313"/>
            <p14:sldId id="320"/>
            <p14:sldId id="321"/>
            <p14:sldId id="322"/>
            <p14:sldId id="325"/>
            <p14:sldId id="327"/>
            <p14:sldId id="328"/>
            <p14:sldId id="326"/>
          </p14:sldIdLst>
        </p14:section>
        <p14:section name="Local SSDs" id="{AF14C375-8918-0842-BF13-0925205F0829}">
          <p14:sldIdLst>
            <p14:sldId id="291"/>
            <p14:sldId id="270"/>
            <p14:sldId id="340"/>
            <p14:sldId id="341"/>
            <p14:sldId id="339"/>
          </p14:sldIdLst>
        </p14:section>
        <p14:section name="Standard Ed - Local Disks" id="{183C8285-8F65-0548-9CE0-425C32D70A01}">
          <p14:sldIdLst>
            <p14:sldId id="265"/>
            <p14:sldId id="257"/>
          </p14:sldIdLst>
        </p14:section>
        <p14:section name="Enterprise" id="{EBFB789A-CEC3-2E43-8619-DE1F466E0EA7}">
          <p14:sldIdLst>
            <p14:sldId id="294"/>
            <p14:sldId id="295"/>
            <p14:sldId id="296"/>
            <p14:sldId id="297"/>
            <p14:sldId id="298"/>
            <p14:sldId id="338"/>
            <p14:sldId id="299"/>
          </p14:sldIdLst>
        </p14:section>
        <p14:section name="Recap" id="{06BE0EBF-DA11-2245-AE0C-5AE6FB8E23D2}">
          <p14:sldIdLst>
            <p14:sldId id="292"/>
            <p14:sldId id="293"/>
          </p14:sldIdLst>
        </p14:section>
      </p14:sectionLst>
    </p:ext>
    <p:ext uri="{EFAFB233-063F-42B5-8137-9DF3F51BA10A}">
      <p15:sldGuideLst xmlns=""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3" frameSlides="1"/>
  <p:showPr showAnimation="0"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snapToGrid="0" snapToObjects="1">
      <p:cViewPr varScale="1">
        <p:scale>
          <a:sx n="92" d="100"/>
          <a:sy n="92" d="100"/>
        </p:scale>
        <p:origin x="-1038" y="-120"/>
      </p:cViewPr>
      <p:guideLst>
        <p:guide orient="horz" pos="3072"/>
        <p:guide pos="4096"/>
      </p:guideLst>
    </p:cSldViewPr>
  </p:slideViewPr>
  <p:notesTextViewPr>
    <p:cViewPr>
      <p:scale>
        <a:sx n="100" d="100"/>
        <a:sy n="100" d="100"/>
      </p:scale>
      <p:origin x="0" y="0"/>
    </p:cViewPr>
  </p:notesTextViewPr>
  <p:sorterViewPr>
    <p:cViewPr>
      <p:scale>
        <a:sx n="102" d="100"/>
        <a:sy n="102" d="100"/>
      </p:scale>
      <p:origin x="0" y="0"/>
    </p:cViewPr>
  </p:sorterViewPr>
  <p:notesViewPr>
    <p:cSldViewPr snapToGrid="0" snapToObjects="1">
      <p:cViewPr varScale="1">
        <p:scale>
          <a:sx n="100" d="100"/>
          <a:sy n="100" d="100"/>
        </p:scale>
        <p:origin x="-3408" y="-96"/>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handoutMaster" Target="handoutMasters/handoutMaster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6" name="Straight Connector 5"/>
          <p:cNvCxnSpPr/>
          <p:nvPr/>
        </p:nvCxnSpPr>
        <p:spPr>
          <a:xfrm>
            <a:off x="0" y="9021763"/>
            <a:ext cx="2971800" cy="0"/>
          </a:xfrm>
          <a:prstGeom prst="line">
            <a:avLst/>
          </a:prstGeom>
          <a:ln w="31750">
            <a:solidFill>
              <a:srgbClr val="144595"/>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4343400" y="9021763"/>
            <a:ext cx="2971800" cy="0"/>
          </a:xfrm>
          <a:prstGeom prst="line">
            <a:avLst/>
          </a:prstGeom>
          <a:ln w="31750">
            <a:solidFill>
              <a:srgbClr val="144595"/>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8" name="Header Placeholder 1"/>
          <p:cNvSpPr>
            <a:spLocks noGrp="1"/>
          </p:cNvSpPr>
          <p:nvPr>
            <p:ph type="hdr" sz="quarter"/>
          </p:nvPr>
        </p:nvSpPr>
        <p:spPr>
          <a:xfrm>
            <a:off x="2073275" y="152400"/>
            <a:ext cx="3170238" cy="685800"/>
          </a:xfrm>
          <a:prstGeom prst="rect">
            <a:avLst/>
          </a:prstGeom>
        </p:spPr>
        <p:txBody>
          <a:bodyPr vert="horz" lIns="91417" tIns="45708" rIns="91417" bIns="45708" rtlCol="0"/>
          <a:lstStyle>
            <a:lvl1pPr algn="ctr" eaLnBrk="0" hangingPunct="0">
              <a:defRPr sz="1600" b="1" dirty="0" err="1" smtClean="0">
                <a:latin typeface="Calibri Light" pitchFamily="34" charset="0"/>
                <a:cs typeface="+mn-cs"/>
              </a:defRPr>
            </a:lvl1pPr>
          </a:lstStyle>
          <a:p>
            <a:pPr>
              <a:defRPr/>
            </a:pPr>
            <a:endParaRPr lang="en-US" sz="500" dirty="0" smtClean="0"/>
          </a:p>
          <a:p>
            <a:pPr>
              <a:defRPr/>
            </a:pPr>
            <a:r>
              <a:rPr lang="en-US" dirty="0" err="1" smtClean="0"/>
              <a:t>SQLintersection</a:t>
            </a:r>
            <a:r>
              <a:rPr lang="en-US" sz="1400" b="0" dirty="0"/>
              <a:t/>
            </a:r>
            <a:br>
              <a:rPr lang="en-US" sz="1400" b="0" dirty="0"/>
            </a:br>
            <a:r>
              <a:rPr lang="en-US" sz="1200" b="0" dirty="0" smtClean="0"/>
              <a:t>www.SQLintersection.com   </a:t>
            </a:r>
            <a:endParaRPr lang="en-US" sz="1200" b="0" dirty="0"/>
          </a:p>
        </p:txBody>
      </p:sp>
      <p:pic>
        <p:nvPicPr>
          <p:cNvPr id="9"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bwMode="auto">
          <a:xfrm>
            <a:off x="2971800" y="8825446"/>
            <a:ext cx="1371600" cy="394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03924454"/>
      </p:ext>
    </p:extLst>
  </p:cSld>
  <p:clrMap bg1="lt1" tx1="dk1" bg2="lt2" tx2="dk2" accent1="accent1" accent2="accent2" accent3="accent3" accent4="accent4" accent5="accent5" accent6="accent6" hlink="hlink" folHlink="folHlink"/>
  <p:hf sldNum="0"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r>
              <a:rPr lang="en-US" smtClean="0"/>
              <a:t>Copyright Brent Ozar Unlimited™ 2014</a:t>
            </a:r>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4ED80152-7BA1-9F4D-94F2-CBBCED1DFDB9}" type="slidenum">
              <a:rPr lang="en-US" smtClean="0"/>
              <a:t>‹#›</a:t>
            </a:fld>
            <a:endParaRPr lang="en-US"/>
          </a:p>
        </p:txBody>
      </p:sp>
    </p:spTree>
    <p:extLst>
      <p:ext uri="{BB962C8B-B14F-4D97-AF65-F5344CB8AC3E}">
        <p14:creationId xmlns:p14="http://schemas.microsoft.com/office/powerpoint/2010/main" val="3268926186"/>
      </p:ext>
    </p:extLst>
  </p:cSld>
  <p:clrMap bg1="lt1" tx1="dk1" bg2="lt2" tx2="dk2" accent1="accent1" accent2="accent2" accent3="accent3" accent4="accent4" accent5="accent5" accent6="accent6" hlink="hlink" folHlink="folHlink"/>
  <p:hf sldNum="0" hdr="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don't buy a lot of servers, but you're about to deploy SQL Server, and you only get one chance to make it right. Brent Ozar will boil down everything you need to know into just a few simple decisions. Which SQL Server edition do you need, does your RPO/RTO dictate shared storage, and does your app need 2, 4, or 8 sockets? Armed with the right questions, you'll know exactly what hardware to ask for.</a:t>
            </a:r>
            <a:endParaRPr lang="en-US" dirty="0"/>
          </a:p>
        </p:txBody>
      </p:sp>
      <p:sp>
        <p:nvSpPr>
          <p:cNvPr id="5" name="Date Placeholder 4"/>
          <p:cNvSpPr>
            <a:spLocks noGrp="1"/>
          </p:cNvSpPr>
          <p:nvPr>
            <p:ph type="dt" idx="11"/>
          </p:nvPr>
        </p:nvSpPr>
        <p:spPr/>
        <p:txBody>
          <a:bodyPr/>
          <a:lstStyle/>
          <a:p>
            <a:endParaRPr lang="en-US"/>
          </a:p>
        </p:txBody>
      </p:sp>
      <p:sp>
        <p:nvSpPr>
          <p:cNvPr id="6" name="Footer Placeholder 5"/>
          <p:cNvSpPr>
            <a:spLocks noGrp="1"/>
          </p:cNvSpPr>
          <p:nvPr>
            <p:ph type="ftr" sz="quarter" idx="12"/>
          </p:nvPr>
        </p:nvSpPr>
        <p:spPr/>
        <p:txBody>
          <a:bodyPr/>
          <a:lstStyle/>
          <a:p>
            <a:r>
              <a:rPr lang="en-US" smtClean="0"/>
              <a:t>Copyright Brent Ozar Unlimited™ 2014</a:t>
            </a:r>
            <a:endParaRPr lang="en-US"/>
          </a:p>
        </p:txBody>
      </p:sp>
    </p:spTree>
    <p:extLst>
      <p:ext uri="{BB962C8B-B14F-4D97-AF65-F5344CB8AC3E}">
        <p14:creationId xmlns:p14="http://schemas.microsoft.com/office/powerpoint/2010/main" val="2770140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don't buy a lot of servers, but you're about to deploy SQL Server, and you only get one chance to make it right. Brent Ozar will boil down everything you need to know into just a few simple decisions. Which SQL Server edition do you need, does your RPO/RTO dictate shared storage, and does your app need 2, 4, or 8 sockets? Armed with the right questions, you'll know exactly what hardware to ask for.</a:t>
            </a:r>
            <a:endParaRPr lang="en-US" dirty="0"/>
          </a:p>
        </p:txBody>
      </p:sp>
      <p:sp>
        <p:nvSpPr>
          <p:cNvPr id="4" name="Date Placeholder 3"/>
          <p:cNvSpPr>
            <a:spLocks noGrp="1"/>
          </p:cNvSpPr>
          <p:nvPr>
            <p:ph type="dt"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Copyright Brent Ozar Unlimited™ 2014</a:t>
            </a:r>
            <a:endParaRPr lang="en-US"/>
          </a:p>
        </p:txBody>
      </p:sp>
    </p:spTree>
    <p:extLst>
      <p:ext uri="{BB962C8B-B14F-4D97-AF65-F5344CB8AC3E}">
        <p14:creationId xmlns:p14="http://schemas.microsoft.com/office/powerpoint/2010/main" val="22206046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TYPE R slide</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13</a:t>
            </a:fld>
            <a:endParaRPr lang="en-US" dirty="0"/>
          </a:p>
        </p:txBody>
      </p:sp>
    </p:spTree>
    <p:extLst>
      <p:ext uri="{BB962C8B-B14F-4D97-AF65-F5344CB8AC3E}">
        <p14:creationId xmlns:p14="http://schemas.microsoft.com/office/powerpoint/2010/main" val="25573078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title"/>
          </p:nvPr>
        </p:nvSpPr>
        <p:spPr>
          <a:xfrm>
            <a:off x="1254460" y="5377913"/>
            <a:ext cx="10503949" cy="825500"/>
          </a:xfrm>
        </p:spPr>
        <p:txBody>
          <a:bodyPr/>
          <a:lstStyle>
            <a:lvl1pPr>
              <a:defRPr>
                <a:solidFill>
                  <a:schemeClr val="bg1"/>
                </a:solidFill>
              </a:defRPr>
            </a:lvl1pPr>
          </a:lstStyle>
          <a:p>
            <a:r>
              <a:rPr lang="en-US" smtClean="0"/>
              <a:t>Click to edit Master title style</a:t>
            </a:r>
            <a:endParaRPr lang="en-US" dirty="0"/>
          </a:p>
        </p:txBody>
      </p:sp>
      <p:sp>
        <p:nvSpPr>
          <p:cNvPr id="6" name="Content Placeholder 5"/>
          <p:cNvSpPr>
            <a:spLocks noGrp="1"/>
          </p:cNvSpPr>
          <p:nvPr>
            <p:ph sz="quarter" idx="10"/>
          </p:nvPr>
        </p:nvSpPr>
        <p:spPr>
          <a:xfrm>
            <a:off x="1255094" y="6327775"/>
            <a:ext cx="10503949" cy="3247448"/>
          </a:xfrm>
        </p:spPr>
        <p:txBody>
          <a:bodyPr>
            <a:normAutofit/>
          </a:bodyPr>
          <a:lstStyle>
            <a:lvl1pPr>
              <a:defRPr>
                <a:solidFill>
                  <a:srgbClr val="FF0000"/>
                </a:solidFill>
              </a:defRPr>
            </a:lvl1pPr>
            <a:lvl2pPr>
              <a:defRPr>
                <a:solidFill>
                  <a:srgbClr val="FF0000"/>
                </a:solidFill>
              </a:defRPr>
            </a:lvl2pPr>
            <a:lvl3pPr>
              <a:defRPr>
                <a:solidFill>
                  <a:srgbClr val="FF0000"/>
                </a:solidFill>
              </a:defRPr>
            </a:lvl3pPr>
            <a:lvl4pPr>
              <a:defRPr>
                <a:solidFill>
                  <a:srgbClr val="FF0000"/>
                </a:solidFill>
              </a:defRPr>
            </a:lvl4pPr>
            <a:lvl5pPr>
              <a:defRPr>
                <a:solidFill>
                  <a:srgbClr val="FF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47461399"/>
      </p:ext>
    </p:extLst>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912972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cSld name="Single Bold Statement">
    <p:spTree>
      <p:nvGrpSpPr>
        <p:cNvPr id="1" name=""/>
        <p:cNvGrpSpPr/>
        <p:nvPr/>
      </p:nvGrpSpPr>
      <p:grpSpPr>
        <a:xfrm>
          <a:off x="0" y="0"/>
          <a:ext cx="0" cy="0"/>
          <a:chOff x="0" y="0"/>
          <a:chExt cx="0" cy="0"/>
        </a:xfrm>
      </p:grpSpPr>
      <p:sp>
        <p:nvSpPr>
          <p:cNvPr id="2" name="Title 1"/>
          <p:cNvSpPr>
            <a:spLocks noGrp="1"/>
          </p:cNvSpPr>
          <p:nvPr>
            <p:ph type="title"/>
          </p:nvPr>
        </p:nvSpPr>
        <p:spPr>
          <a:xfrm>
            <a:off x="1255095" y="1711158"/>
            <a:ext cx="10503950" cy="4292560"/>
          </a:xfrm>
        </p:spPr>
        <p:txBody>
          <a:bodyPr/>
          <a:lstStyle>
            <a:lvl1pPr algn="ctr">
              <a:lnSpc>
                <a:spcPct val="100000"/>
              </a:lnSpc>
              <a:defRPr sz="8500"/>
            </a:lvl1pPr>
          </a:lstStyle>
          <a:p>
            <a:r>
              <a:rPr lang="en-US" smtClean="0"/>
              <a:t>Click to edit Master title style</a:t>
            </a:r>
            <a:endParaRPr lang="en-US" dirty="0"/>
          </a:p>
        </p:txBody>
      </p:sp>
    </p:spTree>
    <p:extLst>
      <p:ext uri="{BB962C8B-B14F-4D97-AF65-F5344CB8AC3E}">
        <p14:creationId xmlns:p14="http://schemas.microsoft.com/office/powerpoint/2010/main" val="215973374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Code Samp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600"/>
            </a:lvl1pPr>
          </a:lstStyle>
          <a:p>
            <a:r>
              <a:rPr lang="en-US" smtClean="0"/>
              <a:t>Click to edit Master title style</a:t>
            </a:r>
            <a:endParaRPr lang="en-US" dirty="0"/>
          </a:p>
        </p:txBody>
      </p:sp>
      <p:sp>
        <p:nvSpPr>
          <p:cNvPr id="5" name="Text Placeholder 4"/>
          <p:cNvSpPr>
            <a:spLocks noGrp="1"/>
          </p:cNvSpPr>
          <p:nvPr>
            <p:ph type="body" sz="quarter" idx="10" hasCustomPrompt="1"/>
          </p:nvPr>
        </p:nvSpPr>
        <p:spPr>
          <a:xfrm>
            <a:off x="1718285" y="2275840"/>
            <a:ext cx="9592510" cy="5635413"/>
          </a:xfrm>
          <a:solidFill>
            <a:schemeClr val="accent1">
              <a:lumMod val="20000"/>
              <a:lumOff val="80000"/>
            </a:schemeClr>
          </a:solidFill>
          <a:ln w="19050" cmpd="sng">
            <a:solidFill>
              <a:srgbClr val="404040"/>
            </a:solidFill>
            <a:prstDash val="dash"/>
          </a:ln>
        </p:spPr>
        <p:txBody>
          <a:bodyPr>
            <a:normAutofit/>
          </a:bodyPr>
          <a:lstStyle>
            <a:lvl1pPr>
              <a:spcBef>
                <a:spcPts val="100"/>
              </a:spcBef>
              <a:spcAft>
                <a:spcPts val="100"/>
              </a:spcAft>
              <a:buNone/>
              <a:tabLst>
                <a:tab pos="454025" algn="l"/>
              </a:tabLst>
              <a:defRPr sz="4400" b="0">
                <a:latin typeface="Courier New"/>
                <a:cs typeface="Courier New"/>
              </a:defRPr>
            </a:lvl1pPr>
          </a:lstStyle>
          <a:p>
            <a:pPr lvl="0"/>
            <a:r>
              <a:rPr lang="en-US" dirty="0" smtClean="0"/>
              <a:t>SELECT</a:t>
            </a:r>
          </a:p>
          <a:p>
            <a:pPr lvl="0"/>
            <a:r>
              <a:rPr lang="en-US" dirty="0" smtClean="0"/>
              <a:t>	Unlimited</a:t>
            </a:r>
          </a:p>
          <a:p>
            <a:pPr lvl="0"/>
            <a:r>
              <a:rPr lang="en-US" dirty="0" smtClean="0"/>
              <a:t>FROM </a:t>
            </a:r>
            <a:r>
              <a:rPr lang="en-US" dirty="0" err="1" smtClean="0"/>
              <a:t>Brent.Ozar</a:t>
            </a:r>
            <a:r>
              <a:rPr lang="en-US" dirty="0" smtClean="0"/>
              <a:t>;</a:t>
            </a:r>
          </a:p>
          <a:p>
            <a:pPr lvl="0"/>
            <a:r>
              <a:rPr lang="en-US" dirty="0" smtClean="0"/>
              <a:t>GO</a:t>
            </a:r>
          </a:p>
        </p:txBody>
      </p:sp>
    </p:spTree>
    <p:extLst>
      <p:ext uri="{BB962C8B-B14F-4D97-AF65-F5344CB8AC3E}">
        <p14:creationId xmlns:p14="http://schemas.microsoft.com/office/powerpoint/2010/main" val="3304889899"/>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255223" y="5386225"/>
            <a:ext cx="10523914" cy="825500"/>
          </a:xfrm>
        </p:spPr>
        <p:txBody>
          <a:bodyPr/>
          <a:lstStyle>
            <a:lvl1pPr>
              <a:defRPr sz="4835">
                <a:solidFill>
                  <a:schemeClr val="bg1"/>
                </a:solidFill>
              </a:defRPr>
            </a:lvl1pPr>
          </a:lstStyle>
          <a:p>
            <a:r>
              <a:rPr lang="en-US" smtClean="0"/>
              <a:t>Click to edit Master title style</a:t>
            </a:r>
            <a:endParaRPr lang="en-US" dirty="0"/>
          </a:p>
        </p:txBody>
      </p:sp>
      <p:sp>
        <p:nvSpPr>
          <p:cNvPr id="6" name="Content Placeholder 5"/>
          <p:cNvSpPr>
            <a:spLocks noGrp="1"/>
          </p:cNvSpPr>
          <p:nvPr>
            <p:ph sz="quarter" idx="10"/>
          </p:nvPr>
        </p:nvSpPr>
        <p:spPr>
          <a:xfrm>
            <a:off x="1255856" y="6336089"/>
            <a:ext cx="10523914" cy="3003550"/>
          </a:xfrm>
        </p:spPr>
        <p:txBody>
          <a:bodyPr/>
          <a:lstStyle>
            <a:lvl1pPr>
              <a:defRPr>
                <a:solidFill>
                  <a:srgbClr val="FF0000"/>
                </a:solidFill>
              </a:defRPr>
            </a:lvl1pPr>
            <a:lvl2pPr>
              <a:defRPr>
                <a:solidFill>
                  <a:srgbClr val="FF0000"/>
                </a:solidFill>
              </a:defRPr>
            </a:lvl2pPr>
            <a:lvl3pPr>
              <a:defRPr>
                <a:solidFill>
                  <a:srgbClr val="FF0000"/>
                </a:solidFill>
              </a:defRPr>
            </a:lvl3pPr>
            <a:lvl4pPr>
              <a:defRPr>
                <a:solidFill>
                  <a:srgbClr val="FF0000"/>
                </a:solidFill>
              </a:defRPr>
            </a:lvl4pPr>
            <a:lvl5pPr>
              <a:defRPr>
                <a:solidFill>
                  <a:srgbClr val="FF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089666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Bio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Your Name Goes Here</a:t>
            </a:r>
            <a:endParaRPr lang="en-US" dirty="0"/>
          </a:p>
        </p:txBody>
      </p:sp>
    </p:spTree>
    <p:extLst>
      <p:ext uri="{BB962C8B-B14F-4D97-AF65-F5344CB8AC3E}">
        <p14:creationId xmlns:p14="http://schemas.microsoft.com/office/powerpoint/2010/main" val="11338255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Title Only</a:t>
            </a:r>
            <a:endParaRPr lang="en-US" dirty="0"/>
          </a:p>
        </p:txBody>
      </p:sp>
    </p:spTree>
    <p:extLst>
      <p:ext uri="{BB962C8B-B14F-4D97-AF65-F5344CB8AC3E}">
        <p14:creationId xmlns:p14="http://schemas.microsoft.com/office/powerpoint/2010/main" val="15995290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1pPr marL="0" marR="0" indent="0" algn="l" defTabSz="685698" rtl="0" eaLnBrk="1" fontAlgn="base" latinLnBrk="0" hangingPunct="1">
              <a:lnSpc>
                <a:spcPct val="100000"/>
              </a:lnSpc>
              <a:spcBef>
                <a:spcPts val="1799"/>
              </a:spcBef>
              <a:spcAft>
                <a:spcPts val="0"/>
              </a:spcAft>
              <a:buClrTx/>
              <a:buSzTx/>
              <a:buFont typeface="Arial"/>
              <a:buNone/>
              <a:tabLst>
                <a:tab pos="86904" algn="l"/>
              </a:tabLst>
              <a:defRPr/>
            </a:lvl1pPr>
            <a:lvl2pPr marL="594902" marR="0" indent="-175545" algn="l" defTabSz="685698" rtl="0" eaLnBrk="1" fontAlgn="base" latinLnBrk="0" hangingPunct="1">
              <a:lnSpc>
                <a:spcPct val="100000"/>
              </a:lnSpc>
              <a:spcBef>
                <a:spcPts val="449"/>
              </a:spcBef>
              <a:spcAft>
                <a:spcPct val="0"/>
              </a:spcAft>
              <a:buClrTx/>
              <a:buSzTx/>
              <a:buFont typeface="Arial"/>
              <a:buChar char="•"/>
              <a:tabLst/>
              <a:defRPr/>
            </a:lvl2pPr>
            <a:lvl3pPr marL="942835" marR="0" indent="-257137" algn="l" defTabSz="685698" rtl="0" eaLnBrk="1" fontAlgn="base" latinLnBrk="0" hangingPunct="1">
              <a:lnSpc>
                <a:spcPct val="100000"/>
              </a:lnSpc>
              <a:spcBef>
                <a:spcPts val="449"/>
              </a:spcBef>
              <a:spcAft>
                <a:spcPct val="0"/>
              </a:spcAft>
              <a:buClr>
                <a:srgbClr val="ED1C24"/>
              </a:buClr>
              <a:buSzTx/>
              <a:buFont typeface="Arial"/>
              <a:buChar char="•"/>
              <a:tabLst/>
              <a:defRPr/>
            </a:lvl3pPr>
            <a:lvl4pPr marL="1242826" marR="0" indent="-214281" algn="l" defTabSz="975249" rtl="0" eaLnBrk="1" fontAlgn="base" latinLnBrk="0" hangingPunct="1">
              <a:lnSpc>
                <a:spcPct val="100000"/>
              </a:lnSpc>
              <a:spcBef>
                <a:spcPts val="449"/>
              </a:spcBef>
              <a:spcAft>
                <a:spcPct val="0"/>
              </a:spcAft>
              <a:buClrTx/>
              <a:buSzTx/>
              <a:buFont typeface="Arial"/>
              <a:buChar char="•"/>
              <a:tabLst/>
              <a:defRPr sz="2418"/>
            </a:lvl4pPr>
            <a:lvl5pPr marL="1585675" marR="0" indent="-214281" algn="l" defTabSz="975249" rtl="0" eaLnBrk="1" fontAlgn="base" latinLnBrk="0" hangingPunct="1">
              <a:lnSpc>
                <a:spcPct val="100000"/>
              </a:lnSpc>
              <a:spcBef>
                <a:spcPts val="449"/>
              </a:spcBef>
              <a:spcAft>
                <a:spcPct val="0"/>
              </a:spcAft>
              <a:buClrTx/>
              <a:buSzTx/>
              <a:buFont typeface="Arial"/>
              <a:buChar char="•"/>
              <a:tabLst/>
              <a:defRPr sz="2418"/>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525351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solidFill>
                  <a:srgbClr val="ED1C24"/>
                </a:solidFill>
              </a:defRPr>
            </a:lvl1pPr>
          </a:lstStyle>
          <a:p>
            <a:r>
              <a:rPr lang="en-US" smtClean="0"/>
              <a:t>Click to edit Master title style</a:t>
            </a:r>
            <a:endParaRPr lang="en-US" dirty="0"/>
          </a:p>
        </p:txBody>
      </p:sp>
      <p:sp>
        <p:nvSpPr>
          <p:cNvPr id="3" name="Text Placeholder 2"/>
          <p:cNvSpPr>
            <a:spLocks noGrp="1"/>
          </p:cNvSpPr>
          <p:nvPr>
            <p:ph type="body" idx="1"/>
          </p:nvPr>
        </p:nvSpPr>
        <p:spPr/>
        <p:txBody>
          <a:bodyPr/>
          <a:lstStyle>
            <a:lvl1pPr>
              <a:spcAft>
                <a:spcPts val="0"/>
              </a:spcAft>
              <a:defRPr/>
            </a:lvl1pPr>
            <a:lvl2pPr marL="598795" indent="-172615">
              <a:spcBef>
                <a:spcPts val="449"/>
              </a:spcBef>
              <a:buFont typeface="Arial" panose="020B0604020202020204" pitchFamily="34" charset="0"/>
              <a:buChar char="•"/>
              <a:defRPr/>
            </a:lvl2pPr>
            <a:lvl3pPr marL="859502" indent="-171425">
              <a:spcBef>
                <a:spcPts val="449"/>
              </a:spcBef>
              <a:defRPr baseline="0"/>
            </a:lvl3pPr>
            <a:lvl4pPr indent="-171425">
              <a:spcBef>
                <a:spcPts val="449"/>
              </a:spcBef>
              <a:defRPr sz="2418"/>
            </a:lvl4pPr>
            <a:lvl5pPr indent="-171425">
              <a:spcBef>
                <a:spcPts val="449"/>
              </a:spcBef>
              <a:defRPr sz="2418"/>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557020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63535" y="2059098"/>
            <a:ext cx="10507287" cy="6145671"/>
          </a:xfrm>
        </p:spPr>
        <p:txBody>
          <a:bodyPr anchor="ctr">
            <a:noAutofit/>
          </a:bodyPr>
          <a:lstStyle>
            <a:lvl1pPr algn="l">
              <a:lnSpc>
                <a:spcPct val="100000"/>
              </a:lnSpc>
              <a:defRPr sz="9387" b="0" cap="none" spc="-85" baseline="0">
                <a:solidFill>
                  <a:schemeClr val="tx1"/>
                </a:solidFill>
              </a:defRPr>
            </a:lvl1pPr>
          </a:lstStyle>
          <a:p>
            <a:r>
              <a:rPr lang="en-US" dirty="0" smtClean="0"/>
              <a:t>Section Title Page</a:t>
            </a:r>
            <a:endParaRPr lang="en-US" dirty="0"/>
          </a:p>
        </p:txBody>
      </p:sp>
      <p:sp>
        <p:nvSpPr>
          <p:cNvPr id="3" name="Text Placeholder 2"/>
          <p:cNvSpPr>
            <a:spLocks noGrp="1"/>
          </p:cNvSpPr>
          <p:nvPr>
            <p:ph type="body" idx="1" hasCustomPrompt="1"/>
          </p:nvPr>
        </p:nvSpPr>
        <p:spPr>
          <a:xfrm>
            <a:off x="1263535" y="325123"/>
            <a:ext cx="10507287" cy="1517227"/>
          </a:xfrm>
        </p:spPr>
        <p:txBody>
          <a:bodyPr anchor="b">
            <a:normAutofit/>
          </a:bodyPr>
          <a:lstStyle>
            <a:lvl1pPr marL="0" indent="0">
              <a:buNone/>
              <a:defRPr sz="3413" b="0" cap="none" spc="128" baseline="0">
                <a:solidFill>
                  <a:schemeClr val="tx2"/>
                </a:solidFill>
                <a:latin typeface="Sweet Sans Pro" panose="02000000000000000000" pitchFamily="50" charset="0"/>
                <a:cs typeface="Sweet Sans Pro" panose="02000000000000000000" pitchFamily="50" charset="0"/>
              </a:defRPr>
            </a:lvl1pPr>
            <a:lvl2pPr marL="487600" indent="0">
              <a:buNone/>
              <a:defRPr sz="1950">
                <a:solidFill>
                  <a:schemeClr val="tx1">
                    <a:tint val="75000"/>
                  </a:schemeClr>
                </a:solidFill>
              </a:defRPr>
            </a:lvl2pPr>
            <a:lvl3pPr marL="975198" indent="0">
              <a:buNone/>
              <a:defRPr sz="1725">
                <a:solidFill>
                  <a:schemeClr val="tx1">
                    <a:tint val="75000"/>
                  </a:schemeClr>
                </a:solidFill>
              </a:defRPr>
            </a:lvl3pPr>
            <a:lvl4pPr marL="1462798" indent="0">
              <a:buNone/>
              <a:defRPr sz="1500">
                <a:solidFill>
                  <a:schemeClr val="tx1">
                    <a:tint val="75000"/>
                  </a:schemeClr>
                </a:solidFill>
              </a:defRPr>
            </a:lvl4pPr>
            <a:lvl5pPr marL="1950397" indent="0">
              <a:buNone/>
              <a:defRPr sz="1500">
                <a:solidFill>
                  <a:schemeClr val="tx1">
                    <a:tint val="75000"/>
                  </a:schemeClr>
                </a:solidFill>
              </a:defRPr>
            </a:lvl5pPr>
            <a:lvl6pPr marL="2437996" indent="0">
              <a:buNone/>
              <a:defRPr sz="1500">
                <a:solidFill>
                  <a:schemeClr val="tx1">
                    <a:tint val="75000"/>
                  </a:schemeClr>
                </a:solidFill>
              </a:defRPr>
            </a:lvl6pPr>
            <a:lvl7pPr marL="2925596" indent="0">
              <a:buNone/>
              <a:defRPr sz="1500">
                <a:solidFill>
                  <a:schemeClr val="tx1">
                    <a:tint val="75000"/>
                  </a:schemeClr>
                </a:solidFill>
              </a:defRPr>
            </a:lvl7pPr>
            <a:lvl8pPr marL="3413196" indent="0">
              <a:buNone/>
              <a:defRPr sz="1500">
                <a:solidFill>
                  <a:schemeClr val="tx1">
                    <a:tint val="75000"/>
                  </a:schemeClr>
                </a:solidFill>
              </a:defRPr>
            </a:lvl8pPr>
            <a:lvl9pPr marL="3900795" indent="0">
              <a:buNone/>
              <a:defRPr sz="1500">
                <a:solidFill>
                  <a:schemeClr val="tx1">
                    <a:tint val="75000"/>
                  </a:schemeClr>
                </a:solidFill>
              </a:defRPr>
            </a:lvl9pPr>
          </a:lstStyle>
          <a:p>
            <a:pPr lvl="0"/>
            <a:r>
              <a:rPr lang="en-US" dirty="0" smtClean="0"/>
              <a:t>Click To Edit Master Text Styles</a:t>
            </a:r>
          </a:p>
        </p:txBody>
      </p:sp>
    </p:spTree>
    <p:extLst>
      <p:ext uri="{BB962C8B-B14F-4D97-AF65-F5344CB8AC3E}">
        <p14:creationId xmlns:p14="http://schemas.microsoft.com/office/powerpoint/2010/main" val="6148097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imple Detail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55224" y="597875"/>
            <a:ext cx="10515600" cy="7782646"/>
          </a:xfrm>
        </p:spPr>
        <p:txBody>
          <a:bodyPr anchor="ctr">
            <a:noAutofit/>
          </a:bodyPr>
          <a:lstStyle>
            <a:lvl1pPr algn="ctr">
              <a:lnSpc>
                <a:spcPct val="100000"/>
              </a:lnSpc>
              <a:defRPr sz="7048" b="0" cap="none" spc="-85" baseline="0">
                <a:solidFill>
                  <a:schemeClr val="tx1"/>
                </a:solidFill>
                <a:latin typeface="Sweet Sans Pro Medium" panose="02000000000000000000" pitchFamily="50" charset="0"/>
                <a:cs typeface="Sweet Sans Pro Medium" panose="02000000000000000000" pitchFamily="50" charset="0"/>
              </a:defRPr>
            </a:lvl1pPr>
          </a:lstStyle>
          <a:p>
            <a:r>
              <a:rPr lang="en-US" dirty="0" smtClean="0"/>
              <a:t>Put one sentence on this slide…. HERE.</a:t>
            </a:r>
            <a:endParaRPr lang="en-US" dirty="0"/>
          </a:p>
        </p:txBody>
      </p:sp>
    </p:spTree>
    <p:extLst>
      <p:ext uri="{BB962C8B-B14F-4D97-AF65-F5344CB8AC3E}">
        <p14:creationId xmlns:p14="http://schemas.microsoft.com/office/powerpoint/2010/main" val="23106250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Bio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l" rtl="0" eaLnBrk="1" fontAlgn="base" hangingPunct="1">
              <a:spcBef>
                <a:spcPct val="0"/>
              </a:spcBef>
              <a:spcAft>
                <a:spcPct val="0"/>
              </a:spcAft>
              <a:defRPr lang="en-US" sz="4000" b="1" i="0" baseline="0" dirty="0">
                <a:solidFill>
                  <a:srgbClr val="144595"/>
                </a:solidFill>
                <a:latin typeface="Sweet Sans Pro Medium" panose="02000000000000000000" pitchFamily="50" charset="0"/>
                <a:ea typeface="+mj-ea"/>
                <a:cs typeface="Segoe UI" pitchFamily="34" charset="0"/>
                <a:sym typeface="SweetSansPro Medium" charset="0"/>
              </a:defRPr>
            </a:lvl1pPr>
          </a:lstStyle>
          <a:p>
            <a:r>
              <a:rPr lang="en-US" dirty="0" smtClean="0"/>
              <a:t>Your Name Goes Here</a:t>
            </a:r>
            <a:endParaRPr lang="en-US" dirty="0"/>
          </a:p>
        </p:txBody>
      </p:sp>
    </p:spTree>
    <p:extLst>
      <p:ext uri="{BB962C8B-B14F-4D97-AF65-F5344CB8AC3E}">
        <p14:creationId xmlns:p14="http://schemas.microsoft.com/office/powerpoint/2010/main" val="620228748"/>
      </p:ext>
    </p:extLst>
  </p:cSld>
  <p:clrMapOvr>
    <a:masterClrMapping/>
  </p:clrMapOvr>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4517" y="2057400"/>
            <a:ext cx="6650286" cy="6106160"/>
          </a:xfrm>
        </p:spPr>
        <p:txBody>
          <a:bodyPr/>
          <a:lstStyle>
            <a:lvl1pPr>
              <a:defRPr sz="3449"/>
            </a:lvl1pPr>
            <a:lvl2pPr>
              <a:defRPr sz="2999"/>
            </a:lvl2pPr>
            <a:lvl3pPr>
              <a:defRPr sz="2550"/>
            </a:lvl3pPr>
            <a:lvl4pPr>
              <a:defRPr sz="2099"/>
            </a:lvl4pPr>
            <a:lvl5pPr>
              <a:defRPr sz="2099"/>
            </a:lvl5pPr>
            <a:lvl6pPr>
              <a:defRPr sz="2099"/>
            </a:lvl6pPr>
            <a:lvl7pPr>
              <a:defRPr sz="2099"/>
            </a:lvl7pPr>
            <a:lvl8pPr>
              <a:defRPr sz="2099"/>
            </a:lvl8pPr>
            <a:lvl9pPr>
              <a:defRPr sz="2099"/>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70002" y="2057400"/>
            <a:ext cx="3658731" cy="6106160"/>
          </a:xfrm>
        </p:spPr>
        <p:txBody>
          <a:bodyPr>
            <a:normAutofit/>
          </a:bodyPr>
          <a:lstStyle>
            <a:lvl1pPr marL="0" indent="0">
              <a:buNone/>
              <a:defRPr sz="1725"/>
            </a:lvl1pPr>
            <a:lvl2pPr marL="487600" indent="0">
              <a:buNone/>
              <a:defRPr sz="1274"/>
            </a:lvl2pPr>
            <a:lvl3pPr marL="975198" indent="0">
              <a:buNone/>
              <a:defRPr sz="1050"/>
            </a:lvl3pPr>
            <a:lvl4pPr marL="1462798" indent="0">
              <a:buNone/>
              <a:defRPr sz="974"/>
            </a:lvl4pPr>
            <a:lvl5pPr marL="1950397" indent="0">
              <a:buNone/>
              <a:defRPr sz="974"/>
            </a:lvl5pPr>
            <a:lvl6pPr marL="2437996" indent="0">
              <a:buNone/>
              <a:defRPr sz="974"/>
            </a:lvl6pPr>
            <a:lvl7pPr marL="2925596" indent="0">
              <a:buNone/>
              <a:defRPr sz="974"/>
            </a:lvl7pPr>
            <a:lvl8pPr marL="3413196" indent="0">
              <a:buNone/>
              <a:defRPr sz="974"/>
            </a:lvl8pPr>
            <a:lvl9pPr marL="3900795" indent="0">
              <a:buNone/>
              <a:defRPr sz="974"/>
            </a:lvl9pPr>
          </a:lstStyle>
          <a:p>
            <a:pPr lvl="0"/>
            <a:r>
              <a:rPr lang="en-US" smtClean="0"/>
              <a:t>Click to edit Master text styles</a:t>
            </a:r>
          </a:p>
        </p:txBody>
      </p:sp>
      <p:sp>
        <p:nvSpPr>
          <p:cNvPr id="8" name="Title 7"/>
          <p:cNvSpPr>
            <a:spLocks noGrp="1"/>
          </p:cNvSpPr>
          <p:nvPr>
            <p:ph type="title"/>
          </p:nvPr>
        </p:nvSpPr>
        <p:spPr/>
        <p:txBody>
          <a:bodyPr/>
          <a:lstStyle>
            <a:lvl1pPr>
              <a:defRPr>
                <a:solidFill>
                  <a:srgbClr val="ED1C24"/>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27261213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319189" y="2057403"/>
            <a:ext cx="4681728" cy="6323118"/>
          </a:xfrm>
        </p:spPr>
        <p:txBody>
          <a:bodyPr/>
          <a:lstStyle>
            <a:lvl1pPr>
              <a:defRPr sz="2999"/>
            </a:lvl1pPr>
            <a:lvl2pPr>
              <a:defRPr sz="2550"/>
            </a:lvl2pPr>
            <a:lvl3pPr>
              <a:defRPr sz="2099"/>
            </a:lvl3pPr>
            <a:lvl4pPr>
              <a:defRPr sz="1950"/>
            </a:lvl4pPr>
            <a:lvl5pPr>
              <a:defRPr sz="1950"/>
            </a:lvl5pPr>
            <a:lvl6pPr>
              <a:defRPr sz="1950"/>
            </a:lvl6pPr>
            <a:lvl7pPr>
              <a:defRPr sz="1950"/>
            </a:lvl7pPr>
            <a:lvl8pPr>
              <a:defRPr sz="1950"/>
            </a:lvl8pPr>
            <a:lvl9pPr>
              <a:defRPr sz="19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239340" y="2057403"/>
            <a:ext cx="4681728" cy="6323118"/>
          </a:xfrm>
        </p:spPr>
        <p:txBody>
          <a:bodyPr/>
          <a:lstStyle>
            <a:lvl1pPr>
              <a:defRPr sz="2999"/>
            </a:lvl1pPr>
            <a:lvl2pPr>
              <a:defRPr sz="2550"/>
            </a:lvl2pPr>
            <a:lvl3pPr>
              <a:defRPr sz="2099"/>
            </a:lvl3pPr>
            <a:lvl4pPr>
              <a:defRPr sz="1950"/>
            </a:lvl4pPr>
            <a:lvl5pPr>
              <a:defRPr sz="1950"/>
            </a:lvl5pPr>
            <a:lvl6pPr>
              <a:defRPr sz="1950"/>
            </a:lvl6pPr>
            <a:lvl7pPr>
              <a:defRPr sz="1950"/>
            </a:lvl7pPr>
            <a:lvl8pPr>
              <a:defRPr sz="1950"/>
            </a:lvl8pPr>
            <a:lvl9pPr>
              <a:defRPr sz="19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279053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36982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Code Samp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en-US" dirty="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1270004" y="2275842"/>
            <a:ext cx="10464801" cy="5635413"/>
          </a:xfrm>
          <a:solidFill>
            <a:schemeClr val="accent6">
              <a:lumMod val="20000"/>
              <a:lumOff val="80000"/>
            </a:schemeClr>
          </a:solidFill>
          <a:ln w="19050">
            <a:solidFill>
              <a:schemeClr val="bg2">
                <a:lumMod val="75000"/>
              </a:schemeClr>
            </a:solidFill>
            <a:prstDash val="dash"/>
          </a:ln>
        </p:spPr>
        <p:txBody>
          <a:bodyPr lIns="182871" tIns="137153" rIns="182871" bIns="91435">
            <a:normAutofit/>
          </a:bodyPr>
          <a:lstStyle>
            <a:lvl1pPr>
              <a:spcBef>
                <a:spcPts val="75"/>
              </a:spcBef>
              <a:spcAft>
                <a:spcPts val="75"/>
              </a:spcAft>
              <a:buNone/>
              <a:defRPr sz="3413" b="0">
                <a:latin typeface="Sweet Sans Pro" panose="02000000000000000000" pitchFamily="50" charset="0"/>
              </a:defRPr>
            </a:lvl1pPr>
          </a:lstStyle>
          <a:p>
            <a:pPr lvl="0"/>
            <a:r>
              <a:rPr lang="en-US" smtClean="0"/>
              <a:t>Click to edit Master text styles</a:t>
            </a:r>
          </a:p>
        </p:txBody>
      </p:sp>
    </p:spTree>
    <p:extLst>
      <p:ext uri="{BB962C8B-B14F-4D97-AF65-F5344CB8AC3E}">
        <p14:creationId xmlns:p14="http://schemas.microsoft.com/office/powerpoint/2010/main" val="4630982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Single Bold Statement">
    <p:spTree>
      <p:nvGrpSpPr>
        <p:cNvPr id="1" name=""/>
        <p:cNvGrpSpPr/>
        <p:nvPr/>
      </p:nvGrpSpPr>
      <p:grpSpPr>
        <a:xfrm>
          <a:off x="0" y="0"/>
          <a:ext cx="0" cy="0"/>
          <a:chOff x="0" y="0"/>
          <a:chExt cx="0" cy="0"/>
        </a:xfrm>
      </p:grpSpPr>
      <p:sp>
        <p:nvSpPr>
          <p:cNvPr id="2" name="Title 1"/>
          <p:cNvSpPr>
            <a:spLocks noGrp="1"/>
          </p:cNvSpPr>
          <p:nvPr>
            <p:ph type="title"/>
          </p:nvPr>
        </p:nvSpPr>
        <p:spPr>
          <a:xfrm>
            <a:off x="1255223" y="1711158"/>
            <a:ext cx="10515600" cy="4292560"/>
          </a:xfrm>
        </p:spPr>
        <p:txBody>
          <a:bodyPr/>
          <a:lstStyle>
            <a:lvl1pPr algn="ctr">
              <a:lnSpc>
                <a:spcPct val="100000"/>
              </a:lnSpc>
              <a:defRPr sz="6398"/>
            </a:lvl1pPr>
          </a:lstStyle>
          <a:p>
            <a:r>
              <a:rPr lang="en-US" smtClean="0"/>
              <a:t>Click to edit Master title style</a:t>
            </a:r>
            <a:endParaRPr lang="en-US" dirty="0"/>
          </a:p>
        </p:txBody>
      </p:sp>
    </p:spTree>
    <p:extLst>
      <p:ext uri="{BB962C8B-B14F-4D97-AF65-F5344CB8AC3E}">
        <p14:creationId xmlns:p14="http://schemas.microsoft.com/office/powerpoint/2010/main" val="29151253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en-US" smtClean="0"/>
            </a:lvl1pPr>
          </a:lstStyle>
          <a:p>
            <a:r>
              <a:rPr lang="en-US" smtClean="0"/>
              <a:t>Click to edit Master title style</a:t>
            </a:r>
            <a:endParaRPr lang="en-US" dirty="0"/>
          </a:p>
        </p:txBody>
      </p:sp>
      <p:sp>
        <p:nvSpPr>
          <p:cNvPr id="3" name="Text Placeholder 2"/>
          <p:cNvSpPr>
            <a:spLocks noGrp="1"/>
          </p:cNvSpPr>
          <p:nvPr>
            <p:ph type="body" idx="1" hasCustomPrompt="1"/>
          </p:nvPr>
        </p:nvSpPr>
        <p:spPr>
          <a:xfrm>
            <a:off x="2314854" y="2236825"/>
            <a:ext cx="4681728" cy="909884"/>
          </a:xfrm>
        </p:spPr>
        <p:txBody>
          <a:bodyPr anchor="b">
            <a:noAutofit/>
          </a:bodyPr>
          <a:lstStyle>
            <a:lvl1pPr marL="0" indent="0">
              <a:buNone/>
              <a:defRPr sz="2560" b="1" cap="none" spc="142" baseline="0">
                <a:solidFill>
                  <a:schemeClr val="tx1"/>
                </a:solidFill>
                <a:latin typeface="Sweet Sans Pro" panose="02000000000000000000" pitchFamily="50" charset="0"/>
                <a:cs typeface="Sweet Sans Pro" panose="02000000000000000000" pitchFamily="50" charset="0"/>
              </a:defRPr>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lvl="0"/>
            <a:r>
              <a:rPr lang="en-US" dirty="0" smtClean="0"/>
              <a:t>Click To Edit Master Text Styles</a:t>
            </a:r>
          </a:p>
        </p:txBody>
      </p:sp>
      <p:sp>
        <p:nvSpPr>
          <p:cNvPr id="4" name="Content Placeholder 3"/>
          <p:cNvSpPr>
            <a:spLocks noGrp="1"/>
          </p:cNvSpPr>
          <p:nvPr>
            <p:ph sz="half" idx="2"/>
          </p:nvPr>
        </p:nvSpPr>
        <p:spPr>
          <a:xfrm>
            <a:off x="2314854" y="3213321"/>
            <a:ext cx="4681728" cy="5101362"/>
          </a:xfrm>
        </p:spPr>
        <p:txBody>
          <a:bodyPr/>
          <a:lstStyle>
            <a:lvl1pPr>
              <a:defRPr sz="3413"/>
            </a:lvl1pPr>
            <a:lvl2pPr>
              <a:defRPr sz="2844"/>
            </a:lvl2pPr>
            <a:lvl3pPr>
              <a:defRPr sz="2560"/>
            </a:lvl3pPr>
            <a:lvl4pPr>
              <a:defRPr sz="2276"/>
            </a:lvl4pPr>
            <a:lvl5pPr>
              <a:defRPr sz="2276"/>
            </a:lvl5pPr>
            <a:lvl6pPr>
              <a:defRPr sz="2276"/>
            </a:lvl6pPr>
            <a:lvl7pPr>
              <a:defRPr sz="2276"/>
            </a:lvl7pPr>
            <a:lvl8pPr>
              <a:defRPr sz="2276"/>
            </a:lvl8pPr>
            <a:lvl9pPr>
              <a:defRPr sz="227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7243674" y="2236825"/>
            <a:ext cx="4681728" cy="909884"/>
          </a:xfrm>
        </p:spPr>
        <p:txBody>
          <a:bodyPr anchor="b">
            <a:noAutofit/>
          </a:bodyPr>
          <a:lstStyle>
            <a:lvl1pPr marL="0" indent="0">
              <a:buNone/>
              <a:defRPr lang="en-US" sz="2560" b="1" i="0" kern="1200" cap="none" spc="142" baseline="0" dirty="0" smtClean="0">
                <a:solidFill>
                  <a:schemeClr val="tx1"/>
                </a:solidFill>
                <a:latin typeface="Sweet Sans Pro" panose="02000000000000000000" pitchFamily="50" charset="0"/>
                <a:ea typeface="+mn-ea"/>
                <a:cs typeface="Sweet Sans Pro" panose="02000000000000000000" pitchFamily="50" charset="0"/>
              </a:defRPr>
            </a:lvl1pPr>
            <a:lvl2pPr marL="650230" indent="0">
              <a:buNone/>
              <a:defRPr sz="2844" b="1"/>
            </a:lvl2pPr>
            <a:lvl3pPr marL="1300460" indent="0">
              <a:buNone/>
              <a:defRPr sz="2560" b="1"/>
            </a:lvl3pPr>
            <a:lvl4pPr marL="1950690" indent="0">
              <a:buNone/>
              <a:defRPr sz="2276" b="1"/>
            </a:lvl4pPr>
            <a:lvl5pPr marL="2600919" indent="0">
              <a:buNone/>
              <a:defRPr sz="2276" b="1"/>
            </a:lvl5pPr>
            <a:lvl6pPr marL="3251149" indent="0">
              <a:buNone/>
              <a:defRPr sz="2276" b="1"/>
            </a:lvl6pPr>
            <a:lvl7pPr marL="3901379" indent="0">
              <a:buNone/>
              <a:defRPr sz="2276" b="1"/>
            </a:lvl7pPr>
            <a:lvl8pPr marL="4551609" indent="0">
              <a:buNone/>
              <a:defRPr sz="2276" b="1"/>
            </a:lvl8pPr>
            <a:lvl9pPr marL="5201839" indent="0">
              <a:buNone/>
              <a:defRPr sz="2276" b="1"/>
            </a:lvl9pPr>
          </a:lstStyle>
          <a:p>
            <a:pPr marL="0" lvl="0" indent="0" algn="l" defTabSz="1300460" rtl="0" eaLnBrk="1" latinLnBrk="0" hangingPunct="1">
              <a:spcBef>
                <a:spcPct val="20000"/>
              </a:spcBef>
              <a:buFont typeface="Arial" pitchFamily="34" charset="0"/>
              <a:buNone/>
            </a:pPr>
            <a:r>
              <a:rPr lang="en-US" dirty="0" smtClean="0"/>
              <a:t>Click To Edit Master Text Styles</a:t>
            </a:r>
          </a:p>
        </p:txBody>
      </p:sp>
      <p:sp>
        <p:nvSpPr>
          <p:cNvPr id="6" name="Content Placeholder 5"/>
          <p:cNvSpPr>
            <a:spLocks noGrp="1"/>
          </p:cNvSpPr>
          <p:nvPr>
            <p:ph sz="quarter" idx="4"/>
          </p:nvPr>
        </p:nvSpPr>
        <p:spPr>
          <a:xfrm>
            <a:off x="7243674" y="3213321"/>
            <a:ext cx="4681728" cy="5101362"/>
          </a:xfrm>
        </p:spPr>
        <p:txBody>
          <a:bodyPr/>
          <a:lstStyle>
            <a:lvl1pPr>
              <a:defRPr sz="3413"/>
            </a:lvl1pPr>
            <a:lvl2pPr>
              <a:defRPr sz="2844"/>
            </a:lvl2pPr>
            <a:lvl3pPr>
              <a:defRPr sz="2560"/>
            </a:lvl3pPr>
            <a:lvl4pPr>
              <a:defRPr sz="2276"/>
            </a:lvl4pPr>
            <a:lvl5pPr>
              <a:defRPr sz="2276"/>
            </a:lvl5pPr>
            <a:lvl6pPr>
              <a:defRPr sz="2276"/>
            </a:lvl6pPr>
            <a:lvl7pPr>
              <a:defRPr sz="2276"/>
            </a:lvl7pPr>
            <a:lvl8pPr>
              <a:defRPr sz="2276"/>
            </a:lvl8pPr>
            <a:lvl9pPr>
              <a:defRPr sz="227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95460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lang="en-US" sz="4000" b="1" i="0" baseline="0" dirty="0">
                <a:solidFill>
                  <a:srgbClr val="144595"/>
                </a:solidFill>
                <a:latin typeface="Sweet Sans Pro Medium" panose="02000000000000000000" pitchFamily="50" charset="0"/>
                <a:ea typeface="+mj-ea"/>
                <a:cs typeface="Segoe UI" pitchFamily="34" charset="0"/>
                <a:sym typeface="SweetSansPro Medium" charset="0"/>
              </a:defRPr>
            </a:lvl1pPr>
          </a:lstStyle>
          <a:p>
            <a:r>
              <a:rPr lang="en-US" dirty="0" smtClean="0"/>
              <a:t>Title Only</a:t>
            </a:r>
            <a:endParaRPr lang="en-US" dirty="0"/>
          </a:p>
        </p:txBody>
      </p:sp>
    </p:spTree>
    <p:extLst>
      <p:ext uri="{BB962C8B-B14F-4D97-AF65-F5344CB8AC3E}">
        <p14:creationId xmlns:p14="http://schemas.microsoft.com/office/powerpoint/2010/main" val="4197791110"/>
      </p:ext>
    </p:extLst>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1pPr marL="0" marR="0" indent="0" algn="l" defTabSz="914307" rtl="0" eaLnBrk="1" fontAlgn="base" latinLnBrk="0" hangingPunct="1">
              <a:lnSpc>
                <a:spcPct val="100000"/>
              </a:lnSpc>
              <a:spcBef>
                <a:spcPts val="2399"/>
              </a:spcBef>
              <a:spcAft>
                <a:spcPts val="0"/>
              </a:spcAft>
              <a:buClrTx/>
              <a:buSzTx/>
              <a:buFont typeface="Arial"/>
              <a:buNone/>
              <a:tabLst>
                <a:tab pos="115877" algn="l"/>
              </a:tabLst>
              <a:defRPr/>
            </a:lvl1pPr>
            <a:lvl2pPr marL="793239" marR="0" indent="-234071" algn="l" defTabSz="914307" rtl="0" eaLnBrk="1" fontAlgn="base" latinLnBrk="0" hangingPunct="1">
              <a:lnSpc>
                <a:spcPct val="100000"/>
              </a:lnSpc>
              <a:spcBef>
                <a:spcPts val="600"/>
              </a:spcBef>
              <a:spcAft>
                <a:spcPct val="0"/>
              </a:spcAft>
              <a:buClrTx/>
              <a:buSzTx/>
              <a:buFont typeface="Arial"/>
              <a:buChar char="•"/>
              <a:tabLst/>
              <a:defRPr/>
            </a:lvl2pPr>
            <a:lvl3pPr marL="1257172" marR="0" indent="-342864" algn="l" defTabSz="914307" rtl="0" eaLnBrk="1" fontAlgn="base" latinLnBrk="0" hangingPunct="1">
              <a:lnSpc>
                <a:spcPct val="100000"/>
              </a:lnSpc>
              <a:spcBef>
                <a:spcPts val="600"/>
              </a:spcBef>
              <a:spcAft>
                <a:spcPct val="0"/>
              </a:spcAft>
              <a:buClr>
                <a:srgbClr val="ED1C24"/>
              </a:buClr>
              <a:buSzTx/>
              <a:buFont typeface="Arial"/>
              <a:buChar char="•"/>
              <a:tabLst/>
              <a:defRPr/>
            </a:lvl3pPr>
            <a:lvl4pPr marL="1657180" marR="0" indent="-285721" algn="l" defTabSz="1300393" rtl="0" eaLnBrk="1" fontAlgn="base" latinLnBrk="0" hangingPunct="1">
              <a:lnSpc>
                <a:spcPct val="100000"/>
              </a:lnSpc>
              <a:spcBef>
                <a:spcPts val="600"/>
              </a:spcBef>
              <a:spcAft>
                <a:spcPct val="0"/>
              </a:spcAft>
              <a:buClrTx/>
              <a:buSzTx/>
              <a:buFont typeface="Arial"/>
              <a:buChar char="•"/>
              <a:tabLst/>
              <a:defRPr sz="2400"/>
            </a:lvl4pPr>
            <a:lvl5pPr marL="2114334" marR="0" indent="-285721" algn="l" defTabSz="1300393" rtl="0" eaLnBrk="1" fontAlgn="base" latinLnBrk="0" hangingPunct="1">
              <a:lnSpc>
                <a:spcPct val="100000"/>
              </a:lnSpc>
              <a:spcBef>
                <a:spcPts val="600"/>
              </a:spcBef>
              <a:spcAft>
                <a:spcPct val="0"/>
              </a:spcAft>
              <a:buClrTx/>
              <a:buSzTx/>
              <a:buFont typeface="Arial"/>
              <a:buChar char="•"/>
              <a:tabLst/>
              <a:defRPr sz="2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04632315"/>
      </p:ext>
    </p:extLst>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en-US" sz="4800" b="0" i="0" baseline="0" dirty="0" smtClean="0">
                <a:solidFill>
                  <a:srgbClr val="ED1C24"/>
                </a:solidFill>
                <a:latin typeface="Sweet Sans Pro Medium" panose="02000000000000000000" pitchFamily="50" charset="0"/>
                <a:ea typeface="+mj-ea"/>
                <a:cs typeface="Sweet Sans Pro Medium" panose="02000000000000000000" pitchFamily="50" charset="0"/>
                <a:sym typeface="SweetSansPro Medium" charset="0"/>
              </a:defRPr>
            </a:lvl1pPr>
          </a:lstStyle>
          <a:p>
            <a:r>
              <a:rPr lang="en-US" smtClean="0"/>
              <a:t>Click to edit Master title style</a:t>
            </a:r>
            <a:endParaRPr lang="en-US" dirty="0"/>
          </a:p>
        </p:txBody>
      </p:sp>
      <p:sp>
        <p:nvSpPr>
          <p:cNvPr id="3" name="Text Placeholder 2"/>
          <p:cNvSpPr>
            <a:spLocks noGrp="1"/>
          </p:cNvSpPr>
          <p:nvPr>
            <p:ph type="body" idx="1"/>
          </p:nvPr>
        </p:nvSpPr>
        <p:spPr/>
        <p:txBody>
          <a:bodyPr/>
          <a:lstStyle>
            <a:lvl1pPr>
              <a:spcAft>
                <a:spcPts val="0"/>
              </a:spcAft>
              <a:defRPr/>
            </a:lvl1pPr>
            <a:lvl2pPr marL="798430" indent="-230165">
              <a:spcBef>
                <a:spcPts val="600"/>
              </a:spcBef>
              <a:buFont typeface="Arial" panose="020B0604020202020204" pitchFamily="34" charset="0"/>
              <a:buChar char="•"/>
              <a:defRPr/>
            </a:lvl2pPr>
            <a:lvl3pPr marL="1146059" indent="-228577">
              <a:spcBef>
                <a:spcPts val="600"/>
              </a:spcBef>
              <a:defRPr baseline="0"/>
            </a:lvl3pPr>
            <a:lvl4pPr indent="-228577">
              <a:spcBef>
                <a:spcPts val="600"/>
              </a:spcBef>
              <a:defRPr sz="2400"/>
            </a:lvl4pPr>
            <a:lvl5pPr indent="-228577">
              <a:spcBef>
                <a:spcPts val="600"/>
              </a:spcBef>
              <a:defRPr sz="2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80300631"/>
      </p:ext>
    </p:extLst>
  </p:cSld>
  <p:clrMapOvr>
    <a:masterClrMapping/>
  </p:clrMapOvr>
  <p:transition>
    <p:fade/>
  </p:transition>
  <p:timing>
    <p:tnLst>
      <p:par>
        <p:cTn id="1" dur="indefinite" restart="never" nodeType="tmRoot"/>
      </p:par>
    </p:tnLst>
  </p:timing>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55094" y="2059097"/>
            <a:ext cx="10449225" cy="6145671"/>
          </a:xfrm>
        </p:spPr>
        <p:txBody>
          <a:bodyPr anchor="ctr">
            <a:noAutofit/>
          </a:bodyPr>
          <a:lstStyle>
            <a:lvl1pPr algn="l">
              <a:lnSpc>
                <a:spcPct val="100000"/>
              </a:lnSpc>
              <a:defRPr sz="9400" b="0" cap="none" spc="-114" baseline="0">
                <a:solidFill>
                  <a:schemeClr val="tx1"/>
                </a:solidFill>
              </a:defRPr>
            </a:lvl1pPr>
          </a:lstStyle>
          <a:p>
            <a:r>
              <a:rPr lang="en-US" dirty="0" smtClean="0"/>
              <a:t>Section Title Page</a:t>
            </a:r>
            <a:endParaRPr lang="en-US" dirty="0"/>
          </a:p>
        </p:txBody>
      </p:sp>
      <p:sp>
        <p:nvSpPr>
          <p:cNvPr id="3" name="Text Placeholder 2"/>
          <p:cNvSpPr>
            <a:spLocks noGrp="1"/>
          </p:cNvSpPr>
          <p:nvPr>
            <p:ph type="body" idx="1" hasCustomPrompt="1"/>
          </p:nvPr>
        </p:nvSpPr>
        <p:spPr>
          <a:xfrm>
            <a:off x="1255094" y="325121"/>
            <a:ext cx="10449225" cy="1517227"/>
          </a:xfrm>
        </p:spPr>
        <p:txBody>
          <a:bodyPr anchor="b"/>
          <a:lstStyle>
            <a:lvl1pPr marL="0" indent="0">
              <a:buNone/>
              <a:defRPr sz="2800" b="0" cap="none" spc="171" baseline="0">
                <a:solidFill>
                  <a:schemeClr val="tx2"/>
                </a:solidFill>
                <a:latin typeface="Sweet Sans Pro" panose="02000000000000000000" pitchFamily="50" charset="0"/>
                <a:cs typeface="Sweet Sans Pro" panose="02000000000000000000" pitchFamily="50" charset="0"/>
              </a:defRPr>
            </a:lvl1pPr>
            <a:lvl2pPr marL="650164" indent="0">
              <a:buNone/>
              <a:defRPr sz="2600">
                <a:solidFill>
                  <a:schemeClr val="tx1">
                    <a:tint val="75000"/>
                  </a:schemeClr>
                </a:solidFill>
              </a:defRPr>
            </a:lvl2pPr>
            <a:lvl3pPr marL="1300326" indent="0">
              <a:buNone/>
              <a:defRPr sz="2300">
                <a:solidFill>
                  <a:schemeClr val="tx1">
                    <a:tint val="75000"/>
                  </a:schemeClr>
                </a:solidFill>
              </a:defRPr>
            </a:lvl3pPr>
            <a:lvl4pPr marL="1950490" indent="0">
              <a:buNone/>
              <a:defRPr sz="2000">
                <a:solidFill>
                  <a:schemeClr val="tx1">
                    <a:tint val="75000"/>
                  </a:schemeClr>
                </a:solidFill>
              </a:defRPr>
            </a:lvl4pPr>
            <a:lvl5pPr marL="2600653" indent="0">
              <a:buNone/>
              <a:defRPr sz="2000">
                <a:solidFill>
                  <a:schemeClr val="tx1">
                    <a:tint val="75000"/>
                  </a:schemeClr>
                </a:solidFill>
              </a:defRPr>
            </a:lvl5pPr>
            <a:lvl6pPr marL="3250816" indent="0">
              <a:buNone/>
              <a:defRPr sz="2000">
                <a:solidFill>
                  <a:schemeClr val="tx1">
                    <a:tint val="75000"/>
                  </a:schemeClr>
                </a:solidFill>
              </a:defRPr>
            </a:lvl6pPr>
            <a:lvl7pPr marL="3900981" indent="0">
              <a:buNone/>
              <a:defRPr sz="2000">
                <a:solidFill>
                  <a:schemeClr val="tx1">
                    <a:tint val="75000"/>
                  </a:schemeClr>
                </a:solidFill>
              </a:defRPr>
            </a:lvl7pPr>
            <a:lvl8pPr marL="4551142" indent="0">
              <a:buNone/>
              <a:defRPr sz="2000">
                <a:solidFill>
                  <a:schemeClr val="tx1">
                    <a:tint val="75000"/>
                  </a:schemeClr>
                </a:solidFill>
              </a:defRPr>
            </a:lvl8pPr>
            <a:lvl9pPr marL="5201307" indent="0">
              <a:buNone/>
              <a:defRPr sz="2000">
                <a:solidFill>
                  <a:schemeClr val="tx1">
                    <a:tint val="75000"/>
                  </a:schemeClr>
                </a:solidFill>
              </a:defRPr>
            </a:lvl9pPr>
          </a:lstStyle>
          <a:p>
            <a:pPr lvl="0"/>
            <a:r>
              <a:rPr lang="en-US" dirty="0" smtClean="0"/>
              <a:t>Click To Edit Master Text Styles</a:t>
            </a:r>
          </a:p>
        </p:txBody>
      </p:sp>
    </p:spTree>
    <p:extLst>
      <p:ext uri="{BB962C8B-B14F-4D97-AF65-F5344CB8AC3E}">
        <p14:creationId xmlns:p14="http://schemas.microsoft.com/office/powerpoint/2010/main" val="4784144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imple Detail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50240" y="597874"/>
            <a:ext cx="11446659" cy="7762355"/>
          </a:xfrm>
        </p:spPr>
        <p:txBody>
          <a:bodyPr anchor="ctr">
            <a:noAutofit/>
          </a:bodyPr>
          <a:lstStyle>
            <a:lvl1pPr algn="ctr">
              <a:lnSpc>
                <a:spcPct val="100000"/>
              </a:lnSpc>
              <a:defRPr sz="9400" b="0" cap="none" spc="-114" baseline="0">
                <a:solidFill>
                  <a:schemeClr val="tx1"/>
                </a:solidFill>
                <a:latin typeface="Sweet Sans Pro Medium" panose="02000000000000000000" pitchFamily="50" charset="0"/>
                <a:cs typeface="Sweet Sans Pro Medium" panose="02000000000000000000" pitchFamily="50" charset="0"/>
              </a:defRPr>
            </a:lvl1pPr>
          </a:lstStyle>
          <a:p>
            <a:r>
              <a:rPr lang="en-US" dirty="0" smtClean="0"/>
              <a:t>Put one sentence on this slide…. HERE.</a:t>
            </a:r>
            <a:endParaRPr lang="en-US" dirty="0"/>
          </a:p>
        </p:txBody>
      </p:sp>
    </p:spTree>
    <p:extLst>
      <p:ext uri="{BB962C8B-B14F-4D97-AF65-F5344CB8AC3E}">
        <p14:creationId xmlns:p14="http://schemas.microsoft.com/office/powerpoint/2010/main" val="3346788580"/>
      </p:ext>
    </p:extLst>
  </p:cSld>
  <p:clrMapOvr>
    <a:masterClrMapping/>
  </p:clrMapOv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4516" y="2057400"/>
            <a:ext cx="6650287" cy="6106160"/>
          </a:xfrm>
        </p:spPr>
        <p:txBody>
          <a:bodyPr/>
          <a:lstStyle>
            <a:lvl1pPr>
              <a:defRPr sz="4600"/>
            </a:lvl1pPr>
            <a:lvl2pPr>
              <a:defRPr sz="4000"/>
            </a:lvl2pPr>
            <a:lvl3pPr>
              <a:defRPr sz="34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70001" y="2057400"/>
            <a:ext cx="3658731" cy="6106160"/>
          </a:xfrm>
        </p:spPr>
        <p:txBody>
          <a:bodyPr>
            <a:normAutofit/>
          </a:bodyPr>
          <a:lstStyle>
            <a:lvl1pPr marL="0" indent="0">
              <a:buNone/>
              <a:defRPr sz="2300"/>
            </a:lvl1pPr>
            <a:lvl2pPr marL="650164" indent="0">
              <a:buNone/>
              <a:defRPr sz="1700"/>
            </a:lvl2pPr>
            <a:lvl3pPr marL="1300326" indent="0">
              <a:buNone/>
              <a:defRPr sz="1400"/>
            </a:lvl3pPr>
            <a:lvl4pPr marL="1950490" indent="0">
              <a:buNone/>
              <a:defRPr sz="1300"/>
            </a:lvl4pPr>
            <a:lvl5pPr marL="2600653" indent="0">
              <a:buNone/>
              <a:defRPr sz="1300"/>
            </a:lvl5pPr>
            <a:lvl6pPr marL="3250816" indent="0">
              <a:buNone/>
              <a:defRPr sz="1300"/>
            </a:lvl6pPr>
            <a:lvl7pPr marL="3900981" indent="0">
              <a:buNone/>
              <a:defRPr sz="1300"/>
            </a:lvl7pPr>
            <a:lvl8pPr marL="4551142" indent="0">
              <a:buNone/>
              <a:defRPr sz="1300"/>
            </a:lvl8pPr>
            <a:lvl9pPr marL="5201307" indent="0">
              <a:buNone/>
              <a:defRPr sz="1300"/>
            </a:lvl9pPr>
          </a:lstStyle>
          <a:p>
            <a:pPr lvl="0"/>
            <a:r>
              <a:rPr lang="en-US" smtClean="0"/>
              <a:t>Click to edit Master text styles</a:t>
            </a:r>
          </a:p>
        </p:txBody>
      </p:sp>
      <p:sp>
        <p:nvSpPr>
          <p:cNvPr id="8" name="Title 7"/>
          <p:cNvSpPr>
            <a:spLocks noGrp="1"/>
          </p:cNvSpPr>
          <p:nvPr>
            <p:ph type="title"/>
          </p:nvPr>
        </p:nvSpPr>
        <p:spPr/>
        <p:txBody>
          <a:bodyPr/>
          <a:lstStyle>
            <a:lvl1pPr>
              <a:defRPr>
                <a:solidFill>
                  <a:srgbClr val="ED1C24"/>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264346923"/>
      </p:ext>
    </p:extLst>
  </p:cSld>
  <p:clrMapOvr>
    <a:masterClrMapping/>
  </p:clrMapOv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319189" y="2057404"/>
            <a:ext cx="4681728" cy="6277023"/>
          </a:xfrm>
        </p:spPr>
        <p:txBody>
          <a:bodyPr/>
          <a:lstStyle>
            <a:lvl1pPr>
              <a:defRPr sz="4000"/>
            </a:lvl1pPr>
            <a:lvl2pPr>
              <a:defRPr sz="3400"/>
            </a:lvl2pPr>
            <a:lvl3pPr>
              <a:defRPr sz="2800"/>
            </a:lvl3pPr>
            <a:lvl4pPr>
              <a:defRPr sz="2600"/>
            </a:lvl4pPr>
            <a:lvl5pPr>
              <a:defRPr sz="2600"/>
            </a:lvl5pPr>
            <a:lvl6pPr>
              <a:defRPr sz="2600"/>
            </a:lvl6pPr>
            <a:lvl7pPr>
              <a:defRPr sz="2600"/>
            </a:lvl7pPr>
            <a:lvl8pPr>
              <a:defRPr sz="2600"/>
            </a:lvl8pPr>
            <a:lvl9pPr>
              <a:defRPr sz="2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239339" y="2057403"/>
            <a:ext cx="4681728" cy="6277025"/>
          </a:xfrm>
        </p:spPr>
        <p:txBody>
          <a:bodyPr/>
          <a:lstStyle>
            <a:lvl1pPr>
              <a:defRPr sz="4000"/>
            </a:lvl1pPr>
            <a:lvl2pPr>
              <a:defRPr sz="3400"/>
            </a:lvl2pPr>
            <a:lvl3pPr>
              <a:defRPr sz="2800"/>
            </a:lvl3pPr>
            <a:lvl4pPr>
              <a:defRPr sz="2600"/>
            </a:lvl4pPr>
            <a:lvl5pPr>
              <a:defRPr sz="2600"/>
            </a:lvl5pPr>
            <a:lvl6pPr>
              <a:defRPr sz="2600"/>
            </a:lvl6pPr>
            <a:lvl7pPr>
              <a:defRPr sz="2600"/>
            </a:lvl7pPr>
            <a:lvl8pPr>
              <a:defRPr sz="2600"/>
            </a:lvl8pPr>
            <a:lvl9pPr>
              <a:defRPr sz="2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83731933"/>
      </p:ext>
    </p:extLst>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4.jp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1270002" y="762000"/>
            <a:ext cx="10464801"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 xmlns:ma14="http://schemas.microsoft.com/office/mac/drawingml/2011/main" val="1"/>
            </a:ext>
          </a:extLst>
        </p:spPr>
        <p:txBody>
          <a:bodyPr vert="horz" wrap="square" lIns="50797" tIns="50797" rIns="50797" bIns="50797" numCol="1" anchor="ctr" anchorCtr="0" compatLnSpc="1">
            <a:prstTxWarp prst="textNoShape">
              <a:avLst/>
            </a:prstTxWarp>
          </a:bodyPr>
          <a:lstStyle/>
          <a:p>
            <a:pPr lvl="0"/>
            <a:r>
              <a:rPr lang="en-US" smtClean="0">
                <a:sym typeface="SweetSansPro Medium" charset="0"/>
              </a:rPr>
              <a:t>Click to edit Master title style</a:t>
            </a:r>
            <a:endParaRPr lang="en-US" dirty="0">
              <a:sym typeface="SweetSansPro Medium" charset="0"/>
            </a:endParaRPr>
          </a:p>
        </p:txBody>
      </p:sp>
      <p:sp>
        <p:nvSpPr>
          <p:cNvPr id="2050" name="Rectangle 2"/>
          <p:cNvSpPr>
            <a:spLocks noGrp="1" noChangeArrowheads="1"/>
          </p:cNvSpPr>
          <p:nvPr>
            <p:ph type="body" idx="1"/>
          </p:nvPr>
        </p:nvSpPr>
        <p:spPr bwMode="auto">
          <a:xfrm>
            <a:off x="1270002" y="1955800"/>
            <a:ext cx="10464801" cy="6096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normAutofit/>
          </a:bodyPr>
          <a:lstStyle/>
          <a:p>
            <a:pPr marL="342864" marR="0" lvl="0" indent="-342864" algn="l" defTabSz="914307" rtl="0" eaLnBrk="1" fontAlgn="base" latinLnBrk="0" hangingPunct="1">
              <a:lnSpc>
                <a:spcPct val="80000"/>
              </a:lnSpc>
              <a:spcBef>
                <a:spcPts val="2399"/>
              </a:spcBef>
              <a:spcAft>
                <a:spcPct val="0"/>
              </a:spcAft>
              <a:buClrTx/>
              <a:buSzTx/>
              <a:tabLst/>
              <a:defRPr/>
            </a:pPr>
            <a:r>
              <a:rPr lang="en-US" dirty="0" smtClean="0">
                <a:sym typeface="SweetSansPro Medium" charset="0"/>
              </a:rPr>
              <a:t>Click to edit to edit to edit to edit to edit to edit to edit</a:t>
            </a:r>
          </a:p>
          <a:p>
            <a:pPr marL="914307" marR="0" lvl="1" indent="-457152" algn="l" defTabSz="914307" rtl="0" eaLnBrk="1" fontAlgn="base" latinLnBrk="0" hangingPunct="1">
              <a:lnSpc>
                <a:spcPct val="80000"/>
              </a:lnSpc>
              <a:spcBef>
                <a:spcPts val="2399"/>
              </a:spcBef>
              <a:spcAft>
                <a:spcPct val="0"/>
              </a:spcAft>
              <a:buClrTx/>
              <a:buSzTx/>
              <a:buFont typeface="Arial"/>
              <a:buChar char="•"/>
              <a:tabLst/>
              <a:defRPr/>
            </a:pPr>
            <a:r>
              <a:rPr lang="en-US" dirty="0" smtClean="0">
                <a:sym typeface="SweetSansPro Medium" charset="0"/>
              </a:rPr>
              <a:t>Second level font second level font second level font second level font second level font second level font</a:t>
            </a:r>
          </a:p>
          <a:p>
            <a:pPr marL="1257172" marR="0" lvl="2" indent="-342864" algn="l" defTabSz="914307" rtl="0" eaLnBrk="1" fontAlgn="base" latinLnBrk="0" hangingPunct="1">
              <a:lnSpc>
                <a:spcPct val="80000"/>
              </a:lnSpc>
              <a:spcBef>
                <a:spcPts val="2399"/>
              </a:spcBef>
              <a:spcAft>
                <a:spcPct val="0"/>
              </a:spcAft>
              <a:buClr>
                <a:srgbClr val="ED1C24"/>
              </a:buClr>
              <a:buSzTx/>
              <a:buFont typeface="Arial"/>
              <a:buChar char="•"/>
              <a:tabLst/>
              <a:defRPr/>
            </a:pPr>
            <a:r>
              <a:rPr lang="en-US" dirty="0" smtClean="0">
                <a:sym typeface="SweetSansPro Medium" charset="0"/>
              </a:rPr>
              <a:t>Third level font third level font third level font third level font third level font </a:t>
            </a:r>
          </a:p>
          <a:p>
            <a:pPr lvl="3"/>
            <a:r>
              <a:rPr lang="en-US" dirty="0" smtClean="0">
                <a:sym typeface="SweetSansPro Medium" charset="0"/>
              </a:rPr>
              <a:t>Fourth level font fourth level font fourth level font fourth level font fourth level font fourth level font fourth level font fourth level font fourth level font </a:t>
            </a:r>
          </a:p>
          <a:p>
            <a:pPr lvl="4"/>
            <a:r>
              <a:rPr lang="en-US" dirty="0" smtClean="0">
                <a:sym typeface="SweetSansPro Medium" charset="0"/>
              </a:rPr>
              <a:t>Fifth level font fifth level font fifth level font fifth level font fifth level font fifth level font fifth level font fifth level font fifth level font fifth level font fifth level font </a:t>
            </a:r>
            <a:endParaRPr lang="en-US" dirty="0">
              <a:sym typeface="SweetSansPro Medium" charset="0"/>
            </a:endParaRPr>
          </a:p>
        </p:txBody>
      </p:sp>
      <p:sp>
        <p:nvSpPr>
          <p:cNvPr id="4" name="Rectangle 3"/>
          <p:cNvSpPr/>
          <p:nvPr/>
        </p:nvSpPr>
        <p:spPr bwMode="auto">
          <a:xfrm>
            <a:off x="14287" y="9057391"/>
            <a:ext cx="12990513" cy="693751"/>
          </a:xfrm>
          <a:prstGeom prst="rect">
            <a:avLst/>
          </a:prstGeom>
          <a:blipFill>
            <a:blip r:embed="rId14" cstate="print">
              <a:duotone>
                <a:schemeClr val="accent1">
                  <a:shade val="45000"/>
                  <a:satMod val="135000"/>
                </a:schemeClr>
                <a:prstClr val="white"/>
              </a:duotone>
            </a:blip>
            <a:srcRect/>
            <a:stretch>
              <a:fillRect t="-100000"/>
            </a:stretch>
          </a:blipFill>
          <a:ln w="9525" algn="ctr">
            <a:noFill/>
            <a:miter lim="800000"/>
            <a:headEnd/>
            <a:tailEnd/>
          </a:ln>
          <a:effectLst/>
        </p:spPr>
        <p:txBody>
          <a:bodyPr wrap="none" anchor="ctr"/>
          <a:lstStyle/>
          <a:p>
            <a:pPr algn="ctr" eaLnBrk="0" hangingPunct="0">
              <a:defRPr/>
            </a:pPr>
            <a:endParaRPr lang="en-US" sz="2000" dirty="0">
              <a:latin typeface="Cambria" pitchFamily="18" charset="0"/>
              <a:cs typeface="+mn-cs"/>
            </a:endParaRPr>
          </a:p>
        </p:txBody>
      </p:sp>
      <p:sp>
        <p:nvSpPr>
          <p:cNvPr id="5" name="TextBox 4"/>
          <p:cNvSpPr txBox="1">
            <a:spLocks noChangeArrowheads="1"/>
          </p:cNvSpPr>
          <p:nvPr/>
        </p:nvSpPr>
        <p:spPr bwMode="auto">
          <a:xfrm>
            <a:off x="6240786" y="9430134"/>
            <a:ext cx="523229"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9ACF3DA1-47D3-4ECF-AF30-D85A88EB0BF4}" type="slidenum">
              <a:rPr lang="en-US" altLang="en-US" sz="1200">
                <a:latin typeface="Sweet Sans Pro Light" panose="02000000000000000000" pitchFamily="50" charset="0"/>
              </a:rPr>
              <a:pPr/>
              <a:t>‹#›</a:t>
            </a:fld>
            <a:endParaRPr lang="en-US" altLang="en-US" sz="1400" dirty="0">
              <a:latin typeface="Sweet Sans Pro Light" panose="02000000000000000000" pitchFamily="50" charset="0"/>
            </a:endParaRPr>
          </a:p>
        </p:txBody>
      </p:sp>
      <p:sp>
        <p:nvSpPr>
          <p:cNvPr id="6" name="TextBox 5"/>
          <p:cNvSpPr txBox="1">
            <a:spLocks noChangeArrowheads="1"/>
          </p:cNvSpPr>
          <p:nvPr/>
        </p:nvSpPr>
        <p:spPr bwMode="auto">
          <a:xfrm>
            <a:off x="9215901" y="9338059"/>
            <a:ext cx="3788899"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r>
              <a:rPr lang="en-US" altLang="en-US" sz="900" dirty="0">
                <a:latin typeface="Sweet Sans Pro Light" panose="02000000000000000000" pitchFamily="50" charset="0"/>
                <a:cs typeface="Mangal" pitchFamily="18" charset="0"/>
              </a:rPr>
              <a:t>© </a:t>
            </a:r>
            <a:r>
              <a:rPr lang="en-US" altLang="en-US" sz="900" dirty="0" err="1">
                <a:latin typeface="Sweet Sans Pro Light" panose="02000000000000000000" pitchFamily="50" charset="0"/>
                <a:cs typeface="Mangal" pitchFamily="18" charset="0"/>
              </a:rPr>
              <a:t>SQLintersection</a:t>
            </a:r>
            <a:r>
              <a:rPr lang="en-US" altLang="en-US" sz="900" dirty="0">
                <a:latin typeface="Sweet Sans Pro Light" panose="02000000000000000000" pitchFamily="50" charset="0"/>
                <a:cs typeface="Mangal" pitchFamily="18" charset="0"/>
              </a:rPr>
              <a:t>. All rights reserved.</a:t>
            </a:r>
          </a:p>
          <a:p>
            <a:pPr algn="r"/>
            <a:r>
              <a:rPr lang="en-US" altLang="en-US" sz="900" u="sng" dirty="0">
                <a:latin typeface="Sweet Sans Pro Light" panose="02000000000000000000" pitchFamily="50" charset="0"/>
                <a:cs typeface="Mangal" pitchFamily="18" charset="0"/>
              </a:rPr>
              <a:t>http://www.SQLintersection.com </a:t>
            </a:r>
          </a:p>
        </p:txBody>
      </p:sp>
      <p:pic>
        <p:nvPicPr>
          <p:cNvPr id="7" name="Picture 6"/>
          <p:cNvPicPr>
            <a:picLocks noChangeAspect="1"/>
          </p:cNvPicPr>
          <p:nvPr/>
        </p:nvPicPr>
        <p:blipFill>
          <a:blip r:embed="rId15"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212726" y="8770708"/>
            <a:ext cx="3398732" cy="854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16966659"/>
      </p:ext>
    </p:extLst>
  </p:cSld>
  <p:clrMap bg1="lt1" tx1="dk1" bg2="lt2" tx2="dk2" accent1="accent1" accent2="accent2" accent3="accent3" accent4="accent4" accent5="accent5" accent6="accent6" hlink="hlink" folHlink="folHlink"/>
  <p:sldLayoutIdLst>
    <p:sldLayoutId id="2147484130" r:id="rId1"/>
    <p:sldLayoutId id="2147484131" r:id="rId2"/>
    <p:sldLayoutId id="2147484132" r:id="rId3"/>
    <p:sldLayoutId id="2147484133" r:id="rId4"/>
    <p:sldLayoutId id="2147484134" r:id="rId5"/>
    <p:sldLayoutId id="2147484135" r:id="rId6"/>
    <p:sldLayoutId id="2147484136" r:id="rId7"/>
    <p:sldLayoutId id="2147484137" r:id="rId8"/>
    <p:sldLayoutId id="2147484138" r:id="rId9"/>
    <p:sldLayoutId id="2147484139" r:id="rId10"/>
    <p:sldLayoutId id="2147484140" r:id="rId11"/>
    <p:sldLayoutId id="2147484141" r:id="rId12"/>
  </p:sldLayoutIdLst>
  <p:transition>
    <p:fade/>
  </p:transition>
  <p:timing>
    <p:tnLst>
      <p:par>
        <p:cTn id="1" dur="indefinite" restart="never" nodeType="tmRoot"/>
      </p:par>
    </p:tnLst>
  </p:timing>
  <p:hf sldNum="0" hdr="0" ftr="0" dt="0"/>
  <p:txStyles>
    <p:titleStyle>
      <a:lvl1pPr algn="l" rtl="0" eaLnBrk="1" fontAlgn="base" hangingPunct="1">
        <a:spcBef>
          <a:spcPct val="0"/>
        </a:spcBef>
        <a:spcAft>
          <a:spcPct val="0"/>
        </a:spcAft>
        <a:defRPr lang="en-US" sz="4000" b="1" i="0" baseline="0" dirty="0">
          <a:solidFill>
            <a:srgbClr val="144595"/>
          </a:solidFill>
          <a:latin typeface="Sweet Sans Pro Medium" panose="02000000000000000000" pitchFamily="50" charset="0"/>
          <a:ea typeface="+mj-ea"/>
          <a:cs typeface="Segoe UI" pitchFamily="34" charset="0"/>
          <a:sym typeface="SweetSansPro Medium" charset="0"/>
        </a:defRPr>
      </a:lvl1pPr>
      <a:lvl2pPr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2pPr>
      <a:lvl3pPr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3pPr>
      <a:lvl4pPr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4pPr>
      <a:lvl5pPr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5pPr>
      <a:lvl6pPr marL="457152"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6pPr>
      <a:lvl7pPr marL="914307"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7pPr>
      <a:lvl8pPr marL="1371460"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8pPr>
      <a:lvl9pPr marL="1828612" algn="l" rtl="0" eaLnBrk="1" fontAlgn="base" hangingPunct="1">
        <a:spcBef>
          <a:spcPct val="0"/>
        </a:spcBef>
        <a:spcAft>
          <a:spcPct val="0"/>
        </a:spcAft>
        <a:defRPr sz="4800">
          <a:solidFill>
            <a:srgbClr val="ED1C24"/>
          </a:solidFill>
          <a:latin typeface="SweetSansPro Medium" charset="0"/>
          <a:ea typeface="ヒラギノ角ゴ ProN W6" charset="0"/>
          <a:cs typeface="ヒラギノ角ゴ ProN W6" charset="0"/>
          <a:sym typeface="SweetSansPro Medium" charset="0"/>
        </a:defRPr>
      </a:lvl9pPr>
    </p:titleStyle>
    <p:bodyStyle>
      <a:lvl1pPr marL="0" marR="0" indent="0" algn="l" defTabSz="914307" rtl="0" eaLnBrk="1" fontAlgn="base" latinLnBrk="0" hangingPunct="1">
        <a:lnSpc>
          <a:spcPct val="100000"/>
        </a:lnSpc>
        <a:spcBef>
          <a:spcPts val="2399"/>
        </a:spcBef>
        <a:spcAft>
          <a:spcPts val="600"/>
        </a:spcAft>
        <a:buClrTx/>
        <a:buSzTx/>
        <a:buFont typeface="Arial"/>
        <a:buNone/>
        <a:tabLst>
          <a:tab pos="115877" algn="l"/>
        </a:tabLst>
        <a:defRPr sz="3100" b="0" i="0" strike="noStrike">
          <a:solidFill>
            <a:schemeClr val="tx1"/>
          </a:solidFill>
          <a:latin typeface="Sweet Sans Pro Medium" panose="02000000000000000000" pitchFamily="50" charset="0"/>
          <a:ea typeface="+mn-ea"/>
          <a:cs typeface="Sweet Sans Pro" panose="02000000000000000000" pitchFamily="50" charset="0"/>
          <a:sym typeface="SweetSansPro Medium" charset="0"/>
        </a:defRPr>
      </a:lvl1pPr>
      <a:lvl2pPr marL="914307" marR="0" indent="-109526" algn="l" defTabSz="914307" rtl="0" eaLnBrk="1" fontAlgn="base" latinLnBrk="0" hangingPunct="1">
        <a:lnSpc>
          <a:spcPct val="100000"/>
        </a:lnSpc>
        <a:spcBef>
          <a:spcPts val="2399"/>
        </a:spcBef>
        <a:spcAft>
          <a:spcPct val="0"/>
        </a:spcAft>
        <a:buClrTx/>
        <a:buSzTx/>
        <a:buFont typeface="Arial"/>
        <a:buChar char="•"/>
        <a:tabLst/>
        <a:defRPr sz="3000" b="0" i="0">
          <a:solidFill>
            <a:schemeClr val="tx1"/>
          </a:solidFill>
          <a:latin typeface="Sweet Sans Pro" panose="02000000000000000000" pitchFamily="50" charset="0"/>
          <a:ea typeface="+mn-ea"/>
          <a:cs typeface="Sweet Sans Pro" panose="02000000000000000000" pitchFamily="50" charset="0"/>
          <a:sym typeface="SweetSansPro Medium" charset="0"/>
        </a:defRPr>
      </a:lvl2pPr>
      <a:lvl3pPr marL="1257172" marR="0" indent="-342864" algn="l" defTabSz="914307" rtl="0" eaLnBrk="1" fontAlgn="base" latinLnBrk="0" hangingPunct="1">
        <a:lnSpc>
          <a:spcPct val="100000"/>
        </a:lnSpc>
        <a:spcBef>
          <a:spcPts val="2399"/>
        </a:spcBef>
        <a:spcAft>
          <a:spcPct val="0"/>
        </a:spcAft>
        <a:buClr>
          <a:srgbClr val="ED1C24"/>
        </a:buClr>
        <a:buSzTx/>
        <a:buFont typeface="Arial"/>
        <a:buChar char="•"/>
        <a:tabLst/>
        <a:defRPr sz="2400" b="0" i="0">
          <a:solidFill>
            <a:schemeClr val="tx1"/>
          </a:solidFill>
          <a:latin typeface="Sweet Sans Pro" panose="02000000000000000000" pitchFamily="50" charset="0"/>
          <a:ea typeface="+mn-ea"/>
          <a:cs typeface="Sweet Sans Pro" panose="02000000000000000000" pitchFamily="50" charset="0"/>
          <a:sym typeface="SweetSansPro Medium" charset="0"/>
        </a:defRPr>
      </a:lvl3pPr>
      <a:lvl4pPr marL="1657180" indent="-285721" algn="l" rtl="0" eaLnBrk="1" fontAlgn="base" hangingPunct="1">
        <a:lnSpc>
          <a:spcPct val="100000"/>
        </a:lnSpc>
        <a:spcBef>
          <a:spcPts val="2399"/>
        </a:spcBef>
        <a:spcAft>
          <a:spcPct val="0"/>
        </a:spcAft>
        <a:buFont typeface="Arial"/>
        <a:buChar char="•"/>
        <a:defRPr b="0" i="0">
          <a:solidFill>
            <a:schemeClr val="tx1"/>
          </a:solidFill>
          <a:latin typeface="Sweet Sans Pro" panose="02000000000000000000" pitchFamily="50" charset="0"/>
          <a:ea typeface="+mn-ea"/>
          <a:cs typeface="Sweet Sans Pro" panose="02000000000000000000" pitchFamily="50" charset="0"/>
          <a:sym typeface="SweetSansPro Medium" charset="0"/>
        </a:defRPr>
      </a:lvl4pPr>
      <a:lvl5pPr marL="2114334" indent="-285721" algn="l" rtl="0" eaLnBrk="1" fontAlgn="base" hangingPunct="1">
        <a:lnSpc>
          <a:spcPct val="100000"/>
        </a:lnSpc>
        <a:spcBef>
          <a:spcPts val="2399"/>
        </a:spcBef>
        <a:spcAft>
          <a:spcPct val="0"/>
        </a:spcAft>
        <a:buFont typeface="Arial"/>
        <a:buChar char="•"/>
        <a:defRPr sz="1400" b="0" i="0">
          <a:solidFill>
            <a:schemeClr val="tx1"/>
          </a:solidFill>
          <a:latin typeface="Sweet Sans Pro" panose="02000000000000000000" pitchFamily="50" charset="0"/>
          <a:ea typeface="+mn-ea"/>
          <a:cs typeface="Sweet Sans Pro" panose="02000000000000000000" pitchFamily="50" charset="0"/>
          <a:sym typeface="SweetSansPro Medium" charset="0"/>
        </a:defRPr>
      </a:lvl5pPr>
      <a:lvl6pPr marL="457152" algn="l" rtl="0" eaLnBrk="1" fontAlgn="base" hangingPunct="1">
        <a:lnSpc>
          <a:spcPct val="80000"/>
        </a:lnSpc>
        <a:spcBef>
          <a:spcPts val="2399"/>
        </a:spcBef>
        <a:spcAft>
          <a:spcPct val="0"/>
        </a:spcAft>
        <a:defRPr sz="1400">
          <a:solidFill>
            <a:schemeClr val="tx1"/>
          </a:solidFill>
          <a:latin typeface="+mn-lt"/>
          <a:ea typeface="+mn-ea"/>
          <a:cs typeface="+mn-cs"/>
          <a:sym typeface="SweetSansPro Medium" charset="0"/>
        </a:defRPr>
      </a:lvl6pPr>
      <a:lvl7pPr marL="914307" algn="l" rtl="0" eaLnBrk="1" fontAlgn="base" hangingPunct="1">
        <a:lnSpc>
          <a:spcPct val="80000"/>
        </a:lnSpc>
        <a:spcBef>
          <a:spcPts val="2399"/>
        </a:spcBef>
        <a:spcAft>
          <a:spcPct val="0"/>
        </a:spcAft>
        <a:defRPr sz="1400">
          <a:solidFill>
            <a:schemeClr val="tx1"/>
          </a:solidFill>
          <a:latin typeface="+mn-lt"/>
          <a:ea typeface="+mn-ea"/>
          <a:cs typeface="+mn-cs"/>
          <a:sym typeface="SweetSansPro Medium" charset="0"/>
        </a:defRPr>
      </a:lvl7pPr>
      <a:lvl8pPr marL="1371460" algn="l" rtl="0" eaLnBrk="1" fontAlgn="base" hangingPunct="1">
        <a:lnSpc>
          <a:spcPct val="80000"/>
        </a:lnSpc>
        <a:spcBef>
          <a:spcPts val="2399"/>
        </a:spcBef>
        <a:spcAft>
          <a:spcPct val="0"/>
        </a:spcAft>
        <a:defRPr sz="1400">
          <a:solidFill>
            <a:schemeClr val="tx1"/>
          </a:solidFill>
          <a:latin typeface="+mn-lt"/>
          <a:ea typeface="+mn-ea"/>
          <a:cs typeface="+mn-cs"/>
          <a:sym typeface="SweetSansPro Medium" charset="0"/>
        </a:defRPr>
      </a:lvl8pPr>
      <a:lvl9pPr marL="1828612" algn="l" rtl="0" eaLnBrk="1" fontAlgn="base" hangingPunct="1">
        <a:lnSpc>
          <a:spcPct val="80000"/>
        </a:lnSpc>
        <a:spcBef>
          <a:spcPts val="2399"/>
        </a:spcBef>
        <a:spcAft>
          <a:spcPct val="0"/>
        </a:spcAft>
        <a:defRPr sz="1400">
          <a:solidFill>
            <a:schemeClr val="tx1"/>
          </a:solidFill>
          <a:latin typeface="+mn-lt"/>
          <a:ea typeface="+mn-ea"/>
          <a:cs typeface="+mn-cs"/>
          <a:sym typeface="SweetSansPro Medium" charset="0"/>
        </a:defRPr>
      </a:lvl9pPr>
    </p:bodyStyle>
    <p:otherStyle>
      <a:defPPr>
        <a:defRPr lang="en-US"/>
      </a:defPPr>
      <a:lvl1pPr marL="0" algn="l" defTabSz="914307" rtl="0" eaLnBrk="1" latinLnBrk="0" hangingPunct="1">
        <a:defRPr sz="1800" kern="1200">
          <a:solidFill>
            <a:schemeClr val="tx1"/>
          </a:solidFill>
          <a:latin typeface="+mn-lt"/>
          <a:ea typeface="+mn-ea"/>
          <a:cs typeface="+mn-cs"/>
        </a:defRPr>
      </a:lvl1pPr>
      <a:lvl2pPr marL="457152" algn="l" defTabSz="914307" rtl="0" eaLnBrk="1" latinLnBrk="0" hangingPunct="1">
        <a:defRPr sz="1800" kern="1200">
          <a:solidFill>
            <a:schemeClr val="tx1"/>
          </a:solidFill>
          <a:latin typeface="+mn-lt"/>
          <a:ea typeface="+mn-ea"/>
          <a:cs typeface="+mn-cs"/>
        </a:defRPr>
      </a:lvl2pPr>
      <a:lvl3pPr marL="914307" algn="l" defTabSz="914307" rtl="0" eaLnBrk="1" latinLnBrk="0" hangingPunct="1">
        <a:defRPr sz="1800" kern="1200">
          <a:solidFill>
            <a:schemeClr val="tx1"/>
          </a:solidFill>
          <a:latin typeface="+mn-lt"/>
          <a:ea typeface="+mn-ea"/>
          <a:cs typeface="+mn-cs"/>
        </a:defRPr>
      </a:lvl3pPr>
      <a:lvl4pPr marL="1371460" algn="l" defTabSz="914307" rtl="0" eaLnBrk="1" latinLnBrk="0" hangingPunct="1">
        <a:defRPr sz="1800" kern="1200">
          <a:solidFill>
            <a:schemeClr val="tx1"/>
          </a:solidFill>
          <a:latin typeface="+mn-lt"/>
          <a:ea typeface="+mn-ea"/>
          <a:cs typeface="+mn-cs"/>
        </a:defRPr>
      </a:lvl4pPr>
      <a:lvl5pPr marL="1828612" algn="l" defTabSz="914307" rtl="0" eaLnBrk="1" latinLnBrk="0" hangingPunct="1">
        <a:defRPr sz="1800" kern="1200">
          <a:solidFill>
            <a:schemeClr val="tx1"/>
          </a:solidFill>
          <a:latin typeface="+mn-lt"/>
          <a:ea typeface="+mn-ea"/>
          <a:cs typeface="+mn-cs"/>
        </a:defRPr>
      </a:lvl5pPr>
      <a:lvl6pPr marL="2285767" algn="l" defTabSz="914307" rtl="0" eaLnBrk="1" latinLnBrk="0" hangingPunct="1">
        <a:defRPr sz="1800" kern="1200">
          <a:solidFill>
            <a:schemeClr val="tx1"/>
          </a:solidFill>
          <a:latin typeface="+mn-lt"/>
          <a:ea typeface="+mn-ea"/>
          <a:cs typeface="+mn-cs"/>
        </a:defRPr>
      </a:lvl6pPr>
      <a:lvl7pPr marL="2742919" algn="l" defTabSz="914307" rtl="0" eaLnBrk="1" latinLnBrk="0" hangingPunct="1">
        <a:defRPr sz="1800" kern="1200">
          <a:solidFill>
            <a:schemeClr val="tx1"/>
          </a:solidFill>
          <a:latin typeface="+mn-lt"/>
          <a:ea typeface="+mn-ea"/>
          <a:cs typeface="+mn-cs"/>
        </a:defRPr>
      </a:lvl7pPr>
      <a:lvl8pPr marL="3200072" algn="l" defTabSz="914307" rtl="0" eaLnBrk="1" latinLnBrk="0" hangingPunct="1">
        <a:defRPr sz="1800" kern="1200">
          <a:solidFill>
            <a:schemeClr val="tx1"/>
          </a:solidFill>
          <a:latin typeface="+mn-lt"/>
          <a:ea typeface="+mn-ea"/>
          <a:cs typeface="+mn-cs"/>
        </a:defRPr>
      </a:lvl8pPr>
      <a:lvl9pPr marL="3657226" algn="l" defTabSz="91430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1270002" y="762000"/>
            <a:ext cx="10464801"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50800" tIns="50800" rIns="50800" bIns="50800" numCol="1" anchor="ctr" anchorCtr="0" compatLnSpc="1">
            <a:prstTxWarp prst="textNoShape">
              <a:avLst/>
            </a:prstTxWarp>
          </a:bodyPr>
          <a:lstStyle/>
          <a:p>
            <a:pPr lvl="0"/>
            <a:r>
              <a:rPr lang="en-US" smtClean="0">
                <a:sym typeface="SweetSansPro Medium" charset="0"/>
              </a:rPr>
              <a:t>Click to edit Master title style</a:t>
            </a:r>
            <a:endParaRPr lang="en-US" dirty="0">
              <a:sym typeface="SweetSansPro Medium" charset="0"/>
            </a:endParaRPr>
          </a:p>
        </p:txBody>
      </p:sp>
      <p:sp>
        <p:nvSpPr>
          <p:cNvPr id="2050" name="Rectangle 2"/>
          <p:cNvSpPr>
            <a:spLocks noGrp="1" noChangeArrowheads="1"/>
          </p:cNvSpPr>
          <p:nvPr>
            <p:ph type="body" idx="1"/>
          </p:nvPr>
        </p:nvSpPr>
        <p:spPr bwMode="auto">
          <a:xfrm>
            <a:off x="1270002" y="1955800"/>
            <a:ext cx="10464801" cy="6096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normAutofit/>
          </a:bodyPr>
          <a:lstStyle/>
          <a:p>
            <a:pPr marL="257137" marR="0" lvl="0" indent="-257137" algn="l" defTabSz="685698" rtl="0" eaLnBrk="1" fontAlgn="base" latinLnBrk="0" hangingPunct="1">
              <a:lnSpc>
                <a:spcPct val="80000"/>
              </a:lnSpc>
              <a:spcBef>
                <a:spcPts val="1799"/>
              </a:spcBef>
              <a:spcAft>
                <a:spcPct val="0"/>
              </a:spcAft>
              <a:buClrTx/>
              <a:buSzTx/>
              <a:tabLst/>
              <a:defRPr/>
            </a:pPr>
            <a:r>
              <a:rPr lang="en-US" dirty="0" smtClean="0">
                <a:sym typeface="SweetSansPro Medium" charset="0"/>
              </a:rPr>
              <a:t>Click to edit to edit to edit to edit to edit to edit to edit</a:t>
            </a:r>
          </a:p>
          <a:p>
            <a:pPr marL="685698" marR="0" lvl="1" indent="-342848" algn="l" defTabSz="685698" rtl="0" eaLnBrk="1" fontAlgn="base" latinLnBrk="0" hangingPunct="1">
              <a:lnSpc>
                <a:spcPct val="80000"/>
              </a:lnSpc>
              <a:spcBef>
                <a:spcPts val="1799"/>
              </a:spcBef>
              <a:spcAft>
                <a:spcPct val="0"/>
              </a:spcAft>
              <a:buClrTx/>
              <a:buSzTx/>
              <a:buFont typeface="Arial"/>
              <a:buChar char="•"/>
              <a:tabLst/>
              <a:defRPr/>
            </a:pPr>
            <a:r>
              <a:rPr lang="en-US" dirty="0" smtClean="0">
                <a:sym typeface="SweetSansPro Medium" charset="0"/>
              </a:rPr>
              <a:t>Second level font second level font second level font second level font second level font second level font</a:t>
            </a:r>
          </a:p>
          <a:p>
            <a:pPr marL="942835" marR="0" lvl="2" indent="-257137" algn="l" defTabSz="685698" rtl="0" eaLnBrk="1" fontAlgn="base" latinLnBrk="0" hangingPunct="1">
              <a:lnSpc>
                <a:spcPct val="80000"/>
              </a:lnSpc>
              <a:spcBef>
                <a:spcPts val="1799"/>
              </a:spcBef>
              <a:spcAft>
                <a:spcPct val="0"/>
              </a:spcAft>
              <a:buClr>
                <a:srgbClr val="ED1C24"/>
              </a:buClr>
              <a:buSzTx/>
              <a:buFont typeface="Arial"/>
              <a:buChar char="•"/>
              <a:tabLst/>
              <a:defRPr/>
            </a:pPr>
            <a:r>
              <a:rPr lang="en-US" dirty="0" smtClean="0">
                <a:sym typeface="SweetSansPro Medium" charset="0"/>
              </a:rPr>
              <a:t>Third level font third level font third level font third level font third level font </a:t>
            </a:r>
          </a:p>
          <a:p>
            <a:pPr lvl="3"/>
            <a:r>
              <a:rPr lang="en-US" dirty="0" smtClean="0">
                <a:sym typeface="SweetSansPro Medium" charset="0"/>
              </a:rPr>
              <a:t>Fourth level font fourth level font fourth level font fourth level font fourth level font fourth level font fourth level font fourth level font fourth level font </a:t>
            </a:r>
          </a:p>
          <a:p>
            <a:pPr lvl="4"/>
            <a:r>
              <a:rPr lang="en-US" dirty="0" smtClean="0">
                <a:sym typeface="SweetSansPro Medium" charset="0"/>
              </a:rPr>
              <a:t>Fifth level font fifth level font fifth level font fifth level font fifth level font fifth level font fifth level font fifth level font fifth level font fifth level font fifth level font </a:t>
            </a:r>
            <a:endParaRPr lang="en-US" dirty="0">
              <a:sym typeface="SweetSansPro Medium" charset="0"/>
            </a:endParaRPr>
          </a:p>
        </p:txBody>
      </p:sp>
    </p:spTree>
    <p:extLst>
      <p:ext uri="{BB962C8B-B14F-4D97-AF65-F5344CB8AC3E}">
        <p14:creationId xmlns:p14="http://schemas.microsoft.com/office/powerpoint/2010/main" val="1023012978"/>
      </p:ext>
    </p:extLst>
  </p:cSld>
  <p:clrMap bg1="lt1" tx1="dk1" bg2="lt2" tx2="dk2" accent1="accent1" accent2="accent2" accent3="accent3" accent4="accent4" accent5="accent5" accent6="accent6" hlink="hlink" folHlink="folHlink"/>
  <p:sldLayoutIdLst>
    <p:sldLayoutId id="2147484143" r:id="rId1"/>
    <p:sldLayoutId id="2147484144" r:id="rId2"/>
    <p:sldLayoutId id="2147484145" r:id="rId3"/>
    <p:sldLayoutId id="2147484146" r:id="rId4"/>
    <p:sldLayoutId id="2147484147" r:id="rId5"/>
    <p:sldLayoutId id="2147484148" r:id="rId6"/>
    <p:sldLayoutId id="2147484149" r:id="rId7"/>
    <p:sldLayoutId id="2147484150" r:id="rId8"/>
    <p:sldLayoutId id="2147484151" r:id="rId9"/>
    <p:sldLayoutId id="2147484152" r:id="rId10"/>
    <p:sldLayoutId id="2147484153" r:id="rId11"/>
    <p:sldLayoutId id="2147484154" r:id="rId12"/>
    <p:sldLayoutId id="2147484155" r:id="rId13"/>
  </p:sldLayoutIdLst>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txStyles>
    <p:titleStyle>
      <a:lvl1pPr algn="l" rtl="0" eaLnBrk="1" fontAlgn="base" hangingPunct="1">
        <a:spcBef>
          <a:spcPct val="0"/>
        </a:spcBef>
        <a:spcAft>
          <a:spcPct val="0"/>
        </a:spcAft>
        <a:defRPr sz="4551">
          <a:solidFill>
            <a:srgbClr val="ED1C24"/>
          </a:solidFill>
          <a:latin typeface="Sweet Sans Pro Medium" panose="02000000000000000000" pitchFamily="50" charset="0"/>
          <a:ea typeface="+mj-ea"/>
          <a:cs typeface="Sweet Sans Pro Medium" panose="02000000000000000000" pitchFamily="50" charset="0"/>
          <a:sym typeface="SweetSansPro Medium" charset="0"/>
        </a:defRPr>
      </a:lvl1pPr>
      <a:lvl2pPr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2pPr>
      <a:lvl3pPr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3pPr>
      <a:lvl4pPr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4pPr>
      <a:lvl5pPr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5pPr>
      <a:lvl6pPr marL="342848"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6pPr>
      <a:lvl7pPr marL="685698"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7pPr>
      <a:lvl8pPr marL="1028546"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8pPr>
      <a:lvl9pPr marL="1371395" algn="l" rtl="0" eaLnBrk="1" fontAlgn="base" hangingPunct="1">
        <a:spcBef>
          <a:spcPct val="0"/>
        </a:spcBef>
        <a:spcAft>
          <a:spcPct val="0"/>
        </a:spcAft>
        <a:defRPr sz="3600">
          <a:solidFill>
            <a:srgbClr val="ED1C24"/>
          </a:solidFill>
          <a:latin typeface="SweetSansPro Medium" charset="0"/>
          <a:ea typeface="ヒラギノ角ゴ ProN W6" charset="0"/>
          <a:cs typeface="ヒラギノ角ゴ ProN W6" charset="0"/>
          <a:sym typeface="SweetSansPro Medium" charset="0"/>
        </a:defRPr>
      </a:lvl9pPr>
    </p:titleStyle>
    <p:bodyStyle>
      <a:lvl1pPr marL="0" marR="0" indent="0" algn="l" defTabSz="685698" rtl="0" eaLnBrk="1" fontAlgn="base" latinLnBrk="0" hangingPunct="1">
        <a:lnSpc>
          <a:spcPct val="100000"/>
        </a:lnSpc>
        <a:spcBef>
          <a:spcPts val="1799"/>
        </a:spcBef>
        <a:spcAft>
          <a:spcPts val="449"/>
        </a:spcAft>
        <a:buClrTx/>
        <a:buSzTx/>
        <a:buFont typeface="Arial"/>
        <a:buNone/>
        <a:tabLst>
          <a:tab pos="86904" algn="l"/>
        </a:tabLst>
        <a:defRPr sz="3129" b="0" i="0" strike="noStrike">
          <a:solidFill>
            <a:schemeClr val="tx1"/>
          </a:solidFill>
          <a:latin typeface="Sweet Sans Pro Medium" panose="02000000000000000000" pitchFamily="50" charset="0"/>
          <a:ea typeface="+mn-ea"/>
          <a:cs typeface="Sweet Sans Pro Medium" panose="02000000000000000000" pitchFamily="50" charset="0"/>
          <a:sym typeface="SweetSansPro Medium" charset="0"/>
        </a:defRPr>
      </a:lvl1pPr>
      <a:lvl2pPr marL="685698" marR="0" indent="-82141" algn="l" defTabSz="685698" rtl="0" eaLnBrk="1" fontAlgn="base" latinLnBrk="0" hangingPunct="1">
        <a:lnSpc>
          <a:spcPct val="100000"/>
        </a:lnSpc>
        <a:spcBef>
          <a:spcPts val="1799"/>
        </a:spcBef>
        <a:spcAft>
          <a:spcPct val="0"/>
        </a:spcAft>
        <a:buClrTx/>
        <a:buSzTx/>
        <a:buFont typeface="Arial"/>
        <a:buChar char="•"/>
        <a:tabLst/>
        <a:defRPr sz="2987" b="0" i="0">
          <a:solidFill>
            <a:schemeClr val="tx1"/>
          </a:solidFill>
          <a:latin typeface="Sweet Sans Pro" panose="02000000000000000000" pitchFamily="50" charset="0"/>
          <a:ea typeface="+mn-ea"/>
          <a:cs typeface="Sweet Sans Pro" panose="02000000000000000000" pitchFamily="50" charset="0"/>
          <a:sym typeface="SweetSansPro Medium" charset="0"/>
        </a:defRPr>
      </a:lvl2pPr>
      <a:lvl3pPr marL="942835" marR="0" indent="-257137" algn="l" defTabSz="685698" rtl="0" eaLnBrk="1" fontAlgn="base" latinLnBrk="0" hangingPunct="1">
        <a:lnSpc>
          <a:spcPct val="100000"/>
        </a:lnSpc>
        <a:spcBef>
          <a:spcPts val="1799"/>
        </a:spcBef>
        <a:spcAft>
          <a:spcPct val="0"/>
        </a:spcAft>
        <a:buClr>
          <a:srgbClr val="ED1C24"/>
        </a:buClr>
        <a:buSzTx/>
        <a:buFont typeface="Arial"/>
        <a:buChar char="•"/>
        <a:tabLst/>
        <a:defRPr sz="2418" b="0" i="0">
          <a:solidFill>
            <a:schemeClr val="tx1"/>
          </a:solidFill>
          <a:latin typeface="Sweet Sans Pro" panose="02000000000000000000" pitchFamily="50" charset="0"/>
          <a:ea typeface="+mn-ea"/>
          <a:cs typeface="Sweet Sans Pro" panose="02000000000000000000" pitchFamily="50" charset="0"/>
          <a:sym typeface="SweetSansPro Medium" charset="0"/>
        </a:defRPr>
      </a:lvl3pPr>
      <a:lvl4pPr marL="1242826" indent="-214281" algn="l" rtl="0" eaLnBrk="1" fontAlgn="base" hangingPunct="1">
        <a:lnSpc>
          <a:spcPct val="100000"/>
        </a:lnSpc>
        <a:spcBef>
          <a:spcPts val="1799"/>
        </a:spcBef>
        <a:spcAft>
          <a:spcPct val="0"/>
        </a:spcAft>
        <a:buFont typeface="Arial"/>
        <a:buChar char="•"/>
        <a:defRPr sz="2276" b="0" i="0">
          <a:solidFill>
            <a:schemeClr val="tx1"/>
          </a:solidFill>
          <a:latin typeface="Sweet Sans Pro" panose="02000000000000000000" pitchFamily="50" charset="0"/>
          <a:ea typeface="+mn-ea"/>
          <a:cs typeface="Sweet Sans Pro" panose="02000000000000000000" pitchFamily="50" charset="0"/>
          <a:sym typeface="SweetSansPro Medium" charset="0"/>
        </a:defRPr>
      </a:lvl4pPr>
      <a:lvl5pPr marL="1585675" indent="-214281" algn="l" rtl="0" eaLnBrk="1" fontAlgn="base" hangingPunct="1">
        <a:lnSpc>
          <a:spcPct val="100000"/>
        </a:lnSpc>
        <a:spcBef>
          <a:spcPts val="1799"/>
        </a:spcBef>
        <a:spcAft>
          <a:spcPct val="0"/>
        </a:spcAft>
        <a:buFont typeface="Arial"/>
        <a:buChar char="•"/>
        <a:defRPr sz="2276" b="0" i="0">
          <a:solidFill>
            <a:schemeClr val="tx1"/>
          </a:solidFill>
          <a:latin typeface="Sweet Sans Pro" panose="02000000000000000000" pitchFamily="50" charset="0"/>
          <a:ea typeface="+mn-ea"/>
          <a:cs typeface="Sweet Sans Pro" panose="02000000000000000000" pitchFamily="50" charset="0"/>
          <a:sym typeface="SweetSansPro Medium" charset="0"/>
        </a:defRPr>
      </a:lvl5pPr>
      <a:lvl6pPr marL="342848" algn="l" rtl="0" eaLnBrk="1" fontAlgn="base" hangingPunct="1">
        <a:lnSpc>
          <a:spcPct val="80000"/>
        </a:lnSpc>
        <a:spcBef>
          <a:spcPts val="1799"/>
        </a:spcBef>
        <a:spcAft>
          <a:spcPct val="0"/>
        </a:spcAft>
        <a:defRPr sz="1050">
          <a:solidFill>
            <a:schemeClr val="tx1"/>
          </a:solidFill>
          <a:latin typeface="+mn-lt"/>
          <a:ea typeface="+mn-ea"/>
          <a:cs typeface="+mn-cs"/>
          <a:sym typeface="SweetSansPro Medium" charset="0"/>
        </a:defRPr>
      </a:lvl6pPr>
      <a:lvl7pPr marL="685698" algn="l" rtl="0" eaLnBrk="1" fontAlgn="base" hangingPunct="1">
        <a:lnSpc>
          <a:spcPct val="80000"/>
        </a:lnSpc>
        <a:spcBef>
          <a:spcPts val="1799"/>
        </a:spcBef>
        <a:spcAft>
          <a:spcPct val="0"/>
        </a:spcAft>
        <a:defRPr sz="1050">
          <a:solidFill>
            <a:schemeClr val="tx1"/>
          </a:solidFill>
          <a:latin typeface="+mn-lt"/>
          <a:ea typeface="+mn-ea"/>
          <a:cs typeface="+mn-cs"/>
          <a:sym typeface="SweetSansPro Medium" charset="0"/>
        </a:defRPr>
      </a:lvl7pPr>
      <a:lvl8pPr marL="1028546" algn="l" rtl="0" eaLnBrk="1" fontAlgn="base" hangingPunct="1">
        <a:lnSpc>
          <a:spcPct val="80000"/>
        </a:lnSpc>
        <a:spcBef>
          <a:spcPts val="1799"/>
        </a:spcBef>
        <a:spcAft>
          <a:spcPct val="0"/>
        </a:spcAft>
        <a:defRPr sz="1050">
          <a:solidFill>
            <a:schemeClr val="tx1"/>
          </a:solidFill>
          <a:latin typeface="+mn-lt"/>
          <a:ea typeface="+mn-ea"/>
          <a:cs typeface="+mn-cs"/>
          <a:sym typeface="SweetSansPro Medium" charset="0"/>
        </a:defRPr>
      </a:lvl8pPr>
      <a:lvl9pPr marL="1371395" algn="l" rtl="0" eaLnBrk="1" fontAlgn="base" hangingPunct="1">
        <a:lnSpc>
          <a:spcPct val="80000"/>
        </a:lnSpc>
        <a:spcBef>
          <a:spcPts val="1799"/>
        </a:spcBef>
        <a:spcAft>
          <a:spcPct val="0"/>
        </a:spcAft>
        <a:defRPr sz="1050">
          <a:solidFill>
            <a:schemeClr val="tx1"/>
          </a:solidFill>
          <a:latin typeface="+mn-lt"/>
          <a:ea typeface="+mn-ea"/>
          <a:cs typeface="+mn-cs"/>
          <a:sym typeface="SweetSansPro Medium" charset="0"/>
        </a:defRPr>
      </a:lvl9pPr>
    </p:bodyStyle>
    <p:otherStyle>
      <a:defPPr>
        <a:defRPr lang="en-US"/>
      </a:defPPr>
      <a:lvl1pPr marL="0" algn="l" defTabSz="685698" rtl="0" eaLnBrk="1" latinLnBrk="0" hangingPunct="1">
        <a:defRPr sz="1351" kern="1200">
          <a:solidFill>
            <a:schemeClr val="tx1"/>
          </a:solidFill>
          <a:latin typeface="+mn-lt"/>
          <a:ea typeface="+mn-ea"/>
          <a:cs typeface="+mn-cs"/>
        </a:defRPr>
      </a:lvl1pPr>
      <a:lvl2pPr marL="342848" algn="l" defTabSz="685698" rtl="0" eaLnBrk="1" latinLnBrk="0" hangingPunct="1">
        <a:defRPr sz="1351" kern="1200">
          <a:solidFill>
            <a:schemeClr val="tx1"/>
          </a:solidFill>
          <a:latin typeface="+mn-lt"/>
          <a:ea typeface="+mn-ea"/>
          <a:cs typeface="+mn-cs"/>
        </a:defRPr>
      </a:lvl2pPr>
      <a:lvl3pPr marL="685698" algn="l" defTabSz="685698" rtl="0" eaLnBrk="1" latinLnBrk="0" hangingPunct="1">
        <a:defRPr sz="1351" kern="1200">
          <a:solidFill>
            <a:schemeClr val="tx1"/>
          </a:solidFill>
          <a:latin typeface="+mn-lt"/>
          <a:ea typeface="+mn-ea"/>
          <a:cs typeface="+mn-cs"/>
        </a:defRPr>
      </a:lvl3pPr>
      <a:lvl4pPr marL="1028546" algn="l" defTabSz="685698" rtl="0" eaLnBrk="1" latinLnBrk="0" hangingPunct="1">
        <a:defRPr sz="1351" kern="1200">
          <a:solidFill>
            <a:schemeClr val="tx1"/>
          </a:solidFill>
          <a:latin typeface="+mn-lt"/>
          <a:ea typeface="+mn-ea"/>
          <a:cs typeface="+mn-cs"/>
        </a:defRPr>
      </a:lvl4pPr>
      <a:lvl5pPr marL="1371395" algn="l" defTabSz="685698" rtl="0" eaLnBrk="1" latinLnBrk="0" hangingPunct="1">
        <a:defRPr sz="1351" kern="1200">
          <a:solidFill>
            <a:schemeClr val="tx1"/>
          </a:solidFill>
          <a:latin typeface="+mn-lt"/>
          <a:ea typeface="+mn-ea"/>
          <a:cs typeface="+mn-cs"/>
        </a:defRPr>
      </a:lvl5pPr>
      <a:lvl6pPr marL="1714245" algn="l" defTabSz="685698" rtl="0" eaLnBrk="1" latinLnBrk="0" hangingPunct="1">
        <a:defRPr sz="1351" kern="1200">
          <a:solidFill>
            <a:schemeClr val="tx1"/>
          </a:solidFill>
          <a:latin typeface="+mn-lt"/>
          <a:ea typeface="+mn-ea"/>
          <a:cs typeface="+mn-cs"/>
        </a:defRPr>
      </a:lvl6pPr>
      <a:lvl7pPr marL="2057093" algn="l" defTabSz="685698" rtl="0" eaLnBrk="1" latinLnBrk="0" hangingPunct="1">
        <a:defRPr sz="1351" kern="1200">
          <a:solidFill>
            <a:schemeClr val="tx1"/>
          </a:solidFill>
          <a:latin typeface="+mn-lt"/>
          <a:ea typeface="+mn-ea"/>
          <a:cs typeface="+mn-cs"/>
        </a:defRPr>
      </a:lvl7pPr>
      <a:lvl8pPr marL="2399940" algn="l" defTabSz="685698" rtl="0" eaLnBrk="1" latinLnBrk="0" hangingPunct="1">
        <a:defRPr sz="1351" kern="1200">
          <a:solidFill>
            <a:schemeClr val="tx1"/>
          </a:solidFill>
          <a:latin typeface="+mn-lt"/>
          <a:ea typeface="+mn-ea"/>
          <a:cs typeface="+mn-cs"/>
        </a:defRPr>
      </a:lvl8pPr>
      <a:lvl9pPr marL="2742789" algn="l" defTabSz="685698" rtl="0" eaLnBrk="1" latinLnBrk="0" hangingPunct="1">
        <a:defRPr sz="135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3.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jpeg"/></Relationships>
</file>

<file path=ppt/slides/_rels/slide3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3.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jpeg"/></Relationships>
</file>

<file path=ppt/slides/_rels/slide3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3.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jpeg"/></Relationships>
</file>

<file path=ppt/slides/_rels/slide3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Recommend</a:t>
            </a:r>
            <a:br>
              <a:rPr lang="en-US" dirty="0" smtClean="0"/>
            </a:br>
            <a:r>
              <a:rPr lang="en-US" dirty="0" smtClean="0"/>
              <a:t>Fast, Reliable Server Setups</a:t>
            </a:r>
            <a:endParaRPr lang="en-US" dirty="0"/>
          </a:p>
        </p:txBody>
      </p:sp>
      <p:sp>
        <p:nvSpPr>
          <p:cNvPr id="3" name="Content Placeholder 2"/>
          <p:cNvSpPr>
            <a:spLocks noGrp="1"/>
          </p:cNvSpPr>
          <p:nvPr>
            <p:ph sz="quarter" idx="10"/>
          </p:nvPr>
        </p:nvSpPr>
        <p:spPr>
          <a:xfrm>
            <a:off x="1255856" y="6591299"/>
            <a:ext cx="10523914" cy="2748339"/>
          </a:xfrm>
        </p:spPr>
        <p:txBody>
          <a:bodyPr/>
          <a:lstStyle/>
          <a:p>
            <a:r>
              <a:rPr lang="en-US" dirty="0" smtClean="0"/>
              <a:t>Sounds so easy, right? “Buy the big ones.” But no…</a:t>
            </a:r>
            <a:endParaRPr lang="en-US" dirty="0"/>
          </a:p>
        </p:txBody>
      </p:sp>
    </p:spTree>
    <p:extLst>
      <p:ext uri="{BB962C8B-B14F-4D97-AF65-F5344CB8AC3E}">
        <p14:creationId xmlns:p14="http://schemas.microsoft.com/office/powerpoint/2010/main" val="94942195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86114" y="1842347"/>
            <a:ext cx="12032573" cy="1300480"/>
          </a:xfrm>
          <a:prstGeom prst="rect">
            <a:avLst/>
          </a:prstGeom>
          <a:solidFill>
            <a:srgbClr val="0000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30040" tIns="65020" rIns="130040" bIns="65020" numCol="1" rtlCol="0" anchor="ctr" anchorCtr="0" compatLnSpc="1">
            <a:prstTxWarp prst="textNoShape">
              <a:avLst/>
            </a:prstTxWarp>
          </a:bodyPr>
          <a:lstStyle/>
          <a:p>
            <a:pPr defTabSz="1300032"/>
            <a:r>
              <a:rPr lang="en-US" sz="3100" dirty="0" err="1">
                <a:solidFill>
                  <a:srgbClr val="FFFFFF">
                    <a:alpha val="98824"/>
                  </a:srgbClr>
                </a:solidFill>
                <a:latin typeface="Segoe UI" pitchFamily="34" charset="0"/>
                <a:ea typeface="Segoe UI" pitchFamily="34" charset="0"/>
                <a:cs typeface="Segoe UI" pitchFamily="34" charset="0"/>
              </a:rPr>
              <a:t>tblSales</a:t>
            </a:r>
            <a:r>
              <a:rPr lang="en-US" sz="3100" dirty="0">
                <a:solidFill>
                  <a:srgbClr val="FFFFFF">
                    <a:alpha val="98824"/>
                  </a:srgbClr>
                </a:solidFill>
                <a:latin typeface="Segoe UI" pitchFamily="34" charset="0"/>
                <a:ea typeface="Segoe UI" pitchFamily="34" charset="0"/>
                <a:cs typeface="Segoe UI" pitchFamily="34" charset="0"/>
              </a:rPr>
              <a:t> – 1,000GB</a:t>
            </a:r>
          </a:p>
        </p:txBody>
      </p:sp>
      <p:sp>
        <p:nvSpPr>
          <p:cNvPr id="7" name="Right Arrow 6"/>
          <p:cNvSpPr/>
          <p:nvPr/>
        </p:nvSpPr>
        <p:spPr bwMode="auto">
          <a:xfrm>
            <a:off x="486113" y="4768427"/>
            <a:ext cx="7398407" cy="866987"/>
          </a:xfrm>
          <a:prstGeom prst="rightArrow">
            <a:avLst/>
          </a:prstGeom>
          <a:solidFill>
            <a:srgbClr val="0000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30040" tIns="65020" rIns="130040" bIns="65020" numCol="1" rtlCol="0" anchor="ctr" anchorCtr="0" compatLnSpc="1">
            <a:prstTxWarp prst="textNoShape">
              <a:avLst/>
            </a:prstTxWarp>
          </a:bodyPr>
          <a:lstStyle/>
          <a:p>
            <a:pPr defTabSz="1300032"/>
            <a:r>
              <a:rPr lang="en-US" sz="3100" dirty="0" smtClean="0">
                <a:solidFill>
                  <a:srgbClr val="FFFFFF">
                    <a:alpha val="98824"/>
                  </a:srgbClr>
                </a:solidFill>
                <a:latin typeface="Segoe UI" pitchFamily="34" charset="0"/>
                <a:ea typeface="Segoe UI" pitchFamily="34" charset="0"/>
                <a:cs typeface="Segoe UI" pitchFamily="34" charset="0"/>
              </a:rPr>
              <a:t>My Query</a:t>
            </a:r>
            <a:endParaRPr lang="en-US" sz="3100" dirty="0">
              <a:solidFill>
                <a:srgbClr val="FFFFFF">
                  <a:alpha val="98824"/>
                </a:srgbClr>
              </a:solidFill>
              <a:latin typeface="Segoe UI" pitchFamily="34" charset="0"/>
              <a:ea typeface="Segoe UI" pitchFamily="34" charset="0"/>
              <a:cs typeface="Segoe UI" pitchFamily="34" charset="0"/>
            </a:endParaRPr>
          </a:p>
        </p:txBody>
      </p:sp>
      <p:sp>
        <p:nvSpPr>
          <p:cNvPr id="8" name="Right Arrow 7"/>
          <p:cNvSpPr/>
          <p:nvPr/>
        </p:nvSpPr>
        <p:spPr bwMode="auto">
          <a:xfrm>
            <a:off x="5445485" y="5743787"/>
            <a:ext cx="2439036" cy="866987"/>
          </a:xfrm>
          <a:prstGeom prst="rightArrow">
            <a:avLst/>
          </a:prstGeom>
          <a:solidFill>
            <a:srgbClr val="0000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30040" tIns="65020" rIns="130040" bIns="65020" numCol="1" rtlCol="0" anchor="ctr" anchorCtr="0" compatLnSpc="1">
            <a:prstTxWarp prst="textNoShape">
              <a:avLst/>
            </a:prstTxWarp>
          </a:bodyPr>
          <a:lstStyle/>
          <a:p>
            <a:pPr defTabSz="1300032"/>
            <a:r>
              <a:rPr lang="en-US" sz="2800" dirty="0" smtClean="0">
                <a:solidFill>
                  <a:srgbClr val="FFFFFF">
                    <a:alpha val="98824"/>
                  </a:srgbClr>
                </a:solidFill>
                <a:latin typeface="Segoe UI" pitchFamily="34" charset="0"/>
                <a:ea typeface="Segoe UI" pitchFamily="34" charset="0"/>
                <a:cs typeface="Segoe UI" pitchFamily="34" charset="0"/>
              </a:rPr>
              <a:t>Your Query</a:t>
            </a:r>
            <a:endParaRPr lang="en-US" sz="2800" dirty="0">
              <a:solidFill>
                <a:srgbClr val="FFFFFF">
                  <a:alpha val="98824"/>
                </a:srgbClr>
              </a:solidFill>
              <a:latin typeface="Segoe UI" pitchFamily="34" charset="0"/>
              <a:ea typeface="Segoe UI" pitchFamily="34" charset="0"/>
              <a:cs typeface="Segoe UI" pitchFamily="34" charset="0"/>
            </a:endParaRPr>
          </a:p>
        </p:txBody>
      </p:sp>
      <p:sp>
        <p:nvSpPr>
          <p:cNvPr id="9" name="Title 1"/>
          <p:cNvSpPr>
            <a:spLocks noGrp="1"/>
          </p:cNvSpPr>
          <p:nvPr>
            <p:ph type="title"/>
          </p:nvPr>
        </p:nvSpPr>
        <p:spPr>
          <a:xfrm>
            <a:off x="650239" y="217200"/>
            <a:ext cx="11868446" cy="1080358"/>
          </a:xfrm>
        </p:spPr>
        <p:txBody>
          <a:bodyPr/>
          <a:lstStyle/>
          <a:p>
            <a:r>
              <a:rPr lang="en-US" dirty="0" smtClean="0"/>
              <a:t>Merry-Go-Round Scans in Enterprise</a:t>
            </a:r>
            <a:endParaRPr lang="en-US" dirty="0"/>
          </a:p>
        </p:txBody>
      </p:sp>
    </p:spTree>
    <p:extLst>
      <p:ext uri="{BB962C8B-B14F-4D97-AF65-F5344CB8AC3E}">
        <p14:creationId xmlns:p14="http://schemas.microsoft.com/office/powerpoint/2010/main" val="223427980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86114" y="1842347"/>
            <a:ext cx="12032573" cy="1300480"/>
          </a:xfrm>
          <a:prstGeom prst="rect">
            <a:avLst/>
          </a:prstGeom>
          <a:solidFill>
            <a:srgbClr val="0000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30040" tIns="65020" rIns="130040" bIns="65020" numCol="1" rtlCol="0" anchor="ctr" anchorCtr="0" compatLnSpc="1">
            <a:prstTxWarp prst="textNoShape">
              <a:avLst/>
            </a:prstTxWarp>
          </a:bodyPr>
          <a:lstStyle/>
          <a:p>
            <a:pPr defTabSz="1300032"/>
            <a:r>
              <a:rPr lang="en-US" sz="3100" dirty="0" err="1">
                <a:solidFill>
                  <a:srgbClr val="FFFFFF">
                    <a:alpha val="98824"/>
                  </a:srgbClr>
                </a:solidFill>
                <a:latin typeface="Segoe UI" pitchFamily="34" charset="0"/>
                <a:ea typeface="Segoe UI" pitchFamily="34" charset="0"/>
                <a:cs typeface="Segoe UI" pitchFamily="34" charset="0"/>
              </a:rPr>
              <a:t>tblSales</a:t>
            </a:r>
            <a:r>
              <a:rPr lang="en-US" sz="3100" dirty="0">
                <a:solidFill>
                  <a:srgbClr val="FFFFFF">
                    <a:alpha val="98824"/>
                  </a:srgbClr>
                </a:solidFill>
                <a:latin typeface="Segoe UI" pitchFamily="34" charset="0"/>
                <a:ea typeface="Segoe UI" pitchFamily="34" charset="0"/>
                <a:cs typeface="Segoe UI" pitchFamily="34" charset="0"/>
              </a:rPr>
              <a:t> – 1,000GB</a:t>
            </a:r>
          </a:p>
        </p:txBody>
      </p:sp>
      <p:sp>
        <p:nvSpPr>
          <p:cNvPr id="7" name="Right Arrow 6"/>
          <p:cNvSpPr/>
          <p:nvPr/>
        </p:nvSpPr>
        <p:spPr bwMode="auto">
          <a:xfrm>
            <a:off x="486113" y="4768427"/>
            <a:ext cx="9593539" cy="866987"/>
          </a:xfrm>
          <a:prstGeom prst="rightArrow">
            <a:avLst/>
          </a:prstGeom>
          <a:solidFill>
            <a:srgbClr val="0000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30040" tIns="65020" rIns="130040" bIns="65020" numCol="1" rtlCol="0" anchor="ctr" anchorCtr="0" compatLnSpc="1">
            <a:prstTxWarp prst="textNoShape">
              <a:avLst/>
            </a:prstTxWarp>
          </a:bodyPr>
          <a:lstStyle/>
          <a:p>
            <a:pPr defTabSz="1300032"/>
            <a:r>
              <a:rPr lang="en-US" sz="3100" dirty="0" smtClean="0">
                <a:solidFill>
                  <a:srgbClr val="FFFFFF">
                    <a:alpha val="98824"/>
                  </a:srgbClr>
                </a:solidFill>
                <a:latin typeface="Segoe UI" pitchFamily="34" charset="0"/>
                <a:ea typeface="Segoe UI" pitchFamily="34" charset="0"/>
                <a:cs typeface="Segoe UI" pitchFamily="34" charset="0"/>
              </a:rPr>
              <a:t>My Query</a:t>
            </a:r>
            <a:endParaRPr lang="en-US" sz="3100" dirty="0">
              <a:solidFill>
                <a:srgbClr val="FFFFFF">
                  <a:alpha val="98824"/>
                </a:srgbClr>
              </a:solidFill>
              <a:latin typeface="Segoe UI" pitchFamily="34" charset="0"/>
              <a:ea typeface="Segoe UI" pitchFamily="34" charset="0"/>
              <a:cs typeface="Segoe UI" pitchFamily="34" charset="0"/>
            </a:endParaRPr>
          </a:p>
        </p:txBody>
      </p:sp>
      <p:sp>
        <p:nvSpPr>
          <p:cNvPr id="8" name="Right Arrow 7"/>
          <p:cNvSpPr/>
          <p:nvPr/>
        </p:nvSpPr>
        <p:spPr bwMode="auto">
          <a:xfrm>
            <a:off x="5445485" y="5743787"/>
            <a:ext cx="4634167" cy="866987"/>
          </a:xfrm>
          <a:prstGeom prst="rightArrow">
            <a:avLst/>
          </a:prstGeom>
          <a:solidFill>
            <a:srgbClr val="0000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30040" tIns="65020" rIns="130040" bIns="65020" numCol="1" rtlCol="0" anchor="ctr" anchorCtr="0" compatLnSpc="1">
            <a:prstTxWarp prst="textNoShape">
              <a:avLst/>
            </a:prstTxWarp>
          </a:bodyPr>
          <a:lstStyle/>
          <a:p>
            <a:pPr defTabSz="1300032"/>
            <a:r>
              <a:rPr lang="en-US" sz="3100" dirty="0" smtClean="0">
                <a:solidFill>
                  <a:srgbClr val="FFFFFF">
                    <a:alpha val="98824"/>
                  </a:srgbClr>
                </a:solidFill>
                <a:latin typeface="Segoe UI" pitchFamily="34" charset="0"/>
                <a:ea typeface="Segoe UI" pitchFamily="34" charset="0"/>
                <a:cs typeface="Segoe UI" pitchFamily="34" charset="0"/>
              </a:rPr>
              <a:t>Your Query</a:t>
            </a:r>
            <a:endParaRPr lang="en-US" sz="3100" dirty="0">
              <a:solidFill>
                <a:srgbClr val="FFFFFF">
                  <a:alpha val="98824"/>
                </a:srgbClr>
              </a:solidFill>
              <a:latin typeface="Segoe UI" pitchFamily="34" charset="0"/>
              <a:ea typeface="Segoe UI" pitchFamily="34" charset="0"/>
              <a:cs typeface="Segoe UI" pitchFamily="34" charset="0"/>
            </a:endParaRPr>
          </a:p>
        </p:txBody>
      </p:sp>
      <p:sp>
        <p:nvSpPr>
          <p:cNvPr id="9" name="Title 1"/>
          <p:cNvSpPr>
            <a:spLocks noGrp="1"/>
          </p:cNvSpPr>
          <p:nvPr>
            <p:ph type="title"/>
          </p:nvPr>
        </p:nvSpPr>
        <p:spPr>
          <a:xfrm>
            <a:off x="650239" y="217200"/>
            <a:ext cx="11868446" cy="1080358"/>
          </a:xfrm>
        </p:spPr>
        <p:txBody>
          <a:bodyPr/>
          <a:lstStyle/>
          <a:p>
            <a:r>
              <a:rPr lang="en-US" dirty="0" smtClean="0"/>
              <a:t>Merry-Go-Round Scans in Enterprise</a:t>
            </a:r>
            <a:endParaRPr lang="en-US" dirty="0"/>
          </a:p>
        </p:txBody>
      </p:sp>
    </p:spTree>
    <p:extLst>
      <p:ext uri="{BB962C8B-B14F-4D97-AF65-F5344CB8AC3E}">
        <p14:creationId xmlns:p14="http://schemas.microsoft.com/office/powerpoint/2010/main" val="383578355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86114" y="1842347"/>
            <a:ext cx="12032573" cy="1300480"/>
          </a:xfrm>
          <a:prstGeom prst="rect">
            <a:avLst/>
          </a:prstGeom>
          <a:solidFill>
            <a:srgbClr val="0000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30040" tIns="65020" rIns="130040" bIns="65020" numCol="1" rtlCol="0" anchor="ctr" anchorCtr="0" compatLnSpc="1">
            <a:prstTxWarp prst="textNoShape">
              <a:avLst/>
            </a:prstTxWarp>
          </a:bodyPr>
          <a:lstStyle/>
          <a:p>
            <a:pPr defTabSz="1300032"/>
            <a:r>
              <a:rPr lang="en-US" sz="3100" dirty="0" err="1">
                <a:solidFill>
                  <a:srgbClr val="FFFFFF">
                    <a:alpha val="98824"/>
                  </a:srgbClr>
                </a:solidFill>
                <a:latin typeface="Segoe UI" pitchFamily="34" charset="0"/>
                <a:ea typeface="Segoe UI" pitchFamily="34" charset="0"/>
                <a:cs typeface="Segoe UI" pitchFamily="34" charset="0"/>
              </a:rPr>
              <a:t>tblSales</a:t>
            </a:r>
            <a:r>
              <a:rPr lang="en-US" sz="3100" dirty="0">
                <a:solidFill>
                  <a:srgbClr val="FFFFFF">
                    <a:alpha val="98824"/>
                  </a:srgbClr>
                </a:solidFill>
                <a:latin typeface="Segoe UI" pitchFamily="34" charset="0"/>
                <a:ea typeface="Segoe UI" pitchFamily="34" charset="0"/>
                <a:cs typeface="Segoe UI" pitchFamily="34" charset="0"/>
              </a:rPr>
              <a:t> – 1,000GB</a:t>
            </a:r>
          </a:p>
        </p:txBody>
      </p:sp>
      <p:sp>
        <p:nvSpPr>
          <p:cNvPr id="7" name="Right Arrow 6"/>
          <p:cNvSpPr/>
          <p:nvPr/>
        </p:nvSpPr>
        <p:spPr bwMode="auto">
          <a:xfrm>
            <a:off x="486114" y="4768427"/>
            <a:ext cx="12032573" cy="866987"/>
          </a:xfrm>
          <a:prstGeom prst="rightArrow">
            <a:avLst/>
          </a:prstGeom>
          <a:solidFill>
            <a:srgbClr val="0000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30040" tIns="65020" rIns="130040" bIns="65020" numCol="1" rtlCol="0" anchor="ctr" anchorCtr="0" compatLnSpc="1">
            <a:prstTxWarp prst="textNoShape">
              <a:avLst/>
            </a:prstTxWarp>
          </a:bodyPr>
          <a:lstStyle/>
          <a:p>
            <a:pPr defTabSz="1300032"/>
            <a:r>
              <a:rPr lang="en-US" sz="3100" dirty="0" smtClean="0">
                <a:solidFill>
                  <a:srgbClr val="FFFFFF">
                    <a:alpha val="98824"/>
                  </a:srgbClr>
                </a:solidFill>
                <a:latin typeface="Segoe UI" pitchFamily="34" charset="0"/>
                <a:ea typeface="Segoe UI" pitchFamily="34" charset="0"/>
                <a:cs typeface="Segoe UI" pitchFamily="34" charset="0"/>
              </a:rPr>
              <a:t>My Query</a:t>
            </a:r>
            <a:endParaRPr lang="en-US" sz="3100" dirty="0">
              <a:solidFill>
                <a:srgbClr val="FFFFFF">
                  <a:alpha val="98824"/>
                </a:srgbClr>
              </a:solidFill>
              <a:latin typeface="Segoe UI" pitchFamily="34" charset="0"/>
              <a:ea typeface="Segoe UI" pitchFamily="34" charset="0"/>
              <a:cs typeface="Segoe UI" pitchFamily="34" charset="0"/>
            </a:endParaRPr>
          </a:p>
        </p:txBody>
      </p:sp>
      <p:sp>
        <p:nvSpPr>
          <p:cNvPr id="8" name="Right Arrow 7"/>
          <p:cNvSpPr/>
          <p:nvPr/>
        </p:nvSpPr>
        <p:spPr bwMode="auto">
          <a:xfrm>
            <a:off x="5445485" y="5743787"/>
            <a:ext cx="7073202" cy="866987"/>
          </a:xfrm>
          <a:prstGeom prst="rightArrow">
            <a:avLst/>
          </a:prstGeom>
          <a:solidFill>
            <a:srgbClr val="0000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30040" tIns="65020" rIns="130040" bIns="65020" numCol="1" rtlCol="0" anchor="ctr" anchorCtr="0" compatLnSpc="1">
            <a:prstTxWarp prst="textNoShape">
              <a:avLst/>
            </a:prstTxWarp>
          </a:bodyPr>
          <a:lstStyle/>
          <a:p>
            <a:pPr defTabSz="1300032"/>
            <a:r>
              <a:rPr lang="en-US" sz="3100" dirty="0" smtClean="0">
                <a:solidFill>
                  <a:srgbClr val="FFFFFF">
                    <a:alpha val="98824"/>
                  </a:srgbClr>
                </a:solidFill>
                <a:latin typeface="Segoe UI" pitchFamily="34" charset="0"/>
                <a:ea typeface="Segoe UI" pitchFamily="34" charset="0"/>
                <a:cs typeface="Segoe UI" pitchFamily="34" charset="0"/>
              </a:rPr>
              <a:t>Your Query</a:t>
            </a:r>
            <a:endParaRPr lang="en-US" sz="3100" dirty="0">
              <a:solidFill>
                <a:srgbClr val="FFFFFF">
                  <a:alpha val="98824"/>
                </a:srgbClr>
              </a:solidFill>
              <a:latin typeface="Segoe UI" pitchFamily="34" charset="0"/>
              <a:ea typeface="Segoe UI" pitchFamily="34" charset="0"/>
              <a:cs typeface="Segoe UI" pitchFamily="34" charset="0"/>
            </a:endParaRPr>
          </a:p>
        </p:txBody>
      </p:sp>
      <p:sp>
        <p:nvSpPr>
          <p:cNvPr id="9" name="Title 1"/>
          <p:cNvSpPr>
            <a:spLocks noGrp="1"/>
          </p:cNvSpPr>
          <p:nvPr>
            <p:ph type="title"/>
          </p:nvPr>
        </p:nvSpPr>
        <p:spPr>
          <a:xfrm>
            <a:off x="650239" y="217200"/>
            <a:ext cx="11868446" cy="1080358"/>
          </a:xfrm>
        </p:spPr>
        <p:txBody>
          <a:bodyPr/>
          <a:lstStyle/>
          <a:p>
            <a:r>
              <a:rPr lang="en-US" dirty="0" smtClean="0"/>
              <a:t>Merry-Go-Round Scans in Enterprise</a:t>
            </a:r>
            <a:endParaRPr lang="en-US" dirty="0"/>
          </a:p>
        </p:txBody>
      </p:sp>
    </p:spTree>
    <p:extLst>
      <p:ext uri="{BB962C8B-B14F-4D97-AF65-F5344CB8AC3E}">
        <p14:creationId xmlns:p14="http://schemas.microsoft.com/office/powerpoint/2010/main" val="137981671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3865" y="325122"/>
            <a:ext cx="11895378" cy="882749"/>
          </a:xfrm>
        </p:spPr>
        <p:txBody>
          <a:bodyPr>
            <a:normAutofit/>
          </a:bodyPr>
          <a:lstStyle/>
          <a:p>
            <a:r>
              <a:rPr lang="en-US" dirty="0"/>
              <a:t>Merry-Go-Round Scans in Enterprise</a:t>
            </a:r>
            <a:endParaRPr lang="en-US" dirty="0">
              <a:solidFill>
                <a:schemeClr val="accent3"/>
              </a:solidFill>
            </a:endParaRPr>
          </a:p>
        </p:txBody>
      </p:sp>
      <p:sp>
        <p:nvSpPr>
          <p:cNvPr id="5" name="Rectangle 4"/>
          <p:cNvSpPr/>
          <p:nvPr/>
        </p:nvSpPr>
        <p:spPr bwMode="auto">
          <a:xfrm>
            <a:off x="486114" y="1842347"/>
            <a:ext cx="12032573" cy="1300480"/>
          </a:xfrm>
          <a:prstGeom prst="rect">
            <a:avLst/>
          </a:prstGeom>
          <a:solidFill>
            <a:srgbClr val="0000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30040" tIns="65020" rIns="130040" bIns="65020" numCol="1" rtlCol="0" anchor="ctr" anchorCtr="0" compatLnSpc="1">
            <a:prstTxWarp prst="textNoShape">
              <a:avLst/>
            </a:prstTxWarp>
          </a:bodyPr>
          <a:lstStyle/>
          <a:p>
            <a:pPr defTabSz="1300032"/>
            <a:r>
              <a:rPr lang="en-US" sz="3100" dirty="0" err="1">
                <a:solidFill>
                  <a:srgbClr val="FFFFFF">
                    <a:alpha val="98824"/>
                  </a:srgbClr>
                </a:solidFill>
                <a:latin typeface="Segoe UI" pitchFamily="34" charset="0"/>
                <a:ea typeface="Segoe UI" pitchFamily="34" charset="0"/>
                <a:cs typeface="Segoe UI" pitchFamily="34" charset="0"/>
              </a:rPr>
              <a:t>tblSales</a:t>
            </a:r>
            <a:r>
              <a:rPr lang="en-US" sz="3100" dirty="0">
                <a:solidFill>
                  <a:srgbClr val="FFFFFF">
                    <a:alpha val="98824"/>
                  </a:srgbClr>
                </a:solidFill>
                <a:latin typeface="Segoe UI" pitchFamily="34" charset="0"/>
                <a:ea typeface="Segoe UI" pitchFamily="34" charset="0"/>
                <a:cs typeface="Segoe UI" pitchFamily="34" charset="0"/>
              </a:rPr>
              <a:t> – 1,000GB</a:t>
            </a:r>
          </a:p>
        </p:txBody>
      </p:sp>
      <p:sp>
        <p:nvSpPr>
          <p:cNvPr id="8" name="Right Arrow 7"/>
          <p:cNvSpPr/>
          <p:nvPr/>
        </p:nvSpPr>
        <p:spPr bwMode="auto">
          <a:xfrm>
            <a:off x="5445485" y="5743787"/>
            <a:ext cx="7073202" cy="866987"/>
          </a:xfrm>
          <a:prstGeom prst="rightArrow">
            <a:avLst/>
          </a:prstGeom>
          <a:solidFill>
            <a:srgbClr val="0000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30040" tIns="65020" rIns="130040" bIns="65020" numCol="1" rtlCol="0" anchor="ctr" anchorCtr="0" compatLnSpc="1">
            <a:prstTxWarp prst="textNoShape">
              <a:avLst/>
            </a:prstTxWarp>
          </a:bodyPr>
          <a:lstStyle/>
          <a:p>
            <a:pPr defTabSz="1300032"/>
            <a:r>
              <a:rPr lang="en-US" sz="3100" dirty="0" smtClean="0">
                <a:solidFill>
                  <a:srgbClr val="FFFFFF">
                    <a:alpha val="98824"/>
                  </a:srgbClr>
                </a:solidFill>
                <a:latin typeface="Segoe UI" pitchFamily="34" charset="0"/>
                <a:ea typeface="Segoe UI" pitchFamily="34" charset="0"/>
                <a:cs typeface="Segoe UI" pitchFamily="34" charset="0"/>
              </a:rPr>
              <a:t>Your Query</a:t>
            </a:r>
            <a:endParaRPr lang="en-US" sz="3100" dirty="0">
              <a:solidFill>
                <a:srgbClr val="FFFFFF">
                  <a:alpha val="98824"/>
                </a:srgbClr>
              </a:solidFill>
              <a:latin typeface="Segoe UI" pitchFamily="34" charset="0"/>
              <a:ea typeface="Segoe UI" pitchFamily="34" charset="0"/>
              <a:cs typeface="Segoe UI" pitchFamily="34" charset="0"/>
            </a:endParaRPr>
          </a:p>
        </p:txBody>
      </p:sp>
      <p:sp>
        <p:nvSpPr>
          <p:cNvPr id="6" name="Right Arrow 5"/>
          <p:cNvSpPr/>
          <p:nvPr/>
        </p:nvSpPr>
        <p:spPr bwMode="auto">
          <a:xfrm>
            <a:off x="486113" y="5743787"/>
            <a:ext cx="2439036" cy="866987"/>
          </a:xfrm>
          <a:prstGeom prst="rightArrow">
            <a:avLst/>
          </a:prstGeom>
          <a:solidFill>
            <a:srgbClr val="0000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30040" tIns="65020" rIns="130040" bIns="65020" numCol="1" rtlCol="0" anchor="ctr" anchorCtr="0" compatLnSpc="1">
            <a:prstTxWarp prst="textNoShape">
              <a:avLst/>
            </a:prstTxWarp>
          </a:bodyPr>
          <a:lstStyle/>
          <a:p>
            <a:pPr defTabSz="1300032"/>
            <a:r>
              <a:rPr lang="en-US" sz="3100" dirty="0">
                <a:solidFill>
                  <a:srgbClr val="FFFFFF">
                    <a:alpha val="98824"/>
                  </a:srgbClr>
                </a:solidFill>
                <a:latin typeface="Segoe UI" pitchFamily="34" charset="0"/>
                <a:ea typeface="Segoe UI" pitchFamily="34" charset="0"/>
                <a:cs typeface="Segoe UI" pitchFamily="34" charset="0"/>
              </a:rPr>
              <a:t>Continued</a:t>
            </a:r>
          </a:p>
        </p:txBody>
      </p:sp>
    </p:spTree>
    <p:extLst>
      <p:ext uri="{BB962C8B-B14F-4D97-AF65-F5344CB8AC3E}">
        <p14:creationId xmlns:p14="http://schemas.microsoft.com/office/powerpoint/2010/main" val="371478388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7200" dirty="0" smtClean="0"/>
              <a:t>What hardware does the business’s RPO/RTO goal require?</a:t>
            </a:r>
            <a:endParaRPr lang="en-US" sz="7200" dirty="0"/>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208775768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1.png"/>
          <p:cNvPicPr>
            <a:picLocks noChangeAspect="1"/>
          </p:cNvPicPr>
          <p:nvPr/>
        </p:nvPicPr>
        <p:blipFill rotWithShape="1">
          <a:blip r:embed="rId2">
            <a:extLst>
              <a:ext uri="{28A0092B-C50C-407E-A947-70E740481C1C}">
                <a14:useLocalDpi xmlns:a14="http://schemas.microsoft.com/office/drawing/2010/main" val="0"/>
              </a:ext>
            </a:extLst>
          </a:blip>
          <a:srcRect b="8059"/>
          <a:stretch/>
        </p:blipFill>
        <p:spPr>
          <a:xfrm>
            <a:off x="-18687" y="1131272"/>
            <a:ext cx="13023487" cy="8622328"/>
          </a:xfrm>
          <a:prstGeom prst="rect">
            <a:avLst/>
          </a:prstGeom>
        </p:spPr>
      </p:pic>
      <p:sp>
        <p:nvSpPr>
          <p:cNvPr id="2" name="Title 1"/>
          <p:cNvSpPr>
            <a:spLocks noGrp="1"/>
          </p:cNvSpPr>
          <p:nvPr>
            <p:ph type="title"/>
          </p:nvPr>
        </p:nvSpPr>
        <p:spPr>
          <a:xfrm>
            <a:off x="1270002" y="162668"/>
            <a:ext cx="10464801" cy="825500"/>
          </a:xfrm>
        </p:spPr>
        <p:txBody>
          <a:bodyPr/>
          <a:lstStyle/>
          <a:p>
            <a:pPr algn="ctr"/>
            <a:r>
              <a:rPr lang="en-US" dirty="0" smtClean="0"/>
              <a:t>BrentOzar.com/go/fail</a:t>
            </a:r>
            <a:endParaRPr lang="en-US" dirty="0"/>
          </a:p>
        </p:txBody>
      </p:sp>
    </p:spTree>
    <p:extLst>
      <p:ext uri="{BB962C8B-B14F-4D97-AF65-F5344CB8AC3E}">
        <p14:creationId xmlns:p14="http://schemas.microsoft.com/office/powerpoint/2010/main" val="78235446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1.png"/>
          <p:cNvPicPr>
            <a:picLocks noChangeAspect="1"/>
          </p:cNvPicPr>
          <p:nvPr/>
        </p:nvPicPr>
        <p:blipFill rotWithShape="1">
          <a:blip r:embed="rId2">
            <a:extLst>
              <a:ext uri="{28A0092B-C50C-407E-A947-70E740481C1C}">
                <a14:useLocalDpi xmlns:a14="http://schemas.microsoft.com/office/drawing/2010/main" val="0"/>
              </a:ext>
            </a:extLst>
          </a:blip>
          <a:srcRect b="13984"/>
          <a:stretch/>
        </p:blipFill>
        <p:spPr>
          <a:xfrm>
            <a:off x="-1" y="1363983"/>
            <a:ext cx="13004801" cy="8389617"/>
          </a:xfrm>
          <a:prstGeom prst="rect">
            <a:avLst/>
          </a:prstGeom>
        </p:spPr>
      </p:pic>
      <p:sp>
        <p:nvSpPr>
          <p:cNvPr id="2" name="Title 1"/>
          <p:cNvSpPr>
            <a:spLocks noGrp="1"/>
          </p:cNvSpPr>
          <p:nvPr>
            <p:ph type="title"/>
          </p:nvPr>
        </p:nvSpPr>
        <p:spPr>
          <a:xfrm>
            <a:off x="1270002" y="349250"/>
            <a:ext cx="10464801" cy="825500"/>
          </a:xfrm>
        </p:spPr>
        <p:txBody>
          <a:bodyPr/>
          <a:lstStyle/>
          <a:p>
            <a:pPr algn="ctr"/>
            <a:r>
              <a:rPr lang="en-US" dirty="0" smtClean="0"/>
              <a:t>BrentOzar.com/go/fail</a:t>
            </a:r>
            <a:endParaRPr lang="en-US" dirty="0"/>
          </a:p>
        </p:txBody>
      </p:sp>
    </p:spTree>
    <p:extLst>
      <p:ext uri="{BB962C8B-B14F-4D97-AF65-F5344CB8AC3E}">
        <p14:creationId xmlns:p14="http://schemas.microsoft.com/office/powerpoint/2010/main" val="306016056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09898" y="145474"/>
            <a:ext cx="12760579" cy="8496678"/>
          </a:xfrm>
          <a:prstGeom prst="rect">
            <a:avLst/>
          </a:prstGeom>
        </p:spPr>
      </p:pic>
    </p:spTree>
    <p:extLst>
      <p:ext uri="{BB962C8B-B14F-4D97-AF65-F5344CB8AC3E}">
        <p14:creationId xmlns:p14="http://schemas.microsoft.com/office/powerpoint/2010/main" val="380802139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09898" y="145474"/>
            <a:ext cx="12760579" cy="8496678"/>
          </a:xfrm>
          <a:prstGeom prst="rect">
            <a:avLst/>
          </a:prstGeom>
        </p:spPr>
      </p:pic>
      <p:sp>
        <p:nvSpPr>
          <p:cNvPr id="3" name="Rectangle 2"/>
          <p:cNvSpPr/>
          <p:nvPr/>
        </p:nvSpPr>
        <p:spPr bwMode="auto">
          <a:xfrm>
            <a:off x="0" y="1704110"/>
            <a:ext cx="13004800" cy="4690171"/>
          </a:xfrm>
          <a:prstGeom prst="rect">
            <a:avLst/>
          </a:prstGeom>
          <a:solidFill>
            <a:schemeClr val="tx1">
              <a:alpha val="40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endParaRPr>
          </a:p>
        </p:txBody>
      </p:sp>
      <p:sp>
        <p:nvSpPr>
          <p:cNvPr id="4" name="Rectangle 3"/>
          <p:cNvSpPr/>
          <p:nvPr/>
        </p:nvSpPr>
        <p:spPr bwMode="auto">
          <a:xfrm>
            <a:off x="0" y="7034182"/>
            <a:ext cx="13004800" cy="1694181"/>
          </a:xfrm>
          <a:prstGeom prst="rect">
            <a:avLst/>
          </a:prstGeom>
          <a:solidFill>
            <a:schemeClr val="tx1">
              <a:alpha val="40000"/>
            </a:schemeClr>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endParaRPr>
          </a:p>
        </p:txBody>
      </p:sp>
    </p:spTree>
    <p:extLst>
      <p:ext uri="{BB962C8B-B14F-4D97-AF65-F5344CB8AC3E}">
        <p14:creationId xmlns:p14="http://schemas.microsoft.com/office/powerpoint/2010/main" val="70698938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png"/>
          <p:cNvPicPr>
            <a:picLocks noChangeAspect="1"/>
          </p:cNvPicPr>
          <p:nvPr/>
        </p:nvPicPr>
        <p:blipFill rotWithShape="1">
          <a:blip r:embed="rId2">
            <a:extLst>
              <a:ext uri="{28A0092B-C50C-407E-A947-70E740481C1C}">
                <a14:useLocalDpi xmlns:a14="http://schemas.microsoft.com/office/drawing/2010/main" val="0"/>
              </a:ext>
            </a:extLst>
          </a:blip>
          <a:srcRect l="2363" t="68213" r="51704" b="18313"/>
          <a:stretch/>
        </p:blipFill>
        <p:spPr>
          <a:xfrm>
            <a:off x="0" y="3345113"/>
            <a:ext cx="13004800" cy="2540140"/>
          </a:xfrm>
          <a:prstGeom prst="rect">
            <a:avLst/>
          </a:prstGeom>
        </p:spPr>
      </p:pic>
    </p:spTree>
    <p:extLst>
      <p:ext uri="{BB962C8B-B14F-4D97-AF65-F5344CB8AC3E}">
        <p14:creationId xmlns:p14="http://schemas.microsoft.com/office/powerpoint/2010/main" val="383282902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The big picture</a:t>
            </a:r>
            <a:endParaRPr lang="en-US" dirty="0"/>
          </a:p>
        </p:txBody>
      </p:sp>
      <p:sp>
        <p:nvSpPr>
          <p:cNvPr id="4" name="Content Placeholder 3"/>
          <p:cNvSpPr>
            <a:spLocks noGrp="1"/>
          </p:cNvSpPr>
          <p:nvPr>
            <p:ph idx="1"/>
          </p:nvPr>
        </p:nvSpPr>
        <p:spPr/>
        <p:txBody>
          <a:bodyPr>
            <a:normAutofit/>
          </a:bodyPr>
          <a:lstStyle/>
          <a:p>
            <a:pPr marL="514350" indent="-514350">
              <a:buFont typeface="+mj-lt"/>
              <a:buAutoNum type="arabicPeriod"/>
            </a:pPr>
            <a:r>
              <a:rPr lang="en-US" dirty="0" smtClean="0"/>
              <a:t>What SQL Server edition should you recommend?</a:t>
            </a:r>
            <a:endParaRPr lang="en-US" dirty="0"/>
          </a:p>
          <a:p>
            <a:pPr marL="514350" indent="-514350">
              <a:buFont typeface="+mj-lt"/>
              <a:buAutoNum type="arabicPeriod"/>
            </a:pPr>
            <a:r>
              <a:rPr lang="en-US" dirty="0" smtClean="0"/>
              <a:t>What hardware does the business’s RPO/RTO goal require?</a:t>
            </a:r>
          </a:p>
          <a:p>
            <a:pPr marL="514350" indent="-514350">
              <a:buFont typeface="+mj-lt"/>
              <a:buAutoNum type="arabicPeriod"/>
            </a:pPr>
            <a:r>
              <a:rPr lang="en-US" dirty="0" smtClean="0"/>
              <a:t>Why shared storage is usually slower</a:t>
            </a:r>
          </a:p>
          <a:p>
            <a:pPr marL="514350" indent="-514350">
              <a:buFont typeface="+mj-lt"/>
              <a:buAutoNum type="arabicPeriod"/>
            </a:pPr>
            <a:r>
              <a:rPr lang="en-US" dirty="0" smtClean="0"/>
              <a:t>Your solid state storage choices</a:t>
            </a:r>
          </a:p>
          <a:p>
            <a:pPr marL="514350" indent="-514350">
              <a:buFont typeface="+mj-lt"/>
              <a:buAutoNum type="arabicPeriod"/>
            </a:pPr>
            <a:r>
              <a:rPr lang="en-US" dirty="0" smtClean="0"/>
              <a:t>The no-brainer answer for Standard Edition</a:t>
            </a:r>
          </a:p>
          <a:p>
            <a:pPr marL="514350" indent="-514350">
              <a:buFont typeface="+mj-lt"/>
              <a:buAutoNum type="arabicPeriod"/>
            </a:pPr>
            <a:r>
              <a:rPr lang="en-US" dirty="0" smtClean="0"/>
              <a:t>Enterprise Edition’s socket choices</a:t>
            </a:r>
          </a:p>
        </p:txBody>
      </p:sp>
    </p:spTree>
    <p:extLst>
      <p:ext uri="{BB962C8B-B14F-4D97-AF65-F5344CB8AC3E}">
        <p14:creationId xmlns:p14="http://schemas.microsoft.com/office/powerpoint/2010/main" val="3663251868"/>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Your budget </a:t>
            </a:r>
            <a:br>
              <a:rPr lang="en-US" dirty="0" smtClean="0"/>
            </a:br>
            <a:r>
              <a:rPr lang="en-US" dirty="0" smtClean="0"/>
              <a:t>is limited.</a:t>
            </a:r>
            <a:br>
              <a:rPr lang="en-US" dirty="0" smtClean="0"/>
            </a:br>
            <a:r>
              <a:rPr lang="en-US" sz="4800" dirty="0" smtClean="0"/>
              <a:t>Don’t get SAN storage, switch gear, and a SAN admin unless you have to.</a:t>
            </a:r>
            <a:endParaRPr lang="en-US" sz="4800" dirty="0"/>
          </a:p>
        </p:txBody>
      </p:sp>
    </p:spTree>
    <p:extLst>
      <p:ext uri="{BB962C8B-B14F-4D97-AF65-F5344CB8AC3E}">
        <p14:creationId xmlns:p14="http://schemas.microsoft.com/office/powerpoint/2010/main" val="396674850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Or do you just want a SAN?</a:t>
            </a:r>
            <a:endParaRPr lang="en-US" dirty="0"/>
          </a:p>
        </p:txBody>
      </p:sp>
      <p:sp>
        <p:nvSpPr>
          <p:cNvPr id="5" name="Content Placeholder 4"/>
          <p:cNvSpPr>
            <a:spLocks noGrp="1"/>
          </p:cNvSpPr>
          <p:nvPr>
            <p:ph idx="1"/>
          </p:nvPr>
        </p:nvSpPr>
        <p:spPr/>
        <p:txBody>
          <a:bodyPr/>
          <a:lstStyle/>
          <a:p>
            <a:r>
              <a:rPr lang="en-US" dirty="0" smtClean="0"/>
              <a:t>Already have a SAN that performs very well</a:t>
            </a:r>
          </a:p>
          <a:p>
            <a:r>
              <a:rPr lang="en-US" dirty="0" smtClean="0"/>
              <a:t>Plan to move the database between hardware soon</a:t>
            </a:r>
          </a:p>
          <a:p>
            <a:r>
              <a:rPr lang="en-US" dirty="0" smtClean="0"/>
              <a:t>Data too large to fit in internal drives</a:t>
            </a:r>
            <a:br>
              <a:rPr lang="en-US" dirty="0" smtClean="0"/>
            </a:br>
            <a:r>
              <a:rPr lang="en-US" dirty="0" smtClean="0"/>
              <a:t>(which is pretty unlikely these days, except blades)</a:t>
            </a:r>
            <a:endParaRPr lang="en-US" dirty="0"/>
          </a:p>
          <a:p>
            <a:endParaRPr lang="en-US" dirty="0" smtClean="0"/>
          </a:p>
          <a:p>
            <a:endParaRPr lang="en-US" dirty="0"/>
          </a:p>
          <a:p>
            <a:r>
              <a:rPr lang="en-US" dirty="0" smtClean="0"/>
              <a:t>Otherwise, local solid state is a shortcut to speed, </a:t>
            </a:r>
            <a:br>
              <a:rPr lang="en-US" dirty="0" smtClean="0"/>
            </a:br>
            <a:r>
              <a:rPr lang="en-US" dirty="0" smtClean="0"/>
              <a:t>so your hardware choice should have local drive bays.</a:t>
            </a:r>
          </a:p>
        </p:txBody>
      </p:sp>
    </p:spTree>
    <p:extLst>
      <p:ext uri="{BB962C8B-B14F-4D97-AF65-F5344CB8AC3E}">
        <p14:creationId xmlns:p14="http://schemas.microsoft.com/office/powerpoint/2010/main" val="239686829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8800" dirty="0" smtClean="0"/>
              <a:t>Why shared storage is usually slower</a:t>
            </a:r>
            <a:endParaRPr lang="en-US" sz="8800" dirty="0"/>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339095583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3" name="Picture 2" descr="P1030084.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3004800" cy="9753600"/>
          </a:xfrm>
          <a:prstGeom prst="rect">
            <a:avLst/>
          </a:prstGeom>
        </p:spPr>
      </p:pic>
    </p:spTree>
    <p:extLst>
      <p:ext uri="{BB962C8B-B14F-4D97-AF65-F5344CB8AC3E}">
        <p14:creationId xmlns:p14="http://schemas.microsoft.com/office/powerpoint/2010/main" val="377149855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descr="P1030086.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3004800" cy="9753600"/>
          </a:xfrm>
          <a:prstGeom prst="rect">
            <a:avLst/>
          </a:prstGeom>
        </p:spPr>
      </p:pic>
    </p:spTree>
    <p:extLst>
      <p:ext uri="{BB962C8B-B14F-4D97-AF65-F5344CB8AC3E}">
        <p14:creationId xmlns:p14="http://schemas.microsoft.com/office/powerpoint/2010/main" val="12076132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descr="P1030088.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3004800" cy="9753600"/>
          </a:xfrm>
          <a:prstGeom prst="rect">
            <a:avLst/>
          </a:prstGeom>
        </p:spPr>
      </p:pic>
    </p:spTree>
    <p:extLst>
      <p:ext uri="{BB962C8B-B14F-4D97-AF65-F5344CB8AC3E}">
        <p14:creationId xmlns:p14="http://schemas.microsoft.com/office/powerpoint/2010/main" val="133750008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descr="P1030090.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3004800" cy="9753600"/>
          </a:xfrm>
          <a:prstGeom prst="rect">
            <a:avLst/>
          </a:prstGeom>
        </p:spPr>
      </p:pic>
    </p:spTree>
    <p:extLst>
      <p:ext uri="{BB962C8B-B14F-4D97-AF65-F5344CB8AC3E}">
        <p14:creationId xmlns:p14="http://schemas.microsoft.com/office/powerpoint/2010/main" val="220767180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descr="P1030093.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3004800" cy="9753600"/>
          </a:xfrm>
          <a:prstGeom prst="rect">
            <a:avLst/>
          </a:prstGeom>
        </p:spPr>
      </p:pic>
    </p:spTree>
    <p:extLst>
      <p:ext uri="{BB962C8B-B14F-4D97-AF65-F5344CB8AC3E}">
        <p14:creationId xmlns:p14="http://schemas.microsoft.com/office/powerpoint/2010/main" val="41621993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descr="P1030099.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3004800" cy="9753600"/>
          </a:xfrm>
          <a:prstGeom prst="rect">
            <a:avLst/>
          </a:prstGeom>
        </p:spPr>
      </p:pic>
    </p:spTree>
    <p:extLst>
      <p:ext uri="{BB962C8B-B14F-4D97-AF65-F5344CB8AC3E}">
        <p14:creationId xmlns:p14="http://schemas.microsoft.com/office/powerpoint/2010/main" val="10876703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descr="P1030098.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3004800" cy="9753600"/>
          </a:xfrm>
          <a:prstGeom prst="rect">
            <a:avLst/>
          </a:prstGeom>
        </p:spPr>
      </p:pic>
    </p:spTree>
    <p:extLst>
      <p:ext uri="{BB962C8B-B14F-4D97-AF65-F5344CB8AC3E}">
        <p14:creationId xmlns:p14="http://schemas.microsoft.com/office/powerpoint/2010/main" val="360089905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8000" dirty="0" smtClean="0"/>
              <a:t>What SQL Server edition do you need?</a:t>
            </a:r>
            <a:endParaRPr lang="en-US" sz="8000" dirty="0"/>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120848040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bwMode="auto">
          <a:xfrm>
            <a:off x="0" y="0"/>
            <a:ext cx="13004800" cy="8522920"/>
          </a:xfrm>
          <a:prstGeom prst="rect">
            <a:avLst/>
          </a:prstGeom>
          <a:solidFill>
            <a:schemeClr val="bg1"/>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endParaRPr>
          </a:p>
        </p:txBody>
      </p:sp>
      <p:sp>
        <p:nvSpPr>
          <p:cNvPr id="2" name="Title 1"/>
          <p:cNvSpPr>
            <a:spLocks noGrp="1"/>
          </p:cNvSpPr>
          <p:nvPr>
            <p:ph type="title"/>
          </p:nvPr>
        </p:nvSpPr>
        <p:spPr/>
        <p:txBody>
          <a:bodyPr/>
          <a:lstStyle/>
          <a:p>
            <a:r>
              <a:rPr lang="en-US" dirty="0" smtClean="0"/>
              <a:t>Simple SAN path</a:t>
            </a:r>
            <a:endParaRPr lang="en-US" dirty="0"/>
          </a:p>
        </p:txBody>
      </p:sp>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19270" y="3756942"/>
            <a:ext cx="1737951" cy="2221653"/>
          </a:xfrm>
          <a:prstGeom prst="rect">
            <a:avLst/>
          </a:prstGeom>
        </p:spPr>
      </p:pic>
      <p:sp>
        <p:nvSpPr>
          <p:cNvPr id="5" name="TextBox 4"/>
          <p:cNvSpPr txBox="1"/>
          <p:nvPr/>
        </p:nvSpPr>
        <p:spPr>
          <a:xfrm>
            <a:off x="451530" y="5928427"/>
            <a:ext cx="1204110" cy="500648"/>
          </a:xfrm>
          <a:prstGeom prst="rect">
            <a:avLst/>
          </a:prstGeom>
          <a:noFill/>
        </p:spPr>
        <p:txBody>
          <a:bodyPr wrap="square" lIns="130046" tIns="65023" rIns="130046" bIns="65023" rtlCol="0">
            <a:spAutoFit/>
          </a:bodyPr>
          <a:lstStyle/>
          <a:p>
            <a:r>
              <a:rPr lang="en-US" sz="2400" dirty="0" smtClean="0"/>
              <a:t>Server</a:t>
            </a:r>
            <a:endParaRPr lang="en-US" sz="2400" dirty="0"/>
          </a:p>
        </p:txBody>
      </p:sp>
      <p:pic>
        <p:nvPicPr>
          <p:cNvPr id="6" name="Picture 5" descr="hba.jpg"/>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10569" y="4181018"/>
            <a:ext cx="1908336" cy="1515775"/>
          </a:xfrm>
          <a:prstGeom prst="rect">
            <a:avLst/>
          </a:prstGeom>
        </p:spPr>
      </p:pic>
      <p:sp>
        <p:nvSpPr>
          <p:cNvPr id="7" name="TextBox 6"/>
          <p:cNvSpPr txBox="1"/>
          <p:nvPr/>
        </p:nvSpPr>
        <p:spPr>
          <a:xfrm>
            <a:off x="2266837" y="5434156"/>
            <a:ext cx="1505801" cy="500648"/>
          </a:xfrm>
          <a:prstGeom prst="rect">
            <a:avLst/>
          </a:prstGeom>
          <a:noFill/>
        </p:spPr>
        <p:txBody>
          <a:bodyPr wrap="square" lIns="130046" tIns="65023" rIns="130046" bIns="65023" rtlCol="0">
            <a:spAutoFit/>
          </a:bodyPr>
          <a:lstStyle/>
          <a:p>
            <a:r>
              <a:rPr lang="en-US" sz="2400" dirty="0" smtClean="0"/>
              <a:t>HBA/NIC</a:t>
            </a:r>
            <a:endParaRPr lang="en-US" sz="2400" dirty="0"/>
          </a:p>
        </p:txBody>
      </p:sp>
      <p:pic>
        <p:nvPicPr>
          <p:cNvPr id="11" name="Picture 10" descr="brocade-switch.jp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98509" y="4647115"/>
            <a:ext cx="2472878" cy="791320"/>
          </a:xfrm>
          <a:prstGeom prst="rect">
            <a:avLst/>
          </a:prstGeom>
        </p:spPr>
      </p:pic>
      <p:sp>
        <p:nvSpPr>
          <p:cNvPr id="12" name="TextBox 11"/>
          <p:cNvSpPr txBox="1"/>
          <p:nvPr/>
        </p:nvSpPr>
        <p:spPr>
          <a:xfrm>
            <a:off x="6117481" y="5409657"/>
            <a:ext cx="1268483" cy="500648"/>
          </a:xfrm>
          <a:prstGeom prst="rect">
            <a:avLst/>
          </a:prstGeom>
          <a:noFill/>
        </p:spPr>
        <p:txBody>
          <a:bodyPr wrap="square" lIns="130046" tIns="65023" rIns="130046" bIns="65023" rtlCol="0">
            <a:spAutoFit/>
          </a:bodyPr>
          <a:lstStyle/>
          <a:p>
            <a:r>
              <a:rPr lang="en-US" sz="2400" dirty="0" smtClean="0"/>
              <a:t>Switch</a:t>
            </a:r>
            <a:endParaRPr lang="en-US" sz="2400" dirty="0"/>
          </a:p>
        </p:txBody>
      </p:sp>
      <p:pic>
        <p:nvPicPr>
          <p:cNvPr id="13" name="Picture 1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286541" y="4433634"/>
            <a:ext cx="1263158" cy="1263158"/>
          </a:xfrm>
          <a:prstGeom prst="rect">
            <a:avLst/>
          </a:prstGeom>
        </p:spPr>
      </p:pic>
      <p:sp>
        <p:nvSpPr>
          <p:cNvPr id="14" name="TextBox 13"/>
          <p:cNvSpPr txBox="1"/>
          <p:nvPr/>
        </p:nvSpPr>
        <p:spPr>
          <a:xfrm>
            <a:off x="8330169" y="5409657"/>
            <a:ext cx="1177966" cy="500648"/>
          </a:xfrm>
          <a:prstGeom prst="rect">
            <a:avLst/>
          </a:prstGeom>
          <a:noFill/>
        </p:spPr>
        <p:txBody>
          <a:bodyPr wrap="square" lIns="130046" tIns="65023" rIns="130046" bIns="65023" rtlCol="0">
            <a:spAutoFit/>
          </a:bodyPr>
          <a:lstStyle/>
          <a:p>
            <a:r>
              <a:rPr lang="en-US" sz="2400" dirty="0" smtClean="0"/>
              <a:t>Cable</a:t>
            </a:r>
            <a:endParaRPr lang="en-US" sz="2400" dirty="0"/>
          </a:p>
        </p:txBody>
      </p:sp>
      <p:pic>
        <p:nvPicPr>
          <p:cNvPr id="15" name="Picture 14"/>
          <p:cNvPicPr>
            <a:picLocks noChangeAspect="1"/>
          </p:cNvPicPr>
          <p:nvPr/>
        </p:nvPicPr>
        <p:blipFill>
          <a:blip r:embed="rId6"/>
          <a:stretch>
            <a:fillRect/>
          </a:stretch>
        </p:blipFill>
        <p:spPr>
          <a:xfrm>
            <a:off x="9950613" y="4380971"/>
            <a:ext cx="2849725" cy="1348870"/>
          </a:xfrm>
          <a:prstGeom prst="rect">
            <a:avLst/>
          </a:prstGeom>
        </p:spPr>
      </p:pic>
      <p:pic>
        <p:nvPicPr>
          <p:cNvPr id="16" name="Picture 1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123364" y="4427132"/>
            <a:ext cx="1263158" cy="1263158"/>
          </a:xfrm>
          <a:prstGeom prst="rect">
            <a:avLst/>
          </a:prstGeom>
        </p:spPr>
      </p:pic>
      <p:sp>
        <p:nvSpPr>
          <p:cNvPr id="17" name="TextBox 16"/>
          <p:cNvSpPr txBox="1"/>
          <p:nvPr/>
        </p:nvSpPr>
        <p:spPr>
          <a:xfrm>
            <a:off x="4135819" y="5403155"/>
            <a:ext cx="1177966" cy="500648"/>
          </a:xfrm>
          <a:prstGeom prst="rect">
            <a:avLst/>
          </a:prstGeom>
          <a:noFill/>
        </p:spPr>
        <p:txBody>
          <a:bodyPr wrap="square" lIns="130046" tIns="65023" rIns="130046" bIns="65023" rtlCol="0">
            <a:spAutoFit/>
          </a:bodyPr>
          <a:lstStyle/>
          <a:p>
            <a:r>
              <a:rPr lang="en-US" sz="2400" dirty="0" smtClean="0"/>
              <a:t>Cable</a:t>
            </a:r>
            <a:endParaRPr lang="en-US" sz="2400" dirty="0"/>
          </a:p>
        </p:txBody>
      </p:sp>
      <p:sp>
        <p:nvSpPr>
          <p:cNvPr id="18" name="TextBox 17"/>
          <p:cNvSpPr txBox="1"/>
          <p:nvPr/>
        </p:nvSpPr>
        <p:spPr>
          <a:xfrm>
            <a:off x="9950613" y="5403155"/>
            <a:ext cx="2986034" cy="500648"/>
          </a:xfrm>
          <a:prstGeom prst="rect">
            <a:avLst/>
          </a:prstGeom>
          <a:noFill/>
        </p:spPr>
        <p:txBody>
          <a:bodyPr wrap="square" lIns="130046" tIns="65023" rIns="130046" bIns="65023" rtlCol="0">
            <a:spAutoFit/>
          </a:bodyPr>
          <a:lstStyle/>
          <a:p>
            <a:r>
              <a:rPr lang="en-US" sz="2400" dirty="0" smtClean="0"/>
              <a:t>Shared Storage Gear</a:t>
            </a:r>
            <a:endParaRPr lang="en-US" sz="2400" dirty="0"/>
          </a:p>
        </p:txBody>
      </p:sp>
    </p:spTree>
    <p:extLst>
      <p:ext uri="{BB962C8B-B14F-4D97-AF65-F5344CB8AC3E}">
        <p14:creationId xmlns:p14="http://schemas.microsoft.com/office/powerpoint/2010/main" val="309151544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0" y="0"/>
            <a:ext cx="13004800" cy="8522920"/>
          </a:xfrm>
          <a:prstGeom prst="rect">
            <a:avLst/>
          </a:prstGeom>
          <a:solidFill>
            <a:schemeClr val="bg1"/>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endParaRPr>
          </a:p>
        </p:txBody>
      </p:sp>
      <p:sp>
        <p:nvSpPr>
          <p:cNvPr id="2" name="Title 1"/>
          <p:cNvSpPr>
            <a:spLocks noGrp="1"/>
          </p:cNvSpPr>
          <p:nvPr>
            <p:ph type="title"/>
          </p:nvPr>
        </p:nvSpPr>
        <p:spPr/>
        <p:txBody>
          <a:bodyPr/>
          <a:lstStyle/>
          <a:p>
            <a:r>
              <a:rPr lang="en-US" dirty="0" smtClean="0"/>
              <a:t>Two storage fabrics</a:t>
            </a:r>
            <a:endParaRPr lang="en-US" dirty="0"/>
          </a:p>
        </p:txBody>
      </p:sp>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19270" y="3756942"/>
            <a:ext cx="1737951" cy="2221653"/>
          </a:xfrm>
          <a:prstGeom prst="rect">
            <a:avLst/>
          </a:prstGeom>
        </p:spPr>
      </p:pic>
      <p:sp>
        <p:nvSpPr>
          <p:cNvPr id="5" name="TextBox 4"/>
          <p:cNvSpPr txBox="1"/>
          <p:nvPr/>
        </p:nvSpPr>
        <p:spPr>
          <a:xfrm>
            <a:off x="451530" y="5928427"/>
            <a:ext cx="1204110" cy="500648"/>
          </a:xfrm>
          <a:prstGeom prst="rect">
            <a:avLst/>
          </a:prstGeom>
          <a:noFill/>
        </p:spPr>
        <p:txBody>
          <a:bodyPr wrap="square" lIns="130046" tIns="65023" rIns="130046" bIns="65023" rtlCol="0">
            <a:spAutoFit/>
          </a:bodyPr>
          <a:lstStyle/>
          <a:p>
            <a:r>
              <a:rPr lang="en-US" sz="2400" dirty="0" smtClean="0"/>
              <a:t>Server</a:t>
            </a:r>
            <a:endParaRPr lang="en-US" sz="2400" dirty="0"/>
          </a:p>
        </p:txBody>
      </p:sp>
      <p:pic>
        <p:nvPicPr>
          <p:cNvPr id="6" name="Picture 5" descr="hba.jpg"/>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10569" y="3176218"/>
            <a:ext cx="1908336" cy="1515775"/>
          </a:xfrm>
          <a:prstGeom prst="rect">
            <a:avLst/>
          </a:prstGeom>
        </p:spPr>
      </p:pic>
      <p:sp>
        <p:nvSpPr>
          <p:cNvPr id="7" name="TextBox 6"/>
          <p:cNvSpPr txBox="1"/>
          <p:nvPr/>
        </p:nvSpPr>
        <p:spPr>
          <a:xfrm>
            <a:off x="2266837" y="4429356"/>
            <a:ext cx="1505801" cy="500648"/>
          </a:xfrm>
          <a:prstGeom prst="rect">
            <a:avLst/>
          </a:prstGeom>
          <a:noFill/>
        </p:spPr>
        <p:txBody>
          <a:bodyPr wrap="square" lIns="130046" tIns="65023" rIns="130046" bIns="65023" rtlCol="0">
            <a:spAutoFit/>
          </a:bodyPr>
          <a:lstStyle/>
          <a:p>
            <a:r>
              <a:rPr lang="en-US" sz="2400" dirty="0" smtClean="0"/>
              <a:t>HBA/NIC</a:t>
            </a:r>
            <a:endParaRPr lang="en-US" sz="2400" dirty="0"/>
          </a:p>
        </p:txBody>
      </p:sp>
      <p:pic>
        <p:nvPicPr>
          <p:cNvPr id="11" name="Picture 10" descr="brocade-switch.jp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98509" y="3642315"/>
            <a:ext cx="2472878" cy="791320"/>
          </a:xfrm>
          <a:prstGeom prst="rect">
            <a:avLst/>
          </a:prstGeom>
        </p:spPr>
      </p:pic>
      <p:sp>
        <p:nvSpPr>
          <p:cNvPr id="12" name="TextBox 11"/>
          <p:cNvSpPr txBox="1"/>
          <p:nvPr/>
        </p:nvSpPr>
        <p:spPr>
          <a:xfrm>
            <a:off x="6117481" y="4404857"/>
            <a:ext cx="1268483" cy="500648"/>
          </a:xfrm>
          <a:prstGeom prst="rect">
            <a:avLst/>
          </a:prstGeom>
          <a:noFill/>
        </p:spPr>
        <p:txBody>
          <a:bodyPr wrap="square" lIns="130046" tIns="65023" rIns="130046" bIns="65023" rtlCol="0">
            <a:spAutoFit/>
          </a:bodyPr>
          <a:lstStyle/>
          <a:p>
            <a:r>
              <a:rPr lang="en-US" sz="2400" dirty="0" smtClean="0"/>
              <a:t>Switch</a:t>
            </a:r>
            <a:endParaRPr lang="en-US" sz="2400" dirty="0"/>
          </a:p>
        </p:txBody>
      </p:sp>
      <p:pic>
        <p:nvPicPr>
          <p:cNvPr id="13" name="Picture 1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286541" y="3428834"/>
            <a:ext cx="1263158" cy="1263158"/>
          </a:xfrm>
          <a:prstGeom prst="rect">
            <a:avLst/>
          </a:prstGeom>
        </p:spPr>
      </p:pic>
      <p:sp>
        <p:nvSpPr>
          <p:cNvPr id="14" name="TextBox 13"/>
          <p:cNvSpPr txBox="1"/>
          <p:nvPr/>
        </p:nvSpPr>
        <p:spPr>
          <a:xfrm>
            <a:off x="8371733" y="4404857"/>
            <a:ext cx="1177966" cy="500648"/>
          </a:xfrm>
          <a:prstGeom prst="rect">
            <a:avLst/>
          </a:prstGeom>
          <a:noFill/>
        </p:spPr>
        <p:txBody>
          <a:bodyPr wrap="square" lIns="130046" tIns="65023" rIns="130046" bIns="65023" rtlCol="0">
            <a:spAutoFit/>
          </a:bodyPr>
          <a:lstStyle/>
          <a:p>
            <a:r>
              <a:rPr lang="en-US" sz="2400" dirty="0" smtClean="0"/>
              <a:t>Cable</a:t>
            </a:r>
            <a:endParaRPr lang="en-US" sz="2400" dirty="0"/>
          </a:p>
        </p:txBody>
      </p:sp>
      <p:pic>
        <p:nvPicPr>
          <p:cNvPr id="15" name="Picture 14"/>
          <p:cNvPicPr>
            <a:picLocks noChangeAspect="1"/>
          </p:cNvPicPr>
          <p:nvPr/>
        </p:nvPicPr>
        <p:blipFill>
          <a:blip r:embed="rId6"/>
          <a:stretch>
            <a:fillRect/>
          </a:stretch>
        </p:blipFill>
        <p:spPr>
          <a:xfrm>
            <a:off x="9950613" y="4380971"/>
            <a:ext cx="2849725" cy="1348870"/>
          </a:xfrm>
          <a:prstGeom prst="rect">
            <a:avLst/>
          </a:prstGeom>
        </p:spPr>
      </p:pic>
      <p:pic>
        <p:nvPicPr>
          <p:cNvPr id="16" name="Picture 1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123364" y="3422332"/>
            <a:ext cx="1263158" cy="1263158"/>
          </a:xfrm>
          <a:prstGeom prst="rect">
            <a:avLst/>
          </a:prstGeom>
        </p:spPr>
      </p:pic>
      <p:sp>
        <p:nvSpPr>
          <p:cNvPr id="17" name="TextBox 16"/>
          <p:cNvSpPr txBox="1"/>
          <p:nvPr/>
        </p:nvSpPr>
        <p:spPr>
          <a:xfrm>
            <a:off x="4208556" y="4398355"/>
            <a:ext cx="1177966" cy="500648"/>
          </a:xfrm>
          <a:prstGeom prst="rect">
            <a:avLst/>
          </a:prstGeom>
          <a:noFill/>
        </p:spPr>
        <p:txBody>
          <a:bodyPr wrap="square" lIns="130046" tIns="65023" rIns="130046" bIns="65023" rtlCol="0">
            <a:spAutoFit/>
          </a:bodyPr>
          <a:lstStyle/>
          <a:p>
            <a:r>
              <a:rPr lang="en-US" sz="2400" dirty="0" smtClean="0"/>
              <a:t>Cable</a:t>
            </a:r>
            <a:endParaRPr lang="en-US" sz="2400" dirty="0"/>
          </a:p>
        </p:txBody>
      </p:sp>
      <p:sp>
        <p:nvSpPr>
          <p:cNvPr id="18" name="TextBox 17"/>
          <p:cNvSpPr txBox="1"/>
          <p:nvPr/>
        </p:nvSpPr>
        <p:spPr>
          <a:xfrm>
            <a:off x="9950613" y="5403155"/>
            <a:ext cx="2986034" cy="500648"/>
          </a:xfrm>
          <a:prstGeom prst="rect">
            <a:avLst/>
          </a:prstGeom>
          <a:noFill/>
        </p:spPr>
        <p:txBody>
          <a:bodyPr wrap="square" lIns="130046" tIns="65023" rIns="130046" bIns="65023" rtlCol="0">
            <a:spAutoFit/>
          </a:bodyPr>
          <a:lstStyle/>
          <a:p>
            <a:r>
              <a:rPr lang="en-US" sz="2400" dirty="0" smtClean="0"/>
              <a:t>Shared Storage Gear</a:t>
            </a:r>
            <a:endParaRPr lang="en-US" sz="2400" dirty="0"/>
          </a:p>
        </p:txBody>
      </p:sp>
      <p:pic>
        <p:nvPicPr>
          <p:cNvPr id="19" name="Picture 18" descr="hba.jpg"/>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10569" y="5116839"/>
            <a:ext cx="1908336" cy="1515775"/>
          </a:xfrm>
          <a:prstGeom prst="rect">
            <a:avLst/>
          </a:prstGeom>
        </p:spPr>
      </p:pic>
      <p:sp>
        <p:nvSpPr>
          <p:cNvPr id="20" name="TextBox 19"/>
          <p:cNvSpPr txBox="1"/>
          <p:nvPr/>
        </p:nvSpPr>
        <p:spPr>
          <a:xfrm>
            <a:off x="2266837" y="6369977"/>
            <a:ext cx="1505801" cy="500648"/>
          </a:xfrm>
          <a:prstGeom prst="rect">
            <a:avLst/>
          </a:prstGeom>
          <a:noFill/>
        </p:spPr>
        <p:txBody>
          <a:bodyPr wrap="square" lIns="130046" tIns="65023" rIns="130046" bIns="65023" rtlCol="0">
            <a:spAutoFit/>
          </a:bodyPr>
          <a:lstStyle/>
          <a:p>
            <a:r>
              <a:rPr lang="en-US" sz="2400" dirty="0" smtClean="0"/>
              <a:t>HBA/NIC</a:t>
            </a:r>
            <a:endParaRPr lang="en-US" sz="2400" dirty="0"/>
          </a:p>
        </p:txBody>
      </p:sp>
      <p:pic>
        <p:nvPicPr>
          <p:cNvPr id="21" name="Picture 20" descr="brocade-switch.jp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98509" y="5582936"/>
            <a:ext cx="2472878" cy="791320"/>
          </a:xfrm>
          <a:prstGeom prst="rect">
            <a:avLst/>
          </a:prstGeom>
        </p:spPr>
      </p:pic>
      <p:sp>
        <p:nvSpPr>
          <p:cNvPr id="22" name="TextBox 21"/>
          <p:cNvSpPr txBox="1"/>
          <p:nvPr/>
        </p:nvSpPr>
        <p:spPr>
          <a:xfrm>
            <a:off x="6117481" y="6345478"/>
            <a:ext cx="1268483" cy="500648"/>
          </a:xfrm>
          <a:prstGeom prst="rect">
            <a:avLst/>
          </a:prstGeom>
          <a:noFill/>
        </p:spPr>
        <p:txBody>
          <a:bodyPr wrap="square" lIns="130046" tIns="65023" rIns="130046" bIns="65023" rtlCol="0">
            <a:spAutoFit/>
          </a:bodyPr>
          <a:lstStyle/>
          <a:p>
            <a:r>
              <a:rPr lang="en-US" sz="2400" dirty="0" smtClean="0"/>
              <a:t>Switch</a:t>
            </a:r>
            <a:endParaRPr lang="en-US" sz="2400" dirty="0"/>
          </a:p>
        </p:txBody>
      </p:sp>
      <p:pic>
        <p:nvPicPr>
          <p:cNvPr id="23" name="Picture 2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286541" y="5369455"/>
            <a:ext cx="1263158" cy="1263158"/>
          </a:xfrm>
          <a:prstGeom prst="rect">
            <a:avLst/>
          </a:prstGeom>
        </p:spPr>
      </p:pic>
      <p:sp>
        <p:nvSpPr>
          <p:cNvPr id="24" name="TextBox 23"/>
          <p:cNvSpPr txBox="1"/>
          <p:nvPr/>
        </p:nvSpPr>
        <p:spPr>
          <a:xfrm>
            <a:off x="8371733" y="6345478"/>
            <a:ext cx="1177966" cy="500648"/>
          </a:xfrm>
          <a:prstGeom prst="rect">
            <a:avLst/>
          </a:prstGeom>
          <a:noFill/>
        </p:spPr>
        <p:txBody>
          <a:bodyPr wrap="square" lIns="130046" tIns="65023" rIns="130046" bIns="65023" rtlCol="0">
            <a:spAutoFit/>
          </a:bodyPr>
          <a:lstStyle/>
          <a:p>
            <a:r>
              <a:rPr lang="en-US" sz="2400" dirty="0" smtClean="0"/>
              <a:t>Cable</a:t>
            </a:r>
            <a:endParaRPr lang="en-US" sz="2400" dirty="0"/>
          </a:p>
        </p:txBody>
      </p:sp>
      <p:pic>
        <p:nvPicPr>
          <p:cNvPr id="25" name="Picture 2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123364" y="5362953"/>
            <a:ext cx="1263158" cy="1263158"/>
          </a:xfrm>
          <a:prstGeom prst="rect">
            <a:avLst/>
          </a:prstGeom>
        </p:spPr>
      </p:pic>
      <p:sp>
        <p:nvSpPr>
          <p:cNvPr id="26" name="TextBox 25"/>
          <p:cNvSpPr txBox="1"/>
          <p:nvPr/>
        </p:nvSpPr>
        <p:spPr>
          <a:xfrm>
            <a:off x="4208556" y="6338975"/>
            <a:ext cx="1177966" cy="500648"/>
          </a:xfrm>
          <a:prstGeom prst="rect">
            <a:avLst/>
          </a:prstGeom>
          <a:noFill/>
        </p:spPr>
        <p:txBody>
          <a:bodyPr wrap="square" lIns="130046" tIns="65023" rIns="130046" bIns="65023" rtlCol="0">
            <a:spAutoFit/>
          </a:bodyPr>
          <a:lstStyle/>
          <a:p>
            <a:r>
              <a:rPr lang="en-US" sz="2400" dirty="0" smtClean="0"/>
              <a:t>Cable</a:t>
            </a:r>
            <a:endParaRPr lang="en-US" sz="2400" dirty="0"/>
          </a:p>
        </p:txBody>
      </p:sp>
    </p:spTree>
    <p:extLst>
      <p:ext uri="{BB962C8B-B14F-4D97-AF65-F5344CB8AC3E}">
        <p14:creationId xmlns:p14="http://schemas.microsoft.com/office/powerpoint/2010/main" val="121246382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bwMode="auto">
          <a:xfrm>
            <a:off x="0" y="0"/>
            <a:ext cx="13004800" cy="8522920"/>
          </a:xfrm>
          <a:prstGeom prst="rect">
            <a:avLst/>
          </a:prstGeom>
          <a:solidFill>
            <a:schemeClr val="bg1"/>
          </a:solidFill>
          <a:ln w="2540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endParaRPr>
          </a:p>
        </p:txBody>
      </p:sp>
      <p:sp>
        <p:nvSpPr>
          <p:cNvPr id="2" name="Title 1"/>
          <p:cNvSpPr>
            <a:spLocks noGrp="1"/>
          </p:cNvSpPr>
          <p:nvPr>
            <p:ph type="title"/>
          </p:nvPr>
        </p:nvSpPr>
        <p:spPr/>
        <p:txBody>
          <a:bodyPr/>
          <a:lstStyle/>
          <a:p>
            <a:r>
              <a:rPr lang="en-US" dirty="0" smtClean="0"/>
              <a:t>More paths, more throughput?</a:t>
            </a:r>
            <a:endParaRPr lang="en-US" dirty="0"/>
          </a:p>
        </p:txBody>
      </p:sp>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19270" y="3756942"/>
            <a:ext cx="1737951" cy="2221653"/>
          </a:xfrm>
          <a:prstGeom prst="rect">
            <a:avLst/>
          </a:prstGeom>
        </p:spPr>
      </p:pic>
      <p:sp>
        <p:nvSpPr>
          <p:cNvPr id="5" name="TextBox 4"/>
          <p:cNvSpPr txBox="1"/>
          <p:nvPr/>
        </p:nvSpPr>
        <p:spPr>
          <a:xfrm>
            <a:off x="451530" y="5928427"/>
            <a:ext cx="1204110" cy="500648"/>
          </a:xfrm>
          <a:prstGeom prst="rect">
            <a:avLst/>
          </a:prstGeom>
          <a:noFill/>
        </p:spPr>
        <p:txBody>
          <a:bodyPr wrap="square" lIns="130046" tIns="65023" rIns="130046" bIns="65023" rtlCol="0">
            <a:spAutoFit/>
          </a:bodyPr>
          <a:lstStyle/>
          <a:p>
            <a:r>
              <a:rPr lang="en-US" sz="2400" dirty="0" smtClean="0"/>
              <a:t>Server</a:t>
            </a:r>
            <a:endParaRPr lang="en-US" sz="2400" dirty="0"/>
          </a:p>
        </p:txBody>
      </p:sp>
      <p:pic>
        <p:nvPicPr>
          <p:cNvPr id="6" name="Picture 5" descr="hba.jpg"/>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10569" y="2538137"/>
            <a:ext cx="1908336" cy="1515775"/>
          </a:xfrm>
          <a:prstGeom prst="rect">
            <a:avLst/>
          </a:prstGeom>
        </p:spPr>
      </p:pic>
      <p:sp>
        <p:nvSpPr>
          <p:cNvPr id="7" name="TextBox 6"/>
          <p:cNvSpPr txBox="1"/>
          <p:nvPr/>
        </p:nvSpPr>
        <p:spPr>
          <a:xfrm>
            <a:off x="2266837" y="3791275"/>
            <a:ext cx="1505801" cy="500648"/>
          </a:xfrm>
          <a:prstGeom prst="rect">
            <a:avLst/>
          </a:prstGeom>
          <a:noFill/>
        </p:spPr>
        <p:txBody>
          <a:bodyPr wrap="square" lIns="130046" tIns="65023" rIns="130046" bIns="65023" rtlCol="0">
            <a:spAutoFit/>
          </a:bodyPr>
          <a:lstStyle/>
          <a:p>
            <a:r>
              <a:rPr lang="en-US" sz="2400" dirty="0" smtClean="0"/>
              <a:t>HBA/NIC</a:t>
            </a:r>
            <a:endParaRPr lang="en-US" sz="2400" dirty="0"/>
          </a:p>
        </p:txBody>
      </p:sp>
      <p:pic>
        <p:nvPicPr>
          <p:cNvPr id="11" name="Picture 10" descr="brocade-switch.jp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98509" y="3004233"/>
            <a:ext cx="2472878" cy="791320"/>
          </a:xfrm>
          <a:prstGeom prst="rect">
            <a:avLst/>
          </a:prstGeom>
        </p:spPr>
      </p:pic>
      <p:sp>
        <p:nvSpPr>
          <p:cNvPr id="12" name="TextBox 11"/>
          <p:cNvSpPr txBox="1"/>
          <p:nvPr/>
        </p:nvSpPr>
        <p:spPr>
          <a:xfrm>
            <a:off x="6117481" y="3766776"/>
            <a:ext cx="1268483" cy="500648"/>
          </a:xfrm>
          <a:prstGeom prst="rect">
            <a:avLst/>
          </a:prstGeom>
          <a:noFill/>
        </p:spPr>
        <p:txBody>
          <a:bodyPr wrap="square" lIns="130046" tIns="65023" rIns="130046" bIns="65023" rtlCol="0">
            <a:spAutoFit/>
          </a:bodyPr>
          <a:lstStyle/>
          <a:p>
            <a:r>
              <a:rPr lang="en-US" sz="2400" dirty="0" smtClean="0"/>
              <a:t>Switch</a:t>
            </a:r>
            <a:endParaRPr lang="en-US" sz="2400" dirty="0"/>
          </a:p>
        </p:txBody>
      </p:sp>
      <p:pic>
        <p:nvPicPr>
          <p:cNvPr id="13" name="Picture 12"/>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286541" y="2372654"/>
            <a:ext cx="1263158" cy="1263158"/>
          </a:xfrm>
          <a:prstGeom prst="rect">
            <a:avLst/>
          </a:prstGeom>
        </p:spPr>
      </p:pic>
      <p:pic>
        <p:nvPicPr>
          <p:cNvPr id="15" name="Picture 14"/>
          <p:cNvPicPr>
            <a:picLocks noChangeAspect="1"/>
          </p:cNvPicPr>
          <p:nvPr/>
        </p:nvPicPr>
        <p:blipFill>
          <a:blip r:embed="rId6"/>
          <a:stretch>
            <a:fillRect/>
          </a:stretch>
        </p:blipFill>
        <p:spPr>
          <a:xfrm>
            <a:off x="9950613" y="4380971"/>
            <a:ext cx="2849725" cy="1348870"/>
          </a:xfrm>
          <a:prstGeom prst="rect">
            <a:avLst/>
          </a:prstGeom>
        </p:spPr>
      </p:pic>
      <p:pic>
        <p:nvPicPr>
          <p:cNvPr id="16" name="Picture 1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123364" y="2784250"/>
            <a:ext cx="1263158" cy="1263158"/>
          </a:xfrm>
          <a:prstGeom prst="rect">
            <a:avLst/>
          </a:prstGeom>
        </p:spPr>
      </p:pic>
      <p:sp>
        <p:nvSpPr>
          <p:cNvPr id="17" name="TextBox 16"/>
          <p:cNvSpPr txBox="1"/>
          <p:nvPr/>
        </p:nvSpPr>
        <p:spPr>
          <a:xfrm>
            <a:off x="4208556" y="3760273"/>
            <a:ext cx="1177966" cy="500648"/>
          </a:xfrm>
          <a:prstGeom prst="rect">
            <a:avLst/>
          </a:prstGeom>
          <a:noFill/>
        </p:spPr>
        <p:txBody>
          <a:bodyPr wrap="square" lIns="130046" tIns="65023" rIns="130046" bIns="65023" rtlCol="0">
            <a:spAutoFit/>
          </a:bodyPr>
          <a:lstStyle/>
          <a:p>
            <a:r>
              <a:rPr lang="en-US" sz="2400" dirty="0" smtClean="0"/>
              <a:t>Cable</a:t>
            </a:r>
            <a:endParaRPr lang="en-US" sz="2400" dirty="0"/>
          </a:p>
        </p:txBody>
      </p:sp>
      <p:sp>
        <p:nvSpPr>
          <p:cNvPr id="18" name="TextBox 17"/>
          <p:cNvSpPr txBox="1"/>
          <p:nvPr/>
        </p:nvSpPr>
        <p:spPr>
          <a:xfrm>
            <a:off x="9950613" y="5403155"/>
            <a:ext cx="2986034" cy="500648"/>
          </a:xfrm>
          <a:prstGeom prst="rect">
            <a:avLst/>
          </a:prstGeom>
          <a:noFill/>
        </p:spPr>
        <p:txBody>
          <a:bodyPr wrap="square" lIns="130046" tIns="65023" rIns="130046" bIns="65023" rtlCol="0">
            <a:spAutoFit/>
          </a:bodyPr>
          <a:lstStyle/>
          <a:p>
            <a:r>
              <a:rPr lang="en-US" sz="2400" dirty="0" smtClean="0"/>
              <a:t>Shared Storage Gear</a:t>
            </a:r>
            <a:endParaRPr lang="en-US" sz="2400" dirty="0"/>
          </a:p>
        </p:txBody>
      </p:sp>
      <p:pic>
        <p:nvPicPr>
          <p:cNvPr id="19" name="Picture 18" descr="hba.jpg"/>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010569" y="5868223"/>
            <a:ext cx="1908336" cy="1515775"/>
          </a:xfrm>
          <a:prstGeom prst="rect">
            <a:avLst/>
          </a:prstGeom>
        </p:spPr>
      </p:pic>
      <p:sp>
        <p:nvSpPr>
          <p:cNvPr id="20" name="TextBox 19"/>
          <p:cNvSpPr txBox="1"/>
          <p:nvPr/>
        </p:nvSpPr>
        <p:spPr>
          <a:xfrm>
            <a:off x="2266837" y="7121361"/>
            <a:ext cx="1505801" cy="500648"/>
          </a:xfrm>
          <a:prstGeom prst="rect">
            <a:avLst/>
          </a:prstGeom>
          <a:noFill/>
        </p:spPr>
        <p:txBody>
          <a:bodyPr wrap="square" lIns="130046" tIns="65023" rIns="130046" bIns="65023" rtlCol="0">
            <a:spAutoFit/>
          </a:bodyPr>
          <a:lstStyle/>
          <a:p>
            <a:r>
              <a:rPr lang="en-US" sz="2400" dirty="0" smtClean="0"/>
              <a:t>HBA/NIC</a:t>
            </a:r>
            <a:endParaRPr lang="en-US" sz="2400" dirty="0"/>
          </a:p>
        </p:txBody>
      </p:sp>
      <p:pic>
        <p:nvPicPr>
          <p:cNvPr id="21" name="Picture 20" descr="brocade-switch.jp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98509" y="6334320"/>
            <a:ext cx="2472878" cy="791320"/>
          </a:xfrm>
          <a:prstGeom prst="rect">
            <a:avLst/>
          </a:prstGeom>
        </p:spPr>
      </p:pic>
      <p:sp>
        <p:nvSpPr>
          <p:cNvPr id="22" name="TextBox 21"/>
          <p:cNvSpPr txBox="1"/>
          <p:nvPr/>
        </p:nvSpPr>
        <p:spPr>
          <a:xfrm>
            <a:off x="6117481" y="7096862"/>
            <a:ext cx="1268483" cy="500648"/>
          </a:xfrm>
          <a:prstGeom prst="rect">
            <a:avLst/>
          </a:prstGeom>
          <a:noFill/>
        </p:spPr>
        <p:txBody>
          <a:bodyPr wrap="square" lIns="130046" tIns="65023" rIns="130046" bIns="65023" rtlCol="0">
            <a:spAutoFit/>
          </a:bodyPr>
          <a:lstStyle/>
          <a:p>
            <a:r>
              <a:rPr lang="en-US" sz="2400" dirty="0" smtClean="0"/>
              <a:t>Switch</a:t>
            </a:r>
            <a:endParaRPr lang="en-US" sz="2400" dirty="0"/>
          </a:p>
        </p:txBody>
      </p:sp>
      <p:pic>
        <p:nvPicPr>
          <p:cNvPr id="25" name="Picture 2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123364" y="6114337"/>
            <a:ext cx="1263158" cy="1263158"/>
          </a:xfrm>
          <a:prstGeom prst="rect">
            <a:avLst/>
          </a:prstGeom>
        </p:spPr>
      </p:pic>
      <p:sp>
        <p:nvSpPr>
          <p:cNvPr id="26" name="TextBox 25"/>
          <p:cNvSpPr txBox="1"/>
          <p:nvPr/>
        </p:nvSpPr>
        <p:spPr>
          <a:xfrm>
            <a:off x="4208556" y="7090360"/>
            <a:ext cx="1177966" cy="500648"/>
          </a:xfrm>
          <a:prstGeom prst="rect">
            <a:avLst/>
          </a:prstGeom>
          <a:noFill/>
        </p:spPr>
        <p:txBody>
          <a:bodyPr wrap="square" lIns="130046" tIns="65023" rIns="130046" bIns="65023" rtlCol="0">
            <a:spAutoFit/>
          </a:bodyPr>
          <a:lstStyle/>
          <a:p>
            <a:r>
              <a:rPr lang="en-US" sz="2400" dirty="0" smtClean="0"/>
              <a:t>Cable</a:t>
            </a:r>
            <a:endParaRPr lang="en-US" sz="2400" dirty="0"/>
          </a:p>
        </p:txBody>
      </p:sp>
      <p:pic>
        <p:nvPicPr>
          <p:cNvPr id="27" name="Picture 2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286541" y="3415829"/>
            <a:ext cx="1263158" cy="1263158"/>
          </a:xfrm>
          <a:prstGeom prst="rect">
            <a:avLst/>
          </a:prstGeom>
        </p:spPr>
      </p:pic>
      <p:pic>
        <p:nvPicPr>
          <p:cNvPr id="28" name="Picture 2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286541" y="5702740"/>
            <a:ext cx="1263158" cy="1263158"/>
          </a:xfrm>
          <a:prstGeom prst="rect">
            <a:avLst/>
          </a:prstGeom>
        </p:spPr>
      </p:pic>
      <p:pic>
        <p:nvPicPr>
          <p:cNvPr id="30" name="Picture 2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286541" y="6745916"/>
            <a:ext cx="1263158" cy="1263158"/>
          </a:xfrm>
          <a:prstGeom prst="rect">
            <a:avLst/>
          </a:prstGeom>
        </p:spPr>
      </p:pic>
      <p:sp>
        <p:nvSpPr>
          <p:cNvPr id="14" name="TextBox 13"/>
          <p:cNvSpPr txBox="1"/>
          <p:nvPr/>
        </p:nvSpPr>
        <p:spPr>
          <a:xfrm>
            <a:off x="8371732" y="4483929"/>
            <a:ext cx="1578880" cy="869980"/>
          </a:xfrm>
          <a:prstGeom prst="rect">
            <a:avLst/>
          </a:prstGeom>
          <a:noFill/>
        </p:spPr>
        <p:txBody>
          <a:bodyPr wrap="square" lIns="130046" tIns="65023" rIns="130046" bIns="65023" rtlCol="0">
            <a:spAutoFit/>
          </a:bodyPr>
          <a:lstStyle/>
          <a:p>
            <a:r>
              <a:rPr lang="en-US" sz="2400" dirty="0" smtClean="0"/>
              <a:t>Multiple</a:t>
            </a:r>
            <a:br>
              <a:rPr lang="en-US" sz="2400" dirty="0" smtClean="0"/>
            </a:br>
            <a:r>
              <a:rPr lang="en-US" sz="2400" dirty="0" smtClean="0"/>
              <a:t>Cables</a:t>
            </a:r>
            <a:endParaRPr lang="en-US" sz="2400" dirty="0"/>
          </a:p>
        </p:txBody>
      </p:sp>
      <p:sp>
        <p:nvSpPr>
          <p:cNvPr id="29" name="TextBox 28"/>
          <p:cNvSpPr txBox="1"/>
          <p:nvPr/>
        </p:nvSpPr>
        <p:spPr>
          <a:xfrm>
            <a:off x="8361236" y="7751039"/>
            <a:ext cx="1578880" cy="869980"/>
          </a:xfrm>
          <a:prstGeom prst="rect">
            <a:avLst/>
          </a:prstGeom>
          <a:noFill/>
        </p:spPr>
        <p:txBody>
          <a:bodyPr wrap="square" lIns="130046" tIns="65023" rIns="130046" bIns="65023" rtlCol="0">
            <a:spAutoFit/>
          </a:bodyPr>
          <a:lstStyle/>
          <a:p>
            <a:r>
              <a:rPr lang="en-US" sz="2400" dirty="0" smtClean="0"/>
              <a:t>Multiple</a:t>
            </a:r>
            <a:br>
              <a:rPr lang="en-US" sz="2400" dirty="0" smtClean="0"/>
            </a:br>
            <a:r>
              <a:rPr lang="en-US" sz="2400" dirty="0" smtClean="0"/>
              <a:t>Cables</a:t>
            </a:r>
            <a:endParaRPr lang="en-US" sz="2400" dirty="0"/>
          </a:p>
        </p:txBody>
      </p:sp>
    </p:spTree>
    <p:extLst>
      <p:ext uri="{BB962C8B-B14F-4D97-AF65-F5344CB8AC3E}">
        <p14:creationId xmlns:p14="http://schemas.microsoft.com/office/powerpoint/2010/main" val="331527041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Active/Active </a:t>
            </a:r>
            <a:r>
              <a:rPr lang="en-US" dirty="0" err="1" smtClean="0"/>
              <a:t>Multipathing</a:t>
            </a:r>
            <a:endParaRPr lang="en-US" dirty="0"/>
          </a:p>
        </p:txBody>
      </p:sp>
      <p:sp>
        <p:nvSpPr>
          <p:cNvPr id="3" name="Content Placeholder 2"/>
          <p:cNvSpPr>
            <a:spLocks noGrp="1"/>
          </p:cNvSpPr>
          <p:nvPr>
            <p:ph idx="1"/>
          </p:nvPr>
        </p:nvSpPr>
        <p:spPr/>
        <p:txBody>
          <a:bodyPr>
            <a:normAutofit/>
          </a:bodyPr>
          <a:lstStyle/>
          <a:p>
            <a:r>
              <a:rPr lang="en-US" dirty="0" smtClean="0"/>
              <a:t>Multiple active paths are actively carrying data,</a:t>
            </a:r>
            <a:br>
              <a:rPr lang="en-US" dirty="0" smtClean="0"/>
            </a:br>
            <a:r>
              <a:rPr lang="en-US" dirty="0" smtClean="0"/>
              <a:t>but they may only be carrying data for one drive letter,</a:t>
            </a:r>
            <a:br>
              <a:rPr lang="en-US" dirty="0" smtClean="0"/>
            </a:br>
            <a:r>
              <a:rPr lang="en-US" dirty="0" smtClean="0"/>
              <a:t>or they may only be active for writes or for reads.</a:t>
            </a:r>
            <a:endParaRPr lang="en-US" dirty="0"/>
          </a:p>
        </p:txBody>
      </p:sp>
      <p:pic>
        <p:nvPicPr>
          <p:cNvPr id="4" name="Picture 3" descr="SAN Basics for DBAs - 24HOP 2011.pptx-1.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270002" y="3653081"/>
            <a:ext cx="9802861" cy="4713396"/>
          </a:xfrm>
          <a:prstGeom prst="rect">
            <a:avLst/>
          </a:prstGeom>
        </p:spPr>
      </p:pic>
    </p:spTree>
    <p:extLst>
      <p:ext uri="{BB962C8B-B14F-4D97-AF65-F5344CB8AC3E}">
        <p14:creationId xmlns:p14="http://schemas.microsoft.com/office/powerpoint/2010/main" val="177280018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CrystalDiskMark</a:t>
            </a:r>
            <a:endParaRPr lang="en-US" dirty="0"/>
          </a:p>
        </p:txBody>
      </p:sp>
      <p:sp>
        <p:nvSpPr>
          <p:cNvPr id="3" name="Text Placeholder 2"/>
          <p:cNvSpPr>
            <a:spLocks noGrp="1"/>
          </p:cNvSpPr>
          <p:nvPr>
            <p:ph idx="1"/>
          </p:nvPr>
        </p:nvSpPr>
        <p:spPr/>
        <p:txBody>
          <a:bodyPr/>
          <a:lstStyle/>
          <a:p>
            <a:r>
              <a:rPr lang="en-US" dirty="0" smtClean="0"/>
              <a:t>Free tool with instructions:</a:t>
            </a:r>
            <a:br>
              <a:rPr lang="en-US" dirty="0" smtClean="0"/>
            </a:br>
            <a:r>
              <a:rPr lang="en-US" dirty="0" smtClean="0"/>
              <a:t>BrentOzar.com/go/</a:t>
            </a:r>
            <a:r>
              <a:rPr lang="en-US" dirty="0" err="1" smtClean="0"/>
              <a:t>cdm</a:t>
            </a:r>
            <a:r>
              <a:rPr lang="en-US" dirty="0" smtClean="0"/>
              <a:t> </a:t>
            </a:r>
          </a:p>
          <a:p>
            <a:r>
              <a:rPr lang="en-US" dirty="0" smtClean="0"/>
              <a:t>Pick 5 tests, 4000MB test</a:t>
            </a:r>
            <a:br>
              <a:rPr lang="en-US" dirty="0" smtClean="0"/>
            </a:br>
            <a:r>
              <a:rPr lang="en-US" dirty="0" smtClean="0"/>
              <a:t>file, drive letter</a:t>
            </a:r>
          </a:p>
          <a:p>
            <a:r>
              <a:rPr lang="en-US" dirty="0" smtClean="0"/>
              <a:t>Sequential:</a:t>
            </a:r>
            <a:br>
              <a:rPr lang="en-US" dirty="0" smtClean="0"/>
            </a:br>
            <a:r>
              <a:rPr lang="en-US" dirty="0" smtClean="0"/>
              <a:t>roughly akin to backups, </a:t>
            </a:r>
            <a:br>
              <a:rPr lang="en-US" dirty="0" smtClean="0"/>
            </a:br>
            <a:r>
              <a:rPr lang="en-US" dirty="0" smtClean="0"/>
              <a:t>large table scans</a:t>
            </a:r>
          </a:p>
          <a:p>
            <a:r>
              <a:rPr lang="en-US" dirty="0" smtClean="0"/>
              <a:t>4K QD32:</a:t>
            </a:r>
            <a:br>
              <a:rPr lang="en-US" dirty="0" smtClean="0"/>
            </a:br>
            <a:r>
              <a:rPr lang="en-US" dirty="0" smtClean="0"/>
              <a:t>vaguely similar to active</a:t>
            </a:r>
            <a:br>
              <a:rPr lang="en-US" dirty="0" smtClean="0"/>
            </a:br>
            <a:r>
              <a:rPr lang="en-US" dirty="0" smtClean="0"/>
              <a:t>OLTP server or </a:t>
            </a:r>
            <a:r>
              <a:rPr lang="en-US" dirty="0" err="1" smtClean="0"/>
              <a:t>TempDB</a:t>
            </a:r>
            <a:endParaRPr lang="en-US" dirty="0"/>
          </a:p>
        </p:txBody>
      </p:sp>
      <p:pic>
        <p:nvPicPr>
          <p:cNvPr id="5" name="Picture 4"/>
          <p:cNvPicPr>
            <a:picLocks noChangeAspect="1"/>
          </p:cNvPicPr>
          <p:nvPr/>
        </p:nvPicPr>
        <p:blipFill>
          <a:blip r:embed="rId2"/>
          <a:stretch>
            <a:fillRect/>
          </a:stretch>
        </p:blipFill>
        <p:spPr>
          <a:xfrm>
            <a:off x="6940923" y="1955800"/>
            <a:ext cx="5755671" cy="5191390"/>
          </a:xfrm>
          <a:prstGeom prst="rect">
            <a:avLst/>
          </a:prstGeom>
        </p:spPr>
      </p:pic>
    </p:spTree>
    <p:extLst>
      <p:ext uri="{BB962C8B-B14F-4D97-AF65-F5344CB8AC3E}">
        <p14:creationId xmlns:p14="http://schemas.microsoft.com/office/powerpoint/2010/main" val="371926626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4294967295"/>
          </p:nvPr>
        </p:nvSpPr>
        <p:spPr>
          <a:xfrm>
            <a:off x="5659292" y="8717396"/>
            <a:ext cx="7231207" cy="641350"/>
          </a:xfrm>
        </p:spPr>
        <p:txBody>
          <a:bodyPr/>
          <a:lstStyle/>
          <a:p>
            <a:pPr marL="0" indent="0" algn="r"/>
            <a:r>
              <a:rPr lang="en-US" dirty="0" smtClean="0">
                <a:solidFill>
                  <a:schemeClr val="accent2">
                    <a:lumMod val="75000"/>
                  </a:schemeClr>
                </a:solidFill>
              </a:rPr>
              <a:t>From BrentOzar.com/posters</a:t>
            </a:r>
            <a:endParaRPr lang="en-US" dirty="0">
              <a:solidFill>
                <a:schemeClr val="accent2">
                  <a:lumMod val="75000"/>
                </a:schemeClr>
              </a:solidFill>
            </a:endParaRPr>
          </a:p>
        </p:txBody>
      </p:sp>
      <p:pic>
        <p:nvPicPr>
          <p:cNvPr id="4" name="Picture 3" descr="BandwidthReference.pdf (1 pag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1530"/>
            <a:ext cx="8737485" cy="8381570"/>
          </a:xfrm>
          <a:prstGeom prst="rect">
            <a:avLst/>
          </a:prstGeom>
        </p:spPr>
      </p:pic>
    </p:spTree>
    <p:extLst>
      <p:ext uri="{BB962C8B-B14F-4D97-AF65-F5344CB8AC3E}">
        <p14:creationId xmlns:p14="http://schemas.microsoft.com/office/powerpoint/2010/main" val="338531398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Your goals</a:t>
            </a:r>
            <a:endParaRPr lang="en-US" dirty="0"/>
          </a:p>
        </p:txBody>
      </p:sp>
      <p:sp>
        <p:nvSpPr>
          <p:cNvPr id="3" name="Content Placeholder 2"/>
          <p:cNvSpPr>
            <a:spLocks noGrp="1"/>
          </p:cNvSpPr>
          <p:nvPr>
            <p:ph idx="1"/>
          </p:nvPr>
        </p:nvSpPr>
        <p:spPr/>
        <p:txBody>
          <a:bodyPr/>
          <a:lstStyle/>
          <a:p>
            <a:r>
              <a:rPr lang="en-US" dirty="0" smtClean="0"/>
              <a:t>Aim for 200MB per second of read throughput, </a:t>
            </a:r>
            <a:br>
              <a:rPr lang="en-US" dirty="0" smtClean="0"/>
            </a:br>
            <a:r>
              <a:rPr lang="en-US" dirty="0" smtClean="0"/>
              <a:t>per core of SQL Server</a:t>
            </a:r>
          </a:p>
          <a:p>
            <a:r>
              <a:rPr lang="en-US" dirty="0" smtClean="0"/>
              <a:t>Example: 8 cores need at least 1,600MB/sec reads</a:t>
            </a:r>
          </a:p>
          <a:p>
            <a:r>
              <a:rPr lang="en-US" dirty="0" smtClean="0"/>
              <a:t>Got less? Don’t waste money on SQL licensing.</a:t>
            </a:r>
          </a:p>
          <a:p>
            <a:r>
              <a:rPr lang="en-US" dirty="0" smtClean="0"/>
              <a:t>If you quickly and consistently hit a bottleneck lower than that, check your SAN fabric’s throughput</a:t>
            </a:r>
          </a:p>
          <a:p>
            <a:r>
              <a:rPr lang="en-US" dirty="0" smtClean="0"/>
              <a:t>Try using multiple paths, active/active </a:t>
            </a:r>
            <a:r>
              <a:rPr lang="en-US" dirty="0" err="1" smtClean="0"/>
              <a:t>multipathing</a:t>
            </a:r>
            <a:endParaRPr lang="en-US" dirty="0" smtClean="0"/>
          </a:p>
          <a:p>
            <a:r>
              <a:rPr lang="en-US" dirty="0" smtClean="0"/>
              <a:t>Easier way: cache the data in RAM, or …</a:t>
            </a:r>
            <a:endParaRPr lang="en-US" dirty="0"/>
          </a:p>
        </p:txBody>
      </p:sp>
    </p:spTree>
    <p:extLst>
      <p:ext uri="{BB962C8B-B14F-4D97-AF65-F5344CB8AC3E}">
        <p14:creationId xmlns:p14="http://schemas.microsoft.com/office/powerpoint/2010/main" val="381861268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Storing the data locally on SSDs</a:t>
            </a:r>
            <a:endParaRPr lang="en-US" dirty="0"/>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52256203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“But SSDs aren’t reliable!”</a:t>
            </a:r>
            <a:endParaRPr lang="en-US" dirty="0"/>
          </a:p>
        </p:txBody>
      </p:sp>
      <p:sp>
        <p:nvSpPr>
          <p:cNvPr id="3" name="Content Placeholder 2"/>
          <p:cNvSpPr>
            <a:spLocks noGrp="1"/>
          </p:cNvSpPr>
          <p:nvPr>
            <p:ph idx="1"/>
          </p:nvPr>
        </p:nvSpPr>
        <p:spPr/>
        <p:txBody>
          <a:bodyPr/>
          <a:lstStyle/>
          <a:p>
            <a:r>
              <a:rPr lang="en-US" dirty="0" smtClean="0"/>
              <a:t>News flash: neither are hard drives.</a:t>
            </a:r>
          </a:p>
          <a:p>
            <a:r>
              <a:rPr lang="en-US" dirty="0" smtClean="0"/>
              <a:t>Mitigations:</a:t>
            </a:r>
          </a:p>
          <a:p>
            <a:pPr marL="457200" indent="-457200">
              <a:buFont typeface="Arial"/>
              <a:buChar char="•"/>
            </a:pPr>
            <a:r>
              <a:rPr lang="en-US" dirty="0" smtClean="0"/>
              <a:t>Backups</a:t>
            </a:r>
          </a:p>
          <a:p>
            <a:pPr marL="457200" indent="-457200">
              <a:buFont typeface="Arial"/>
              <a:buChar char="•"/>
            </a:pPr>
            <a:r>
              <a:rPr lang="en-US" dirty="0" smtClean="0"/>
              <a:t>DBCCs</a:t>
            </a:r>
          </a:p>
          <a:p>
            <a:pPr marL="457200" indent="-457200">
              <a:buFont typeface="Arial"/>
              <a:buChar char="•"/>
            </a:pPr>
            <a:r>
              <a:rPr lang="en-US" dirty="0" smtClean="0"/>
              <a:t>2 hot spare drives (hey, we’ve got all those bays in the server chassis, might as well use them)</a:t>
            </a:r>
          </a:p>
          <a:p>
            <a:pPr marL="457200" indent="-457200">
              <a:buFont typeface="Arial"/>
              <a:buChar char="•"/>
            </a:pPr>
            <a:r>
              <a:rPr lang="en-US" dirty="0" smtClean="0"/>
              <a:t>Xanax</a:t>
            </a:r>
          </a:p>
          <a:p>
            <a:endParaRPr lang="en-US" dirty="0"/>
          </a:p>
        </p:txBody>
      </p:sp>
    </p:spTree>
    <p:extLst>
      <p:ext uri="{BB962C8B-B14F-4D97-AF65-F5344CB8AC3E}">
        <p14:creationId xmlns:p14="http://schemas.microsoft.com/office/powerpoint/2010/main" val="48237195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Dell PowerEdge 720XD</a:t>
            </a:r>
            <a:endParaRPr lang="en-US" dirty="0"/>
          </a:p>
        </p:txBody>
      </p:sp>
      <p:sp>
        <p:nvSpPr>
          <p:cNvPr id="3" name="Content Placeholder 2"/>
          <p:cNvSpPr>
            <a:spLocks noGrp="1"/>
          </p:cNvSpPr>
          <p:nvPr>
            <p:ph idx="1"/>
          </p:nvPr>
        </p:nvSpPr>
        <p:spPr>
          <a:xfrm>
            <a:off x="1079502" y="6726004"/>
            <a:ext cx="10464801" cy="1346762"/>
          </a:xfrm>
        </p:spPr>
        <p:txBody>
          <a:bodyPr>
            <a:normAutofit/>
          </a:bodyPr>
          <a:lstStyle/>
          <a:p>
            <a:r>
              <a:rPr lang="en-US" dirty="0" smtClean="0"/>
              <a:t>Top version: holds 26 2.5” drives  (2 are on the back)</a:t>
            </a:r>
          </a:p>
          <a:p>
            <a:r>
              <a:rPr lang="en-US" dirty="0" smtClean="0"/>
              <a:t>Bottom version: old 3.5” drives, holds 12</a:t>
            </a:r>
            <a:endParaRPr lang="en-US" dirty="0"/>
          </a:p>
        </p:txBody>
      </p:sp>
      <p:pic>
        <p:nvPicPr>
          <p:cNvPr id="5" name="Picture 4" descr="2475.r720xd.png-550x0.png"/>
          <p:cNvPicPr>
            <a:picLocks noChangeAspect="1"/>
          </p:cNvPicPr>
          <p:nvPr/>
        </p:nvPicPr>
        <p:blipFill rotWithShape="1">
          <a:blip r:embed="rId2">
            <a:extLst>
              <a:ext uri="{28A0092B-C50C-407E-A947-70E740481C1C}">
                <a14:useLocalDpi xmlns:a14="http://schemas.microsoft.com/office/drawing/2010/main" val="0"/>
              </a:ext>
            </a:extLst>
          </a:blip>
          <a:srcRect t="16100"/>
          <a:stretch/>
        </p:blipFill>
        <p:spPr>
          <a:xfrm>
            <a:off x="1168401" y="1943099"/>
            <a:ext cx="9224705" cy="4685915"/>
          </a:xfrm>
          <a:prstGeom prst="rect">
            <a:avLst/>
          </a:prstGeom>
        </p:spPr>
      </p:pic>
    </p:spTree>
    <p:extLst>
      <p:ext uri="{BB962C8B-B14F-4D97-AF65-F5344CB8AC3E}">
        <p14:creationId xmlns:p14="http://schemas.microsoft.com/office/powerpoint/2010/main" val="396758446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Picking your SQL Server edition</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478394150"/>
              </p:ext>
            </p:extLst>
          </p:nvPr>
        </p:nvGraphicFramePr>
        <p:xfrm>
          <a:off x="1270000" y="1955800"/>
          <a:ext cx="10464801" cy="5699760"/>
        </p:xfrm>
        <a:graphic>
          <a:graphicData uri="http://schemas.openxmlformats.org/drawingml/2006/table">
            <a:tbl>
              <a:tblPr firstRow="1" bandRow="1">
                <a:tableStyleId>{5C22544A-7EE6-4342-B048-85BDC9FD1C3A}</a:tableStyleId>
              </a:tblPr>
              <a:tblGrid>
                <a:gridCol w="6375400"/>
                <a:gridCol w="1879600"/>
                <a:gridCol w="2209801"/>
              </a:tblGrid>
              <a:tr h="370840">
                <a:tc>
                  <a:txBody>
                    <a:bodyPr/>
                    <a:lstStyle/>
                    <a:p>
                      <a:endParaRPr lang="en-US" sz="2800" dirty="0">
                        <a:latin typeface="Sweet Sans Pro Medium" panose="02000000000000000000" pitchFamily="50" charset="0"/>
                      </a:endParaRPr>
                    </a:p>
                  </a:txBody>
                  <a:tcPr/>
                </a:tc>
                <a:tc>
                  <a:txBody>
                    <a:bodyPr/>
                    <a:lstStyle/>
                    <a:p>
                      <a:r>
                        <a:rPr lang="en-US" sz="2800" dirty="0" smtClean="0">
                          <a:latin typeface="Sweet Sans Pro Medium" panose="02000000000000000000" pitchFamily="50" charset="0"/>
                        </a:rPr>
                        <a:t>Standard</a:t>
                      </a:r>
                      <a:endParaRPr lang="en-US" sz="2800" dirty="0">
                        <a:latin typeface="Sweet Sans Pro Medium" panose="02000000000000000000" pitchFamily="50" charset="0"/>
                      </a:endParaRPr>
                    </a:p>
                  </a:txBody>
                  <a:tcPr/>
                </a:tc>
                <a:tc>
                  <a:txBody>
                    <a:bodyPr/>
                    <a:lstStyle/>
                    <a:p>
                      <a:r>
                        <a:rPr lang="en-US" sz="2800" dirty="0" smtClean="0">
                          <a:latin typeface="Sweet Sans Pro Medium" panose="02000000000000000000" pitchFamily="50" charset="0"/>
                        </a:rPr>
                        <a:t>Enterprise</a:t>
                      </a:r>
                      <a:endParaRPr lang="en-US" sz="2800" dirty="0">
                        <a:latin typeface="Sweet Sans Pro Medium" panose="02000000000000000000" pitchFamily="50" charset="0"/>
                      </a:endParaRPr>
                    </a:p>
                  </a:txBody>
                  <a:tcPr/>
                </a:tc>
              </a:tr>
              <a:tr h="370840">
                <a:tc>
                  <a:txBody>
                    <a:bodyPr/>
                    <a:lstStyle/>
                    <a:p>
                      <a:r>
                        <a:rPr lang="en-US" sz="2800" dirty="0" smtClean="0">
                          <a:latin typeface="Sweet Sans Pro Medium" panose="02000000000000000000" pitchFamily="50" charset="0"/>
                        </a:rPr>
                        <a:t>Cost per core</a:t>
                      </a:r>
                      <a:endParaRPr lang="en-US" sz="2800" dirty="0">
                        <a:latin typeface="Sweet Sans Pro Medium" panose="02000000000000000000" pitchFamily="50" charset="0"/>
                      </a:endParaRPr>
                    </a:p>
                  </a:txBody>
                  <a:tcPr/>
                </a:tc>
                <a:tc>
                  <a:txBody>
                    <a:bodyPr/>
                    <a:lstStyle/>
                    <a:p>
                      <a:r>
                        <a:rPr lang="en-US" sz="2800" dirty="0" smtClean="0">
                          <a:latin typeface="Sweet Sans Pro Medium" panose="02000000000000000000" pitchFamily="50" charset="0"/>
                        </a:rPr>
                        <a:t>$2k</a:t>
                      </a:r>
                      <a:endParaRPr lang="en-US" sz="2800" dirty="0">
                        <a:latin typeface="Sweet Sans Pro Medium" panose="02000000000000000000" pitchFamily="50" charset="0"/>
                      </a:endParaRPr>
                    </a:p>
                  </a:txBody>
                  <a:tcPr/>
                </a:tc>
                <a:tc>
                  <a:txBody>
                    <a:bodyPr/>
                    <a:lstStyle/>
                    <a:p>
                      <a:r>
                        <a:rPr lang="en-US" sz="2800" dirty="0" smtClean="0">
                          <a:latin typeface="Sweet Sans Pro Medium" panose="02000000000000000000" pitchFamily="50" charset="0"/>
                        </a:rPr>
                        <a:t>$7k</a:t>
                      </a:r>
                      <a:endParaRPr lang="en-US" sz="2800" dirty="0">
                        <a:latin typeface="Sweet Sans Pro Medium" panose="02000000000000000000" pitchFamily="50" charset="0"/>
                      </a:endParaRPr>
                    </a:p>
                  </a:txBody>
                  <a:tcPr/>
                </a:tc>
              </a:tr>
              <a:tr h="370840">
                <a:tc>
                  <a:txBody>
                    <a:bodyPr/>
                    <a:lstStyle/>
                    <a:p>
                      <a:r>
                        <a:rPr lang="en-US" sz="2800" dirty="0" smtClean="0">
                          <a:latin typeface="Sweet Sans Pro Medium" panose="02000000000000000000" pitchFamily="50" charset="0"/>
                        </a:rPr>
                        <a:t>Cost for 2-socket, hex-core</a:t>
                      </a:r>
                      <a:endParaRPr lang="en-US" sz="2800" dirty="0">
                        <a:latin typeface="Sweet Sans Pro Medium" panose="02000000000000000000" pitchFamily="50" charset="0"/>
                      </a:endParaRPr>
                    </a:p>
                  </a:txBody>
                  <a:tcPr/>
                </a:tc>
                <a:tc>
                  <a:txBody>
                    <a:bodyPr/>
                    <a:lstStyle/>
                    <a:p>
                      <a:r>
                        <a:rPr lang="en-US" sz="2800" dirty="0" smtClean="0">
                          <a:latin typeface="Sweet Sans Pro Medium" panose="02000000000000000000" pitchFamily="50" charset="0"/>
                        </a:rPr>
                        <a:t>$24k</a:t>
                      </a:r>
                      <a:endParaRPr lang="en-US" sz="2800" dirty="0">
                        <a:latin typeface="Sweet Sans Pro Medium" panose="02000000000000000000" pitchFamily="50" charset="0"/>
                      </a:endParaRPr>
                    </a:p>
                  </a:txBody>
                  <a:tcPr/>
                </a:tc>
                <a:tc>
                  <a:txBody>
                    <a:bodyPr/>
                    <a:lstStyle/>
                    <a:p>
                      <a:r>
                        <a:rPr lang="en-US" sz="2800" dirty="0" smtClean="0">
                          <a:latin typeface="Sweet Sans Pro Medium" panose="02000000000000000000" pitchFamily="50" charset="0"/>
                        </a:rPr>
                        <a:t>$84k</a:t>
                      </a:r>
                      <a:endParaRPr lang="en-US" sz="2800" dirty="0">
                        <a:latin typeface="Sweet Sans Pro Medium" panose="02000000000000000000" pitchFamily="50" charset="0"/>
                      </a:endParaRPr>
                    </a:p>
                  </a:txBody>
                  <a:tcPr/>
                </a:tc>
              </a:tr>
              <a:tr h="370840">
                <a:tc>
                  <a:txBody>
                    <a:bodyPr/>
                    <a:lstStyle/>
                    <a:p>
                      <a:r>
                        <a:rPr lang="en-US" sz="2800" dirty="0" smtClean="0">
                          <a:latin typeface="Sweet Sans Pro Medium" panose="02000000000000000000" pitchFamily="50" charset="0"/>
                        </a:rPr>
                        <a:t>Cost for 4-socket, hex-core</a:t>
                      </a:r>
                      <a:endParaRPr lang="en-US" sz="2800" dirty="0">
                        <a:latin typeface="Sweet Sans Pro Medium" panose="02000000000000000000" pitchFamily="50" charset="0"/>
                      </a:endParaRPr>
                    </a:p>
                  </a:txBody>
                  <a:tcPr/>
                </a:tc>
                <a:tc>
                  <a:txBody>
                    <a:bodyPr/>
                    <a:lstStyle/>
                    <a:p>
                      <a:r>
                        <a:rPr lang="en-US" sz="2800" dirty="0" smtClean="0">
                          <a:latin typeface="Sweet Sans Pro Medium" panose="02000000000000000000" pitchFamily="50" charset="0"/>
                        </a:rPr>
                        <a:t>--</a:t>
                      </a:r>
                      <a:endParaRPr lang="en-US" sz="2800" dirty="0">
                        <a:latin typeface="Sweet Sans Pro Medium" panose="02000000000000000000" pitchFamily="50" charset="0"/>
                      </a:endParaRPr>
                    </a:p>
                  </a:txBody>
                  <a:tcPr/>
                </a:tc>
                <a:tc>
                  <a:txBody>
                    <a:bodyPr/>
                    <a:lstStyle/>
                    <a:p>
                      <a:r>
                        <a:rPr lang="en-US" sz="2800" dirty="0" smtClean="0">
                          <a:latin typeface="Sweet Sans Pro Medium" panose="02000000000000000000" pitchFamily="50" charset="0"/>
                        </a:rPr>
                        <a:t>$168k</a:t>
                      </a:r>
                      <a:endParaRPr lang="en-US" sz="2800" dirty="0">
                        <a:latin typeface="Sweet Sans Pro Medium" panose="02000000000000000000" pitchFamily="50" charset="0"/>
                      </a:endParaRPr>
                    </a:p>
                  </a:txBody>
                  <a:tcPr/>
                </a:tc>
              </a:tr>
              <a:tr h="370840">
                <a:tc>
                  <a:txBody>
                    <a:bodyPr/>
                    <a:lstStyle/>
                    <a:p>
                      <a:r>
                        <a:rPr lang="en-US" sz="2800" dirty="0" smtClean="0">
                          <a:latin typeface="Sweet Sans Pro Medium" panose="02000000000000000000" pitchFamily="50" charset="0"/>
                        </a:rPr>
                        <a:t>Max</a:t>
                      </a:r>
                      <a:r>
                        <a:rPr lang="en-US" sz="2800" baseline="0" dirty="0" smtClean="0">
                          <a:latin typeface="Sweet Sans Pro Medium" panose="02000000000000000000" pitchFamily="50" charset="0"/>
                        </a:rPr>
                        <a:t> logical processors (cores)</a:t>
                      </a:r>
                      <a:endParaRPr lang="en-US" sz="2800" dirty="0">
                        <a:latin typeface="Sweet Sans Pro Medium" panose="02000000000000000000" pitchFamily="50" charset="0"/>
                      </a:endParaRPr>
                    </a:p>
                  </a:txBody>
                  <a:tcPr/>
                </a:tc>
                <a:tc>
                  <a:txBody>
                    <a:bodyPr/>
                    <a:lstStyle/>
                    <a:p>
                      <a:r>
                        <a:rPr lang="en-US" sz="2800" dirty="0" smtClean="0">
                          <a:latin typeface="Sweet Sans Pro Medium" panose="02000000000000000000" pitchFamily="50" charset="0"/>
                        </a:rPr>
                        <a:t>16</a:t>
                      </a:r>
                      <a:endParaRPr lang="en-US" sz="2800" dirty="0">
                        <a:latin typeface="Sweet Sans Pro Medium" panose="02000000000000000000" pitchFamily="50" charset="0"/>
                      </a:endParaRPr>
                    </a:p>
                  </a:txBody>
                  <a:tcPr/>
                </a:tc>
                <a:tc>
                  <a:txBody>
                    <a:bodyPr/>
                    <a:lstStyle/>
                    <a:p>
                      <a:r>
                        <a:rPr lang="en-US" sz="2800" dirty="0" smtClean="0">
                          <a:latin typeface="Sweet Sans Pro Medium" panose="02000000000000000000" pitchFamily="50" charset="0"/>
                        </a:rPr>
                        <a:t>OS max</a:t>
                      </a:r>
                      <a:endParaRPr lang="en-US" sz="2800" dirty="0">
                        <a:latin typeface="Sweet Sans Pro Medium" panose="02000000000000000000" pitchFamily="50" charset="0"/>
                      </a:endParaRPr>
                    </a:p>
                  </a:txBody>
                  <a:tcPr/>
                </a:tc>
              </a:tr>
              <a:tr h="370840">
                <a:tc>
                  <a:txBody>
                    <a:bodyPr/>
                    <a:lstStyle/>
                    <a:p>
                      <a:r>
                        <a:rPr lang="en-US" sz="2800" dirty="0" smtClean="0">
                          <a:latin typeface="Sweet Sans Pro Medium" panose="02000000000000000000" pitchFamily="50" charset="0"/>
                        </a:rPr>
                        <a:t>Max memory used by SQL Server</a:t>
                      </a:r>
                      <a:endParaRPr lang="en-US" sz="2800" dirty="0">
                        <a:latin typeface="Sweet Sans Pro Medium" panose="02000000000000000000" pitchFamily="50" charset="0"/>
                      </a:endParaRPr>
                    </a:p>
                  </a:txBody>
                  <a:tcPr/>
                </a:tc>
                <a:tc>
                  <a:txBody>
                    <a:bodyPr/>
                    <a:lstStyle/>
                    <a:p>
                      <a:r>
                        <a:rPr lang="en-US" sz="2800" dirty="0" smtClean="0">
                          <a:latin typeface="Sweet Sans Pro Medium" panose="02000000000000000000" pitchFamily="50" charset="0"/>
                        </a:rPr>
                        <a:t>64GB</a:t>
                      </a:r>
                      <a:endParaRPr lang="en-US" sz="2800" dirty="0">
                        <a:latin typeface="Sweet Sans Pro Medium" panose="02000000000000000000" pitchFamily="50" charset="0"/>
                      </a:endParaRPr>
                    </a:p>
                  </a:txBody>
                  <a:tcPr/>
                </a:tc>
                <a:tc>
                  <a:txBody>
                    <a:bodyPr/>
                    <a:lstStyle/>
                    <a:p>
                      <a:r>
                        <a:rPr lang="en-US" sz="2800" dirty="0" smtClean="0">
                          <a:latin typeface="Sweet Sans Pro Medium" panose="02000000000000000000" pitchFamily="50" charset="0"/>
                        </a:rPr>
                        <a:t>OS</a:t>
                      </a:r>
                      <a:r>
                        <a:rPr lang="en-US" sz="2800" baseline="0" dirty="0" smtClean="0">
                          <a:latin typeface="Sweet Sans Pro Medium" panose="02000000000000000000" pitchFamily="50" charset="0"/>
                        </a:rPr>
                        <a:t> max</a:t>
                      </a:r>
                      <a:endParaRPr lang="en-US" sz="2800" dirty="0">
                        <a:latin typeface="Sweet Sans Pro Medium" panose="02000000000000000000" pitchFamily="50" charset="0"/>
                      </a:endParaRPr>
                    </a:p>
                  </a:txBody>
                  <a:tcPr/>
                </a:tc>
              </a:tr>
              <a:tr h="370840">
                <a:tc>
                  <a:txBody>
                    <a:bodyPr/>
                    <a:lstStyle/>
                    <a:p>
                      <a:r>
                        <a:rPr lang="en-US" sz="2800" dirty="0" smtClean="0">
                          <a:latin typeface="Sweet Sans Pro Medium" panose="02000000000000000000" pitchFamily="50" charset="0"/>
                        </a:rPr>
                        <a:t>Backup</a:t>
                      </a:r>
                      <a:r>
                        <a:rPr lang="en-US" sz="2800" baseline="0" dirty="0" smtClean="0">
                          <a:latin typeface="Sweet Sans Pro Medium" panose="02000000000000000000" pitchFamily="50" charset="0"/>
                        </a:rPr>
                        <a:t> compression</a:t>
                      </a:r>
                      <a:endParaRPr lang="en-US" sz="2800" dirty="0">
                        <a:latin typeface="Sweet Sans Pro Medium" panose="02000000000000000000" pitchFamily="50" charset="0"/>
                      </a:endParaRPr>
                    </a:p>
                  </a:txBody>
                  <a:tcPr/>
                </a:tc>
                <a:tc>
                  <a:txBody>
                    <a:bodyPr/>
                    <a:lstStyle/>
                    <a:p>
                      <a:r>
                        <a:rPr lang="en-US" sz="2800" dirty="0" smtClean="0">
                          <a:latin typeface="Sweet Sans Pro Medium" panose="02000000000000000000" pitchFamily="50" charset="0"/>
                        </a:rPr>
                        <a:t>Yes</a:t>
                      </a:r>
                      <a:endParaRPr lang="en-US" sz="2800" dirty="0">
                        <a:latin typeface="Sweet Sans Pro Medium" panose="02000000000000000000" pitchFamily="50" charset="0"/>
                      </a:endParaRPr>
                    </a:p>
                  </a:txBody>
                  <a:tcPr/>
                </a:tc>
                <a:tc>
                  <a:txBody>
                    <a:bodyPr/>
                    <a:lstStyle/>
                    <a:p>
                      <a:r>
                        <a:rPr lang="en-US" sz="2800" dirty="0" smtClean="0">
                          <a:latin typeface="Sweet Sans Pro Medium" panose="02000000000000000000" pitchFamily="50" charset="0"/>
                        </a:rPr>
                        <a:t>Yes</a:t>
                      </a:r>
                      <a:endParaRPr lang="en-US" sz="2800" dirty="0">
                        <a:latin typeface="Sweet Sans Pro Medium" panose="02000000000000000000" pitchFamily="50" charset="0"/>
                      </a:endParaRPr>
                    </a:p>
                  </a:txBody>
                  <a:tcPr/>
                </a:tc>
              </a:tr>
              <a:tr h="370840">
                <a:tc>
                  <a:txBody>
                    <a:bodyPr/>
                    <a:lstStyle/>
                    <a:p>
                      <a:r>
                        <a:rPr lang="en-US" sz="2800" dirty="0" smtClean="0">
                          <a:latin typeface="Sweet Sans Pro Medium" panose="02000000000000000000" pitchFamily="50" charset="0"/>
                        </a:rPr>
                        <a:t>Data compression</a:t>
                      </a:r>
                      <a:endParaRPr lang="en-US" sz="2800" dirty="0">
                        <a:latin typeface="Sweet Sans Pro Medium" panose="02000000000000000000" pitchFamily="50" charset="0"/>
                      </a:endParaRPr>
                    </a:p>
                  </a:txBody>
                  <a:tcPr/>
                </a:tc>
                <a:tc>
                  <a:txBody>
                    <a:bodyPr/>
                    <a:lstStyle/>
                    <a:p>
                      <a:r>
                        <a:rPr lang="en-US" sz="2800" dirty="0" smtClean="0">
                          <a:latin typeface="Sweet Sans Pro Medium" panose="02000000000000000000" pitchFamily="50" charset="0"/>
                        </a:rPr>
                        <a:t>No</a:t>
                      </a:r>
                      <a:endParaRPr lang="en-US" sz="2800" dirty="0">
                        <a:latin typeface="Sweet Sans Pro Medium" panose="02000000000000000000" pitchFamily="50" charset="0"/>
                      </a:endParaRPr>
                    </a:p>
                  </a:txBody>
                  <a:tcPr/>
                </a:tc>
                <a:tc>
                  <a:txBody>
                    <a:bodyPr/>
                    <a:lstStyle/>
                    <a:p>
                      <a:r>
                        <a:rPr lang="en-US" sz="2800" dirty="0" smtClean="0">
                          <a:latin typeface="Sweet Sans Pro Medium" panose="02000000000000000000" pitchFamily="50" charset="0"/>
                        </a:rPr>
                        <a:t>Yes</a:t>
                      </a:r>
                      <a:endParaRPr lang="en-US" sz="2800" dirty="0">
                        <a:latin typeface="Sweet Sans Pro Medium" panose="02000000000000000000" pitchFamily="50" charset="0"/>
                      </a:endParaRPr>
                    </a:p>
                  </a:txBody>
                  <a:tcPr/>
                </a:tc>
              </a:tr>
              <a:tr h="370840">
                <a:tc>
                  <a:txBody>
                    <a:bodyPr/>
                    <a:lstStyle/>
                    <a:p>
                      <a:r>
                        <a:rPr lang="en-US" sz="2800" dirty="0" smtClean="0">
                          <a:latin typeface="Sweet Sans Pro Medium" panose="02000000000000000000" pitchFamily="50" charset="0"/>
                        </a:rPr>
                        <a:t>Transparent data encryption</a:t>
                      </a:r>
                      <a:endParaRPr lang="en-US" sz="2800" dirty="0">
                        <a:latin typeface="Sweet Sans Pro Medium" panose="02000000000000000000" pitchFamily="50" charset="0"/>
                      </a:endParaRPr>
                    </a:p>
                  </a:txBody>
                  <a:tcPr/>
                </a:tc>
                <a:tc>
                  <a:txBody>
                    <a:bodyPr/>
                    <a:lstStyle/>
                    <a:p>
                      <a:r>
                        <a:rPr lang="en-US" sz="2800" dirty="0" smtClean="0">
                          <a:latin typeface="Sweet Sans Pro Medium" panose="02000000000000000000" pitchFamily="50" charset="0"/>
                        </a:rPr>
                        <a:t>No</a:t>
                      </a:r>
                      <a:endParaRPr lang="en-US" sz="2800" dirty="0">
                        <a:latin typeface="Sweet Sans Pro Medium" panose="02000000000000000000" pitchFamily="50" charset="0"/>
                      </a:endParaRPr>
                    </a:p>
                  </a:txBody>
                  <a:tcPr/>
                </a:tc>
                <a:tc>
                  <a:txBody>
                    <a:bodyPr/>
                    <a:lstStyle/>
                    <a:p>
                      <a:r>
                        <a:rPr lang="en-US" sz="2800" dirty="0" smtClean="0">
                          <a:latin typeface="Sweet Sans Pro Medium" panose="02000000000000000000" pitchFamily="50" charset="0"/>
                        </a:rPr>
                        <a:t>Yes</a:t>
                      </a:r>
                      <a:endParaRPr lang="en-US" sz="2800" dirty="0">
                        <a:latin typeface="Sweet Sans Pro Medium" panose="02000000000000000000" pitchFamily="50" charset="0"/>
                      </a:endParaRPr>
                    </a:p>
                  </a:txBody>
                  <a:tcPr/>
                </a:tc>
              </a:tr>
              <a:tr h="370840">
                <a:tc>
                  <a:txBody>
                    <a:bodyPr/>
                    <a:lstStyle/>
                    <a:p>
                      <a:r>
                        <a:rPr lang="en-US" sz="2800" dirty="0" smtClean="0">
                          <a:latin typeface="Sweet Sans Pro Medium" panose="02000000000000000000" pitchFamily="50" charset="0"/>
                        </a:rPr>
                        <a:t>Partitioned tables</a:t>
                      </a:r>
                      <a:endParaRPr lang="en-US" sz="2800" dirty="0">
                        <a:latin typeface="Sweet Sans Pro Medium" panose="02000000000000000000" pitchFamily="50" charset="0"/>
                      </a:endParaRPr>
                    </a:p>
                  </a:txBody>
                  <a:tcPr/>
                </a:tc>
                <a:tc>
                  <a:txBody>
                    <a:bodyPr/>
                    <a:lstStyle/>
                    <a:p>
                      <a:r>
                        <a:rPr lang="en-US" sz="2800" dirty="0" smtClean="0">
                          <a:latin typeface="Sweet Sans Pro Medium" panose="02000000000000000000" pitchFamily="50" charset="0"/>
                        </a:rPr>
                        <a:t>No</a:t>
                      </a:r>
                      <a:endParaRPr lang="en-US" sz="2800" dirty="0">
                        <a:latin typeface="Sweet Sans Pro Medium" panose="02000000000000000000" pitchFamily="50" charset="0"/>
                      </a:endParaRPr>
                    </a:p>
                  </a:txBody>
                  <a:tcPr/>
                </a:tc>
                <a:tc>
                  <a:txBody>
                    <a:bodyPr/>
                    <a:lstStyle/>
                    <a:p>
                      <a:r>
                        <a:rPr lang="en-US" sz="2800" dirty="0" smtClean="0">
                          <a:latin typeface="Sweet Sans Pro Medium" panose="02000000000000000000" pitchFamily="50" charset="0"/>
                        </a:rPr>
                        <a:t>Yes</a:t>
                      </a:r>
                      <a:endParaRPr lang="en-US" sz="2800" dirty="0">
                        <a:latin typeface="Sweet Sans Pro Medium" panose="02000000000000000000" pitchFamily="50" charset="0"/>
                      </a:endParaRPr>
                    </a:p>
                  </a:txBody>
                  <a:tcPr/>
                </a:tc>
              </a:tr>
              <a:tr h="370840">
                <a:tc>
                  <a:txBody>
                    <a:bodyPr/>
                    <a:lstStyle/>
                    <a:p>
                      <a:r>
                        <a:rPr lang="en-US" sz="2800" dirty="0" smtClean="0">
                          <a:latin typeface="Sweet Sans Pro Medium" panose="02000000000000000000" pitchFamily="50" charset="0"/>
                        </a:rPr>
                        <a:t>Faster storage</a:t>
                      </a:r>
                      <a:r>
                        <a:rPr lang="en-US" sz="2800" baseline="0" dirty="0" smtClean="0">
                          <a:latin typeface="Sweet Sans Pro Medium" panose="02000000000000000000" pitchFamily="50" charset="0"/>
                        </a:rPr>
                        <a:t> access for big data</a:t>
                      </a:r>
                      <a:endParaRPr lang="en-US" sz="2800" dirty="0">
                        <a:latin typeface="Sweet Sans Pro Medium" panose="02000000000000000000" pitchFamily="50" charset="0"/>
                      </a:endParaRPr>
                    </a:p>
                  </a:txBody>
                  <a:tcPr/>
                </a:tc>
                <a:tc>
                  <a:txBody>
                    <a:bodyPr/>
                    <a:lstStyle/>
                    <a:p>
                      <a:r>
                        <a:rPr lang="en-US" sz="2800" dirty="0" smtClean="0">
                          <a:latin typeface="Sweet Sans Pro Medium" panose="02000000000000000000" pitchFamily="50" charset="0"/>
                        </a:rPr>
                        <a:t>No</a:t>
                      </a:r>
                      <a:endParaRPr lang="en-US" sz="2800" dirty="0">
                        <a:latin typeface="Sweet Sans Pro Medium" panose="02000000000000000000" pitchFamily="50" charset="0"/>
                      </a:endParaRPr>
                    </a:p>
                  </a:txBody>
                  <a:tcPr/>
                </a:tc>
                <a:tc>
                  <a:txBody>
                    <a:bodyPr/>
                    <a:lstStyle/>
                    <a:p>
                      <a:r>
                        <a:rPr lang="en-US" sz="2800" dirty="0" smtClean="0">
                          <a:latin typeface="Sweet Sans Pro Medium" panose="02000000000000000000" pitchFamily="50" charset="0"/>
                        </a:rPr>
                        <a:t>Yes</a:t>
                      </a:r>
                      <a:endParaRPr lang="en-US" sz="2800" dirty="0">
                        <a:latin typeface="Sweet Sans Pro Medium" panose="02000000000000000000" pitchFamily="50" charset="0"/>
                      </a:endParaRPr>
                    </a:p>
                  </a:txBody>
                  <a:tcPr/>
                </a:tc>
              </a:tr>
            </a:tbl>
          </a:graphicData>
        </a:graphic>
      </p:graphicFrame>
      <p:sp>
        <p:nvSpPr>
          <p:cNvPr id="3" name="TextBox 2"/>
          <p:cNvSpPr txBox="1"/>
          <p:nvPr/>
        </p:nvSpPr>
        <p:spPr>
          <a:xfrm>
            <a:off x="1270000" y="7995021"/>
            <a:ext cx="2393323" cy="400110"/>
          </a:xfrm>
          <a:prstGeom prst="rect">
            <a:avLst/>
          </a:prstGeom>
          <a:noFill/>
        </p:spPr>
        <p:txBody>
          <a:bodyPr wrap="square" rtlCol="0">
            <a:spAutoFit/>
          </a:bodyPr>
          <a:lstStyle/>
          <a:p>
            <a:r>
              <a:rPr lang="en-US" sz="2000" dirty="0" smtClean="0">
                <a:latin typeface="Sweet Sans Pro Medium" panose="02000000000000000000" pitchFamily="50" charset="0"/>
              </a:rPr>
              <a:t>All prices USD.</a:t>
            </a:r>
            <a:endParaRPr lang="en-US" sz="2000" dirty="0">
              <a:latin typeface="Sweet Sans Pro Medium" panose="02000000000000000000" pitchFamily="50" charset="0"/>
            </a:endParaRPr>
          </a:p>
        </p:txBody>
      </p:sp>
    </p:spTree>
    <p:extLst>
      <p:ext uri="{BB962C8B-B14F-4D97-AF65-F5344CB8AC3E}">
        <p14:creationId xmlns:p14="http://schemas.microsoft.com/office/powerpoint/2010/main" val="113380708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l380g8_article.CA8E725B8B6B40229BBB6F239284E29C.jpg"/>
          <p:cNvPicPr>
            <a:picLocks noChangeAspect="1"/>
          </p:cNvPicPr>
          <p:nvPr/>
        </p:nvPicPr>
        <p:blipFill rotWithShape="1">
          <a:blip r:embed="rId2">
            <a:extLst>
              <a:ext uri="{28A0092B-C50C-407E-A947-70E740481C1C}">
                <a14:useLocalDpi xmlns:a14="http://schemas.microsoft.com/office/drawing/2010/main" val="0"/>
              </a:ext>
            </a:extLst>
          </a:blip>
          <a:srcRect l="12289" r="13037"/>
          <a:stretch/>
        </p:blipFill>
        <p:spPr>
          <a:xfrm>
            <a:off x="143106" y="698498"/>
            <a:ext cx="6786250" cy="7047139"/>
          </a:xfrm>
          <a:prstGeom prst="rect">
            <a:avLst/>
          </a:prstGeom>
        </p:spPr>
      </p:pic>
      <p:sp>
        <p:nvSpPr>
          <p:cNvPr id="2" name="Title 1"/>
          <p:cNvSpPr>
            <a:spLocks noGrp="1"/>
          </p:cNvSpPr>
          <p:nvPr>
            <p:ph type="title"/>
          </p:nvPr>
        </p:nvSpPr>
        <p:spPr>
          <a:xfrm>
            <a:off x="7200901" y="698498"/>
            <a:ext cx="5588103" cy="825500"/>
          </a:xfrm>
        </p:spPr>
        <p:txBody>
          <a:bodyPr/>
          <a:lstStyle/>
          <a:p>
            <a:r>
              <a:rPr lang="en-US" dirty="0" smtClean="0"/>
              <a:t>HP DL380e G8</a:t>
            </a:r>
            <a:endParaRPr lang="en-US" dirty="0"/>
          </a:p>
        </p:txBody>
      </p:sp>
      <p:sp>
        <p:nvSpPr>
          <p:cNvPr id="3" name="Content Placeholder 2"/>
          <p:cNvSpPr>
            <a:spLocks noGrp="1"/>
          </p:cNvSpPr>
          <p:nvPr>
            <p:ph idx="1"/>
          </p:nvPr>
        </p:nvSpPr>
        <p:spPr>
          <a:xfrm>
            <a:off x="7200902" y="1892298"/>
            <a:ext cx="5803898" cy="6096000"/>
          </a:xfrm>
        </p:spPr>
        <p:txBody>
          <a:bodyPr/>
          <a:lstStyle/>
          <a:p>
            <a:r>
              <a:rPr lang="en-US" dirty="0" smtClean="0"/>
              <a:t>Similar, has models for different drive sizes. </a:t>
            </a:r>
          </a:p>
          <a:p>
            <a:r>
              <a:rPr lang="en-US" dirty="0" smtClean="0"/>
              <a:t>You want 2.5” drive bays.</a:t>
            </a:r>
            <a:endParaRPr lang="en-US" dirty="0"/>
          </a:p>
        </p:txBody>
      </p:sp>
    </p:spTree>
    <p:extLst>
      <p:ext uri="{BB962C8B-B14F-4D97-AF65-F5344CB8AC3E}">
        <p14:creationId xmlns:p14="http://schemas.microsoft.com/office/powerpoint/2010/main" val="121187803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Lots of drive bays for SSDs</a:t>
            </a:r>
            <a:endParaRPr lang="en-US" dirty="0"/>
          </a:p>
        </p:txBody>
      </p:sp>
      <p:sp>
        <p:nvSpPr>
          <p:cNvPr id="3" name="Content Placeholder 2"/>
          <p:cNvSpPr>
            <a:spLocks noGrp="1"/>
          </p:cNvSpPr>
          <p:nvPr>
            <p:ph idx="1"/>
          </p:nvPr>
        </p:nvSpPr>
        <p:spPr/>
        <p:txBody>
          <a:bodyPr>
            <a:normAutofit/>
          </a:bodyPr>
          <a:lstStyle/>
          <a:p>
            <a:r>
              <a:rPr lang="en-US" dirty="0" smtClean="0"/>
              <a:t>Option 1: vendor-approved, enterprise-class drives.</a:t>
            </a:r>
          </a:p>
          <a:p>
            <a:pPr marL="457200" indent="-457200">
              <a:buFont typeface="Arial"/>
              <a:buChar char="•"/>
            </a:pPr>
            <a:r>
              <a:rPr lang="en-US" dirty="0" smtClean="0"/>
              <a:t>Vendor supports them, replaces when they break</a:t>
            </a:r>
          </a:p>
          <a:p>
            <a:pPr marL="457200" indent="-457200">
              <a:buFont typeface="Arial"/>
              <a:buChar char="•"/>
            </a:pPr>
            <a:r>
              <a:rPr lang="en-US" dirty="0" smtClean="0"/>
              <a:t>Well-tested – but this also means old and slow, because vendors don’t test the latest and greatest</a:t>
            </a:r>
          </a:p>
          <a:p>
            <a:pPr marL="457200" indent="-457200">
              <a:buFont typeface="Arial"/>
              <a:buChar char="•"/>
            </a:pPr>
            <a:r>
              <a:rPr lang="en-US" dirty="0" err="1" smtClean="0"/>
              <a:t>Redonkulously</a:t>
            </a:r>
            <a:r>
              <a:rPr lang="en-US" dirty="0" smtClean="0"/>
              <a:t> expensive: 4TB capacity $25K</a:t>
            </a:r>
          </a:p>
          <a:p>
            <a:r>
              <a:rPr lang="en-US" dirty="0" smtClean="0"/>
              <a:t>Option B: off-the-shelf consumer drives</a:t>
            </a:r>
          </a:p>
          <a:p>
            <a:pPr marL="457200" indent="-457200">
              <a:buFont typeface="Arial"/>
              <a:buChar char="•"/>
            </a:pPr>
            <a:r>
              <a:rPr lang="en-US" dirty="0" smtClean="0"/>
              <a:t>You support them when they break </a:t>
            </a:r>
            <a:br>
              <a:rPr lang="en-US" dirty="0" smtClean="0"/>
            </a:br>
            <a:r>
              <a:rPr lang="en-US" dirty="0" smtClean="0"/>
              <a:t>(but they’re dirt cheap, so buy spares)</a:t>
            </a:r>
          </a:p>
          <a:p>
            <a:pPr marL="457200" indent="-457200">
              <a:buFont typeface="Arial"/>
              <a:buChar char="•"/>
            </a:pPr>
            <a:r>
              <a:rPr lang="en-US" dirty="0" err="1" smtClean="0"/>
              <a:t>Redonkulously</a:t>
            </a:r>
            <a:r>
              <a:rPr lang="en-US" dirty="0" smtClean="0"/>
              <a:t> fast, cheap: 9TB capacity $9K</a:t>
            </a:r>
            <a:endParaRPr lang="en-US" dirty="0"/>
          </a:p>
        </p:txBody>
      </p:sp>
    </p:spTree>
    <p:extLst>
      <p:ext uri="{BB962C8B-B14F-4D97-AF65-F5344CB8AC3E}">
        <p14:creationId xmlns:p14="http://schemas.microsoft.com/office/powerpoint/2010/main" val="427955637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8000" dirty="0" smtClean="0"/>
              <a:t>The right hardware for Standard Edition</a:t>
            </a:r>
            <a:endParaRPr lang="en-US" sz="8000" dirty="0"/>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135057604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Standard Standard</a:t>
            </a:r>
            <a:endParaRPr lang="en-US" dirty="0"/>
          </a:p>
        </p:txBody>
      </p:sp>
      <p:sp>
        <p:nvSpPr>
          <p:cNvPr id="3" name="Content Placeholder 2"/>
          <p:cNvSpPr>
            <a:spLocks noGrp="1"/>
          </p:cNvSpPr>
          <p:nvPr>
            <p:ph idx="1"/>
          </p:nvPr>
        </p:nvSpPr>
        <p:spPr/>
        <p:txBody>
          <a:bodyPr>
            <a:normAutofit/>
          </a:bodyPr>
          <a:lstStyle/>
          <a:p>
            <a:r>
              <a:rPr lang="en-US" dirty="0" smtClean="0"/>
              <a:t>2-socket, 4-6 cores (get fastest cores possible)</a:t>
            </a:r>
          </a:p>
          <a:p>
            <a:r>
              <a:rPr lang="en-US" dirty="0" smtClean="0"/>
              <a:t>128GB-192GB memory (SQL will use 64GB-128GB)</a:t>
            </a:r>
          </a:p>
          <a:p>
            <a:r>
              <a:rPr lang="en-US" dirty="0" smtClean="0"/>
              <a:t>2 local SSDs in a mirrored pair for </a:t>
            </a:r>
            <a:r>
              <a:rPr lang="en-US" dirty="0" err="1" smtClean="0"/>
              <a:t>TempDB</a:t>
            </a:r>
            <a:endParaRPr lang="en-US" dirty="0" smtClean="0"/>
          </a:p>
          <a:p>
            <a:r>
              <a:rPr lang="en-US" dirty="0" smtClean="0"/>
              <a:t>Same spec kit whether you’re doing cluster, non-clustered with a SAN, or non-clustered with local disks</a:t>
            </a:r>
          </a:p>
          <a:p>
            <a:endParaRPr lang="en-US" dirty="0" smtClean="0"/>
          </a:p>
          <a:p>
            <a:r>
              <a:rPr lang="en-US" dirty="0" smtClean="0"/>
              <a:t>Example: Dell PowerEdge 720 with 3.5GHz processors and 128GB memory</a:t>
            </a:r>
            <a:r>
              <a:rPr lang="en-US" dirty="0"/>
              <a:t>: </a:t>
            </a:r>
            <a:r>
              <a:rPr lang="en-US" dirty="0" smtClean="0"/>
              <a:t>$7K</a:t>
            </a:r>
            <a:endParaRPr lang="en-US" dirty="0"/>
          </a:p>
        </p:txBody>
      </p:sp>
    </p:spTree>
    <p:extLst>
      <p:ext uri="{BB962C8B-B14F-4D97-AF65-F5344CB8AC3E}">
        <p14:creationId xmlns:p14="http://schemas.microsoft.com/office/powerpoint/2010/main" val="341987706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50240" y="2059097"/>
            <a:ext cx="11739936" cy="6145671"/>
          </a:xfrm>
        </p:spPr>
        <p:txBody>
          <a:bodyPr/>
          <a:lstStyle/>
          <a:p>
            <a:r>
              <a:rPr lang="en-US" dirty="0" smtClean="0"/>
              <a:t>On Enterprise, how many CPU sockets do you need?</a:t>
            </a:r>
            <a:endParaRPr lang="en-US" dirty="0"/>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1646515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Do you even need sockets?</a:t>
            </a:r>
            <a:endParaRPr lang="en-US" dirty="0"/>
          </a:p>
        </p:txBody>
      </p:sp>
      <p:pic>
        <p:nvPicPr>
          <p:cNvPr id="6" name="Picture 5" descr="smallest-server-hardware.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270002" y="1884831"/>
            <a:ext cx="9554303" cy="5392033"/>
          </a:xfrm>
          <a:prstGeom prst="rect">
            <a:avLst/>
          </a:prstGeom>
        </p:spPr>
      </p:pic>
      <p:sp>
        <p:nvSpPr>
          <p:cNvPr id="7" name="TextBox 6"/>
          <p:cNvSpPr txBox="1"/>
          <p:nvPr/>
        </p:nvSpPr>
        <p:spPr>
          <a:xfrm>
            <a:off x="1270001" y="7706667"/>
            <a:ext cx="10464801" cy="584776"/>
          </a:xfrm>
          <a:prstGeom prst="rect">
            <a:avLst/>
          </a:prstGeom>
          <a:noFill/>
        </p:spPr>
        <p:txBody>
          <a:bodyPr wrap="square" rtlCol="0">
            <a:spAutoFit/>
          </a:bodyPr>
          <a:lstStyle/>
          <a:p>
            <a:pPr algn="l"/>
            <a:r>
              <a:rPr lang="en-US" sz="3200" dirty="0" smtClean="0">
                <a:latin typeface="Sweet Sans Pro Medium" panose="02000000000000000000" pitchFamily="50" charset="0"/>
              </a:rPr>
              <a:t>Source: BrentOzar.com/go/smallest</a:t>
            </a:r>
            <a:endParaRPr lang="en-US" sz="3200" dirty="0">
              <a:latin typeface="Sweet Sans Pro Medium" panose="02000000000000000000" pitchFamily="50" charset="0"/>
            </a:endParaRPr>
          </a:p>
        </p:txBody>
      </p:sp>
    </p:spTree>
    <p:extLst>
      <p:ext uri="{BB962C8B-B14F-4D97-AF65-F5344CB8AC3E}">
        <p14:creationId xmlns:p14="http://schemas.microsoft.com/office/powerpoint/2010/main" val="222306224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270002" y="349250"/>
            <a:ext cx="10464801" cy="825500"/>
          </a:xfrm>
        </p:spPr>
        <p:txBody>
          <a:bodyPr/>
          <a:lstStyle/>
          <a:p>
            <a:r>
              <a:rPr lang="en-US" dirty="0" smtClean="0"/>
              <a:t>Physical servers</a:t>
            </a:r>
            <a:endParaRPr lang="en-US" dirty="0"/>
          </a:p>
        </p:txBody>
      </p:sp>
      <p:pic>
        <p:nvPicPr>
          <p:cNvPr id="2" name="Picture 1" descr="1.jpg"/>
          <p:cNvPicPr>
            <a:picLocks noChangeAspect="1"/>
          </p:cNvPicPr>
          <p:nvPr/>
        </p:nvPicPr>
        <p:blipFill rotWithShape="1">
          <a:blip r:embed="rId2">
            <a:extLst>
              <a:ext uri="{28A0092B-C50C-407E-A947-70E740481C1C}">
                <a14:useLocalDpi xmlns:a14="http://schemas.microsoft.com/office/drawing/2010/main" val="0"/>
              </a:ext>
            </a:extLst>
          </a:blip>
          <a:srcRect l="6429"/>
          <a:stretch/>
        </p:blipFill>
        <p:spPr>
          <a:xfrm>
            <a:off x="0" y="1382555"/>
            <a:ext cx="13029990" cy="7100960"/>
          </a:xfrm>
          <a:prstGeom prst="rect">
            <a:avLst/>
          </a:prstGeom>
        </p:spPr>
      </p:pic>
    </p:spTree>
    <p:extLst>
      <p:ext uri="{BB962C8B-B14F-4D97-AF65-F5344CB8AC3E}">
        <p14:creationId xmlns:p14="http://schemas.microsoft.com/office/powerpoint/2010/main" val="148976849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jpg"/>
          <p:cNvPicPr>
            <a:picLocks noChangeAspect="1"/>
          </p:cNvPicPr>
          <p:nvPr/>
        </p:nvPicPr>
        <p:blipFill rotWithShape="1">
          <a:blip r:embed="rId2">
            <a:extLst>
              <a:ext uri="{28A0092B-C50C-407E-A947-70E740481C1C}">
                <a14:useLocalDpi xmlns:a14="http://schemas.microsoft.com/office/drawing/2010/main" val="0"/>
              </a:ext>
            </a:extLst>
          </a:blip>
          <a:srcRect l="6383" b="9399"/>
          <a:stretch/>
        </p:blipFill>
        <p:spPr>
          <a:xfrm>
            <a:off x="948079" y="0"/>
            <a:ext cx="11323299" cy="9779148"/>
          </a:xfrm>
          <a:prstGeom prst="rect">
            <a:avLst/>
          </a:prstGeom>
        </p:spPr>
      </p:pic>
    </p:spTree>
    <p:extLst>
      <p:ext uri="{BB962C8B-B14F-4D97-AF65-F5344CB8AC3E}">
        <p14:creationId xmlns:p14="http://schemas.microsoft.com/office/powerpoint/2010/main" val="225757818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1.jpg"/>
          <p:cNvPicPr>
            <a:picLocks noChangeAspect="1"/>
          </p:cNvPicPr>
          <p:nvPr/>
        </p:nvPicPr>
        <p:blipFill rotWithShape="1">
          <a:blip r:embed="rId2">
            <a:extLst>
              <a:ext uri="{28A0092B-C50C-407E-A947-70E740481C1C}">
                <a14:useLocalDpi xmlns:a14="http://schemas.microsoft.com/office/drawing/2010/main" val="0"/>
              </a:ext>
            </a:extLst>
          </a:blip>
          <a:srcRect l="6728" b="9766"/>
          <a:stretch/>
        </p:blipFill>
        <p:spPr>
          <a:xfrm>
            <a:off x="733420" y="0"/>
            <a:ext cx="11269635" cy="9754908"/>
          </a:xfrm>
          <a:prstGeom prst="rect">
            <a:avLst/>
          </a:prstGeom>
        </p:spPr>
      </p:pic>
    </p:spTree>
    <p:extLst>
      <p:ext uri="{BB962C8B-B14F-4D97-AF65-F5344CB8AC3E}">
        <p14:creationId xmlns:p14="http://schemas.microsoft.com/office/powerpoint/2010/main" val="258033350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270002" y="349250"/>
            <a:ext cx="10464801" cy="825500"/>
          </a:xfrm>
        </p:spPr>
        <p:txBody>
          <a:bodyPr/>
          <a:lstStyle/>
          <a:p>
            <a:r>
              <a:rPr lang="en-US" dirty="0" smtClean="0"/>
              <a:t>Physical servers</a:t>
            </a:r>
            <a:endParaRPr lang="en-US" dirty="0"/>
          </a:p>
        </p:txBody>
      </p:sp>
      <p:pic>
        <p:nvPicPr>
          <p:cNvPr id="2" name="Picture 1" descr="1.jpg"/>
          <p:cNvPicPr>
            <a:picLocks noChangeAspect="1"/>
          </p:cNvPicPr>
          <p:nvPr/>
        </p:nvPicPr>
        <p:blipFill rotWithShape="1">
          <a:blip r:embed="rId2">
            <a:extLst>
              <a:ext uri="{28A0092B-C50C-407E-A947-70E740481C1C}">
                <a14:useLocalDpi xmlns:a14="http://schemas.microsoft.com/office/drawing/2010/main" val="0"/>
              </a:ext>
            </a:extLst>
          </a:blip>
          <a:srcRect l="6429"/>
          <a:stretch/>
        </p:blipFill>
        <p:spPr>
          <a:xfrm>
            <a:off x="0" y="1382555"/>
            <a:ext cx="13029990" cy="7100960"/>
          </a:xfrm>
          <a:prstGeom prst="rect">
            <a:avLst/>
          </a:prstGeom>
        </p:spPr>
      </p:pic>
    </p:spTree>
    <p:extLst>
      <p:ext uri="{BB962C8B-B14F-4D97-AF65-F5344CB8AC3E}">
        <p14:creationId xmlns:p14="http://schemas.microsoft.com/office/powerpoint/2010/main" val="422828033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Factor in the hardware costs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755013053"/>
              </p:ext>
            </p:extLst>
          </p:nvPr>
        </p:nvGraphicFramePr>
        <p:xfrm>
          <a:off x="1270002" y="1663701"/>
          <a:ext cx="9926997" cy="5422251"/>
        </p:xfrm>
        <a:graphic>
          <a:graphicData uri="http://schemas.openxmlformats.org/drawingml/2006/table">
            <a:tbl>
              <a:tblPr firstRow="1" bandRow="1">
                <a:tableStyleId>{5C22544A-7EE6-4342-B048-85BDC9FD1C3A}</a:tableStyleId>
              </a:tblPr>
              <a:tblGrid>
                <a:gridCol w="2709333"/>
                <a:gridCol w="2405888"/>
                <a:gridCol w="2405888"/>
                <a:gridCol w="2405888"/>
              </a:tblGrid>
              <a:tr h="1195369">
                <a:tc>
                  <a:txBody>
                    <a:bodyPr/>
                    <a:lstStyle/>
                    <a:p>
                      <a:endParaRPr lang="en-US" sz="2600" dirty="0">
                        <a:latin typeface="Sweet Sans Pro Medium" panose="02000000000000000000" pitchFamily="50" charset="0"/>
                      </a:endParaRPr>
                    </a:p>
                  </a:txBody>
                  <a:tcPr marL="130048" marR="130048" marT="65024" marB="65024"/>
                </a:tc>
                <a:tc>
                  <a:txBody>
                    <a:bodyPr/>
                    <a:lstStyle/>
                    <a:p>
                      <a:pPr algn="ctr"/>
                      <a:r>
                        <a:rPr lang="en-US" sz="2600" dirty="0" smtClean="0">
                          <a:latin typeface="Sweet Sans Pro Medium" panose="02000000000000000000" pitchFamily="50" charset="0"/>
                        </a:rPr>
                        <a:t>SQL 2012 Standard</a:t>
                      </a:r>
                      <a:endParaRPr lang="en-US" sz="2600" dirty="0">
                        <a:latin typeface="Sweet Sans Pro Medium" panose="02000000000000000000" pitchFamily="50" charset="0"/>
                      </a:endParaRPr>
                    </a:p>
                  </a:txBody>
                  <a:tcPr marL="130048" marR="130048" marT="65024" marB="65024"/>
                </a:tc>
                <a:tc>
                  <a:txBody>
                    <a:bodyPr/>
                    <a:lstStyle/>
                    <a:p>
                      <a:pPr algn="ctr"/>
                      <a:r>
                        <a:rPr lang="en-US" sz="2600" dirty="0" smtClean="0">
                          <a:latin typeface="Sweet Sans Pro Medium" panose="02000000000000000000" pitchFamily="50" charset="0"/>
                        </a:rPr>
                        <a:t>SQL 2012 Enterprise</a:t>
                      </a:r>
                      <a:br>
                        <a:rPr lang="en-US" sz="2600" dirty="0" smtClean="0">
                          <a:latin typeface="Sweet Sans Pro Medium" panose="02000000000000000000" pitchFamily="50" charset="0"/>
                        </a:rPr>
                      </a:br>
                      <a:r>
                        <a:rPr lang="en-US" sz="2600" dirty="0" smtClean="0">
                          <a:latin typeface="Sweet Sans Pro Medium" panose="02000000000000000000" pitchFamily="50" charset="0"/>
                        </a:rPr>
                        <a:t>crippled</a:t>
                      </a:r>
                      <a:endParaRPr lang="en-US" sz="2600" dirty="0">
                        <a:latin typeface="Sweet Sans Pro Medium" panose="02000000000000000000" pitchFamily="50" charset="0"/>
                      </a:endParaRPr>
                    </a:p>
                  </a:txBody>
                  <a:tcPr marL="130048" marR="130048" marT="65024" marB="65024"/>
                </a:tc>
                <a:tc>
                  <a:txBody>
                    <a:bodyPr/>
                    <a:lstStyle/>
                    <a:p>
                      <a:pPr algn="ctr"/>
                      <a:r>
                        <a:rPr lang="en-US" sz="2600" dirty="0" smtClean="0">
                          <a:latin typeface="Sweet Sans Pro Medium" panose="02000000000000000000" pitchFamily="50" charset="0"/>
                        </a:rPr>
                        <a:t>SQL 2012 Enterprise</a:t>
                      </a:r>
                      <a:endParaRPr lang="en-US" sz="2600" dirty="0">
                        <a:latin typeface="Sweet Sans Pro Medium" panose="02000000000000000000" pitchFamily="50" charset="0"/>
                      </a:endParaRPr>
                    </a:p>
                  </a:txBody>
                  <a:tcPr marL="130048" marR="130048" marT="65024" marB="65024"/>
                </a:tc>
              </a:tr>
              <a:tr h="556943">
                <a:tc>
                  <a:txBody>
                    <a:bodyPr/>
                    <a:lstStyle/>
                    <a:p>
                      <a:r>
                        <a:rPr lang="en-US" sz="2600" dirty="0" smtClean="0">
                          <a:latin typeface="Sweet Sans Pro Medium" panose="02000000000000000000" pitchFamily="50" charset="0"/>
                        </a:rPr>
                        <a:t>Cores</a:t>
                      </a:r>
                      <a:endParaRPr lang="en-US" sz="2600" dirty="0">
                        <a:latin typeface="Sweet Sans Pro Medium" panose="02000000000000000000" pitchFamily="50" charset="0"/>
                      </a:endParaRPr>
                    </a:p>
                  </a:txBody>
                  <a:tcPr marL="130048" marR="130048" marT="65024" marB="65024"/>
                </a:tc>
                <a:tc>
                  <a:txBody>
                    <a:bodyPr/>
                    <a:lstStyle/>
                    <a:p>
                      <a:pPr algn="ctr"/>
                      <a:r>
                        <a:rPr lang="en-US" sz="2600" dirty="0" smtClean="0">
                          <a:latin typeface="Sweet Sans Pro Medium" panose="02000000000000000000" pitchFamily="50" charset="0"/>
                        </a:rPr>
                        <a:t>12 (2x6)</a:t>
                      </a:r>
                      <a:endParaRPr lang="en-US" sz="2600" dirty="0">
                        <a:latin typeface="Sweet Sans Pro Medium" panose="02000000000000000000" pitchFamily="50" charset="0"/>
                      </a:endParaRPr>
                    </a:p>
                  </a:txBody>
                  <a:tcPr marL="130048" marR="130048" marT="65024" marB="65024"/>
                </a:tc>
                <a:tc>
                  <a:txBody>
                    <a:bodyPr/>
                    <a:lstStyle/>
                    <a:p>
                      <a:pPr algn="ctr"/>
                      <a:r>
                        <a:rPr lang="en-US" sz="2600" dirty="0" smtClean="0">
                          <a:latin typeface="Sweet Sans Pro Medium" panose="02000000000000000000" pitchFamily="50" charset="0"/>
                        </a:rPr>
                        <a:t>12 (2x6)</a:t>
                      </a:r>
                      <a:endParaRPr lang="en-US" sz="2600" dirty="0">
                        <a:latin typeface="Sweet Sans Pro Medium" panose="02000000000000000000" pitchFamily="50" charset="0"/>
                      </a:endParaRPr>
                    </a:p>
                  </a:txBody>
                  <a:tcPr marL="130048" marR="130048" marT="65024" marB="65024"/>
                </a:tc>
                <a:tc>
                  <a:txBody>
                    <a:bodyPr/>
                    <a:lstStyle/>
                    <a:p>
                      <a:pPr algn="ctr"/>
                      <a:r>
                        <a:rPr lang="en-US" sz="2600" dirty="0" smtClean="0">
                          <a:latin typeface="Sweet Sans Pro Medium" panose="02000000000000000000" pitchFamily="50" charset="0"/>
                        </a:rPr>
                        <a:t>12 (2x6)</a:t>
                      </a:r>
                      <a:endParaRPr lang="en-US" sz="2600" dirty="0">
                        <a:latin typeface="Sweet Sans Pro Medium" panose="02000000000000000000" pitchFamily="50" charset="0"/>
                      </a:endParaRPr>
                    </a:p>
                  </a:txBody>
                  <a:tcPr marL="130048" marR="130048" marT="65024" marB="65024"/>
                </a:tc>
              </a:tr>
              <a:tr h="556943">
                <a:tc>
                  <a:txBody>
                    <a:bodyPr/>
                    <a:lstStyle/>
                    <a:p>
                      <a:r>
                        <a:rPr lang="en-US" sz="2600" dirty="0" smtClean="0">
                          <a:latin typeface="Sweet Sans Pro Medium" panose="02000000000000000000" pitchFamily="50" charset="0"/>
                        </a:rPr>
                        <a:t>Memory</a:t>
                      </a:r>
                      <a:endParaRPr lang="en-US" sz="2600" dirty="0">
                        <a:latin typeface="Sweet Sans Pro Medium" panose="02000000000000000000" pitchFamily="50" charset="0"/>
                      </a:endParaRPr>
                    </a:p>
                  </a:txBody>
                  <a:tcPr marL="130048" marR="130048" marT="65024" marB="65024"/>
                </a:tc>
                <a:tc>
                  <a:txBody>
                    <a:bodyPr/>
                    <a:lstStyle/>
                    <a:p>
                      <a:pPr algn="ctr"/>
                      <a:r>
                        <a:rPr lang="en-US" sz="2600" dirty="0" smtClean="0">
                          <a:latin typeface="Sweet Sans Pro Medium" panose="02000000000000000000" pitchFamily="50" charset="0"/>
                        </a:rPr>
                        <a:t>64GB</a:t>
                      </a:r>
                      <a:endParaRPr lang="en-US" sz="2600" dirty="0">
                        <a:latin typeface="Sweet Sans Pro Medium" panose="02000000000000000000" pitchFamily="50" charset="0"/>
                      </a:endParaRPr>
                    </a:p>
                  </a:txBody>
                  <a:tcPr marL="130048" marR="130048" marT="65024" marB="65024"/>
                </a:tc>
                <a:tc>
                  <a:txBody>
                    <a:bodyPr/>
                    <a:lstStyle/>
                    <a:p>
                      <a:pPr algn="ctr"/>
                      <a:r>
                        <a:rPr lang="en-US" sz="2600" dirty="0" smtClean="0">
                          <a:latin typeface="Sweet Sans Pro Medium" panose="02000000000000000000" pitchFamily="50" charset="0"/>
                        </a:rPr>
                        <a:t>64GB</a:t>
                      </a:r>
                      <a:endParaRPr lang="en-US" sz="2600" dirty="0">
                        <a:latin typeface="Sweet Sans Pro Medium" panose="02000000000000000000" pitchFamily="50" charset="0"/>
                      </a:endParaRPr>
                    </a:p>
                  </a:txBody>
                  <a:tcPr marL="130048" marR="130048" marT="65024" marB="65024"/>
                </a:tc>
                <a:tc>
                  <a:txBody>
                    <a:bodyPr/>
                    <a:lstStyle/>
                    <a:p>
                      <a:pPr algn="ctr"/>
                      <a:r>
                        <a:rPr lang="en-US" sz="2600" dirty="0" smtClean="0">
                          <a:latin typeface="Sweet Sans Pro Medium" panose="02000000000000000000" pitchFamily="50" charset="0"/>
                        </a:rPr>
                        <a:t>768GB</a:t>
                      </a:r>
                      <a:endParaRPr lang="en-US" sz="2600" dirty="0">
                        <a:latin typeface="Sweet Sans Pro Medium" panose="02000000000000000000" pitchFamily="50" charset="0"/>
                      </a:endParaRPr>
                    </a:p>
                  </a:txBody>
                  <a:tcPr marL="130048" marR="130048" marT="65024" marB="65024"/>
                </a:tc>
              </a:tr>
              <a:tr h="556943">
                <a:tc>
                  <a:txBody>
                    <a:bodyPr/>
                    <a:lstStyle/>
                    <a:p>
                      <a:r>
                        <a:rPr lang="en-US" sz="2600" dirty="0" smtClean="0">
                          <a:latin typeface="Sweet Sans Pro Medium" panose="02000000000000000000" pitchFamily="50" charset="0"/>
                        </a:rPr>
                        <a:t>Cool</a:t>
                      </a:r>
                      <a:r>
                        <a:rPr lang="en-US" sz="2600" baseline="0" dirty="0" smtClean="0">
                          <a:latin typeface="Sweet Sans Pro Medium" panose="02000000000000000000" pitchFamily="50" charset="0"/>
                        </a:rPr>
                        <a:t> Stuff</a:t>
                      </a:r>
                      <a:endParaRPr lang="en-US" sz="2600" dirty="0">
                        <a:latin typeface="Sweet Sans Pro Medium" panose="02000000000000000000" pitchFamily="50" charset="0"/>
                      </a:endParaRPr>
                    </a:p>
                  </a:txBody>
                  <a:tcPr marL="130048" marR="130048" marT="65024" marB="65024"/>
                </a:tc>
                <a:tc>
                  <a:txBody>
                    <a:bodyPr/>
                    <a:lstStyle/>
                    <a:p>
                      <a:pPr algn="ctr"/>
                      <a:r>
                        <a:rPr lang="en-US" sz="2600" dirty="0" smtClean="0">
                          <a:latin typeface="Sweet Sans Pro Medium" panose="02000000000000000000" pitchFamily="50" charset="0"/>
                        </a:rPr>
                        <a:t>No</a:t>
                      </a:r>
                      <a:endParaRPr lang="en-US" sz="2600" dirty="0">
                        <a:latin typeface="Sweet Sans Pro Medium" panose="02000000000000000000" pitchFamily="50" charset="0"/>
                      </a:endParaRPr>
                    </a:p>
                  </a:txBody>
                  <a:tcPr marL="130048" marR="130048" marT="65024" marB="65024"/>
                </a:tc>
                <a:tc>
                  <a:txBody>
                    <a:bodyPr/>
                    <a:lstStyle/>
                    <a:p>
                      <a:pPr algn="ctr"/>
                      <a:r>
                        <a:rPr lang="en-US" sz="2600" dirty="0" smtClean="0">
                          <a:latin typeface="Sweet Sans Pro Medium" panose="02000000000000000000" pitchFamily="50" charset="0"/>
                        </a:rPr>
                        <a:t>Yes</a:t>
                      </a:r>
                      <a:endParaRPr lang="en-US" sz="2600" dirty="0">
                        <a:latin typeface="Sweet Sans Pro Medium" panose="02000000000000000000" pitchFamily="50" charset="0"/>
                      </a:endParaRPr>
                    </a:p>
                  </a:txBody>
                  <a:tcPr marL="130048" marR="130048" marT="65024" marB="65024"/>
                </a:tc>
                <a:tc>
                  <a:txBody>
                    <a:bodyPr/>
                    <a:lstStyle/>
                    <a:p>
                      <a:pPr algn="ctr"/>
                      <a:r>
                        <a:rPr lang="en-US" sz="2600" dirty="0" smtClean="0">
                          <a:latin typeface="Sweet Sans Pro Medium" panose="02000000000000000000" pitchFamily="50" charset="0"/>
                        </a:rPr>
                        <a:t>Yes</a:t>
                      </a:r>
                      <a:endParaRPr lang="en-US" sz="2600" dirty="0">
                        <a:latin typeface="Sweet Sans Pro Medium" panose="02000000000000000000" pitchFamily="50" charset="0"/>
                      </a:endParaRPr>
                    </a:p>
                  </a:txBody>
                  <a:tcPr marL="130048" marR="130048" marT="65024" marB="65024"/>
                </a:tc>
              </a:tr>
              <a:tr h="985502">
                <a:tc>
                  <a:txBody>
                    <a:bodyPr/>
                    <a:lstStyle/>
                    <a:p>
                      <a:r>
                        <a:rPr lang="en-US" sz="2600" dirty="0" smtClean="0">
                          <a:latin typeface="Sweet Sans Pro Medium" panose="02000000000000000000" pitchFamily="50" charset="0"/>
                        </a:rPr>
                        <a:t>Hardware w/</a:t>
                      </a:r>
                      <a:r>
                        <a:rPr lang="en-US" sz="2600" dirty="0" err="1" smtClean="0">
                          <a:latin typeface="Sweet Sans Pro Medium" panose="02000000000000000000" pitchFamily="50" charset="0"/>
                        </a:rPr>
                        <a:t>TempDB</a:t>
                      </a:r>
                      <a:r>
                        <a:rPr lang="en-US" sz="2600" dirty="0" smtClean="0">
                          <a:latin typeface="Sweet Sans Pro Medium" panose="02000000000000000000" pitchFamily="50" charset="0"/>
                        </a:rPr>
                        <a:t> SSDs</a:t>
                      </a:r>
                      <a:endParaRPr lang="en-US" sz="2600" dirty="0">
                        <a:latin typeface="Sweet Sans Pro Medium" panose="02000000000000000000" pitchFamily="50" charset="0"/>
                      </a:endParaRPr>
                    </a:p>
                  </a:txBody>
                  <a:tcPr marL="130048" marR="130048" marT="65024" marB="65024"/>
                </a:tc>
                <a:tc>
                  <a:txBody>
                    <a:bodyPr/>
                    <a:lstStyle/>
                    <a:p>
                      <a:pPr algn="ctr"/>
                      <a:r>
                        <a:rPr lang="en-US" sz="2600" dirty="0" smtClean="0">
                          <a:latin typeface="Sweet Sans Pro Medium" panose="02000000000000000000" pitchFamily="50" charset="0"/>
                        </a:rPr>
                        <a:t>$7k</a:t>
                      </a:r>
                      <a:endParaRPr lang="en-US" sz="2600" dirty="0">
                        <a:latin typeface="Sweet Sans Pro Medium" panose="02000000000000000000" pitchFamily="50" charset="0"/>
                      </a:endParaRPr>
                    </a:p>
                  </a:txBody>
                  <a:tcPr marL="130048" marR="130048" marT="65024" marB="65024"/>
                </a:tc>
                <a:tc>
                  <a:txBody>
                    <a:bodyPr/>
                    <a:lstStyle/>
                    <a:p>
                      <a:pPr algn="ctr"/>
                      <a:r>
                        <a:rPr lang="en-US" sz="2600" dirty="0" smtClean="0">
                          <a:latin typeface="Sweet Sans Pro Medium" panose="02000000000000000000" pitchFamily="50" charset="0"/>
                        </a:rPr>
                        <a:t>$7k</a:t>
                      </a:r>
                      <a:endParaRPr lang="en-US" sz="2600" dirty="0">
                        <a:latin typeface="Sweet Sans Pro Medium" panose="02000000000000000000" pitchFamily="50" charset="0"/>
                      </a:endParaRPr>
                    </a:p>
                  </a:txBody>
                  <a:tcPr marL="130048" marR="130048" marT="65024" marB="65024"/>
                </a:tc>
                <a:tc>
                  <a:txBody>
                    <a:bodyPr/>
                    <a:lstStyle/>
                    <a:p>
                      <a:pPr algn="ctr"/>
                      <a:r>
                        <a:rPr lang="en-US" sz="2600" dirty="0" smtClean="0">
                          <a:latin typeface="Sweet Sans Pro Medium" panose="02000000000000000000" pitchFamily="50" charset="0"/>
                        </a:rPr>
                        <a:t>$30k</a:t>
                      </a:r>
                      <a:endParaRPr lang="en-US" sz="2600" dirty="0">
                        <a:latin typeface="Sweet Sans Pro Medium" panose="02000000000000000000" pitchFamily="50" charset="0"/>
                      </a:endParaRPr>
                    </a:p>
                  </a:txBody>
                  <a:tcPr marL="130048" marR="130048" marT="65024" marB="65024"/>
                </a:tc>
              </a:tr>
              <a:tr h="556943">
                <a:tc>
                  <a:txBody>
                    <a:bodyPr/>
                    <a:lstStyle/>
                    <a:p>
                      <a:r>
                        <a:rPr lang="en-US" sz="2600" dirty="0" smtClean="0">
                          <a:latin typeface="Sweet Sans Pro Medium" panose="02000000000000000000" pitchFamily="50" charset="0"/>
                        </a:rPr>
                        <a:t>Licensing</a:t>
                      </a:r>
                      <a:endParaRPr lang="en-US" sz="2600" dirty="0">
                        <a:latin typeface="Sweet Sans Pro Medium" panose="02000000000000000000" pitchFamily="50" charset="0"/>
                      </a:endParaRPr>
                    </a:p>
                  </a:txBody>
                  <a:tcPr marL="130048" marR="130048" marT="65024" marB="65024"/>
                </a:tc>
                <a:tc>
                  <a:txBody>
                    <a:bodyPr/>
                    <a:lstStyle/>
                    <a:p>
                      <a:pPr algn="ctr"/>
                      <a:r>
                        <a:rPr lang="en-US" sz="2600" dirty="0" smtClean="0">
                          <a:latin typeface="Sweet Sans Pro Medium" panose="02000000000000000000" pitchFamily="50" charset="0"/>
                        </a:rPr>
                        <a:t>$24k</a:t>
                      </a:r>
                      <a:endParaRPr lang="en-US" sz="2600" dirty="0">
                        <a:latin typeface="Sweet Sans Pro Medium" panose="02000000000000000000" pitchFamily="50" charset="0"/>
                      </a:endParaRPr>
                    </a:p>
                  </a:txBody>
                  <a:tcPr marL="130048" marR="130048" marT="65024" marB="65024"/>
                </a:tc>
                <a:tc>
                  <a:txBody>
                    <a:bodyPr/>
                    <a:lstStyle/>
                    <a:p>
                      <a:pPr algn="ctr"/>
                      <a:r>
                        <a:rPr lang="en-US" sz="2600" dirty="0" smtClean="0">
                          <a:latin typeface="Sweet Sans Pro Medium" panose="02000000000000000000" pitchFamily="50" charset="0"/>
                        </a:rPr>
                        <a:t>$84k</a:t>
                      </a:r>
                      <a:endParaRPr lang="en-US" sz="2600" dirty="0">
                        <a:latin typeface="Sweet Sans Pro Medium" panose="02000000000000000000" pitchFamily="50" charset="0"/>
                      </a:endParaRPr>
                    </a:p>
                  </a:txBody>
                  <a:tcPr marL="130048" marR="130048" marT="65024" marB="65024"/>
                </a:tc>
                <a:tc>
                  <a:txBody>
                    <a:bodyPr/>
                    <a:lstStyle/>
                    <a:p>
                      <a:pPr algn="ctr"/>
                      <a:r>
                        <a:rPr lang="en-US" sz="2600" dirty="0" smtClean="0">
                          <a:latin typeface="Sweet Sans Pro Medium" panose="02000000000000000000" pitchFamily="50" charset="0"/>
                        </a:rPr>
                        <a:t>$84k</a:t>
                      </a:r>
                      <a:endParaRPr lang="en-US" sz="2600" dirty="0">
                        <a:latin typeface="Sweet Sans Pro Medium" panose="02000000000000000000" pitchFamily="50" charset="0"/>
                      </a:endParaRPr>
                    </a:p>
                  </a:txBody>
                  <a:tcPr marL="130048" marR="130048" marT="65024" marB="65024"/>
                </a:tc>
              </a:tr>
              <a:tr h="556943">
                <a:tc>
                  <a:txBody>
                    <a:bodyPr/>
                    <a:lstStyle/>
                    <a:p>
                      <a:r>
                        <a:rPr lang="en-US" sz="2600" dirty="0" smtClean="0">
                          <a:latin typeface="Sweet Sans Pro Medium" panose="02000000000000000000" pitchFamily="50" charset="0"/>
                        </a:rPr>
                        <a:t>Total Cost</a:t>
                      </a:r>
                      <a:endParaRPr lang="en-US" sz="2600" dirty="0">
                        <a:latin typeface="Sweet Sans Pro Medium" panose="02000000000000000000" pitchFamily="50" charset="0"/>
                      </a:endParaRPr>
                    </a:p>
                  </a:txBody>
                  <a:tcPr marL="130048" marR="130048" marT="65024" marB="65024"/>
                </a:tc>
                <a:tc>
                  <a:txBody>
                    <a:bodyPr/>
                    <a:lstStyle/>
                    <a:p>
                      <a:pPr algn="ctr"/>
                      <a:r>
                        <a:rPr lang="en-US" sz="2600" dirty="0" smtClean="0">
                          <a:latin typeface="Sweet Sans Pro Medium" panose="02000000000000000000" pitchFamily="50" charset="0"/>
                        </a:rPr>
                        <a:t>$31k</a:t>
                      </a:r>
                      <a:endParaRPr lang="en-US" sz="2600" dirty="0">
                        <a:latin typeface="Sweet Sans Pro Medium" panose="02000000000000000000" pitchFamily="50" charset="0"/>
                      </a:endParaRPr>
                    </a:p>
                  </a:txBody>
                  <a:tcPr marL="130048" marR="130048" marT="65024" marB="65024"/>
                </a:tc>
                <a:tc>
                  <a:txBody>
                    <a:bodyPr/>
                    <a:lstStyle/>
                    <a:p>
                      <a:pPr algn="ctr"/>
                      <a:r>
                        <a:rPr lang="en-US" sz="2600" dirty="0" smtClean="0">
                          <a:latin typeface="Sweet Sans Pro Medium" panose="02000000000000000000" pitchFamily="50" charset="0"/>
                        </a:rPr>
                        <a:t>$91k</a:t>
                      </a:r>
                      <a:endParaRPr lang="en-US" sz="2600" dirty="0">
                        <a:latin typeface="Sweet Sans Pro Medium" panose="02000000000000000000" pitchFamily="50" charset="0"/>
                      </a:endParaRPr>
                    </a:p>
                  </a:txBody>
                  <a:tcPr marL="130048" marR="130048" marT="65024" marB="65024"/>
                </a:tc>
                <a:tc>
                  <a:txBody>
                    <a:bodyPr/>
                    <a:lstStyle/>
                    <a:p>
                      <a:pPr algn="ctr"/>
                      <a:r>
                        <a:rPr lang="en-US" sz="2600" dirty="0" smtClean="0">
                          <a:latin typeface="Sweet Sans Pro Medium" panose="02000000000000000000" pitchFamily="50" charset="0"/>
                        </a:rPr>
                        <a:t>$114k</a:t>
                      </a:r>
                      <a:endParaRPr lang="en-US" sz="2600" dirty="0">
                        <a:latin typeface="Sweet Sans Pro Medium" panose="02000000000000000000" pitchFamily="50" charset="0"/>
                      </a:endParaRPr>
                    </a:p>
                  </a:txBody>
                  <a:tcPr marL="130048" marR="130048" marT="65024" marB="65024"/>
                </a:tc>
              </a:tr>
            </a:tbl>
          </a:graphicData>
        </a:graphic>
      </p:graphicFrame>
    </p:spTree>
    <p:extLst>
      <p:ext uri="{BB962C8B-B14F-4D97-AF65-F5344CB8AC3E}">
        <p14:creationId xmlns:p14="http://schemas.microsoft.com/office/powerpoint/2010/main" val="427660132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Boiling it down</a:t>
            </a:r>
            <a:endParaRPr lang="en-US" dirty="0"/>
          </a:p>
        </p:txBody>
      </p:sp>
      <p:sp>
        <p:nvSpPr>
          <p:cNvPr id="3" name="Content Placeholder 2"/>
          <p:cNvSpPr>
            <a:spLocks noGrp="1"/>
          </p:cNvSpPr>
          <p:nvPr>
            <p:ph idx="1"/>
          </p:nvPr>
        </p:nvSpPr>
        <p:spPr/>
        <p:txBody>
          <a:bodyPr/>
          <a:lstStyle/>
          <a:p>
            <a:r>
              <a:rPr lang="en-US" dirty="0" smtClean="0"/>
              <a:t>Need &lt;768GB RAM and &lt;82GHz CPU? 2-socket.</a:t>
            </a:r>
            <a:br>
              <a:rPr lang="en-US" dirty="0" smtClean="0"/>
            </a:br>
            <a:r>
              <a:rPr lang="en-US" dirty="0" smtClean="0"/>
              <a:t>The 25-26 local drive bays give you great options.</a:t>
            </a:r>
          </a:p>
          <a:p>
            <a:endParaRPr lang="en-US" dirty="0" smtClean="0"/>
          </a:p>
          <a:p>
            <a:r>
              <a:rPr lang="en-US" dirty="0" smtClean="0"/>
              <a:t>Need 1-3TB RAM and 8-10 PCI slots? 4-socket.</a:t>
            </a:r>
            <a:br>
              <a:rPr lang="en-US" dirty="0" smtClean="0"/>
            </a:br>
            <a:r>
              <a:rPr lang="en-US" dirty="0" smtClean="0"/>
              <a:t>The March CPU updates beat 8-socket boxes.</a:t>
            </a:r>
          </a:p>
          <a:p>
            <a:endParaRPr lang="en-US" dirty="0" smtClean="0"/>
          </a:p>
          <a:p>
            <a:r>
              <a:rPr lang="en-US" dirty="0" smtClean="0"/>
              <a:t>Need over 3TB RAM or over 10 PCI slots? </a:t>
            </a:r>
            <a:br>
              <a:rPr lang="en-US" dirty="0" smtClean="0"/>
            </a:br>
            <a:r>
              <a:rPr lang="en-US" dirty="0" smtClean="0"/>
              <a:t>8-socket, but start making plans to split this monster.</a:t>
            </a:r>
            <a:endParaRPr lang="en-US" dirty="0"/>
          </a:p>
        </p:txBody>
      </p:sp>
    </p:spTree>
    <p:extLst>
      <p:ext uri="{BB962C8B-B14F-4D97-AF65-F5344CB8AC3E}">
        <p14:creationId xmlns:p14="http://schemas.microsoft.com/office/powerpoint/2010/main" val="141057647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Recap</a:t>
            </a:r>
            <a:endParaRPr lang="en-US" dirty="0"/>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293067098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top 5 things we covered</a:t>
            </a:r>
            <a:endParaRPr lang="en-US" dirty="0"/>
          </a:p>
        </p:txBody>
      </p:sp>
      <p:sp>
        <p:nvSpPr>
          <p:cNvPr id="3" name="Content Placeholder 2"/>
          <p:cNvSpPr>
            <a:spLocks noGrp="1"/>
          </p:cNvSpPr>
          <p:nvPr>
            <p:ph idx="1"/>
          </p:nvPr>
        </p:nvSpPr>
        <p:spPr>
          <a:xfrm>
            <a:off x="1026796" y="1955799"/>
            <a:ext cx="11079491" cy="6377373"/>
          </a:xfrm>
        </p:spPr>
        <p:txBody>
          <a:bodyPr>
            <a:noAutofit/>
          </a:bodyPr>
          <a:lstStyle/>
          <a:p>
            <a:pPr marL="514350" indent="-514350">
              <a:buFont typeface="+mj-lt"/>
              <a:buAutoNum type="arabicPeriod"/>
            </a:pPr>
            <a:r>
              <a:rPr lang="en-US" sz="3600" dirty="0" smtClean="0"/>
              <a:t>Low RPO/RTO goals? Standard Edition VM.</a:t>
            </a:r>
            <a:endParaRPr lang="en-US" sz="3600" dirty="0"/>
          </a:p>
          <a:p>
            <a:pPr marL="514350" indent="-514350">
              <a:buFont typeface="+mj-lt"/>
              <a:buAutoNum type="arabicPeriod"/>
            </a:pPr>
            <a:r>
              <a:rPr lang="en-US" sz="3600" dirty="0" smtClean="0"/>
              <a:t>If your RPO</a:t>
            </a:r>
            <a:r>
              <a:rPr lang="en-US" sz="3600" dirty="0"/>
              <a:t>/RTO </a:t>
            </a:r>
            <a:r>
              <a:rPr lang="en-US" sz="3600" dirty="0" smtClean="0"/>
              <a:t>doesn’t require shared storage, try local SSDs.</a:t>
            </a:r>
            <a:endParaRPr lang="en-US" sz="3600" dirty="0"/>
          </a:p>
          <a:p>
            <a:pPr marL="514350" indent="-514350">
              <a:buFont typeface="+mj-lt"/>
              <a:buAutoNum type="arabicPeriod"/>
            </a:pPr>
            <a:r>
              <a:rPr lang="en-US" sz="3600" dirty="0" smtClean="0"/>
              <a:t>If you have to have a SAN, </a:t>
            </a:r>
            <a:r>
              <a:rPr lang="en-US" sz="3600" dirty="0" err="1" smtClean="0"/>
              <a:t>pathing</a:t>
            </a:r>
            <a:r>
              <a:rPr lang="en-US" sz="3600" dirty="0" smtClean="0"/>
              <a:t> is incredibly important. Get lots of fast paths.</a:t>
            </a:r>
          </a:p>
          <a:p>
            <a:pPr marL="514350" indent="-514350">
              <a:buFont typeface="+mj-lt"/>
              <a:buAutoNum type="arabicPeriod"/>
            </a:pPr>
            <a:r>
              <a:rPr lang="en-US" sz="3600" dirty="0" err="1" smtClean="0"/>
              <a:t>CrystalDiskMark</a:t>
            </a:r>
            <a:r>
              <a:rPr lang="en-US" sz="3600" dirty="0" smtClean="0"/>
              <a:t> test for 200MB/sec/core.</a:t>
            </a:r>
            <a:endParaRPr lang="en-US" sz="3600" dirty="0"/>
          </a:p>
          <a:p>
            <a:pPr marL="514350" indent="-514350">
              <a:buFont typeface="+mj-lt"/>
              <a:buAutoNum type="arabicPeriod"/>
            </a:pPr>
            <a:r>
              <a:rPr lang="en-US" sz="3600" dirty="0" smtClean="0"/>
              <a:t>In mid-2014, 2-sockets are an amazing deal.</a:t>
            </a:r>
          </a:p>
          <a:p>
            <a:r>
              <a:rPr lang="en-US" sz="3600" dirty="0" smtClean="0"/>
              <a:t>Learn more: BrentOzar.com/go/faster</a:t>
            </a:r>
            <a:endParaRPr lang="en-US" sz="3600" dirty="0"/>
          </a:p>
        </p:txBody>
      </p:sp>
    </p:spTree>
    <p:extLst>
      <p:ext uri="{BB962C8B-B14F-4D97-AF65-F5344CB8AC3E}">
        <p14:creationId xmlns:p14="http://schemas.microsoft.com/office/powerpoint/2010/main" val="92755735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Signs you need Enterprise Edition</a:t>
            </a:r>
            <a:endParaRPr lang="en-US" dirty="0"/>
          </a:p>
        </p:txBody>
      </p:sp>
      <p:sp>
        <p:nvSpPr>
          <p:cNvPr id="3" name="Content Placeholder 2"/>
          <p:cNvSpPr>
            <a:spLocks noGrp="1"/>
          </p:cNvSpPr>
          <p:nvPr>
            <p:ph idx="1"/>
          </p:nvPr>
        </p:nvSpPr>
        <p:spPr/>
        <p:txBody>
          <a:bodyPr/>
          <a:lstStyle/>
          <a:p>
            <a:r>
              <a:rPr lang="en-US" dirty="0" smtClean="0"/>
              <a:t>Your app requires table partitioning*</a:t>
            </a:r>
          </a:p>
          <a:p>
            <a:r>
              <a:rPr lang="en-US" dirty="0" smtClean="0"/>
              <a:t>You have to offload reads to a second server*</a:t>
            </a:r>
          </a:p>
          <a:p>
            <a:r>
              <a:rPr lang="en-US" dirty="0" smtClean="0"/>
              <a:t>Over 500GB of live, queried data (not logs/archives)</a:t>
            </a:r>
          </a:p>
          <a:p>
            <a:endParaRPr lang="en-US" dirty="0"/>
          </a:p>
          <a:p>
            <a:endParaRPr lang="en-US" dirty="0" smtClean="0"/>
          </a:p>
          <a:p>
            <a:r>
              <a:rPr lang="en-US" dirty="0" smtClean="0"/>
              <a:t>* - Don’t be so sure.</a:t>
            </a:r>
            <a:endParaRPr lang="en-US" dirty="0"/>
          </a:p>
        </p:txBody>
      </p:sp>
    </p:spTree>
    <p:extLst>
      <p:ext uri="{BB962C8B-B14F-4D97-AF65-F5344CB8AC3E}">
        <p14:creationId xmlns:p14="http://schemas.microsoft.com/office/powerpoint/2010/main" val="771665851"/>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Books Online “Reading Pages”</a:t>
            </a:r>
            <a:endParaRPr lang="en-US" dirty="0"/>
          </a:p>
        </p:txBody>
      </p:sp>
      <p:pic>
        <p:nvPicPr>
          <p:cNvPr id="6" name="Picture 5" descr="Reading Page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889" y="1985603"/>
            <a:ext cx="13038689" cy="5353078"/>
          </a:xfrm>
          <a:prstGeom prst="rect">
            <a:avLst/>
          </a:prstGeom>
        </p:spPr>
      </p:pic>
    </p:spTree>
    <p:extLst>
      <p:ext uri="{BB962C8B-B14F-4D97-AF65-F5344CB8AC3E}">
        <p14:creationId xmlns:p14="http://schemas.microsoft.com/office/powerpoint/2010/main" val="32958989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0239" y="217200"/>
            <a:ext cx="11868446" cy="1080358"/>
          </a:xfrm>
        </p:spPr>
        <p:txBody>
          <a:bodyPr/>
          <a:lstStyle/>
          <a:p>
            <a:r>
              <a:rPr lang="en-US" dirty="0" smtClean="0"/>
              <a:t>Merry-Go-Round Scans in Enterprise</a:t>
            </a:r>
            <a:endParaRPr lang="en-US" dirty="0"/>
          </a:p>
        </p:txBody>
      </p:sp>
      <p:sp>
        <p:nvSpPr>
          <p:cNvPr id="5" name="Rectangle 4"/>
          <p:cNvSpPr/>
          <p:nvPr/>
        </p:nvSpPr>
        <p:spPr bwMode="auto">
          <a:xfrm>
            <a:off x="486114" y="1842347"/>
            <a:ext cx="12032573" cy="1300480"/>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30040" tIns="65020" rIns="130040" bIns="65020" numCol="1" rtlCol="0" anchor="ctr" anchorCtr="0" compatLnSpc="1">
            <a:prstTxWarp prst="textNoShape">
              <a:avLst/>
            </a:prstTxWarp>
          </a:bodyPr>
          <a:lstStyle/>
          <a:p>
            <a:pPr defTabSz="1300032"/>
            <a:r>
              <a:rPr lang="en-US" sz="3100" dirty="0" err="1">
                <a:solidFill>
                  <a:srgbClr val="FFFFFF">
                    <a:alpha val="98824"/>
                  </a:srgbClr>
                </a:solidFill>
                <a:latin typeface="Segoe UI" pitchFamily="34" charset="0"/>
                <a:ea typeface="Segoe UI" pitchFamily="34" charset="0"/>
                <a:cs typeface="Segoe UI" pitchFamily="34" charset="0"/>
              </a:rPr>
              <a:t>tblSales</a:t>
            </a:r>
            <a:r>
              <a:rPr lang="en-US" sz="3100" dirty="0">
                <a:solidFill>
                  <a:srgbClr val="FFFFFF">
                    <a:alpha val="98824"/>
                  </a:srgbClr>
                </a:solidFill>
                <a:latin typeface="Segoe UI" pitchFamily="34" charset="0"/>
                <a:ea typeface="Segoe UI" pitchFamily="34" charset="0"/>
                <a:cs typeface="Segoe UI" pitchFamily="34" charset="0"/>
              </a:rPr>
              <a:t> – 1,000GB</a:t>
            </a:r>
          </a:p>
        </p:txBody>
      </p:sp>
      <p:sp>
        <p:nvSpPr>
          <p:cNvPr id="7" name="Right Arrow 6"/>
          <p:cNvSpPr/>
          <p:nvPr/>
        </p:nvSpPr>
        <p:spPr bwMode="auto">
          <a:xfrm>
            <a:off x="486113" y="4768427"/>
            <a:ext cx="2845541" cy="866987"/>
          </a:xfrm>
          <a:prstGeom prst="rightArrow">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30040" tIns="65020" rIns="130040" bIns="65020" numCol="1" rtlCol="0" anchor="ctr" anchorCtr="0" compatLnSpc="1">
            <a:prstTxWarp prst="textNoShape">
              <a:avLst/>
            </a:prstTxWarp>
          </a:bodyPr>
          <a:lstStyle/>
          <a:p>
            <a:pPr defTabSz="1300032"/>
            <a:r>
              <a:rPr lang="en-US" sz="2800" dirty="0" smtClean="0">
                <a:solidFill>
                  <a:srgbClr val="FFFFFF">
                    <a:alpha val="98824"/>
                  </a:srgbClr>
                </a:solidFill>
                <a:latin typeface="Segoe UI" pitchFamily="34" charset="0"/>
                <a:ea typeface="Segoe UI" pitchFamily="34" charset="0"/>
                <a:cs typeface="Segoe UI" pitchFamily="34" charset="0"/>
              </a:rPr>
              <a:t>My Query</a:t>
            </a:r>
            <a:endParaRPr lang="en-US" sz="2800" dirty="0">
              <a:solidFill>
                <a:srgbClr val="FFFFFF">
                  <a:alpha val="98824"/>
                </a:srgbClr>
              </a:soli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22420958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486114" y="1842347"/>
            <a:ext cx="12032573" cy="1300480"/>
          </a:xfrm>
          <a:prstGeom prst="rect">
            <a:avLst/>
          </a:prstGeom>
          <a:solidFill>
            <a:srgbClr val="0000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30040" tIns="65020" rIns="130040" bIns="65020" numCol="1" rtlCol="0" anchor="ctr" anchorCtr="0" compatLnSpc="1">
            <a:prstTxWarp prst="textNoShape">
              <a:avLst/>
            </a:prstTxWarp>
          </a:bodyPr>
          <a:lstStyle/>
          <a:p>
            <a:pPr defTabSz="1300032"/>
            <a:r>
              <a:rPr lang="en-US" sz="3100" dirty="0" err="1">
                <a:solidFill>
                  <a:srgbClr val="FFFFFF">
                    <a:alpha val="98824"/>
                  </a:srgbClr>
                </a:solidFill>
                <a:latin typeface="Segoe UI" pitchFamily="34" charset="0"/>
                <a:ea typeface="Segoe UI" pitchFamily="34" charset="0"/>
                <a:cs typeface="Segoe UI" pitchFamily="34" charset="0"/>
              </a:rPr>
              <a:t>tblSales</a:t>
            </a:r>
            <a:r>
              <a:rPr lang="en-US" sz="3100" dirty="0">
                <a:solidFill>
                  <a:srgbClr val="FFFFFF">
                    <a:alpha val="98824"/>
                  </a:srgbClr>
                </a:solidFill>
                <a:latin typeface="Segoe UI" pitchFamily="34" charset="0"/>
                <a:ea typeface="Segoe UI" pitchFamily="34" charset="0"/>
                <a:cs typeface="Segoe UI" pitchFamily="34" charset="0"/>
              </a:rPr>
              <a:t> – 1,000GB</a:t>
            </a:r>
          </a:p>
        </p:txBody>
      </p:sp>
      <p:sp>
        <p:nvSpPr>
          <p:cNvPr id="7" name="Right Arrow 6"/>
          <p:cNvSpPr/>
          <p:nvPr/>
        </p:nvSpPr>
        <p:spPr bwMode="auto">
          <a:xfrm>
            <a:off x="486113" y="4768427"/>
            <a:ext cx="4227661" cy="866987"/>
          </a:xfrm>
          <a:prstGeom prst="rightArrow">
            <a:avLst/>
          </a:prstGeom>
          <a:solidFill>
            <a:srgbClr val="0000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30040" tIns="65020" rIns="130040" bIns="65020" numCol="1" rtlCol="0" anchor="ctr" anchorCtr="0" compatLnSpc="1">
            <a:prstTxWarp prst="textNoShape">
              <a:avLst/>
            </a:prstTxWarp>
          </a:bodyPr>
          <a:lstStyle/>
          <a:p>
            <a:pPr defTabSz="1300032"/>
            <a:r>
              <a:rPr lang="en-US" sz="3100" dirty="0" smtClean="0">
                <a:solidFill>
                  <a:srgbClr val="FFFFFF">
                    <a:alpha val="98824"/>
                  </a:srgbClr>
                </a:solidFill>
                <a:latin typeface="Segoe UI" pitchFamily="34" charset="0"/>
                <a:ea typeface="Segoe UI" pitchFamily="34" charset="0"/>
                <a:cs typeface="Segoe UI" pitchFamily="34" charset="0"/>
              </a:rPr>
              <a:t>My Query</a:t>
            </a:r>
            <a:endParaRPr lang="en-US" sz="3100" dirty="0">
              <a:solidFill>
                <a:srgbClr val="FFFFFF">
                  <a:alpha val="98824"/>
                </a:srgbClr>
              </a:solidFill>
              <a:latin typeface="Segoe UI" pitchFamily="34" charset="0"/>
              <a:ea typeface="Segoe UI" pitchFamily="34" charset="0"/>
              <a:cs typeface="Segoe UI" pitchFamily="34" charset="0"/>
            </a:endParaRPr>
          </a:p>
        </p:txBody>
      </p:sp>
      <p:sp>
        <p:nvSpPr>
          <p:cNvPr id="9" name="Title 1"/>
          <p:cNvSpPr>
            <a:spLocks noGrp="1"/>
          </p:cNvSpPr>
          <p:nvPr>
            <p:ph type="title"/>
          </p:nvPr>
        </p:nvSpPr>
        <p:spPr>
          <a:xfrm>
            <a:off x="650239" y="217200"/>
            <a:ext cx="11868446" cy="1080358"/>
          </a:xfrm>
        </p:spPr>
        <p:txBody>
          <a:bodyPr/>
          <a:lstStyle/>
          <a:p>
            <a:r>
              <a:rPr lang="en-US" dirty="0" smtClean="0"/>
              <a:t>Merry-Go-Round Scans in Enterprise</a:t>
            </a:r>
            <a:endParaRPr lang="en-US" dirty="0"/>
          </a:p>
        </p:txBody>
      </p:sp>
    </p:spTree>
    <p:extLst>
      <p:ext uri="{BB962C8B-B14F-4D97-AF65-F5344CB8AC3E}">
        <p14:creationId xmlns:p14="http://schemas.microsoft.com/office/powerpoint/2010/main" val="151479748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2014 Fall Intersection">
  <a:themeElements>
    <a:clrScheme name="Custom 3">
      <a:dk1>
        <a:sysClr val="windowText" lastClr="000000"/>
      </a:dk1>
      <a:lt1>
        <a:sysClr val="window" lastClr="FFFFFF"/>
      </a:lt1>
      <a:dk2>
        <a:srgbClr val="000000"/>
      </a:dk2>
      <a:lt2>
        <a:srgbClr val="EEECE1"/>
      </a:lt2>
      <a:accent1>
        <a:srgbClr val="191919"/>
      </a:accent1>
      <a:accent2>
        <a:srgbClr val="ED1C24"/>
      </a:accent2>
      <a:accent3>
        <a:srgbClr val="66CCFF"/>
      </a:accent3>
      <a:accent4>
        <a:srgbClr val="FFCC66"/>
      </a:accent4>
      <a:accent5>
        <a:srgbClr val="666666"/>
      </a:accent5>
      <a:accent6>
        <a:srgbClr val="B3B3B3"/>
      </a:accent6>
      <a:hlink>
        <a:srgbClr val="ED1C24"/>
      </a:hlink>
      <a:folHlink>
        <a:srgbClr val="ED1C24"/>
      </a:folHlink>
    </a:clrScheme>
    <a:fontScheme name="internal slide">
      <a:majorFont>
        <a:latin typeface="SweetSansPro Medium"/>
        <a:ea typeface="ヒラギノ角ゴ ProN W6"/>
        <a:cs typeface="ヒラギノ角ゴ ProN W6"/>
      </a:majorFont>
      <a:minorFont>
        <a:latin typeface="SweetSansPro Medium"/>
        <a:ea typeface="ヒラギノ角ゴ ProN W6"/>
        <a:cs typeface="ヒラギノ角ゴ ProN W6"/>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defRPr>
        </a:defPPr>
      </a:lstStyle>
    </a:lnDef>
  </a:objectDefaults>
  <a:extraClrSchemeLst>
    <a:extraClrScheme>
      <a:clrScheme name="internal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2014 Fall Intersection" id="{E5A3F50B-5BF4-4824-89E1-C29D2EE7563F}" vid="{01C4C924-A2F5-401E-B6CD-950E9EAF37BD}"/>
    </a:ext>
  </a:extLst>
</a:theme>
</file>

<file path=ppt/theme/theme2.xml><?xml version="1.0" encoding="utf-8"?>
<a:theme xmlns:a="http://schemas.openxmlformats.org/drawingml/2006/main" name="Brent Ozar Unlimited">
  <a:themeElements>
    <a:clrScheme name="Brent Ozar Unlimited Colors (207 28 36 red)">
      <a:dk1>
        <a:srgbClr val="000000"/>
      </a:dk1>
      <a:lt1>
        <a:srgbClr val="FFFFFF"/>
      </a:lt1>
      <a:dk2>
        <a:srgbClr val="000000"/>
      </a:dk2>
      <a:lt2>
        <a:srgbClr val="808080"/>
      </a:lt2>
      <a:accent1>
        <a:srgbClr val="ED1C24"/>
      </a:accent1>
      <a:accent2>
        <a:srgbClr val="FF9900"/>
      </a:accent2>
      <a:accent3>
        <a:srgbClr val="8FE921"/>
      </a:accent3>
      <a:accent4>
        <a:srgbClr val="FFFFFF"/>
      </a:accent4>
      <a:accent5>
        <a:srgbClr val="D8D8D8"/>
      </a:accent5>
      <a:accent6>
        <a:srgbClr val="262626"/>
      </a:accent6>
      <a:hlink>
        <a:srgbClr val="ED1C24"/>
      </a:hlink>
      <a:folHlink>
        <a:srgbClr val="ED1C24"/>
      </a:folHlink>
    </a:clrScheme>
    <a:fontScheme name="BOU Fonts">
      <a:majorFont>
        <a:latin typeface="Sweet Sans Pro Medium"/>
        <a:ea typeface="ヒラギノ角ゴ ProN W6"/>
        <a:cs typeface="ヒラギノ角ゴ ProN W6"/>
      </a:majorFont>
      <a:minorFont>
        <a:latin typeface="Sweet Sans Pro"/>
        <a:ea typeface="ヒラギノ角ゴ ProN W6"/>
        <a:cs typeface="ヒラギノ角ゴ ProN W6"/>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defRPr>
        </a:defPPr>
      </a:lstStyle>
    </a:lnDef>
  </a:objectDefaults>
  <a:extraClrSchemeLst>
    <a:extraClrScheme>
      <a:clrScheme name="internal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Brent Ozar Unlimited" id="{55C62F1D-1480-4753-9355-83A6AFBC9609}" vid="{3A572998-D93E-48A1-BA6A-107EF68D2BA9}"/>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2014 Fall Intersection</Template>
  <TotalTime>492</TotalTime>
  <Words>950</Words>
  <Application>Microsoft Office PowerPoint</Application>
  <PresentationFormat>Custom</PresentationFormat>
  <Paragraphs>213</Paragraphs>
  <Slides>52</Slides>
  <Notes>3</Notes>
  <HiddenSlides>0</HiddenSlides>
  <MMClips>0</MMClips>
  <ScaleCrop>false</ScaleCrop>
  <HeadingPairs>
    <vt:vector size="4" baseType="variant">
      <vt:variant>
        <vt:lpstr>Theme</vt:lpstr>
      </vt:variant>
      <vt:variant>
        <vt:i4>2</vt:i4>
      </vt:variant>
      <vt:variant>
        <vt:lpstr>Slide Titles</vt:lpstr>
      </vt:variant>
      <vt:variant>
        <vt:i4>52</vt:i4>
      </vt:variant>
    </vt:vector>
  </HeadingPairs>
  <TitlesOfParts>
    <vt:vector size="54" baseType="lpstr">
      <vt:lpstr>2014 Fall Intersection</vt:lpstr>
      <vt:lpstr>Brent Ozar Unlimited</vt:lpstr>
      <vt:lpstr>How to Recommend Fast, Reliable Server Setups</vt:lpstr>
      <vt:lpstr>The big picture</vt:lpstr>
      <vt:lpstr>What SQL Server edition do you need?</vt:lpstr>
      <vt:lpstr>Picking your SQL Server edition</vt:lpstr>
      <vt:lpstr>Factor in the hardware costs</vt:lpstr>
      <vt:lpstr>Signs you need Enterprise Edition</vt:lpstr>
      <vt:lpstr>Books Online “Reading Pages”</vt:lpstr>
      <vt:lpstr>Merry-Go-Round Scans in Enterprise</vt:lpstr>
      <vt:lpstr>Merry-Go-Round Scans in Enterprise</vt:lpstr>
      <vt:lpstr>Merry-Go-Round Scans in Enterprise</vt:lpstr>
      <vt:lpstr>Merry-Go-Round Scans in Enterprise</vt:lpstr>
      <vt:lpstr>Merry-Go-Round Scans in Enterprise</vt:lpstr>
      <vt:lpstr>Merry-Go-Round Scans in Enterprise</vt:lpstr>
      <vt:lpstr>What hardware does the business’s RPO/RTO goal require?</vt:lpstr>
      <vt:lpstr>BrentOzar.com/go/fail</vt:lpstr>
      <vt:lpstr>BrentOzar.com/go/fail</vt:lpstr>
      <vt:lpstr>PowerPoint Presentation</vt:lpstr>
      <vt:lpstr>PowerPoint Presentation</vt:lpstr>
      <vt:lpstr>PowerPoint Presentation</vt:lpstr>
      <vt:lpstr>Your budget  is limited. Don’t get SAN storage, switch gear, and a SAN admin unless you have to.</vt:lpstr>
      <vt:lpstr>Or do you just want a SAN?</vt:lpstr>
      <vt:lpstr>Why shared storage is usually slower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Simple SAN path</vt:lpstr>
      <vt:lpstr>Two storage fabrics</vt:lpstr>
      <vt:lpstr>More paths, more throughput?</vt:lpstr>
      <vt:lpstr>Active/Active Multipathing</vt:lpstr>
      <vt:lpstr>CrystalDiskMark</vt:lpstr>
      <vt:lpstr>PowerPoint Presentation</vt:lpstr>
      <vt:lpstr>Your goals</vt:lpstr>
      <vt:lpstr>Storing the data locally on SSDs</vt:lpstr>
      <vt:lpstr>“But SSDs aren’t reliable!”</vt:lpstr>
      <vt:lpstr>Dell PowerEdge 720XD</vt:lpstr>
      <vt:lpstr>HP DL380e G8</vt:lpstr>
      <vt:lpstr>Lots of drive bays for SSDs</vt:lpstr>
      <vt:lpstr>The right hardware for Standard Edition</vt:lpstr>
      <vt:lpstr>The Standard Standard</vt:lpstr>
      <vt:lpstr>On Enterprise, how many CPU sockets do you need?</vt:lpstr>
      <vt:lpstr>Do you even need sockets?</vt:lpstr>
      <vt:lpstr>Physical servers</vt:lpstr>
      <vt:lpstr>PowerPoint Presentation</vt:lpstr>
      <vt:lpstr>PowerPoint Presentation</vt:lpstr>
      <vt:lpstr>Physical servers</vt:lpstr>
      <vt:lpstr>Boiling it down</vt:lpstr>
      <vt:lpstr>Recap</vt:lpstr>
      <vt:lpstr>The top 5 things we covered</vt:lpstr>
    </vt:vector>
  </TitlesOfParts>
  <Company>Brent Ozar PLF, LLC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Server Hardware Sizing</dc:title>
  <dc:creator>Brent Ozar</dc:creator>
  <cp:lastModifiedBy>Kimberly L. Tripp</cp:lastModifiedBy>
  <cp:revision>98</cp:revision>
  <cp:lastPrinted>2014-11-02T21:53:46Z</cp:lastPrinted>
  <dcterms:created xsi:type="dcterms:W3CDTF">2013-07-10T18:08:20Z</dcterms:created>
  <dcterms:modified xsi:type="dcterms:W3CDTF">2014-11-02T21:54:13Z</dcterms:modified>
</cp:coreProperties>
</file>