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4157" r:id="rId1"/>
    <p:sldMasterId id="2147484170" r:id="rId2"/>
  </p:sldMasterIdLst>
  <p:notesMasterIdLst>
    <p:notesMasterId r:id="rId66"/>
  </p:notesMasterIdLst>
  <p:handoutMasterIdLst>
    <p:handoutMasterId r:id="rId67"/>
  </p:handoutMasterIdLst>
  <p:sldIdLst>
    <p:sldId id="256" r:id="rId3"/>
    <p:sldId id="260" r:id="rId4"/>
    <p:sldId id="261" r:id="rId5"/>
    <p:sldId id="263" r:id="rId6"/>
    <p:sldId id="274" r:id="rId7"/>
    <p:sldId id="264" r:id="rId8"/>
    <p:sldId id="322" r:id="rId9"/>
    <p:sldId id="265" r:id="rId10"/>
    <p:sldId id="266" r:id="rId11"/>
    <p:sldId id="267" r:id="rId12"/>
    <p:sldId id="268" r:id="rId13"/>
    <p:sldId id="269" r:id="rId14"/>
    <p:sldId id="270" r:id="rId15"/>
    <p:sldId id="271" r:id="rId16"/>
    <p:sldId id="272" r:id="rId17"/>
    <p:sldId id="275" r:id="rId18"/>
    <p:sldId id="276" r:id="rId19"/>
    <p:sldId id="277" r:id="rId20"/>
    <p:sldId id="278" r:id="rId21"/>
    <p:sldId id="279" r:id="rId22"/>
    <p:sldId id="280" r:id="rId23"/>
    <p:sldId id="281" r:id="rId24"/>
    <p:sldId id="282" r:id="rId25"/>
    <p:sldId id="325" r:id="rId26"/>
    <p:sldId id="326" r:id="rId27"/>
    <p:sldId id="323" r:id="rId28"/>
    <p:sldId id="324" r:id="rId29"/>
    <p:sldId id="283" r:id="rId30"/>
    <p:sldId id="327" r:id="rId31"/>
    <p:sldId id="328" r:id="rId32"/>
    <p:sldId id="331" r:id="rId33"/>
    <p:sldId id="330" r:id="rId34"/>
    <p:sldId id="329" r:id="rId35"/>
    <p:sldId id="332" r:id="rId36"/>
    <p:sldId id="335" r:id="rId37"/>
    <p:sldId id="336" r:id="rId38"/>
    <p:sldId id="333" r:id="rId39"/>
    <p:sldId id="334" r:id="rId40"/>
    <p:sldId id="337" r:id="rId41"/>
    <p:sldId id="284" r:id="rId42"/>
    <p:sldId id="286" r:id="rId43"/>
    <p:sldId id="287" r:id="rId44"/>
    <p:sldId id="288" r:id="rId45"/>
    <p:sldId id="285" r:id="rId46"/>
    <p:sldId id="290" r:id="rId47"/>
    <p:sldId id="292" r:id="rId48"/>
    <p:sldId id="291" r:id="rId49"/>
    <p:sldId id="293" r:id="rId50"/>
    <p:sldId id="289" r:id="rId51"/>
    <p:sldId id="295" r:id="rId52"/>
    <p:sldId id="296" r:id="rId53"/>
    <p:sldId id="297" r:id="rId54"/>
    <p:sldId id="294" r:id="rId55"/>
    <p:sldId id="298" r:id="rId56"/>
    <p:sldId id="299" r:id="rId57"/>
    <p:sldId id="300" r:id="rId58"/>
    <p:sldId id="301" r:id="rId59"/>
    <p:sldId id="302" r:id="rId60"/>
    <p:sldId id="303" r:id="rId61"/>
    <p:sldId id="304" r:id="rId62"/>
    <p:sldId id="305" r:id="rId63"/>
    <p:sldId id="319" r:id="rId64"/>
    <p:sldId id="320" r:id="rId65"/>
  </p:sldIdLst>
  <p:sldSz cx="13004800" cy="9753600"/>
  <p:notesSz cx="7315200" cy="9601200"/>
  <p:defaultTextStyle>
    <a:defPPr>
      <a:defRPr lang="en-US"/>
    </a:defPPr>
    <a:lvl1pPr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1pPr>
    <a:lvl2pPr marL="456964"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2pPr>
    <a:lvl3pPr marL="913931"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3pPr>
    <a:lvl4pPr marL="1370894"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4pPr>
    <a:lvl5pPr marL="1827864"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5pPr>
    <a:lvl6pPr marL="2284830"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6pPr>
    <a:lvl7pPr marL="2741795"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7pPr>
    <a:lvl8pPr marL="3198764"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8pPr>
    <a:lvl9pPr marL="3655730"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9pPr>
  </p:defaultTextStyle>
  <p:extLst>
    <p:ext uri="{521415D9-36F7-43E2-AB2F-B90AF26B5E84}">
      <p14:sectionLst xmlns:p14="http://schemas.microsoft.com/office/powerpoint/2010/main">
        <p14:section name="Default Section" id="{57BF0710-E5E2-4349-8675-616EF4AE1674}">
          <p14:sldIdLst>
            <p14:sldId id="256"/>
            <p14:sldId id="260"/>
          </p14:sldIdLst>
        </p14:section>
        <p14:section name="Functions" id="{FB87510D-3272-DB43-94F8-DF1174B56EE3}">
          <p14:sldIdLst>
            <p14:sldId id="261"/>
            <p14:sldId id="263"/>
            <p14:sldId id="274"/>
            <p14:sldId id="264"/>
            <p14:sldId id="322"/>
            <p14:sldId id="265"/>
            <p14:sldId id="266"/>
            <p14:sldId id="267"/>
            <p14:sldId id="268"/>
            <p14:sldId id="269"/>
            <p14:sldId id="270"/>
            <p14:sldId id="271"/>
            <p14:sldId id="272"/>
            <p14:sldId id="275"/>
            <p14:sldId id="276"/>
            <p14:sldId id="277"/>
            <p14:sldId id="278"/>
            <p14:sldId id="279"/>
            <p14:sldId id="280"/>
            <p14:sldId id="281"/>
            <p14:sldId id="282"/>
            <p14:sldId id="325"/>
            <p14:sldId id="326"/>
            <p14:sldId id="323"/>
            <p14:sldId id="324"/>
            <p14:sldId id="283"/>
          </p14:sldIdLst>
        </p14:section>
        <p14:section name="The Catch All" id="{7FE5E3DD-5D10-4D79-A548-FD02C13A1F85}">
          <p14:sldIdLst>
            <p14:sldId id="327"/>
            <p14:sldId id="328"/>
            <p14:sldId id="331"/>
            <p14:sldId id="330"/>
            <p14:sldId id="329"/>
            <p14:sldId id="332"/>
            <p14:sldId id="335"/>
            <p14:sldId id="336"/>
            <p14:sldId id="333"/>
            <p14:sldId id="334"/>
            <p14:sldId id="337"/>
          </p14:sldIdLst>
        </p14:section>
        <p14:section name="Nesting" id="{3F5FE0A1-4CF3-0345-AFEB-AA35F3766CEB}">
          <p14:sldIdLst>
            <p14:sldId id="284"/>
          </p14:sldIdLst>
        </p14:section>
        <p14:section name="Correlated Subqueries" id="{46B044A1-602F-B740-A6B1-20B5FFFFF290}">
          <p14:sldIdLst>
            <p14:sldId id="286"/>
            <p14:sldId id="287"/>
            <p14:sldId id="288"/>
            <p14:sldId id="285"/>
            <p14:sldId id="290"/>
            <p14:sldId id="292"/>
            <p14:sldId id="291"/>
            <p14:sldId id="293"/>
            <p14:sldId id="289"/>
            <p14:sldId id="295"/>
            <p14:sldId id="296"/>
            <p14:sldId id="297"/>
            <p14:sldId id="294"/>
            <p14:sldId id="298"/>
          </p14:sldIdLst>
        </p14:section>
        <p14:section name="Nested Views" id="{1E5770BD-C3BC-B34E-B1E0-BE4361855042}">
          <p14:sldIdLst>
            <p14:sldId id="299"/>
            <p14:sldId id="300"/>
            <p14:sldId id="301"/>
            <p14:sldId id="302"/>
            <p14:sldId id="303"/>
            <p14:sldId id="304"/>
            <p14:sldId id="305"/>
          </p14:sldIdLst>
        </p14:section>
        <p14:section name="Conclusion" id="{3F377B44-18D4-1F4E-BBB0-C1A69EDF03A4}">
          <p14:sldIdLst>
            <p14:sldId id="319"/>
            <p14:sldId id="320"/>
          </p14:sldIdLst>
        </p14:section>
      </p14:sectionLst>
    </p:ext>
    <p:ext uri="{EFAFB233-063F-42B5-8137-9DF3F51BA10A}">
      <p15:sldGuideLst xmlns:p15="http://schemas.microsoft.com/office/powerpoint/2012/main" xmlns="">
        <p15:guide id="1" orient="horz" pos="3072">
          <p15:clr>
            <a:srgbClr val="A4A3A4"/>
          </p15:clr>
        </p15:guide>
        <p15:guide id="2" pos="4096">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3" scaleToFitPaper="1"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1282E"/>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97" d="100"/>
          <a:sy n="97" d="100"/>
        </p:scale>
        <p:origin x="-828" y="-66"/>
      </p:cViewPr>
      <p:guideLst>
        <p:guide orient="horz" pos="3072"/>
        <p:guide pos="4096"/>
      </p:guideLst>
    </p:cSldViewPr>
  </p:slideViewPr>
  <p:notesTextViewPr>
    <p:cViewPr>
      <p:scale>
        <a:sx n="100" d="100"/>
        <a:sy n="100" d="100"/>
      </p:scale>
      <p:origin x="0" y="0"/>
    </p:cViewPr>
  </p:notesTextViewPr>
  <p:notesViewPr>
    <p:cSldViewPr snapToGrid="0" snapToObjects="1">
      <p:cViewPr varScale="1">
        <p:scale>
          <a:sx n="100" d="100"/>
          <a:sy n="100" d="100"/>
        </p:scale>
        <p:origin x="-3408" y="-15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handoutMaster" Target="handoutMasters/handout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6" name="Straight Connector 5"/>
          <p:cNvCxnSpPr/>
          <p:nvPr/>
        </p:nvCxnSpPr>
        <p:spPr>
          <a:xfrm>
            <a:off x="0" y="9054603"/>
            <a:ext cx="3169920" cy="0"/>
          </a:xfrm>
          <a:prstGeom prst="line">
            <a:avLst/>
          </a:prstGeom>
          <a:ln w="31750">
            <a:solidFill>
              <a:srgbClr val="144595"/>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4179103" y="9054603"/>
            <a:ext cx="3169920" cy="0"/>
          </a:xfrm>
          <a:prstGeom prst="line">
            <a:avLst/>
          </a:prstGeom>
          <a:ln w="31750">
            <a:solidFill>
              <a:srgbClr val="144595"/>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8" name="Header Placeholder 1"/>
          <p:cNvSpPr>
            <a:spLocks noGrp="1"/>
          </p:cNvSpPr>
          <p:nvPr>
            <p:ph type="hdr" sz="quarter"/>
          </p:nvPr>
        </p:nvSpPr>
        <p:spPr>
          <a:xfrm>
            <a:off x="1966807" y="160020"/>
            <a:ext cx="3381587" cy="720090"/>
          </a:xfrm>
          <a:prstGeom prst="rect">
            <a:avLst/>
          </a:prstGeom>
        </p:spPr>
        <p:txBody>
          <a:bodyPr vert="horz" lIns="96637" tIns="48318" rIns="96637" bIns="48318" rtlCol="0"/>
          <a:lstStyle>
            <a:lvl1pPr algn="ctr" eaLnBrk="0" hangingPunct="0">
              <a:defRPr sz="1700" b="1" dirty="0" err="1" smtClean="0">
                <a:latin typeface="Calibri Light" pitchFamily="34" charset="0"/>
                <a:cs typeface="+mn-cs"/>
              </a:defRPr>
            </a:lvl1pPr>
          </a:lstStyle>
          <a:p>
            <a:pPr>
              <a:defRPr/>
            </a:pPr>
            <a:endParaRPr lang="en-US" sz="500" dirty="0"/>
          </a:p>
          <a:p>
            <a:pPr>
              <a:defRPr/>
            </a:pPr>
            <a:r>
              <a:rPr lang="en-US" dirty="0" err="1" smtClean="0"/>
              <a:t>SQLintersection</a:t>
            </a:r>
            <a:r>
              <a:rPr lang="en-US" sz="1500" b="0" dirty="0"/>
              <a:t/>
            </a:r>
            <a:br>
              <a:rPr lang="en-US" sz="1500" b="0" dirty="0"/>
            </a:br>
            <a:r>
              <a:rPr lang="en-US" sz="1300" b="0" dirty="0"/>
              <a:t>www.SQLintersection.com   </a:t>
            </a:r>
            <a:endParaRPr lang="en-US" sz="1300" b="0" dirty="0"/>
          </a:p>
        </p:txBody>
      </p:sp>
      <p:pic>
        <p:nvPicPr>
          <p:cNvPr id="9"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bwMode="auto">
          <a:xfrm>
            <a:off x="2926080" y="8848470"/>
            <a:ext cx="1463040" cy="4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55502334"/>
      </p:ext>
    </p:extLst>
  </p:cSld>
  <p:clrMap bg1="lt1" tx1="dk1" bg2="lt2" tx2="dk2" accent1="accent1" accent2="accent2" accent3="accent3" accent4="accent4" accent5="accent5" accent6="accent6" hlink="hlink" folHlink="folHlink"/>
  <p:hf sldNum="0"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r>
              <a:rPr lang="en-US" smtClean="0"/>
              <a:t>Copyright Brent Ozar Unlimited™ 2014</a:t>
            </a:r>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47181936-6263-1C48-9D02-1FD4B4415C8B}" type="slidenum">
              <a:rPr lang="en-US" smtClean="0"/>
              <a:t>‹#›</a:t>
            </a:fld>
            <a:endParaRPr lang="en-US"/>
          </a:p>
        </p:txBody>
      </p:sp>
    </p:spTree>
    <p:extLst>
      <p:ext uri="{BB962C8B-B14F-4D97-AF65-F5344CB8AC3E}">
        <p14:creationId xmlns:p14="http://schemas.microsoft.com/office/powerpoint/2010/main" val="2342395412"/>
      </p:ext>
    </p:extLst>
  </p:cSld>
  <p:clrMap bg1="lt1" tx1="dk1" bg2="lt2" tx2="dk2" accent1="accent1" accent2="accent2" accent3="accent3" accent4="accent4" accent5="accent5" accent6="accent6" hlink="hlink" folHlink="folHlink"/>
  <p:hf sldNum="0" hdr="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Copyright Brent Ozar Unlimited™ 2014</a:t>
            </a:r>
            <a:endParaRPr lang="en-US"/>
          </a:p>
        </p:txBody>
      </p:sp>
    </p:spTree>
    <p:extLst>
      <p:ext uri="{BB962C8B-B14F-4D97-AF65-F5344CB8AC3E}">
        <p14:creationId xmlns:p14="http://schemas.microsoft.com/office/powerpoint/2010/main" val="13376990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Copyright Brent Ozar Unlimited™ 2014</a:t>
            </a:r>
            <a:endParaRPr lang="en-US"/>
          </a:p>
        </p:txBody>
      </p:sp>
    </p:spTree>
    <p:extLst>
      <p:ext uri="{BB962C8B-B14F-4D97-AF65-F5344CB8AC3E}">
        <p14:creationId xmlns:p14="http://schemas.microsoft.com/office/powerpoint/2010/main" val="7752192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Remember how we talked about nested loop joins earlier today? Yeah, that.</a:t>
            </a:r>
          </a:p>
          <a:p>
            <a:r>
              <a:rPr lang="en-US" dirty="0" smtClean="0"/>
              <a:t>Also, can</a:t>
            </a:r>
            <a:r>
              <a:rPr lang="en-US" baseline="0" dirty="0" smtClean="0"/>
              <a:t> you tell what’s missing? Our function!</a:t>
            </a:r>
            <a:endParaRPr lang="en-US" dirty="0"/>
          </a:p>
        </p:txBody>
      </p:sp>
      <p:sp>
        <p:nvSpPr>
          <p:cNvPr id="4" name="Date Placeholder 3"/>
          <p:cNvSpPr>
            <a:spLocks noGrp="1"/>
          </p:cNvSpPr>
          <p:nvPr>
            <p:ph type="dt"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Copyright Brent Ozar Unlimited™ 2014</a:t>
            </a:r>
            <a:endParaRPr lang="en-US"/>
          </a:p>
        </p:txBody>
      </p:sp>
    </p:spTree>
    <p:extLst>
      <p:ext uri="{BB962C8B-B14F-4D97-AF65-F5344CB8AC3E}">
        <p14:creationId xmlns:p14="http://schemas.microsoft.com/office/powerpoint/2010/main" val="20023514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title"/>
          </p:nvPr>
        </p:nvSpPr>
        <p:spPr>
          <a:xfrm>
            <a:off x="1254460" y="5377913"/>
            <a:ext cx="10503949" cy="825500"/>
          </a:xfrm>
        </p:spPr>
        <p:txBody>
          <a:bodyPr/>
          <a:lstStyle>
            <a:lvl1pPr>
              <a:defRPr>
                <a:solidFill>
                  <a:schemeClr val="bg1"/>
                </a:solidFill>
              </a:defRPr>
            </a:lvl1pPr>
          </a:lstStyle>
          <a:p>
            <a:r>
              <a:rPr lang="en-US" smtClean="0"/>
              <a:t>Click to edit Master title style</a:t>
            </a:r>
            <a:endParaRPr lang="en-US" dirty="0"/>
          </a:p>
        </p:txBody>
      </p:sp>
      <p:sp>
        <p:nvSpPr>
          <p:cNvPr id="6" name="Content Placeholder 5"/>
          <p:cNvSpPr>
            <a:spLocks noGrp="1"/>
          </p:cNvSpPr>
          <p:nvPr>
            <p:ph sz="quarter" idx="10"/>
          </p:nvPr>
        </p:nvSpPr>
        <p:spPr>
          <a:xfrm>
            <a:off x="1255094" y="6327775"/>
            <a:ext cx="10503949" cy="3247448"/>
          </a:xfrm>
        </p:spPr>
        <p:txBody>
          <a:bodyPr>
            <a:normAutofit/>
          </a:bodyPr>
          <a:lstStyle>
            <a:lvl1pPr>
              <a:defRPr>
                <a:solidFill>
                  <a:srgbClr val="FF0000"/>
                </a:solidFill>
              </a:defRPr>
            </a:lvl1pPr>
            <a:lvl2pPr>
              <a:defRPr>
                <a:solidFill>
                  <a:srgbClr val="FF0000"/>
                </a:solidFill>
              </a:defRPr>
            </a:lvl2pPr>
            <a:lvl3pPr>
              <a:defRPr>
                <a:solidFill>
                  <a:srgbClr val="FF0000"/>
                </a:solidFill>
              </a:defRPr>
            </a:lvl3pPr>
            <a:lvl4pPr>
              <a:defRPr>
                <a:solidFill>
                  <a:srgbClr val="FF0000"/>
                </a:solidFill>
              </a:defRPr>
            </a:lvl4pPr>
            <a:lvl5pPr>
              <a:defRPr>
                <a:solidFill>
                  <a:srgbClr val="FF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50950343"/>
      </p:ext>
    </p:extLst>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483635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cSld name="Single Bold Statement">
    <p:spTree>
      <p:nvGrpSpPr>
        <p:cNvPr id="1" name=""/>
        <p:cNvGrpSpPr/>
        <p:nvPr/>
      </p:nvGrpSpPr>
      <p:grpSpPr>
        <a:xfrm>
          <a:off x="0" y="0"/>
          <a:ext cx="0" cy="0"/>
          <a:chOff x="0" y="0"/>
          <a:chExt cx="0" cy="0"/>
        </a:xfrm>
      </p:grpSpPr>
      <p:sp>
        <p:nvSpPr>
          <p:cNvPr id="2" name="Title 1"/>
          <p:cNvSpPr>
            <a:spLocks noGrp="1"/>
          </p:cNvSpPr>
          <p:nvPr>
            <p:ph type="title"/>
          </p:nvPr>
        </p:nvSpPr>
        <p:spPr>
          <a:xfrm>
            <a:off x="1255095" y="1711158"/>
            <a:ext cx="10503950" cy="4292560"/>
          </a:xfrm>
        </p:spPr>
        <p:txBody>
          <a:bodyPr/>
          <a:lstStyle>
            <a:lvl1pPr algn="ctr">
              <a:lnSpc>
                <a:spcPct val="100000"/>
              </a:lnSpc>
              <a:defRPr sz="8500"/>
            </a:lvl1pPr>
          </a:lstStyle>
          <a:p>
            <a:r>
              <a:rPr lang="en-US" smtClean="0"/>
              <a:t>Click to edit Master title style</a:t>
            </a:r>
            <a:endParaRPr lang="en-US" dirty="0"/>
          </a:p>
        </p:txBody>
      </p:sp>
    </p:spTree>
    <p:extLst>
      <p:ext uri="{BB962C8B-B14F-4D97-AF65-F5344CB8AC3E}">
        <p14:creationId xmlns:p14="http://schemas.microsoft.com/office/powerpoint/2010/main" val="170019852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Code Samp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600"/>
            </a:lvl1pPr>
          </a:lstStyle>
          <a:p>
            <a:r>
              <a:rPr lang="en-US" smtClean="0"/>
              <a:t>Click to edit Master title style</a:t>
            </a:r>
            <a:endParaRPr lang="en-US" dirty="0"/>
          </a:p>
        </p:txBody>
      </p:sp>
      <p:sp>
        <p:nvSpPr>
          <p:cNvPr id="5" name="Text Placeholder 4"/>
          <p:cNvSpPr>
            <a:spLocks noGrp="1"/>
          </p:cNvSpPr>
          <p:nvPr>
            <p:ph type="body" sz="quarter" idx="10" hasCustomPrompt="1"/>
          </p:nvPr>
        </p:nvSpPr>
        <p:spPr>
          <a:xfrm>
            <a:off x="1718285" y="2275840"/>
            <a:ext cx="9592510" cy="5635413"/>
          </a:xfrm>
          <a:solidFill>
            <a:schemeClr val="accent1">
              <a:lumMod val="20000"/>
              <a:lumOff val="80000"/>
            </a:schemeClr>
          </a:solidFill>
          <a:ln w="19050" cmpd="sng">
            <a:solidFill>
              <a:srgbClr val="404040"/>
            </a:solidFill>
            <a:prstDash val="dash"/>
          </a:ln>
        </p:spPr>
        <p:txBody>
          <a:bodyPr>
            <a:normAutofit/>
          </a:bodyPr>
          <a:lstStyle>
            <a:lvl1pPr>
              <a:spcBef>
                <a:spcPts val="100"/>
              </a:spcBef>
              <a:spcAft>
                <a:spcPts val="100"/>
              </a:spcAft>
              <a:buNone/>
              <a:tabLst>
                <a:tab pos="454025" algn="l"/>
              </a:tabLst>
              <a:defRPr sz="4400" b="0">
                <a:latin typeface="Courier New"/>
                <a:cs typeface="Courier New"/>
              </a:defRPr>
            </a:lvl1pPr>
          </a:lstStyle>
          <a:p>
            <a:pPr lvl="0"/>
            <a:r>
              <a:rPr lang="en-US" dirty="0" smtClean="0"/>
              <a:t>SELECT</a:t>
            </a:r>
          </a:p>
          <a:p>
            <a:pPr lvl="0"/>
            <a:r>
              <a:rPr lang="en-US" dirty="0" smtClean="0"/>
              <a:t>	Unlimited</a:t>
            </a:r>
          </a:p>
          <a:p>
            <a:pPr lvl="0"/>
            <a:r>
              <a:rPr lang="en-US" dirty="0" smtClean="0"/>
              <a:t>FROM </a:t>
            </a:r>
            <a:r>
              <a:rPr lang="en-US" dirty="0" err="1" smtClean="0"/>
              <a:t>Brent.Ozar</a:t>
            </a:r>
            <a:r>
              <a:rPr lang="en-US" dirty="0" smtClean="0"/>
              <a:t>;</a:t>
            </a:r>
          </a:p>
          <a:p>
            <a:pPr lvl="0"/>
            <a:r>
              <a:rPr lang="en-US" dirty="0" smtClean="0"/>
              <a:t>GO</a:t>
            </a:r>
          </a:p>
        </p:txBody>
      </p:sp>
    </p:spTree>
    <p:extLst>
      <p:ext uri="{BB962C8B-B14F-4D97-AF65-F5344CB8AC3E}">
        <p14:creationId xmlns:p14="http://schemas.microsoft.com/office/powerpoint/2010/main" val="1038592640"/>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255223" y="5386225"/>
            <a:ext cx="10523914" cy="825500"/>
          </a:xfrm>
        </p:spPr>
        <p:txBody>
          <a:bodyPr/>
          <a:lstStyle>
            <a:lvl1pPr>
              <a:defRPr sz="4835">
                <a:solidFill>
                  <a:schemeClr val="bg1"/>
                </a:solidFill>
              </a:defRPr>
            </a:lvl1pPr>
          </a:lstStyle>
          <a:p>
            <a:r>
              <a:rPr lang="en-US" smtClean="0"/>
              <a:t>Click to edit Master title style</a:t>
            </a:r>
            <a:endParaRPr lang="en-US" dirty="0"/>
          </a:p>
        </p:txBody>
      </p:sp>
      <p:sp>
        <p:nvSpPr>
          <p:cNvPr id="6" name="Content Placeholder 5"/>
          <p:cNvSpPr>
            <a:spLocks noGrp="1"/>
          </p:cNvSpPr>
          <p:nvPr>
            <p:ph sz="quarter" idx="10"/>
          </p:nvPr>
        </p:nvSpPr>
        <p:spPr>
          <a:xfrm>
            <a:off x="1255856" y="6336089"/>
            <a:ext cx="10523914" cy="3003550"/>
          </a:xfrm>
        </p:spPr>
        <p:txBody>
          <a:bodyPr/>
          <a:lstStyle>
            <a:lvl1pPr>
              <a:defRPr>
                <a:solidFill>
                  <a:srgbClr val="FF0000"/>
                </a:solidFill>
              </a:defRPr>
            </a:lvl1pPr>
            <a:lvl2pPr>
              <a:defRPr>
                <a:solidFill>
                  <a:srgbClr val="FF0000"/>
                </a:solidFill>
              </a:defRPr>
            </a:lvl2pPr>
            <a:lvl3pPr>
              <a:defRPr>
                <a:solidFill>
                  <a:srgbClr val="FF0000"/>
                </a:solidFill>
              </a:defRPr>
            </a:lvl3pPr>
            <a:lvl4pPr>
              <a:defRPr>
                <a:solidFill>
                  <a:srgbClr val="FF0000"/>
                </a:solidFill>
              </a:defRPr>
            </a:lvl4pPr>
            <a:lvl5pPr>
              <a:defRPr>
                <a:solidFill>
                  <a:srgbClr val="FF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723544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Bio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Your Name Goes Here</a:t>
            </a:r>
            <a:endParaRPr lang="en-US" dirty="0"/>
          </a:p>
        </p:txBody>
      </p:sp>
    </p:spTree>
    <p:extLst>
      <p:ext uri="{BB962C8B-B14F-4D97-AF65-F5344CB8AC3E}">
        <p14:creationId xmlns:p14="http://schemas.microsoft.com/office/powerpoint/2010/main" val="36247973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Title Only</a:t>
            </a:r>
            <a:endParaRPr lang="en-US" dirty="0"/>
          </a:p>
        </p:txBody>
      </p:sp>
    </p:spTree>
    <p:extLst>
      <p:ext uri="{BB962C8B-B14F-4D97-AF65-F5344CB8AC3E}">
        <p14:creationId xmlns:p14="http://schemas.microsoft.com/office/powerpoint/2010/main" val="37709516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1pPr marL="0" marR="0" indent="0" algn="l" defTabSz="685698" rtl="0" eaLnBrk="1" fontAlgn="base" latinLnBrk="0" hangingPunct="1">
              <a:lnSpc>
                <a:spcPct val="100000"/>
              </a:lnSpc>
              <a:spcBef>
                <a:spcPts val="1799"/>
              </a:spcBef>
              <a:spcAft>
                <a:spcPts val="0"/>
              </a:spcAft>
              <a:buClrTx/>
              <a:buSzTx/>
              <a:buFont typeface="Arial"/>
              <a:buNone/>
              <a:tabLst>
                <a:tab pos="86904" algn="l"/>
              </a:tabLst>
              <a:defRPr/>
            </a:lvl1pPr>
            <a:lvl2pPr marL="594902" marR="0" indent="-175545" algn="l" defTabSz="685698" rtl="0" eaLnBrk="1" fontAlgn="base" latinLnBrk="0" hangingPunct="1">
              <a:lnSpc>
                <a:spcPct val="100000"/>
              </a:lnSpc>
              <a:spcBef>
                <a:spcPts val="449"/>
              </a:spcBef>
              <a:spcAft>
                <a:spcPct val="0"/>
              </a:spcAft>
              <a:buClrTx/>
              <a:buSzTx/>
              <a:buFont typeface="Arial"/>
              <a:buChar char="•"/>
              <a:tabLst/>
              <a:defRPr/>
            </a:lvl2pPr>
            <a:lvl3pPr marL="942835" marR="0" indent="-257137" algn="l" defTabSz="685698" rtl="0" eaLnBrk="1" fontAlgn="base" latinLnBrk="0" hangingPunct="1">
              <a:lnSpc>
                <a:spcPct val="100000"/>
              </a:lnSpc>
              <a:spcBef>
                <a:spcPts val="449"/>
              </a:spcBef>
              <a:spcAft>
                <a:spcPct val="0"/>
              </a:spcAft>
              <a:buClr>
                <a:srgbClr val="ED1C24"/>
              </a:buClr>
              <a:buSzTx/>
              <a:buFont typeface="Arial"/>
              <a:buChar char="•"/>
              <a:tabLst/>
              <a:defRPr/>
            </a:lvl3pPr>
            <a:lvl4pPr marL="1242826" marR="0" indent="-214281" algn="l" defTabSz="975249" rtl="0" eaLnBrk="1" fontAlgn="base" latinLnBrk="0" hangingPunct="1">
              <a:lnSpc>
                <a:spcPct val="100000"/>
              </a:lnSpc>
              <a:spcBef>
                <a:spcPts val="449"/>
              </a:spcBef>
              <a:spcAft>
                <a:spcPct val="0"/>
              </a:spcAft>
              <a:buClrTx/>
              <a:buSzTx/>
              <a:buFont typeface="Arial"/>
              <a:buChar char="•"/>
              <a:tabLst/>
              <a:defRPr sz="2418"/>
            </a:lvl4pPr>
            <a:lvl5pPr marL="1585675" marR="0" indent="-214281" algn="l" defTabSz="975249" rtl="0" eaLnBrk="1" fontAlgn="base" latinLnBrk="0" hangingPunct="1">
              <a:lnSpc>
                <a:spcPct val="100000"/>
              </a:lnSpc>
              <a:spcBef>
                <a:spcPts val="449"/>
              </a:spcBef>
              <a:spcAft>
                <a:spcPct val="0"/>
              </a:spcAft>
              <a:buClrTx/>
              <a:buSzTx/>
              <a:buFont typeface="Arial"/>
              <a:buChar char="•"/>
              <a:tabLst/>
              <a:defRPr sz="2418"/>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027170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aseline="0">
                <a:solidFill>
                  <a:srgbClr val="ED1C24"/>
                </a:solidFill>
              </a:defRPr>
            </a:lvl1pPr>
          </a:lstStyle>
          <a:p>
            <a:r>
              <a:rPr lang="en-US" smtClean="0"/>
              <a:t>Click to edit Master title style</a:t>
            </a:r>
            <a:endParaRPr lang="en-US" dirty="0"/>
          </a:p>
        </p:txBody>
      </p:sp>
      <p:sp>
        <p:nvSpPr>
          <p:cNvPr id="3" name="Text Placeholder 2"/>
          <p:cNvSpPr>
            <a:spLocks noGrp="1"/>
          </p:cNvSpPr>
          <p:nvPr>
            <p:ph type="body" idx="1"/>
          </p:nvPr>
        </p:nvSpPr>
        <p:spPr/>
        <p:txBody>
          <a:bodyPr/>
          <a:lstStyle>
            <a:lvl1pPr>
              <a:spcAft>
                <a:spcPts val="0"/>
              </a:spcAft>
              <a:defRPr/>
            </a:lvl1pPr>
            <a:lvl2pPr marL="598795" indent="-172615">
              <a:spcBef>
                <a:spcPts val="449"/>
              </a:spcBef>
              <a:buFont typeface="Arial" panose="020B0604020202020204" pitchFamily="34" charset="0"/>
              <a:buChar char="•"/>
              <a:defRPr/>
            </a:lvl2pPr>
            <a:lvl3pPr marL="859502" indent="-171425">
              <a:spcBef>
                <a:spcPts val="449"/>
              </a:spcBef>
              <a:defRPr baseline="0"/>
            </a:lvl3pPr>
            <a:lvl4pPr indent="-171425">
              <a:spcBef>
                <a:spcPts val="449"/>
              </a:spcBef>
              <a:defRPr sz="2418"/>
            </a:lvl4pPr>
            <a:lvl5pPr indent="-171425">
              <a:spcBef>
                <a:spcPts val="449"/>
              </a:spcBef>
              <a:defRPr sz="2418"/>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479218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63535" y="2059098"/>
            <a:ext cx="10507287" cy="6145671"/>
          </a:xfrm>
        </p:spPr>
        <p:txBody>
          <a:bodyPr anchor="ctr">
            <a:noAutofit/>
          </a:bodyPr>
          <a:lstStyle>
            <a:lvl1pPr algn="l">
              <a:lnSpc>
                <a:spcPct val="100000"/>
              </a:lnSpc>
              <a:defRPr sz="9387" b="0" cap="none" spc="-85" baseline="0">
                <a:solidFill>
                  <a:schemeClr val="tx1"/>
                </a:solidFill>
              </a:defRPr>
            </a:lvl1pPr>
          </a:lstStyle>
          <a:p>
            <a:r>
              <a:rPr lang="en-US" dirty="0" smtClean="0"/>
              <a:t>Section Title Page</a:t>
            </a:r>
            <a:endParaRPr lang="en-US" dirty="0"/>
          </a:p>
        </p:txBody>
      </p:sp>
      <p:sp>
        <p:nvSpPr>
          <p:cNvPr id="3" name="Text Placeholder 2"/>
          <p:cNvSpPr>
            <a:spLocks noGrp="1"/>
          </p:cNvSpPr>
          <p:nvPr>
            <p:ph type="body" idx="1" hasCustomPrompt="1"/>
          </p:nvPr>
        </p:nvSpPr>
        <p:spPr>
          <a:xfrm>
            <a:off x="1263535" y="325123"/>
            <a:ext cx="10507287" cy="1517227"/>
          </a:xfrm>
        </p:spPr>
        <p:txBody>
          <a:bodyPr anchor="b">
            <a:normAutofit/>
          </a:bodyPr>
          <a:lstStyle>
            <a:lvl1pPr marL="0" indent="0">
              <a:buNone/>
              <a:defRPr sz="3413" b="0" cap="none" spc="128" baseline="0">
                <a:solidFill>
                  <a:schemeClr val="tx2"/>
                </a:solidFill>
                <a:latin typeface="Sweet Sans Pro" panose="02000000000000000000" pitchFamily="50" charset="0"/>
                <a:cs typeface="Sweet Sans Pro" panose="02000000000000000000" pitchFamily="50" charset="0"/>
              </a:defRPr>
            </a:lvl1pPr>
            <a:lvl2pPr marL="487600" indent="0">
              <a:buNone/>
              <a:defRPr sz="1950">
                <a:solidFill>
                  <a:schemeClr val="tx1">
                    <a:tint val="75000"/>
                  </a:schemeClr>
                </a:solidFill>
              </a:defRPr>
            </a:lvl2pPr>
            <a:lvl3pPr marL="975198" indent="0">
              <a:buNone/>
              <a:defRPr sz="1725">
                <a:solidFill>
                  <a:schemeClr val="tx1">
                    <a:tint val="75000"/>
                  </a:schemeClr>
                </a:solidFill>
              </a:defRPr>
            </a:lvl3pPr>
            <a:lvl4pPr marL="1462798" indent="0">
              <a:buNone/>
              <a:defRPr sz="1500">
                <a:solidFill>
                  <a:schemeClr val="tx1">
                    <a:tint val="75000"/>
                  </a:schemeClr>
                </a:solidFill>
              </a:defRPr>
            </a:lvl4pPr>
            <a:lvl5pPr marL="1950397" indent="0">
              <a:buNone/>
              <a:defRPr sz="1500">
                <a:solidFill>
                  <a:schemeClr val="tx1">
                    <a:tint val="75000"/>
                  </a:schemeClr>
                </a:solidFill>
              </a:defRPr>
            </a:lvl5pPr>
            <a:lvl6pPr marL="2437996" indent="0">
              <a:buNone/>
              <a:defRPr sz="1500">
                <a:solidFill>
                  <a:schemeClr val="tx1">
                    <a:tint val="75000"/>
                  </a:schemeClr>
                </a:solidFill>
              </a:defRPr>
            </a:lvl6pPr>
            <a:lvl7pPr marL="2925596" indent="0">
              <a:buNone/>
              <a:defRPr sz="1500">
                <a:solidFill>
                  <a:schemeClr val="tx1">
                    <a:tint val="75000"/>
                  </a:schemeClr>
                </a:solidFill>
              </a:defRPr>
            </a:lvl7pPr>
            <a:lvl8pPr marL="3413196" indent="0">
              <a:buNone/>
              <a:defRPr sz="1500">
                <a:solidFill>
                  <a:schemeClr val="tx1">
                    <a:tint val="75000"/>
                  </a:schemeClr>
                </a:solidFill>
              </a:defRPr>
            </a:lvl8pPr>
            <a:lvl9pPr marL="3900795" indent="0">
              <a:buNone/>
              <a:defRPr sz="1500">
                <a:solidFill>
                  <a:schemeClr val="tx1">
                    <a:tint val="75000"/>
                  </a:schemeClr>
                </a:solidFill>
              </a:defRPr>
            </a:lvl9pPr>
          </a:lstStyle>
          <a:p>
            <a:pPr lvl="0"/>
            <a:r>
              <a:rPr lang="en-US" dirty="0" smtClean="0"/>
              <a:t>Click To Edit Master Text Styles</a:t>
            </a:r>
          </a:p>
        </p:txBody>
      </p:sp>
    </p:spTree>
    <p:extLst>
      <p:ext uri="{BB962C8B-B14F-4D97-AF65-F5344CB8AC3E}">
        <p14:creationId xmlns:p14="http://schemas.microsoft.com/office/powerpoint/2010/main" val="39077899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imple Detail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55224" y="597875"/>
            <a:ext cx="10515600" cy="7782646"/>
          </a:xfrm>
        </p:spPr>
        <p:txBody>
          <a:bodyPr anchor="ctr">
            <a:noAutofit/>
          </a:bodyPr>
          <a:lstStyle>
            <a:lvl1pPr algn="ctr">
              <a:lnSpc>
                <a:spcPct val="100000"/>
              </a:lnSpc>
              <a:defRPr sz="7048" b="0" cap="none" spc="-85" baseline="0">
                <a:solidFill>
                  <a:schemeClr val="tx1"/>
                </a:solidFill>
                <a:latin typeface="Sweet Sans Pro Medium" panose="02000000000000000000" pitchFamily="50" charset="0"/>
                <a:cs typeface="Sweet Sans Pro Medium" panose="02000000000000000000" pitchFamily="50" charset="0"/>
              </a:defRPr>
            </a:lvl1pPr>
          </a:lstStyle>
          <a:p>
            <a:r>
              <a:rPr lang="en-US" dirty="0" smtClean="0"/>
              <a:t>Put one sentence on this slide…. HERE.</a:t>
            </a:r>
            <a:endParaRPr lang="en-US" dirty="0"/>
          </a:p>
        </p:txBody>
      </p:sp>
    </p:spTree>
    <p:extLst>
      <p:ext uri="{BB962C8B-B14F-4D97-AF65-F5344CB8AC3E}">
        <p14:creationId xmlns:p14="http://schemas.microsoft.com/office/powerpoint/2010/main" val="19981713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Bio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l" rtl="0" eaLnBrk="1" fontAlgn="base" hangingPunct="1">
              <a:spcBef>
                <a:spcPct val="0"/>
              </a:spcBef>
              <a:spcAft>
                <a:spcPct val="0"/>
              </a:spcAft>
              <a:defRPr lang="en-US" sz="4000" b="1" i="0" baseline="0" dirty="0">
                <a:solidFill>
                  <a:srgbClr val="144595"/>
                </a:solidFill>
                <a:latin typeface="Sweet Sans Pro Medium" panose="02000000000000000000" pitchFamily="50" charset="0"/>
                <a:ea typeface="+mj-ea"/>
                <a:cs typeface="Segoe UI" pitchFamily="34" charset="0"/>
                <a:sym typeface="SweetSansPro Medium" charset="0"/>
              </a:defRPr>
            </a:lvl1pPr>
          </a:lstStyle>
          <a:p>
            <a:r>
              <a:rPr lang="en-US" dirty="0" smtClean="0"/>
              <a:t>Your Name Goes Here</a:t>
            </a:r>
            <a:endParaRPr lang="en-US" dirty="0"/>
          </a:p>
        </p:txBody>
      </p:sp>
    </p:spTree>
    <p:extLst>
      <p:ext uri="{BB962C8B-B14F-4D97-AF65-F5344CB8AC3E}">
        <p14:creationId xmlns:p14="http://schemas.microsoft.com/office/powerpoint/2010/main" val="173133101"/>
      </p:ext>
    </p:extLst>
  </p:cSld>
  <p:clrMapOvr>
    <a:masterClrMapping/>
  </p:clrMapOvr>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4517" y="2057400"/>
            <a:ext cx="6650286" cy="6106160"/>
          </a:xfrm>
        </p:spPr>
        <p:txBody>
          <a:bodyPr/>
          <a:lstStyle>
            <a:lvl1pPr>
              <a:defRPr sz="3449"/>
            </a:lvl1pPr>
            <a:lvl2pPr>
              <a:defRPr sz="2999"/>
            </a:lvl2pPr>
            <a:lvl3pPr>
              <a:defRPr sz="2550"/>
            </a:lvl3pPr>
            <a:lvl4pPr>
              <a:defRPr sz="2099"/>
            </a:lvl4pPr>
            <a:lvl5pPr>
              <a:defRPr sz="2099"/>
            </a:lvl5pPr>
            <a:lvl6pPr>
              <a:defRPr sz="2099"/>
            </a:lvl6pPr>
            <a:lvl7pPr>
              <a:defRPr sz="2099"/>
            </a:lvl7pPr>
            <a:lvl8pPr>
              <a:defRPr sz="2099"/>
            </a:lvl8pPr>
            <a:lvl9pPr>
              <a:defRPr sz="2099"/>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70002" y="2057400"/>
            <a:ext cx="3658731" cy="6106160"/>
          </a:xfrm>
        </p:spPr>
        <p:txBody>
          <a:bodyPr>
            <a:normAutofit/>
          </a:bodyPr>
          <a:lstStyle>
            <a:lvl1pPr marL="0" indent="0">
              <a:buNone/>
              <a:defRPr sz="1725"/>
            </a:lvl1pPr>
            <a:lvl2pPr marL="487600" indent="0">
              <a:buNone/>
              <a:defRPr sz="1274"/>
            </a:lvl2pPr>
            <a:lvl3pPr marL="975198" indent="0">
              <a:buNone/>
              <a:defRPr sz="1050"/>
            </a:lvl3pPr>
            <a:lvl4pPr marL="1462798" indent="0">
              <a:buNone/>
              <a:defRPr sz="974"/>
            </a:lvl4pPr>
            <a:lvl5pPr marL="1950397" indent="0">
              <a:buNone/>
              <a:defRPr sz="974"/>
            </a:lvl5pPr>
            <a:lvl6pPr marL="2437996" indent="0">
              <a:buNone/>
              <a:defRPr sz="974"/>
            </a:lvl6pPr>
            <a:lvl7pPr marL="2925596" indent="0">
              <a:buNone/>
              <a:defRPr sz="974"/>
            </a:lvl7pPr>
            <a:lvl8pPr marL="3413196" indent="0">
              <a:buNone/>
              <a:defRPr sz="974"/>
            </a:lvl8pPr>
            <a:lvl9pPr marL="3900795" indent="0">
              <a:buNone/>
              <a:defRPr sz="974"/>
            </a:lvl9pPr>
          </a:lstStyle>
          <a:p>
            <a:pPr lvl="0"/>
            <a:r>
              <a:rPr lang="en-US" smtClean="0"/>
              <a:t>Click to edit Master text styles</a:t>
            </a:r>
          </a:p>
        </p:txBody>
      </p:sp>
      <p:sp>
        <p:nvSpPr>
          <p:cNvPr id="8" name="Title 7"/>
          <p:cNvSpPr>
            <a:spLocks noGrp="1"/>
          </p:cNvSpPr>
          <p:nvPr>
            <p:ph type="title"/>
          </p:nvPr>
        </p:nvSpPr>
        <p:spPr/>
        <p:txBody>
          <a:bodyPr/>
          <a:lstStyle>
            <a:lvl1pPr>
              <a:defRPr>
                <a:solidFill>
                  <a:srgbClr val="ED1C24"/>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27211972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319189" y="2057403"/>
            <a:ext cx="4681728" cy="6323118"/>
          </a:xfrm>
        </p:spPr>
        <p:txBody>
          <a:bodyPr/>
          <a:lstStyle>
            <a:lvl1pPr>
              <a:defRPr sz="2999"/>
            </a:lvl1pPr>
            <a:lvl2pPr>
              <a:defRPr sz="2550"/>
            </a:lvl2pPr>
            <a:lvl3pPr>
              <a:defRPr sz="2099"/>
            </a:lvl3pPr>
            <a:lvl4pPr>
              <a:defRPr sz="1950"/>
            </a:lvl4pPr>
            <a:lvl5pPr>
              <a:defRPr sz="1950"/>
            </a:lvl5pPr>
            <a:lvl6pPr>
              <a:defRPr sz="1950"/>
            </a:lvl6pPr>
            <a:lvl7pPr>
              <a:defRPr sz="1950"/>
            </a:lvl7pPr>
            <a:lvl8pPr>
              <a:defRPr sz="1950"/>
            </a:lvl8pPr>
            <a:lvl9pPr>
              <a:defRPr sz="19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239340" y="2057403"/>
            <a:ext cx="4681728" cy="6323118"/>
          </a:xfrm>
        </p:spPr>
        <p:txBody>
          <a:bodyPr/>
          <a:lstStyle>
            <a:lvl1pPr>
              <a:defRPr sz="2999"/>
            </a:lvl1pPr>
            <a:lvl2pPr>
              <a:defRPr sz="2550"/>
            </a:lvl2pPr>
            <a:lvl3pPr>
              <a:defRPr sz="2099"/>
            </a:lvl3pPr>
            <a:lvl4pPr>
              <a:defRPr sz="1950"/>
            </a:lvl4pPr>
            <a:lvl5pPr>
              <a:defRPr sz="1950"/>
            </a:lvl5pPr>
            <a:lvl6pPr>
              <a:defRPr sz="1950"/>
            </a:lvl6pPr>
            <a:lvl7pPr>
              <a:defRPr sz="1950"/>
            </a:lvl7pPr>
            <a:lvl8pPr>
              <a:defRPr sz="1950"/>
            </a:lvl8pPr>
            <a:lvl9pPr>
              <a:defRPr sz="19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369252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60870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Code Samp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en-US" dirty="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1270004" y="2275842"/>
            <a:ext cx="10464801" cy="5635413"/>
          </a:xfrm>
          <a:solidFill>
            <a:schemeClr val="accent6">
              <a:lumMod val="20000"/>
              <a:lumOff val="80000"/>
            </a:schemeClr>
          </a:solidFill>
          <a:ln w="19050">
            <a:solidFill>
              <a:schemeClr val="bg2">
                <a:lumMod val="75000"/>
              </a:schemeClr>
            </a:solidFill>
            <a:prstDash val="dash"/>
          </a:ln>
        </p:spPr>
        <p:txBody>
          <a:bodyPr lIns="182871" tIns="137153" rIns="182871" bIns="91435">
            <a:normAutofit/>
          </a:bodyPr>
          <a:lstStyle>
            <a:lvl1pPr>
              <a:spcBef>
                <a:spcPts val="75"/>
              </a:spcBef>
              <a:spcAft>
                <a:spcPts val="75"/>
              </a:spcAft>
              <a:buNone/>
              <a:defRPr sz="3413" b="0">
                <a:latin typeface="Sweet Sans Pro" panose="02000000000000000000" pitchFamily="50" charset="0"/>
              </a:defRPr>
            </a:lvl1pPr>
          </a:lstStyle>
          <a:p>
            <a:pPr lvl="0"/>
            <a:r>
              <a:rPr lang="en-US" smtClean="0"/>
              <a:t>Click to edit Master text styles</a:t>
            </a:r>
          </a:p>
        </p:txBody>
      </p:sp>
    </p:spTree>
    <p:extLst>
      <p:ext uri="{BB962C8B-B14F-4D97-AF65-F5344CB8AC3E}">
        <p14:creationId xmlns:p14="http://schemas.microsoft.com/office/powerpoint/2010/main" val="42612485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Single Bold Statement">
    <p:spTree>
      <p:nvGrpSpPr>
        <p:cNvPr id="1" name=""/>
        <p:cNvGrpSpPr/>
        <p:nvPr/>
      </p:nvGrpSpPr>
      <p:grpSpPr>
        <a:xfrm>
          <a:off x="0" y="0"/>
          <a:ext cx="0" cy="0"/>
          <a:chOff x="0" y="0"/>
          <a:chExt cx="0" cy="0"/>
        </a:xfrm>
      </p:grpSpPr>
      <p:sp>
        <p:nvSpPr>
          <p:cNvPr id="2" name="Title 1"/>
          <p:cNvSpPr>
            <a:spLocks noGrp="1"/>
          </p:cNvSpPr>
          <p:nvPr>
            <p:ph type="title"/>
          </p:nvPr>
        </p:nvSpPr>
        <p:spPr>
          <a:xfrm>
            <a:off x="1255223" y="1711158"/>
            <a:ext cx="10515600" cy="4292560"/>
          </a:xfrm>
        </p:spPr>
        <p:txBody>
          <a:bodyPr/>
          <a:lstStyle>
            <a:lvl1pPr algn="ctr">
              <a:lnSpc>
                <a:spcPct val="100000"/>
              </a:lnSpc>
              <a:defRPr sz="6398"/>
            </a:lvl1pPr>
          </a:lstStyle>
          <a:p>
            <a:r>
              <a:rPr lang="en-US" smtClean="0"/>
              <a:t>Click to edit Master title style</a:t>
            </a:r>
            <a:endParaRPr lang="en-US" dirty="0"/>
          </a:p>
        </p:txBody>
      </p:sp>
    </p:spTree>
    <p:extLst>
      <p:ext uri="{BB962C8B-B14F-4D97-AF65-F5344CB8AC3E}">
        <p14:creationId xmlns:p14="http://schemas.microsoft.com/office/powerpoint/2010/main" val="9595927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en-US" smtClean="0"/>
            </a:lvl1pPr>
          </a:lstStyle>
          <a:p>
            <a:r>
              <a:rPr lang="en-US" smtClean="0"/>
              <a:t>Click to edit Master title style</a:t>
            </a:r>
            <a:endParaRPr lang="en-US" dirty="0"/>
          </a:p>
        </p:txBody>
      </p:sp>
      <p:sp>
        <p:nvSpPr>
          <p:cNvPr id="3" name="Text Placeholder 2"/>
          <p:cNvSpPr>
            <a:spLocks noGrp="1"/>
          </p:cNvSpPr>
          <p:nvPr>
            <p:ph type="body" idx="1" hasCustomPrompt="1"/>
          </p:nvPr>
        </p:nvSpPr>
        <p:spPr>
          <a:xfrm>
            <a:off x="2314854" y="2236825"/>
            <a:ext cx="4681728" cy="909884"/>
          </a:xfrm>
        </p:spPr>
        <p:txBody>
          <a:bodyPr anchor="b">
            <a:noAutofit/>
          </a:bodyPr>
          <a:lstStyle>
            <a:lvl1pPr marL="0" indent="0">
              <a:buNone/>
              <a:defRPr sz="2560" b="1" cap="none" spc="142" baseline="0">
                <a:solidFill>
                  <a:schemeClr val="tx1"/>
                </a:solidFill>
                <a:latin typeface="Sweet Sans Pro" panose="02000000000000000000" pitchFamily="50" charset="0"/>
                <a:cs typeface="Sweet Sans Pro" panose="02000000000000000000" pitchFamily="50" charset="0"/>
              </a:defRPr>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lvl="0"/>
            <a:r>
              <a:rPr lang="en-US" dirty="0" smtClean="0"/>
              <a:t>Click To Edit Master Text Styles</a:t>
            </a:r>
          </a:p>
        </p:txBody>
      </p:sp>
      <p:sp>
        <p:nvSpPr>
          <p:cNvPr id="4" name="Content Placeholder 3"/>
          <p:cNvSpPr>
            <a:spLocks noGrp="1"/>
          </p:cNvSpPr>
          <p:nvPr>
            <p:ph sz="half" idx="2"/>
          </p:nvPr>
        </p:nvSpPr>
        <p:spPr>
          <a:xfrm>
            <a:off x="2314854" y="3213321"/>
            <a:ext cx="4681728" cy="5101362"/>
          </a:xfrm>
        </p:spPr>
        <p:txBody>
          <a:bodyPr/>
          <a:lstStyle>
            <a:lvl1pPr>
              <a:defRPr sz="3413"/>
            </a:lvl1pPr>
            <a:lvl2pPr>
              <a:defRPr sz="2844"/>
            </a:lvl2pPr>
            <a:lvl3pPr>
              <a:defRPr sz="2560"/>
            </a:lvl3pPr>
            <a:lvl4pPr>
              <a:defRPr sz="2276"/>
            </a:lvl4pPr>
            <a:lvl5pPr>
              <a:defRPr sz="2276"/>
            </a:lvl5pPr>
            <a:lvl6pPr>
              <a:defRPr sz="2276"/>
            </a:lvl6pPr>
            <a:lvl7pPr>
              <a:defRPr sz="2276"/>
            </a:lvl7pPr>
            <a:lvl8pPr>
              <a:defRPr sz="2276"/>
            </a:lvl8pPr>
            <a:lvl9pPr>
              <a:defRPr sz="227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7243674" y="2236825"/>
            <a:ext cx="4681728" cy="909884"/>
          </a:xfrm>
        </p:spPr>
        <p:txBody>
          <a:bodyPr anchor="b">
            <a:noAutofit/>
          </a:bodyPr>
          <a:lstStyle>
            <a:lvl1pPr marL="0" indent="0">
              <a:buNone/>
              <a:defRPr lang="en-US" sz="2560" b="1" i="0" kern="1200" cap="none" spc="142" baseline="0" dirty="0" smtClean="0">
                <a:solidFill>
                  <a:schemeClr val="tx1"/>
                </a:solidFill>
                <a:latin typeface="Sweet Sans Pro" panose="02000000000000000000" pitchFamily="50" charset="0"/>
                <a:ea typeface="+mn-ea"/>
                <a:cs typeface="Sweet Sans Pro" panose="02000000000000000000" pitchFamily="50" charset="0"/>
              </a:defRPr>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marL="0" lvl="0" indent="0" algn="l" defTabSz="1300460" rtl="0" eaLnBrk="1" latinLnBrk="0" hangingPunct="1">
              <a:spcBef>
                <a:spcPct val="20000"/>
              </a:spcBef>
              <a:buFont typeface="Arial" pitchFamily="34" charset="0"/>
              <a:buNone/>
            </a:pPr>
            <a:r>
              <a:rPr lang="en-US" dirty="0" smtClean="0"/>
              <a:t>Click To Edit Master Text Styles</a:t>
            </a:r>
          </a:p>
        </p:txBody>
      </p:sp>
      <p:sp>
        <p:nvSpPr>
          <p:cNvPr id="6" name="Content Placeholder 5"/>
          <p:cNvSpPr>
            <a:spLocks noGrp="1"/>
          </p:cNvSpPr>
          <p:nvPr>
            <p:ph sz="quarter" idx="4"/>
          </p:nvPr>
        </p:nvSpPr>
        <p:spPr>
          <a:xfrm>
            <a:off x="7243674" y="3213321"/>
            <a:ext cx="4681728" cy="5101362"/>
          </a:xfrm>
        </p:spPr>
        <p:txBody>
          <a:bodyPr/>
          <a:lstStyle>
            <a:lvl1pPr>
              <a:defRPr sz="3413"/>
            </a:lvl1pPr>
            <a:lvl2pPr>
              <a:defRPr sz="2844"/>
            </a:lvl2pPr>
            <a:lvl3pPr>
              <a:defRPr sz="2560"/>
            </a:lvl3pPr>
            <a:lvl4pPr>
              <a:defRPr sz="2276"/>
            </a:lvl4pPr>
            <a:lvl5pPr>
              <a:defRPr sz="2276"/>
            </a:lvl5pPr>
            <a:lvl6pPr>
              <a:defRPr sz="2276"/>
            </a:lvl6pPr>
            <a:lvl7pPr>
              <a:defRPr sz="2276"/>
            </a:lvl7pPr>
            <a:lvl8pPr>
              <a:defRPr sz="2276"/>
            </a:lvl8pPr>
            <a:lvl9pPr>
              <a:defRPr sz="227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14087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lang="en-US" sz="4000" b="1" i="0" baseline="0" dirty="0">
                <a:solidFill>
                  <a:srgbClr val="144595"/>
                </a:solidFill>
                <a:latin typeface="Sweet Sans Pro Medium" panose="02000000000000000000" pitchFamily="50" charset="0"/>
                <a:ea typeface="+mj-ea"/>
                <a:cs typeface="Segoe UI" pitchFamily="34" charset="0"/>
                <a:sym typeface="SweetSansPro Medium" charset="0"/>
              </a:defRPr>
            </a:lvl1pPr>
          </a:lstStyle>
          <a:p>
            <a:r>
              <a:rPr lang="en-US" dirty="0" smtClean="0"/>
              <a:t>Title Only</a:t>
            </a:r>
            <a:endParaRPr lang="en-US" dirty="0"/>
          </a:p>
        </p:txBody>
      </p:sp>
    </p:spTree>
    <p:extLst>
      <p:ext uri="{BB962C8B-B14F-4D97-AF65-F5344CB8AC3E}">
        <p14:creationId xmlns:p14="http://schemas.microsoft.com/office/powerpoint/2010/main" val="2022250088"/>
      </p:ext>
    </p:extLst>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1pPr marL="0" marR="0" indent="0" algn="l" defTabSz="914307" rtl="0" eaLnBrk="1" fontAlgn="base" latinLnBrk="0" hangingPunct="1">
              <a:lnSpc>
                <a:spcPct val="100000"/>
              </a:lnSpc>
              <a:spcBef>
                <a:spcPts val="2399"/>
              </a:spcBef>
              <a:spcAft>
                <a:spcPts val="0"/>
              </a:spcAft>
              <a:buClrTx/>
              <a:buSzTx/>
              <a:buFont typeface="Arial"/>
              <a:buNone/>
              <a:tabLst>
                <a:tab pos="115877" algn="l"/>
              </a:tabLst>
              <a:defRPr/>
            </a:lvl1pPr>
            <a:lvl2pPr marL="793239" marR="0" indent="-234071" algn="l" defTabSz="914307" rtl="0" eaLnBrk="1" fontAlgn="base" latinLnBrk="0" hangingPunct="1">
              <a:lnSpc>
                <a:spcPct val="100000"/>
              </a:lnSpc>
              <a:spcBef>
                <a:spcPts val="600"/>
              </a:spcBef>
              <a:spcAft>
                <a:spcPct val="0"/>
              </a:spcAft>
              <a:buClrTx/>
              <a:buSzTx/>
              <a:buFont typeface="Arial"/>
              <a:buChar char="•"/>
              <a:tabLst/>
              <a:defRPr/>
            </a:lvl2pPr>
            <a:lvl3pPr marL="1257172" marR="0" indent="-342864" algn="l" defTabSz="914307" rtl="0" eaLnBrk="1" fontAlgn="base" latinLnBrk="0" hangingPunct="1">
              <a:lnSpc>
                <a:spcPct val="100000"/>
              </a:lnSpc>
              <a:spcBef>
                <a:spcPts val="600"/>
              </a:spcBef>
              <a:spcAft>
                <a:spcPct val="0"/>
              </a:spcAft>
              <a:buClr>
                <a:srgbClr val="ED1C24"/>
              </a:buClr>
              <a:buSzTx/>
              <a:buFont typeface="Arial"/>
              <a:buChar char="•"/>
              <a:tabLst/>
              <a:defRPr/>
            </a:lvl3pPr>
            <a:lvl4pPr marL="1657180" marR="0" indent="-285721" algn="l" defTabSz="1300393" rtl="0" eaLnBrk="1" fontAlgn="base" latinLnBrk="0" hangingPunct="1">
              <a:lnSpc>
                <a:spcPct val="100000"/>
              </a:lnSpc>
              <a:spcBef>
                <a:spcPts val="600"/>
              </a:spcBef>
              <a:spcAft>
                <a:spcPct val="0"/>
              </a:spcAft>
              <a:buClrTx/>
              <a:buSzTx/>
              <a:buFont typeface="Arial"/>
              <a:buChar char="•"/>
              <a:tabLst/>
              <a:defRPr sz="2400"/>
            </a:lvl4pPr>
            <a:lvl5pPr marL="2114334" marR="0" indent="-285721" algn="l" defTabSz="1300393" rtl="0" eaLnBrk="1" fontAlgn="base" latinLnBrk="0" hangingPunct="1">
              <a:lnSpc>
                <a:spcPct val="100000"/>
              </a:lnSpc>
              <a:spcBef>
                <a:spcPts val="600"/>
              </a:spcBef>
              <a:spcAft>
                <a:spcPct val="0"/>
              </a:spcAft>
              <a:buClrTx/>
              <a:buSzTx/>
              <a:buFont typeface="Arial"/>
              <a:buChar char="•"/>
              <a:tabLst/>
              <a:defRPr sz="2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51872353"/>
      </p:ext>
    </p:extLst>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en-US" sz="4800" b="0" i="0" baseline="0" dirty="0" smtClean="0">
                <a:solidFill>
                  <a:srgbClr val="ED1C24"/>
                </a:solidFill>
                <a:latin typeface="Sweet Sans Pro Medium" panose="02000000000000000000" pitchFamily="50" charset="0"/>
                <a:ea typeface="+mj-ea"/>
                <a:cs typeface="Sweet Sans Pro Medium" panose="02000000000000000000" pitchFamily="50" charset="0"/>
                <a:sym typeface="SweetSansPro Medium" charset="0"/>
              </a:defRPr>
            </a:lvl1pPr>
          </a:lstStyle>
          <a:p>
            <a:r>
              <a:rPr lang="en-US" smtClean="0"/>
              <a:t>Click to edit Master title style</a:t>
            </a:r>
            <a:endParaRPr lang="en-US" dirty="0"/>
          </a:p>
        </p:txBody>
      </p:sp>
      <p:sp>
        <p:nvSpPr>
          <p:cNvPr id="3" name="Text Placeholder 2"/>
          <p:cNvSpPr>
            <a:spLocks noGrp="1"/>
          </p:cNvSpPr>
          <p:nvPr>
            <p:ph type="body" idx="1"/>
          </p:nvPr>
        </p:nvSpPr>
        <p:spPr/>
        <p:txBody>
          <a:bodyPr/>
          <a:lstStyle>
            <a:lvl1pPr>
              <a:spcAft>
                <a:spcPts val="0"/>
              </a:spcAft>
              <a:defRPr/>
            </a:lvl1pPr>
            <a:lvl2pPr marL="798430" indent="-230165">
              <a:spcBef>
                <a:spcPts val="600"/>
              </a:spcBef>
              <a:buFont typeface="Arial" panose="020B0604020202020204" pitchFamily="34" charset="0"/>
              <a:buChar char="•"/>
              <a:defRPr/>
            </a:lvl2pPr>
            <a:lvl3pPr marL="1146059" indent="-228577">
              <a:spcBef>
                <a:spcPts val="600"/>
              </a:spcBef>
              <a:defRPr baseline="0"/>
            </a:lvl3pPr>
            <a:lvl4pPr indent="-228577">
              <a:spcBef>
                <a:spcPts val="600"/>
              </a:spcBef>
              <a:defRPr sz="2400"/>
            </a:lvl4pPr>
            <a:lvl5pPr indent="-228577">
              <a:spcBef>
                <a:spcPts val="600"/>
              </a:spcBef>
              <a:defRPr sz="2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69892322"/>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55094" y="2059097"/>
            <a:ext cx="10449225" cy="6145671"/>
          </a:xfrm>
        </p:spPr>
        <p:txBody>
          <a:bodyPr anchor="ctr">
            <a:noAutofit/>
          </a:bodyPr>
          <a:lstStyle>
            <a:lvl1pPr algn="l">
              <a:lnSpc>
                <a:spcPct val="100000"/>
              </a:lnSpc>
              <a:defRPr sz="9400" b="0" cap="none" spc="-114" baseline="0">
                <a:solidFill>
                  <a:schemeClr val="tx1"/>
                </a:solidFill>
              </a:defRPr>
            </a:lvl1pPr>
          </a:lstStyle>
          <a:p>
            <a:r>
              <a:rPr lang="en-US" dirty="0" smtClean="0"/>
              <a:t>Section Title Page</a:t>
            </a:r>
            <a:endParaRPr lang="en-US" dirty="0"/>
          </a:p>
        </p:txBody>
      </p:sp>
      <p:sp>
        <p:nvSpPr>
          <p:cNvPr id="3" name="Text Placeholder 2"/>
          <p:cNvSpPr>
            <a:spLocks noGrp="1"/>
          </p:cNvSpPr>
          <p:nvPr>
            <p:ph type="body" idx="1" hasCustomPrompt="1"/>
          </p:nvPr>
        </p:nvSpPr>
        <p:spPr>
          <a:xfrm>
            <a:off x="1255094" y="325121"/>
            <a:ext cx="10449225" cy="1517227"/>
          </a:xfrm>
        </p:spPr>
        <p:txBody>
          <a:bodyPr anchor="b"/>
          <a:lstStyle>
            <a:lvl1pPr marL="0" indent="0">
              <a:buNone/>
              <a:defRPr sz="2800" b="0" cap="none" spc="171" baseline="0">
                <a:solidFill>
                  <a:schemeClr val="tx2"/>
                </a:solidFill>
                <a:latin typeface="Sweet Sans Pro" panose="02000000000000000000" pitchFamily="50" charset="0"/>
                <a:cs typeface="Sweet Sans Pro" panose="02000000000000000000" pitchFamily="50" charset="0"/>
              </a:defRPr>
            </a:lvl1pPr>
            <a:lvl2pPr marL="650164" indent="0">
              <a:buNone/>
              <a:defRPr sz="2600">
                <a:solidFill>
                  <a:schemeClr val="tx1">
                    <a:tint val="75000"/>
                  </a:schemeClr>
                </a:solidFill>
              </a:defRPr>
            </a:lvl2pPr>
            <a:lvl3pPr marL="1300326" indent="0">
              <a:buNone/>
              <a:defRPr sz="2300">
                <a:solidFill>
                  <a:schemeClr val="tx1">
                    <a:tint val="75000"/>
                  </a:schemeClr>
                </a:solidFill>
              </a:defRPr>
            </a:lvl3pPr>
            <a:lvl4pPr marL="1950490" indent="0">
              <a:buNone/>
              <a:defRPr sz="2000">
                <a:solidFill>
                  <a:schemeClr val="tx1">
                    <a:tint val="75000"/>
                  </a:schemeClr>
                </a:solidFill>
              </a:defRPr>
            </a:lvl4pPr>
            <a:lvl5pPr marL="2600653" indent="0">
              <a:buNone/>
              <a:defRPr sz="2000">
                <a:solidFill>
                  <a:schemeClr val="tx1">
                    <a:tint val="75000"/>
                  </a:schemeClr>
                </a:solidFill>
              </a:defRPr>
            </a:lvl5pPr>
            <a:lvl6pPr marL="3250816" indent="0">
              <a:buNone/>
              <a:defRPr sz="2000">
                <a:solidFill>
                  <a:schemeClr val="tx1">
                    <a:tint val="75000"/>
                  </a:schemeClr>
                </a:solidFill>
              </a:defRPr>
            </a:lvl6pPr>
            <a:lvl7pPr marL="3900981" indent="0">
              <a:buNone/>
              <a:defRPr sz="2000">
                <a:solidFill>
                  <a:schemeClr val="tx1">
                    <a:tint val="75000"/>
                  </a:schemeClr>
                </a:solidFill>
              </a:defRPr>
            </a:lvl7pPr>
            <a:lvl8pPr marL="4551142" indent="0">
              <a:buNone/>
              <a:defRPr sz="2000">
                <a:solidFill>
                  <a:schemeClr val="tx1">
                    <a:tint val="75000"/>
                  </a:schemeClr>
                </a:solidFill>
              </a:defRPr>
            </a:lvl8pPr>
            <a:lvl9pPr marL="5201307" indent="0">
              <a:buNone/>
              <a:defRPr sz="2000">
                <a:solidFill>
                  <a:schemeClr val="tx1">
                    <a:tint val="75000"/>
                  </a:schemeClr>
                </a:solidFill>
              </a:defRPr>
            </a:lvl9pPr>
          </a:lstStyle>
          <a:p>
            <a:pPr lvl="0"/>
            <a:r>
              <a:rPr lang="en-US" dirty="0" smtClean="0"/>
              <a:t>Click To Edit Master Text Styles</a:t>
            </a:r>
          </a:p>
        </p:txBody>
      </p:sp>
    </p:spTree>
    <p:extLst>
      <p:ext uri="{BB962C8B-B14F-4D97-AF65-F5344CB8AC3E}">
        <p14:creationId xmlns:p14="http://schemas.microsoft.com/office/powerpoint/2010/main" val="128818707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imple Detail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50240" y="597874"/>
            <a:ext cx="11446659" cy="7762355"/>
          </a:xfrm>
        </p:spPr>
        <p:txBody>
          <a:bodyPr anchor="ctr">
            <a:noAutofit/>
          </a:bodyPr>
          <a:lstStyle>
            <a:lvl1pPr algn="ctr">
              <a:lnSpc>
                <a:spcPct val="100000"/>
              </a:lnSpc>
              <a:defRPr sz="9400" b="0" cap="none" spc="-114" baseline="0">
                <a:solidFill>
                  <a:schemeClr val="tx1"/>
                </a:solidFill>
                <a:latin typeface="Sweet Sans Pro Medium" panose="02000000000000000000" pitchFamily="50" charset="0"/>
                <a:cs typeface="Sweet Sans Pro Medium" panose="02000000000000000000" pitchFamily="50" charset="0"/>
              </a:defRPr>
            </a:lvl1pPr>
          </a:lstStyle>
          <a:p>
            <a:r>
              <a:rPr lang="en-US" dirty="0" smtClean="0"/>
              <a:t>Put one sentence on this slide…. HERE.</a:t>
            </a:r>
            <a:endParaRPr lang="en-US" dirty="0"/>
          </a:p>
        </p:txBody>
      </p:sp>
    </p:spTree>
    <p:extLst>
      <p:ext uri="{BB962C8B-B14F-4D97-AF65-F5344CB8AC3E}">
        <p14:creationId xmlns:p14="http://schemas.microsoft.com/office/powerpoint/2010/main" val="4132796993"/>
      </p:ext>
    </p:extLst>
  </p:cSld>
  <p:clrMapOvr>
    <a:masterClrMapping/>
  </p:clrMapOv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4516" y="2057400"/>
            <a:ext cx="6650287" cy="6106160"/>
          </a:xfrm>
        </p:spPr>
        <p:txBody>
          <a:bodyPr/>
          <a:lstStyle>
            <a:lvl1pPr>
              <a:defRPr sz="4600"/>
            </a:lvl1pPr>
            <a:lvl2pPr>
              <a:defRPr sz="4000"/>
            </a:lvl2pPr>
            <a:lvl3pPr>
              <a:defRPr sz="34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70001" y="2057400"/>
            <a:ext cx="3658731" cy="6106160"/>
          </a:xfrm>
        </p:spPr>
        <p:txBody>
          <a:bodyPr>
            <a:normAutofit/>
          </a:bodyPr>
          <a:lstStyle>
            <a:lvl1pPr marL="0" indent="0">
              <a:buNone/>
              <a:defRPr sz="2300"/>
            </a:lvl1pPr>
            <a:lvl2pPr marL="650164" indent="0">
              <a:buNone/>
              <a:defRPr sz="1700"/>
            </a:lvl2pPr>
            <a:lvl3pPr marL="1300326" indent="0">
              <a:buNone/>
              <a:defRPr sz="1400"/>
            </a:lvl3pPr>
            <a:lvl4pPr marL="1950490" indent="0">
              <a:buNone/>
              <a:defRPr sz="1300"/>
            </a:lvl4pPr>
            <a:lvl5pPr marL="2600653" indent="0">
              <a:buNone/>
              <a:defRPr sz="1300"/>
            </a:lvl5pPr>
            <a:lvl6pPr marL="3250816" indent="0">
              <a:buNone/>
              <a:defRPr sz="1300"/>
            </a:lvl6pPr>
            <a:lvl7pPr marL="3900981" indent="0">
              <a:buNone/>
              <a:defRPr sz="1300"/>
            </a:lvl7pPr>
            <a:lvl8pPr marL="4551142" indent="0">
              <a:buNone/>
              <a:defRPr sz="1300"/>
            </a:lvl8pPr>
            <a:lvl9pPr marL="5201307" indent="0">
              <a:buNone/>
              <a:defRPr sz="1300"/>
            </a:lvl9pPr>
          </a:lstStyle>
          <a:p>
            <a:pPr lvl="0"/>
            <a:r>
              <a:rPr lang="en-US" smtClean="0"/>
              <a:t>Click to edit Master text styles</a:t>
            </a:r>
          </a:p>
        </p:txBody>
      </p:sp>
      <p:sp>
        <p:nvSpPr>
          <p:cNvPr id="8" name="Title 7"/>
          <p:cNvSpPr>
            <a:spLocks noGrp="1"/>
          </p:cNvSpPr>
          <p:nvPr>
            <p:ph type="title"/>
          </p:nvPr>
        </p:nvSpPr>
        <p:spPr/>
        <p:txBody>
          <a:bodyPr/>
          <a:lstStyle>
            <a:lvl1pPr>
              <a:defRPr>
                <a:solidFill>
                  <a:srgbClr val="ED1C24"/>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3568302464"/>
      </p:ext>
    </p:extLst>
  </p:cSld>
  <p:clrMapOvr>
    <a:masterClrMapping/>
  </p:clrMapOv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319189" y="2057404"/>
            <a:ext cx="4681728" cy="6277023"/>
          </a:xfrm>
        </p:spPr>
        <p:txBody>
          <a:bodyPr/>
          <a:lstStyle>
            <a:lvl1pPr>
              <a:defRPr sz="4000"/>
            </a:lvl1pPr>
            <a:lvl2pPr>
              <a:defRPr sz="3400"/>
            </a:lvl2pPr>
            <a:lvl3pPr>
              <a:defRPr sz="2800"/>
            </a:lvl3pPr>
            <a:lvl4pPr>
              <a:defRPr sz="2600"/>
            </a:lvl4pPr>
            <a:lvl5pPr>
              <a:defRPr sz="2600"/>
            </a:lvl5pPr>
            <a:lvl6pPr>
              <a:defRPr sz="2600"/>
            </a:lvl6pPr>
            <a:lvl7pPr>
              <a:defRPr sz="2600"/>
            </a:lvl7pPr>
            <a:lvl8pPr>
              <a:defRPr sz="2600"/>
            </a:lvl8pPr>
            <a:lvl9pPr>
              <a:defRPr sz="2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239339" y="2057403"/>
            <a:ext cx="4681728" cy="6277025"/>
          </a:xfrm>
        </p:spPr>
        <p:txBody>
          <a:bodyPr/>
          <a:lstStyle>
            <a:lvl1pPr>
              <a:defRPr sz="4000"/>
            </a:lvl1pPr>
            <a:lvl2pPr>
              <a:defRPr sz="3400"/>
            </a:lvl2pPr>
            <a:lvl3pPr>
              <a:defRPr sz="2800"/>
            </a:lvl3pPr>
            <a:lvl4pPr>
              <a:defRPr sz="2600"/>
            </a:lvl4pPr>
            <a:lvl5pPr>
              <a:defRPr sz="2600"/>
            </a:lvl5pPr>
            <a:lvl6pPr>
              <a:defRPr sz="2600"/>
            </a:lvl6pPr>
            <a:lvl7pPr>
              <a:defRPr sz="2600"/>
            </a:lvl7pPr>
            <a:lvl8pPr>
              <a:defRPr sz="2600"/>
            </a:lvl8pPr>
            <a:lvl9pPr>
              <a:defRPr sz="2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77990397"/>
      </p:ext>
    </p:extLst>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4.jp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1270002" y="762000"/>
            <a:ext cx="10464801"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50797" tIns="50797" rIns="50797" bIns="50797" numCol="1" anchor="ctr" anchorCtr="0" compatLnSpc="1">
            <a:prstTxWarp prst="textNoShape">
              <a:avLst/>
            </a:prstTxWarp>
          </a:bodyPr>
          <a:lstStyle/>
          <a:p>
            <a:pPr lvl="0"/>
            <a:r>
              <a:rPr lang="en-US" smtClean="0">
                <a:sym typeface="SweetSansPro Medium" charset="0"/>
              </a:rPr>
              <a:t>Click to edit Master title style</a:t>
            </a:r>
            <a:endParaRPr lang="en-US" dirty="0">
              <a:sym typeface="SweetSansPro Medium" charset="0"/>
            </a:endParaRPr>
          </a:p>
        </p:txBody>
      </p:sp>
      <p:sp>
        <p:nvSpPr>
          <p:cNvPr id="2050" name="Rectangle 2"/>
          <p:cNvSpPr>
            <a:spLocks noGrp="1" noChangeArrowheads="1"/>
          </p:cNvSpPr>
          <p:nvPr>
            <p:ph type="body" idx="1"/>
          </p:nvPr>
        </p:nvSpPr>
        <p:spPr bwMode="auto">
          <a:xfrm>
            <a:off x="1270002" y="1955800"/>
            <a:ext cx="10464801" cy="6096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normAutofit/>
          </a:bodyPr>
          <a:lstStyle/>
          <a:p>
            <a:pPr marL="342864" marR="0" lvl="0" indent="-342864" algn="l" defTabSz="914307" rtl="0" eaLnBrk="1" fontAlgn="base" latinLnBrk="0" hangingPunct="1">
              <a:lnSpc>
                <a:spcPct val="80000"/>
              </a:lnSpc>
              <a:spcBef>
                <a:spcPts val="2399"/>
              </a:spcBef>
              <a:spcAft>
                <a:spcPct val="0"/>
              </a:spcAft>
              <a:buClrTx/>
              <a:buSzTx/>
              <a:tabLst/>
              <a:defRPr/>
            </a:pPr>
            <a:r>
              <a:rPr lang="en-US" dirty="0" smtClean="0">
                <a:sym typeface="SweetSansPro Medium" charset="0"/>
              </a:rPr>
              <a:t>Click to edit to edit to edit to edit to edit to edit to edit</a:t>
            </a:r>
          </a:p>
          <a:p>
            <a:pPr marL="914307" marR="0" lvl="1" indent="-457152" algn="l" defTabSz="914307" rtl="0" eaLnBrk="1" fontAlgn="base" latinLnBrk="0" hangingPunct="1">
              <a:lnSpc>
                <a:spcPct val="80000"/>
              </a:lnSpc>
              <a:spcBef>
                <a:spcPts val="2399"/>
              </a:spcBef>
              <a:spcAft>
                <a:spcPct val="0"/>
              </a:spcAft>
              <a:buClrTx/>
              <a:buSzTx/>
              <a:buFont typeface="Arial"/>
              <a:buChar char="•"/>
              <a:tabLst/>
              <a:defRPr/>
            </a:pPr>
            <a:r>
              <a:rPr lang="en-US" dirty="0" smtClean="0">
                <a:sym typeface="SweetSansPro Medium" charset="0"/>
              </a:rPr>
              <a:t>Second level font second level font second level font second level font second level font second level font</a:t>
            </a:r>
          </a:p>
          <a:p>
            <a:pPr marL="1257172" marR="0" lvl="2" indent="-342864" algn="l" defTabSz="914307" rtl="0" eaLnBrk="1" fontAlgn="base" latinLnBrk="0" hangingPunct="1">
              <a:lnSpc>
                <a:spcPct val="80000"/>
              </a:lnSpc>
              <a:spcBef>
                <a:spcPts val="2399"/>
              </a:spcBef>
              <a:spcAft>
                <a:spcPct val="0"/>
              </a:spcAft>
              <a:buClr>
                <a:srgbClr val="ED1C24"/>
              </a:buClr>
              <a:buSzTx/>
              <a:buFont typeface="Arial"/>
              <a:buChar char="•"/>
              <a:tabLst/>
              <a:defRPr/>
            </a:pPr>
            <a:r>
              <a:rPr lang="en-US" dirty="0" smtClean="0">
                <a:sym typeface="SweetSansPro Medium" charset="0"/>
              </a:rPr>
              <a:t>Third level font third level font third level font third level font third level font </a:t>
            </a:r>
          </a:p>
          <a:p>
            <a:pPr lvl="3"/>
            <a:r>
              <a:rPr lang="en-US" dirty="0" smtClean="0">
                <a:sym typeface="SweetSansPro Medium" charset="0"/>
              </a:rPr>
              <a:t>Fourth level font fourth level font fourth level font fourth level font fourth level font fourth level font fourth level font fourth level font fourth level font </a:t>
            </a:r>
          </a:p>
          <a:p>
            <a:pPr lvl="4"/>
            <a:r>
              <a:rPr lang="en-US" dirty="0" smtClean="0">
                <a:sym typeface="SweetSansPro Medium" charset="0"/>
              </a:rPr>
              <a:t>Fifth level font fifth level font fifth level font fifth level font fifth level font fifth level font fifth level font fifth level font fifth level font fifth level font fifth level font </a:t>
            </a:r>
            <a:endParaRPr lang="en-US" dirty="0">
              <a:sym typeface="SweetSansPro Medium" charset="0"/>
            </a:endParaRPr>
          </a:p>
        </p:txBody>
      </p:sp>
      <p:sp>
        <p:nvSpPr>
          <p:cNvPr id="4" name="Rectangle 3"/>
          <p:cNvSpPr/>
          <p:nvPr/>
        </p:nvSpPr>
        <p:spPr bwMode="auto">
          <a:xfrm>
            <a:off x="14287" y="9057391"/>
            <a:ext cx="12990513" cy="693751"/>
          </a:xfrm>
          <a:prstGeom prst="rect">
            <a:avLst/>
          </a:prstGeom>
          <a:blipFill>
            <a:blip r:embed="rId14" cstate="print">
              <a:duotone>
                <a:schemeClr val="accent1">
                  <a:shade val="45000"/>
                  <a:satMod val="135000"/>
                </a:schemeClr>
                <a:prstClr val="white"/>
              </a:duotone>
            </a:blip>
            <a:srcRect/>
            <a:stretch>
              <a:fillRect t="-100000"/>
            </a:stretch>
          </a:blipFill>
          <a:ln w="9525" algn="ctr">
            <a:noFill/>
            <a:miter lim="800000"/>
            <a:headEnd/>
            <a:tailEnd/>
          </a:ln>
          <a:effectLst/>
        </p:spPr>
        <p:txBody>
          <a:bodyPr wrap="none" anchor="ctr"/>
          <a:lstStyle/>
          <a:p>
            <a:pPr algn="ctr" eaLnBrk="0" hangingPunct="0">
              <a:defRPr/>
            </a:pPr>
            <a:endParaRPr lang="en-US" sz="2000" dirty="0">
              <a:latin typeface="Cambria" pitchFamily="18" charset="0"/>
              <a:cs typeface="+mn-cs"/>
            </a:endParaRPr>
          </a:p>
        </p:txBody>
      </p:sp>
      <p:sp>
        <p:nvSpPr>
          <p:cNvPr id="5" name="TextBox 4"/>
          <p:cNvSpPr txBox="1">
            <a:spLocks noChangeArrowheads="1"/>
          </p:cNvSpPr>
          <p:nvPr/>
        </p:nvSpPr>
        <p:spPr bwMode="auto">
          <a:xfrm>
            <a:off x="6240786" y="9430134"/>
            <a:ext cx="523229"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9ACF3DA1-47D3-4ECF-AF30-D85A88EB0BF4}" type="slidenum">
              <a:rPr lang="en-US" altLang="en-US" sz="1200">
                <a:latin typeface="Sweet Sans Pro Light" panose="02000000000000000000" pitchFamily="50" charset="0"/>
              </a:rPr>
              <a:pPr/>
              <a:t>‹#›</a:t>
            </a:fld>
            <a:endParaRPr lang="en-US" altLang="en-US" sz="1400" dirty="0">
              <a:latin typeface="Sweet Sans Pro Light" panose="02000000000000000000" pitchFamily="50" charset="0"/>
            </a:endParaRPr>
          </a:p>
        </p:txBody>
      </p:sp>
      <p:sp>
        <p:nvSpPr>
          <p:cNvPr id="6" name="TextBox 5"/>
          <p:cNvSpPr txBox="1">
            <a:spLocks noChangeArrowheads="1"/>
          </p:cNvSpPr>
          <p:nvPr/>
        </p:nvSpPr>
        <p:spPr bwMode="auto">
          <a:xfrm>
            <a:off x="9215901" y="9338059"/>
            <a:ext cx="3788899"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r>
              <a:rPr lang="en-US" altLang="en-US" sz="900" dirty="0">
                <a:latin typeface="Sweet Sans Pro Light" panose="02000000000000000000" pitchFamily="50" charset="0"/>
                <a:cs typeface="Mangal" pitchFamily="18" charset="0"/>
              </a:rPr>
              <a:t>© </a:t>
            </a:r>
            <a:r>
              <a:rPr lang="en-US" altLang="en-US" sz="900" dirty="0" err="1">
                <a:latin typeface="Sweet Sans Pro Light" panose="02000000000000000000" pitchFamily="50" charset="0"/>
                <a:cs typeface="Mangal" pitchFamily="18" charset="0"/>
              </a:rPr>
              <a:t>SQLintersection</a:t>
            </a:r>
            <a:r>
              <a:rPr lang="en-US" altLang="en-US" sz="900" dirty="0">
                <a:latin typeface="Sweet Sans Pro Light" panose="02000000000000000000" pitchFamily="50" charset="0"/>
                <a:cs typeface="Mangal" pitchFamily="18" charset="0"/>
              </a:rPr>
              <a:t>. All rights reserved.</a:t>
            </a:r>
          </a:p>
          <a:p>
            <a:pPr algn="r"/>
            <a:r>
              <a:rPr lang="en-US" altLang="en-US" sz="900" u="sng" dirty="0">
                <a:latin typeface="Sweet Sans Pro Light" panose="02000000000000000000" pitchFamily="50" charset="0"/>
                <a:cs typeface="Mangal" pitchFamily="18" charset="0"/>
              </a:rPr>
              <a:t>http://www.SQLintersection.com </a:t>
            </a:r>
          </a:p>
        </p:txBody>
      </p:sp>
      <p:pic>
        <p:nvPicPr>
          <p:cNvPr id="7" name="Picture 6"/>
          <p:cNvPicPr>
            <a:picLocks noChangeAspect="1"/>
          </p:cNvPicPr>
          <p:nvPr/>
        </p:nvPicPr>
        <p:blipFill>
          <a:blip r:embed="rId15" cstate="email">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212726" y="8770708"/>
            <a:ext cx="3398732" cy="854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29631122"/>
      </p:ext>
    </p:extLst>
  </p:cSld>
  <p:clrMap bg1="lt1" tx1="dk1" bg2="lt2" tx2="dk2" accent1="accent1" accent2="accent2" accent3="accent3" accent4="accent4" accent5="accent5" accent6="accent6" hlink="hlink" folHlink="folHlink"/>
  <p:sldLayoutIdLst>
    <p:sldLayoutId id="2147484158" r:id="rId1"/>
    <p:sldLayoutId id="2147484159" r:id="rId2"/>
    <p:sldLayoutId id="2147484160" r:id="rId3"/>
    <p:sldLayoutId id="2147484161" r:id="rId4"/>
    <p:sldLayoutId id="2147484162" r:id="rId5"/>
    <p:sldLayoutId id="2147484163" r:id="rId6"/>
    <p:sldLayoutId id="2147484164" r:id="rId7"/>
    <p:sldLayoutId id="2147484165" r:id="rId8"/>
    <p:sldLayoutId id="2147484166" r:id="rId9"/>
    <p:sldLayoutId id="2147484167" r:id="rId10"/>
    <p:sldLayoutId id="2147484168" r:id="rId11"/>
    <p:sldLayoutId id="2147484169" r:id="rId12"/>
  </p:sldLayoutIdLst>
  <p:transition>
    <p:fade/>
  </p:transition>
  <p:timing>
    <p:tnLst>
      <p:par>
        <p:cTn id="1" dur="indefinite" restart="never" nodeType="tmRoot"/>
      </p:par>
    </p:tnLst>
  </p:timing>
  <p:hf sldNum="0" hdr="0" ftr="0" dt="0"/>
  <p:txStyles>
    <p:titleStyle>
      <a:lvl1pPr algn="l" rtl="0" eaLnBrk="1" fontAlgn="base" hangingPunct="1">
        <a:spcBef>
          <a:spcPct val="0"/>
        </a:spcBef>
        <a:spcAft>
          <a:spcPct val="0"/>
        </a:spcAft>
        <a:defRPr lang="en-US" sz="4000" b="1" i="0" baseline="0" dirty="0">
          <a:solidFill>
            <a:srgbClr val="144595"/>
          </a:solidFill>
          <a:latin typeface="Sweet Sans Pro Medium" panose="02000000000000000000" pitchFamily="50" charset="0"/>
          <a:ea typeface="+mj-ea"/>
          <a:cs typeface="Segoe UI" pitchFamily="34" charset="0"/>
          <a:sym typeface="SweetSansPro Medium" charset="0"/>
        </a:defRPr>
      </a:lvl1pPr>
      <a:lvl2pPr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2pPr>
      <a:lvl3pPr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3pPr>
      <a:lvl4pPr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4pPr>
      <a:lvl5pPr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5pPr>
      <a:lvl6pPr marL="457152"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6pPr>
      <a:lvl7pPr marL="914307"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7pPr>
      <a:lvl8pPr marL="1371460"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8pPr>
      <a:lvl9pPr marL="1828612"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9pPr>
    </p:titleStyle>
    <p:bodyStyle>
      <a:lvl1pPr marL="0" marR="0" indent="0" algn="l" defTabSz="914307" rtl="0" eaLnBrk="1" fontAlgn="base" latinLnBrk="0" hangingPunct="1">
        <a:lnSpc>
          <a:spcPct val="100000"/>
        </a:lnSpc>
        <a:spcBef>
          <a:spcPts val="2399"/>
        </a:spcBef>
        <a:spcAft>
          <a:spcPts val="600"/>
        </a:spcAft>
        <a:buClrTx/>
        <a:buSzTx/>
        <a:buFont typeface="Arial"/>
        <a:buNone/>
        <a:tabLst>
          <a:tab pos="115877" algn="l"/>
        </a:tabLst>
        <a:defRPr sz="3100" b="0" i="0" strike="noStrike">
          <a:solidFill>
            <a:schemeClr val="tx1"/>
          </a:solidFill>
          <a:latin typeface="Sweet Sans Pro Medium" panose="02000000000000000000" pitchFamily="50" charset="0"/>
          <a:ea typeface="+mn-ea"/>
          <a:cs typeface="Sweet Sans Pro" panose="02000000000000000000" pitchFamily="50" charset="0"/>
          <a:sym typeface="SweetSansPro Medium" charset="0"/>
        </a:defRPr>
      </a:lvl1pPr>
      <a:lvl2pPr marL="914307" marR="0" indent="-109526" algn="l" defTabSz="914307" rtl="0" eaLnBrk="1" fontAlgn="base" latinLnBrk="0" hangingPunct="1">
        <a:lnSpc>
          <a:spcPct val="100000"/>
        </a:lnSpc>
        <a:spcBef>
          <a:spcPts val="2399"/>
        </a:spcBef>
        <a:spcAft>
          <a:spcPct val="0"/>
        </a:spcAft>
        <a:buClrTx/>
        <a:buSzTx/>
        <a:buFont typeface="Arial"/>
        <a:buChar char="•"/>
        <a:tabLst/>
        <a:defRPr sz="3000" b="0" i="0">
          <a:solidFill>
            <a:schemeClr val="tx1"/>
          </a:solidFill>
          <a:latin typeface="Sweet Sans Pro" panose="02000000000000000000" pitchFamily="50" charset="0"/>
          <a:ea typeface="+mn-ea"/>
          <a:cs typeface="Sweet Sans Pro" panose="02000000000000000000" pitchFamily="50" charset="0"/>
          <a:sym typeface="SweetSansPro Medium" charset="0"/>
        </a:defRPr>
      </a:lvl2pPr>
      <a:lvl3pPr marL="1257172" marR="0" indent="-342864" algn="l" defTabSz="914307" rtl="0" eaLnBrk="1" fontAlgn="base" latinLnBrk="0" hangingPunct="1">
        <a:lnSpc>
          <a:spcPct val="100000"/>
        </a:lnSpc>
        <a:spcBef>
          <a:spcPts val="2399"/>
        </a:spcBef>
        <a:spcAft>
          <a:spcPct val="0"/>
        </a:spcAft>
        <a:buClr>
          <a:srgbClr val="ED1C24"/>
        </a:buClr>
        <a:buSzTx/>
        <a:buFont typeface="Arial"/>
        <a:buChar char="•"/>
        <a:tabLst/>
        <a:defRPr sz="2400" b="0" i="0">
          <a:solidFill>
            <a:schemeClr val="tx1"/>
          </a:solidFill>
          <a:latin typeface="Sweet Sans Pro" panose="02000000000000000000" pitchFamily="50" charset="0"/>
          <a:ea typeface="+mn-ea"/>
          <a:cs typeface="Sweet Sans Pro" panose="02000000000000000000" pitchFamily="50" charset="0"/>
          <a:sym typeface="SweetSansPro Medium" charset="0"/>
        </a:defRPr>
      </a:lvl3pPr>
      <a:lvl4pPr marL="1657180" indent="-285721" algn="l" rtl="0" eaLnBrk="1" fontAlgn="base" hangingPunct="1">
        <a:lnSpc>
          <a:spcPct val="100000"/>
        </a:lnSpc>
        <a:spcBef>
          <a:spcPts val="2399"/>
        </a:spcBef>
        <a:spcAft>
          <a:spcPct val="0"/>
        </a:spcAft>
        <a:buFont typeface="Arial"/>
        <a:buChar char="•"/>
        <a:defRPr b="0" i="0">
          <a:solidFill>
            <a:schemeClr val="tx1"/>
          </a:solidFill>
          <a:latin typeface="Sweet Sans Pro" panose="02000000000000000000" pitchFamily="50" charset="0"/>
          <a:ea typeface="+mn-ea"/>
          <a:cs typeface="Sweet Sans Pro" panose="02000000000000000000" pitchFamily="50" charset="0"/>
          <a:sym typeface="SweetSansPro Medium" charset="0"/>
        </a:defRPr>
      </a:lvl4pPr>
      <a:lvl5pPr marL="2114334" indent="-285721" algn="l" rtl="0" eaLnBrk="1" fontAlgn="base" hangingPunct="1">
        <a:lnSpc>
          <a:spcPct val="100000"/>
        </a:lnSpc>
        <a:spcBef>
          <a:spcPts val="2399"/>
        </a:spcBef>
        <a:spcAft>
          <a:spcPct val="0"/>
        </a:spcAft>
        <a:buFont typeface="Arial"/>
        <a:buChar char="•"/>
        <a:defRPr sz="1400" b="0" i="0">
          <a:solidFill>
            <a:schemeClr val="tx1"/>
          </a:solidFill>
          <a:latin typeface="Sweet Sans Pro" panose="02000000000000000000" pitchFamily="50" charset="0"/>
          <a:ea typeface="+mn-ea"/>
          <a:cs typeface="Sweet Sans Pro" panose="02000000000000000000" pitchFamily="50" charset="0"/>
          <a:sym typeface="SweetSansPro Medium" charset="0"/>
        </a:defRPr>
      </a:lvl5pPr>
      <a:lvl6pPr marL="457152" algn="l" rtl="0" eaLnBrk="1" fontAlgn="base" hangingPunct="1">
        <a:lnSpc>
          <a:spcPct val="80000"/>
        </a:lnSpc>
        <a:spcBef>
          <a:spcPts val="2399"/>
        </a:spcBef>
        <a:spcAft>
          <a:spcPct val="0"/>
        </a:spcAft>
        <a:defRPr sz="1400">
          <a:solidFill>
            <a:schemeClr val="tx1"/>
          </a:solidFill>
          <a:latin typeface="+mn-lt"/>
          <a:ea typeface="+mn-ea"/>
          <a:cs typeface="+mn-cs"/>
          <a:sym typeface="SweetSansPro Medium" charset="0"/>
        </a:defRPr>
      </a:lvl6pPr>
      <a:lvl7pPr marL="914307" algn="l" rtl="0" eaLnBrk="1" fontAlgn="base" hangingPunct="1">
        <a:lnSpc>
          <a:spcPct val="80000"/>
        </a:lnSpc>
        <a:spcBef>
          <a:spcPts val="2399"/>
        </a:spcBef>
        <a:spcAft>
          <a:spcPct val="0"/>
        </a:spcAft>
        <a:defRPr sz="1400">
          <a:solidFill>
            <a:schemeClr val="tx1"/>
          </a:solidFill>
          <a:latin typeface="+mn-lt"/>
          <a:ea typeface="+mn-ea"/>
          <a:cs typeface="+mn-cs"/>
          <a:sym typeface="SweetSansPro Medium" charset="0"/>
        </a:defRPr>
      </a:lvl7pPr>
      <a:lvl8pPr marL="1371460" algn="l" rtl="0" eaLnBrk="1" fontAlgn="base" hangingPunct="1">
        <a:lnSpc>
          <a:spcPct val="80000"/>
        </a:lnSpc>
        <a:spcBef>
          <a:spcPts val="2399"/>
        </a:spcBef>
        <a:spcAft>
          <a:spcPct val="0"/>
        </a:spcAft>
        <a:defRPr sz="1400">
          <a:solidFill>
            <a:schemeClr val="tx1"/>
          </a:solidFill>
          <a:latin typeface="+mn-lt"/>
          <a:ea typeface="+mn-ea"/>
          <a:cs typeface="+mn-cs"/>
          <a:sym typeface="SweetSansPro Medium" charset="0"/>
        </a:defRPr>
      </a:lvl8pPr>
      <a:lvl9pPr marL="1828612" algn="l" rtl="0" eaLnBrk="1" fontAlgn="base" hangingPunct="1">
        <a:lnSpc>
          <a:spcPct val="80000"/>
        </a:lnSpc>
        <a:spcBef>
          <a:spcPts val="2399"/>
        </a:spcBef>
        <a:spcAft>
          <a:spcPct val="0"/>
        </a:spcAft>
        <a:defRPr sz="1400">
          <a:solidFill>
            <a:schemeClr val="tx1"/>
          </a:solidFill>
          <a:latin typeface="+mn-lt"/>
          <a:ea typeface="+mn-ea"/>
          <a:cs typeface="+mn-cs"/>
          <a:sym typeface="SweetSansPro Medium" charset="0"/>
        </a:defRPr>
      </a:lvl9pPr>
    </p:bodyStyle>
    <p:otherStyle>
      <a:defPPr>
        <a:defRPr lang="en-US"/>
      </a:defPPr>
      <a:lvl1pPr marL="0" algn="l" defTabSz="914307" rtl="0" eaLnBrk="1" latinLnBrk="0" hangingPunct="1">
        <a:defRPr sz="1800" kern="1200">
          <a:solidFill>
            <a:schemeClr val="tx1"/>
          </a:solidFill>
          <a:latin typeface="+mn-lt"/>
          <a:ea typeface="+mn-ea"/>
          <a:cs typeface="+mn-cs"/>
        </a:defRPr>
      </a:lvl1pPr>
      <a:lvl2pPr marL="457152" algn="l" defTabSz="914307" rtl="0" eaLnBrk="1" latinLnBrk="0" hangingPunct="1">
        <a:defRPr sz="1800" kern="1200">
          <a:solidFill>
            <a:schemeClr val="tx1"/>
          </a:solidFill>
          <a:latin typeface="+mn-lt"/>
          <a:ea typeface="+mn-ea"/>
          <a:cs typeface="+mn-cs"/>
        </a:defRPr>
      </a:lvl2pPr>
      <a:lvl3pPr marL="914307" algn="l" defTabSz="914307" rtl="0" eaLnBrk="1" latinLnBrk="0" hangingPunct="1">
        <a:defRPr sz="1800" kern="1200">
          <a:solidFill>
            <a:schemeClr val="tx1"/>
          </a:solidFill>
          <a:latin typeface="+mn-lt"/>
          <a:ea typeface="+mn-ea"/>
          <a:cs typeface="+mn-cs"/>
        </a:defRPr>
      </a:lvl3pPr>
      <a:lvl4pPr marL="1371460" algn="l" defTabSz="914307" rtl="0" eaLnBrk="1" latinLnBrk="0" hangingPunct="1">
        <a:defRPr sz="1800" kern="1200">
          <a:solidFill>
            <a:schemeClr val="tx1"/>
          </a:solidFill>
          <a:latin typeface="+mn-lt"/>
          <a:ea typeface="+mn-ea"/>
          <a:cs typeface="+mn-cs"/>
        </a:defRPr>
      </a:lvl4pPr>
      <a:lvl5pPr marL="1828612" algn="l" defTabSz="914307" rtl="0" eaLnBrk="1" latinLnBrk="0" hangingPunct="1">
        <a:defRPr sz="1800" kern="1200">
          <a:solidFill>
            <a:schemeClr val="tx1"/>
          </a:solidFill>
          <a:latin typeface="+mn-lt"/>
          <a:ea typeface="+mn-ea"/>
          <a:cs typeface="+mn-cs"/>
        </a:defRPr>
      </a:lvl5pPr>
      <a:lvl6pPr marL="2285767" algn="l" defTabSz="914307" rtl="0" eaLnBrk="1" latinLnBrk="0" hangingPunct="1">
        <a:defRPr sz="1800" kern="1200">
          <a:solidFill>
            <a:schemeClr val="tx1"/>
          </a:solidFill>
          <a:latin typeface="+mn-lt"/>
          <a:ea typeface="+mn-ea"/>
          <a:cs typeface="+mn-cs"/>
        </a:defRPr>
      </a:lvl6pPr>
      <a:lvl7pPr marL="2742919" algn="l" defTabSz="914307" rtl="0" eaLnBrk="1" latinLnBrk="0" hangingPunct="1">
        <a:defRPr sz="1800" kern="1200">
          <a:solidFill>
            <a:schemeClr val="tx1"/>
          </a:solidFill>
          <a:latin typeface="+mn-lt"/>
          <a:ea typeface="+mn-ea"/>
          <a:cs typeface="+mn-cs"/>
        </a:defRPr>
      </a:lvl7pPr>
      <a:lvl8pPr marL="3200072" algn="l" defTabSz="914307" rtl="0" eaLnBrk="1" latinLnBrk="0" hangingPunct="1">
        <a:defRPr sz="1800" kern="1200">
          <a:solidFill>
            <a:schemeClr val="tx1"/>
          </a:solidFill>
          <a:latin typeface="+mn-lt"/>
          <a:ea typeface="+mn-ea"/>
          <a:cs typeface="+mn-cs"/>
        </a:defRPr>
      </a:lvl8pPr>
      <a:lvl9pPr marL="3657226" algn="l" defTabSz="91430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1270002" y="762000"/>
            <a:ext cx="10464801"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smtClean="0">
                <a:sym typeface="SweetSansPro Medium" charset="0"/>
              </a:rPr>
              <a:t>Click to edit Master title style</a:t>
            </a:r>
            <a:endParaRPr lang="en-US" dirty="0">
              <a:sym typeface="SweetSansPro Medium" charset="0"/>
            </a:endParaRPr>
          </a:p>
        </p:txBody>
      </p:sp>
      <p:sp>
        <p:nvSpPr>
          <p:cNvPr id="2050" name="Rectangle 2"/>
          <p:cNvSpPr>
            <a:spLocks noGrp="1" noChangeArrowheads="1"/>
          </p:cNvSpPr>
          <p:nvPr>
            <p:ph type="body" idx="1"/>
          </p:nvPr>
        </p:nvSpPr>
        <p:spPr bwMode="auto">
          <a:xfrm>
            <a:off x="1270002" y="1955800"/>
            <a:ext cx="10464801" cy="6096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normAutofit/>
          </a:bodyPr>
          <a:lstStyle/>
          <a:p>
            <a:pPr marL="257137" marR="0" lvl="0" indent="-257137" algn="l" defTabSz="685698" rtl="0" eaLnBrk="1" fontAlgn="base" latinLnBrk="0" hangingPunct="1">
              <a:lnSpc>
                <a:spcPct val="80000"/>
              </a:lnSpc>
              <a:spcBef>
                <a:spcPts val="1799"/>
              </a:spcBef>
              <a:spcAft>
                <a:spcPct val="0"/>
              </a:spcAft>
              <a:buClrTx/>
              <a:buSzTx/>
              <a:tabLst/>
              <a:defRPr/>
            </a:pPr>
            <a:r>
              <a:rPr lang="en-US" dirty="0" smtClean="0">
                <a:sym typeface="SweetSansPro Medium" charset="0"/>
              </a:rPr>
              <a:t>Click to edit to edit to edit to edit to edit to edit to edit</a:t>
            </a:r>
          </a:p>
          <a:p>
            <a:pPr marL="685698" marR="0" lvl="1" indent="-342848" algn="l" defTabSz="685698" rtl="0" eaLnBrk="1" fontAlgn="base" latinLnBrk="0" hangingPunct="1">
              <a:lnSpc>
                <a:spcPct val="80000"/>
              </a:lnSpc>
              <a:spcBef>
                <a:spcPts val="1799"/>
              </a:spcBef>
              <a:spcAft>
                <a:spcPct val="0"/>
              </a:spcAft>
              <a:buClrTx/>
              <a:buSzTx/>
              <a:buFont typeface="Arial"/>
              <a:buChar char="•"/>
              <a:tabLst/>
              <a:defRPr/>
            </a:pPr>
            <a:r>
              <a:rPr lang="en-US" dirty="0" smtClean="0">
                <a:sym typeface="SweetSansPro Medium" charset="0"/>
              </a:rPr>
              <a:t>Second level font second level font second level font second level font second level font second level font</a:t>
            </a:r>
          </a:p>
          <a:p>
            <a:pPr marL="942835" marR="0" lvl="2" indent="-257137" algn="l" defTabSz="685698" rtl="0" eaLnBrk="1" fontAlgn="base" latinLnBrk="0" hangingPunct="1">
              <a:lnSpc>
                <a:spcPct val="80000"/>
              </a:lnSpc>
              <a:spcBef>
                <a:spcPts val="1799"/>
              </a:spcBef>
              <a:spcAft>
                <a:spcPct val="0"/>
              </a:spcAft>
              <a:buClr>
                <a:srgbClr val="ED1C24"/>
              </a:buClr>
              <a:buSzTx/>
              <a:buFont typeface="Arial"/>
              <a:buChar char="•"/>
              <a:tabLst/>
              <a:defRPr/>
            </a:pPr>
            <a:r>
              <a:rPr lang="en-US" dirty="0" smtClean="0">
                <a:sym typeface="SweetSansPro Medium" charset="0"/>
              </a:rPr>
              <a:t>Third level font third level font third level font third level font third level font </a:t>
            </a:r>
          </a:p>
          <a:p>
            <a:pPr lvl="3"/>
            <a:r>
              <a:rPr lang="en-US" dirty="0" smtClean="0">
                <a:sym typeface="SweetSansPro Medium" charset="0"/>
              </a:rPr>
              <a:t>Fourth level font fourth level font fourth level font fourth level font fourth level font fourth level font fourth level font fourth level font fourth level font </a:t>
            </a:r>
          </a:p>
          <a:p>
            <a:pPr lvl="4"/>
            <a:r>
              <a:rPr lang="en-US" dirty="0" smtClean="0">
                <a:sym typeface="SweetSansPro Medium" charset="0"/>
              </a:rPr>
              <a:t>Fifth level font fifth level font fifth level font fifth level font fifth level font fifth level font fifth level font fifth level font fifth level font fifth level font fifth level font </a:t>
            </a:r>
            <a:endParaRPr lang="en-US" dirty="0">
              <a:sym typeface="SweetSansPro Medium" charset="0"/>
            </a:endParaRPr>
          </a:p>
        </p:txBody>
      </p:sp>
    </p:spTree>
    <p:extLst>
      <p:ext uri="{BB962C8B-B14F-4D97-AF65-F5344CB8AC3E}">
        <p14:creationId xmlns:p14="http://schemas.microsoft.com/office/powerpoint/2010/main" val="1243132448"/>
      </p:ext>
    </p:extLst>
  </p:cSld>
  <p:clrMap bg1="lt1" tx1="dk1" bg2="lt2" tx2="dk2" accent1="accent1" accent2="accent2" accent3="accent3" accent4="accent4" accent5="accent5" accent6="accent6" hlink="hlink" folHlink="folHlink"/>
  <p:sldLayoutIdLst>
    <p:sldLayoutId id="2147484171" r:id="rId1"/>
    <p:sldLayoutId id="2147484172" r:id="rId2"/>
    <p:sldLayoutId id="2147484173" r:id="rId3"/>
    <p:sldLayoutId id="2147484174" r:id="rId4"/>
    <p:sldLayoutId id="2147484175" r:id="rId5"/>
    <p:sldLayoutId id="2147484176" r:id="rId6"/>
    <p:sldLayoutId id="2147484177" r:id="rId7"/>
    <p:sldLayoutId id="2147484178" r:id="rId8"/>
    <p:sldLayoutId id="2147484179" r:id="rId9"/>
    <p:sldLayoutId id="2147484180" r:id="rId10"/>
    <p:sldLayoutId id="2147484181" r:id="rId11"/>
    <p:sldLayoutId id="2147484182" r:id="rId12"/>
    <p:sldLayoutId id="2147484183" r:id="rId13"/>
  </p:sldLayoutIdLst>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txStyles>
    <p:titleStyle>
      <a:lvl1pPr algn="l" rtl="0" eaLnBrk="1" fontAlgn="base" hangingPunct="1">
        <a:spcBef>
          <a:spcPct val="0"/>
        </a:spcBef>
        <a:spcAft>
          <a:spcPct val="0"/>
        </a:spcAft>
        <a:defRPr sz="4551">
          <a:solidFill>
            <a:srgbClr val="ED1C24"/>
          </a:solidFill>
          <a:latin typeface="Sweet Sans Pro Medium" panose="02000000000000000000" pitchFamily="50" charset="0"/>
          <a:ea typeface="+mj-ea"/>
          <a:cs typeface="Sweet Sans Pro Medium" panose="02000000000000000000" pitchFamily="50" charset="0"/>
          <a:sym typeface="SweetSansPro Medium" charset="0"/>
        </a:defRPr>
      </a:lvl1pPr>
      <a:lvl2pPr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2pPr>
      <a:lvl3pPr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3pPr>
      <a:lvl4pPr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4pPr>
      <a:lvl5pPr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5pPr>
      <a:lvl6pPr marL="342848"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6pPr>
      <a:lvl7pPr marL="685698"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7pPr>
      <a:lvl8pPr marL="1028546"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8pPr>
      <a:lvl9pPr marL="1371395"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9pPr>
    </p:titleStyle>
    <p:bodyStyle>
      <a:lvl1pPr marL="0" marR="0" indent="0" algn="l" defTabSz="685698" rtl="0" eaLnBrk="1" fontAlgn="base" latinLnBrk="0" hangingPunct="1">
        <a:lnSpc>
          <a:spcPct val="100000"/>
        </a:lnSpc>
        <a:spcBef>
          <a:spcPts val="1799"/>
        </a:spcBef>
        <a:spcAft>
          <a:spcPts val="449"/>
        </a:spcAft>
        <a:buClrTx/>
        <a:buSzTx/>
        <a:buFont typeface="Arial"/>
        <a:buNone/>
        <a:tabLst>
          <a:tab pos="86904" algn="l"/>
        </a:tabLst>
        <a:defRPr sz="3129" b="0" i="0" strike="noStrike">
          <a:solidFill>
            <a:schemeClr val="tx1"/>
          </a:solidFill>
          <a:latin typeface="Sweet Sans Pro Medium" panose="02000000000000000000" pitchFamily="50" charset="0"/>
          <a:ea typeface="+mn-ea"/>
          <a:cs typeface="Sweet Sans Pro Medium" panose="02000000000000000000" pitchFamily="50" charset="0"/>
          <a:sym typeface="SweetSansPro Medium" charset="0"/>
        </a:defRPr>
      </a:lvl1pPr>
      <a:lvl2pPr marL="685698" marR="0" indent="-82141" algn="l" defTabSz="685698" rtl="0" eaLnBrk="1" fontAlgn="base" latinLnBrk="0" hangingPunct="1">
        <a:lnSpc>
          <a:spcPct val="100000"/>
        </a:lnSpc>
        <a:spcBef>
          <a:spcPts val="1799"/>
        </a:spcBef>
        <a:spcAft>
          <a:spcPct val="0"/>
        </a:spcAft>
        <a:buClrTx/>
        <a:buSzTx/>
        <a:buFont typeface="Arial"/>
        <a:buChar char="•"/>
        <a:tabLst/>
        <a:defRPr sz="2987" b="0" i="0">
          <a:solidFill>
            <a:schemeClr val="tx1"/>
          </a:solidFill>
          <a:latin typeface="Sweet Sans Pro" panose="02000000000000000000" pitchFamily="50" charset="0"/>
          <a:ea typeface="+mn-ea"/>
          <a:cs typeface="Sweet Sans Pro" panose="02000000000000000000" pitchFamily="50" charset="0"/>
          <a:sym typeface="SweetSansPro Medium" charset="0"/>
        </a:defRPr>
      </a:lvl2pPr>
      <a:lvl3pPr marL="942835" marR="0" indent="-257137" algn="l" defTabSz="685698" rtl="0" eaLnBrk="1" fontAlgn="base" latinLnBrk="0" hangingPunct="1">
        <a:lnSpc>
          <a:spcPct val="100000"/>
        </a:lnSpc>
        <a:spcBef>
          <a:spcPts val="1799"/>
        </a:spcBef>
        <a:spcAft>
          <a:spcPct val="0"/>
        </a:spcAft>
        <a:buClr>
          <a:srgbClr val="ED1C24"/>
        </a:buClr>
        <a:buSzTx/>
        <a:buFont typeface="Arial"/>
        <a:buChar char="•"/>
        <a:tabLst/>
        <a:defRPr sz="2418" b="0" i="0">
          <a:solidFill>
            <a:schemeClr val="tx1"/>
          </a:solidFill>
          <a:latin typeface="Sweet Sans Pro" panose="02000000000000000000" pitchFamily="50" charset="0"/>
          <a:ea typeface="+mn-ea"/>
          <a:cs typeface="Sweet Sans Pro" panose="02000000000000000000" pitchFamily="50" charset="0"/>
          <a:sym typeface="SweetSansPro Medium" charset="0"/>
        </a:defRPr>
      </a:lvl3pPr>
      <a:lvl4pPr marL="1242826" indent="-214281" algn="l" rtl="0" eaLnBrk="1" fontAlgn="base" hangingPunct="1">
        <a:lnSpc>
          <a:spcPct val="100000"/>
        </a:lnSpc>
        <a:spcBef>
          <a:spcPts val="1799"/>
        </a:spcBef>
        <a:spcAft>
          <a:spcPct val="0"/>
        </a:spcAft>
        <a:buFont typeface="Arial"/>
        <a:buChar char="•"/>
        <a:defRPr sz="2276" b="0" i="0">
          <a:solidFill>
            <a:schemeClr val="tx1"/>
          </a:solidFill>
          <a:latin typeface="Sweet Sans Pro" panose="02000000000000000000" pitchFamily="50" charset="0"/>
          <a:ea typeface="+mn-ea"/>
          <a:cs typeface="Sweet Sans Pro" panose="02000000000000000000" pitchFamily="50" charset="0"/>
          <a:sym typeface="SweetSansPro Medium" charset="0"/>
        </a:defRPr>
      </a:lvl4pPr>
      <a:lvl5pPr marL="1585675" indent="-214281" algn="l" rtl="0" eaLnBrk="1" fontAlgn="base" hangingPunct="1">
        <a:lnSpc>
          <a:spcPct val="100000"/>
        </a:lnSpc>
        <a:spcBef>
          <a:spcPts val="1799"/>
        </a:spcBef>
        <a:spcAft>
          <a:spcPct val="0"/>
        </a:spcAft>
        <a:buFont typeface="Arial"/>
        <a:buChar char="•"/>
        <a:defRPr sz="2276" b="0" i="0">
          <a:solidFill>
            <a:schemeClr val="tx1"/>
          </a:solidFill>
          <a:latin typeface="Sweet Sans Pro" panose="02000000000000000000" pitchFamily="50" charset="0"/>
          <a:ea typeface="+mn-ea"/>
          <a:cs typeface="Sweet Sans Pro" panose="02000000000000000000" pitchFamily="50" charset="0"/>
          <a:sym typeface="SweetSansPro Medium" charset="0"/>
        </a:defRPr>
      </a:lvl5pPr>
      <a:lvl6pPr marL="342848" algn="l" rtl="0" eaLnBrk="1" fontAlgn="base" hangingPunct="1">
        <a:lnSpc>
          <a:spcPct val="80000"/>
        </a:lnSpc>
        <a:spcBef>
          <a:spcPts val="1799"/>
        </a:spcBef>
        <a:spcAft>
          <a:spcPct val="0"/>
        </a:spcAft>
        <a:defRPr sz="1050">
          <a:solidFill>
            <a:schemeClr val="tx1"/>
          </a:solidFill>
          <a:latin typeface="+mn-lt"/>
          <a:ea typeface="+mn-ea"/>
          <a:cs typeface="+mn-cs"/>
          <a:sym typeface="SweetSansPro Medium" charset="0"/>
        </a:defRPr>
      </a:lvl6pPr>
      <a:lvl7pPr marL="685698" algn="l" rtl="0" eaLnBrk="1" fontAlgn="base" hangingPunct="1">
        <a:lnSpc>
          <a:spcPct val="80000"/>
        </a:lnSpc>
        <a:spcBef>
          <a:spcPts val="1799"/>
        </a:spcBef>
        <a:spcAft>
          <a:spcPct val="0"/>
        </a:spcAft>
        <a:defRPr sz="1050">
          <a:solidFill>
            <a:schemeClr val="tx1"/>
          </a:solidFill>
          <a:latin typeface="+mn-lt"/>
          <a:ea typeface="+mn-ea"/>
          <a:cs typeface="+mn-cs"/>
          <a:sym typeface="SweetSansPro Medium" charset="0"/>
        </a:defRPr>
      </a:lvl7pPr>
      <a:lvl8pPr marL="1028546" algn="l" rtl="0" eaLnBrk="1" fontAlgn="base" hangingPunct="1">
        <a:lnSpc>
          <a:spcPct val="80000"/>
        </a:lnSpc>
        <a:spcBef>
          <a:spcPts val="1799"/>
        </a:spcBef>
        <a:spcAft>
          <a:spcPct val="0"/>
        </a:spcAft>
        <a:defRPr sz="1050">
          <a:solidFill>
            <a:schemeClr val="tx1"/>
          </a:solidFill>
          <a:latin typeface="+mn-lt"/>
          <a:ea typeface="+mn-ea"/>
          <a:cs typeface="+mn-cs"/>
          <a:sym typeface="SweetSansPro Medium" charset="0"/>
        </a:defRPr>
      </a:lvl8pPr>
      <a:lvl9pPr marL="1371395" algn="l" rtl="0" eaLnBrk="1" fontAlgn="base" hangingPunct="1">
        <a:lnSpc>
          <a:spcPct val="80000"/>
        </a:lnSpc>
        <a:spcBef>
          <a:spcPts val="1799"/>
        </a:spcBef>
        <a:spcAft>
          <a:spcPct val="0"/>
        </a:spcAft>
        <a:defRPr sz="1050">
          <a:solidFill>
            <a:schemeClr val="tx1"/>
          </a:solidFill>
          <a:latin typeface="+mn-lt"/>
          <a:ea typeface="+mn-ea"/>
          <a:cs typeface="+mn-cs"/>
          <a:sym typeface="SweetSansPro Medium" charset="0"/>
        </a:defRPr>
      </a:lvl9pPr>
    </p:bodyStyle>
    <p:otherStyle>
      <a:defPPr>
        <a:defRPr lang="en-US"/>
      </a:defPPr>
      <a:lvl1pPr marL="0" algn="l" defTabSz="685698" rtl="0" eaLnBrk="1" latinLnBrk="0" hangingPunct="1">
        <a:defRPr sz="1351" kern="1200">
          <a:solidFill>
            <a:schemeClr val="tx1"/>
          </a:solidFill>
          <a:latin typeface="+mn-lt"/>
          <a:ea typeface="+mn-ea"/>
          <a:cs typeface="+mn-cs"/>
        </a:defRPr>
      </a:lvl1pPr>
      <a:lvl2pPr marL="342848" algn="l" defTabSz="685698" rtl="0" eaLnBrk="1" latinLnBrk="0" hangingPunct="1">
        <a:defRPr sz="1351" kern="1200">
          <a:solidFill>
            <a:schemeClr val="tx1"/>
          </a:solidFill>
          <a:latin typeface="+mn-lt"/>
          <a:ea typeface="+mn-ea"/>
          <a:cs typeface="+mn-cs"/>
        </a:defRPr>
      </a:lvl2pPr>
      <a:lvl3pPr marL="685698" algn="l" defTabSz="685698" rtl="0" eaLnBrk="1" latinLnBrk="0" hangingPunct="1">
        <a:defRPr sz="1351" kern="1200">
          <a:solidFill>
            <a:schemeClr val="tx1"/>
          </a:solidFill>
          <a:latin typeface="+mn-lt"/>
          <a:ea typeface="+mn-ea"/>
          <a:cs typeface="+mn-cs"/>
        </a:defRPr>
      </a:lvl3pPr>
      <a:lvl4pPr marL="1028546" algn="l" defTabSz="685698" rtl="0" eaLnBrk="1" latinLnBrk="0" hangingPunct="1">
        <a:defRPr sz="1351" kern="1200">
          <a:solidFill>
            <a:schemeClr val="tx1"/>
          </a:solidFill>
          <a:latin typeface="+mn-lt"/>
          <a:ea typeface="+mn-ea"/>
          <a:cs typeface="+mn-cs"/>
        </a:defRPr>
      </a:lvl4pPr>
      <a:lvl5pPr marL="1371395" algn="l" defTabSz="685698" rtl="0" eaLnBrk="1" latinLnBrk="0" hangingPunct="1">
        <a:defRPr sz="1351" kern="1200">
          <a:solidFill>
            <a:schemeClr val="tx1"/>
          </a:solidFill>
          <a:latin typeface="+mn-lt"/>
          <a:ea typeface="+mn-ea"/>
          <a:cs typeface="+mn-cs"/>
        </a:defRPr>
      </a:lvl5pPr>
      <a:lvl6pPr marL="1714245" algn="l" defTabSz="685698" rtl="0" eaLnBrk="1" latinLnBrk="0" hangingPunct="1">
        <a:defRPr sz="1351" kern="1200">
          <a:solidFill>
            <a:schemeClr val="tx1"/>
          </a:solidFill>
          <a:latin typeface="+mn-lt"/>
          <a:ea typeface="+mn-ea"/>
          <a:cs typeface="+mn-cs"/>
        </a:defRPr>
      </a:lvl6pPr>
      <a:lvl7pPr marL="2057093" algn="l" defTabSz="685698" rtl="0" eaLnBrk="1" latinLnBrk="0" hangingPunct="1">
        <a:defRPr sz="1351" kern="1200">
          <a:solidFill>
            <a:schemeClr val="tx1"/>
          </a:solidFill>
          <a:latin typeface="+mn-lt"/>
          <a:ea typeface="+mn-ea"/>
          <a:cs typeface="+mn-cs"/>
        </a:defRPr>
      </a:lvl7pPr>
      <a:lvl8pPr marL="2399940" algn="l" defTabSz="685698" rtl="0" eaLnBrk="1" latinLnBrk="0" hangingPunct="1">
        <a:defRPr sz="1351" kern="1200">
          <a:solidFill>
            <a:schemeClr val="tx1"/>
          </a:solidFill>
          <a:latin typeface="+mn-lt"/>
          <a:ea typeface="+mn-ea"/>
          <a:cs typeface="+mn-cs"/>
        </a:defRPr>
      </a:lvl8pPr>
      <a:lvl9pPr marL="2742789" algn="l" defTabSz="685698" rtl="0" eaLnBrk="1" latinLnBrk="0" hangingPunct="1">
        <a:defRPr sz="135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hyperlink" Target="http://brentozar.com/go/sargable" TargetMode="Externa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T-SQL Anti-</a:t>
            </a:r>
            <a:r>
              <a:rPr lang="en-US" dirty="0" smtClean="0"/>
              <a:t>patterns</a:t>
            </a:r>
            <a:endParaRPr lang="en-US" dirty="0"/>
          </a:p>
        </p:txBody>
      </p:sp>
      <p:sp>
        <p:nvSpPr>
          <p:cNvPr id="4" name="Content Placeholder 3"/>
          <p:cNvSpPr>
            <a:spLocks noGrp="1"/>
          </p:cNvSpPr>
          <p:nvPr>
            <p:ph sz="quarter" idx="10"/>
          </p:nvPr>
        </p:nvSpPr>
        <p:spPr/>
        <p:txBody>
          <a:bodyPr/>
          <a:lstStyle/>
          <a:p>
            <a:endParaRPr lang="en-US"/>
          </a:p>
        </p:txBody>
      </p:sp>
    </p:spTree>
    <p:extLst>
      <p:ext uri="{BB962C8B-B14F-4D97-AF65-F5344CB8AC3E}">
        <p14:creationId xmlns:p14="http://schemas.microsoft.com/office/powerpoint/2010/main" val="40015260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could go wrong?</a:t>
            </a:r>
            <a:endParaRPr lang="en-US" dirty="0"/>
          </a:p>
        </p:txBody>
      </p:sp>
      <p:sp>
        <p:nvSpPr>
          <p:cNvPr id="3" name="Content Placeholder 2"/>
          <p:cNvSpPr>
            <a:spLocks noGrp="1"/>
          </p:cNvSpPr>
          <p:nvPr>
            <p:ph idx="1"/>
          </p:nvPr>
        </p:nvSpPr>
        <p:spPr/>
        <p:txBody>
          <a:bodyPr>
            <a:normAutofit/>
          </a:bodyPr>
          <a:lstStyle/>
          <a:p>
            <a:r>
              <a:rPr lang="en-US" dirty="0">
                <a:latin typeface="Consolas"/>
                <a:cs typeface="Consolas"/>
              </a:rPr>
              <a:t>Table '</a:t>
            </a:r>
            <a:r>
              <a:rPr lang="en-US" dirty="0" err="1">
                <a:latin typeface="Consolas"/>
                <a:cs typeface="Consolas"/>
              </a:rPr>
              <a:t>SalesOrderDetail</a:t>
            </a:r>
            <a:r>
              <a:rPr lang="en-US" dirty="0">
                <a:latin typeface="Consolas"/>
                <a:cs typeface="Consolas"/>
              </a:rPr>
              <a:t>'. </a:t>
            </a:r>
            <a:br>
              <a:rPr lang="en-US" dirty="0">
                <a:latin typeface="Consolas"/>
                <a:cs typeface="Consolas"/>
              </a:rPr>
            </a:br>
            <a:r>
              <a:rPr lang="en-US" b="1" dirty="0">
                <a:solidFill>
                  <a:srgbClr val="D1282E"/>
                </a:solidFill>
                <a:latin typeface="Consolas"/>
                <a:cs typeface="Consolas"/>
              </a:rPr>
              <a:t>Scan count 861</a:t>
            </a:r>
            <a:r>
              <a:rPr lang="en-US" dirty="0">
                <a:latin typeface="Consolas"/>
                <a:cs typeface="Consolas"/>
              </a:rPr>
              <a:t>, logical reads 2765</a:t>
            </a:r>
          </a:p>
          <a:p>
            <a:r>
              <a:rPr lang="en-US" dirty="0">
                <a:latin typeface="Consolas"/>
                <a:cs typeface="Consolas"/>
              </a:rPr>
              <a:t>Table '</a:t>
            </a:r>
            <a:r>
              <a:rPr lang="en-US" dirty="0" err="1">
                <a:latin typeface="Consolas"/>
                <a:cs typeface="Consolas"/>
              </a:rPr>
              <a:t>SalesOrderHeader</a:t>
            </a:r>
            <a:r>
              <a:rPr lang="en-US" dirty="0">
                <a:latin typeface="Consolas"/>
                <a:cs typeface="Consolas"/>
              </a:rPr>
              <a:t>'. </a:t>
            </a:r>
            <a:br>
              <a:rPr lang="en-US" dirty="0">
                <a:latin typeface="Consolas"/>
                <a:cs typeface="Consolas"/>
              </a:rPr>
            </a:br>
            <a:r>
              <a:rPr lang="en-US" b="1" dirty="0">
                <a:solidFill>
                  <a:srgbClr val="D1282E"/>
                </a:solidFill>
                <a:latin typeface="Consolas"/>
                <a:cs typeface="Consolas"/>
              </a:rPr>
              <a:t>Scan count 121</a:t>
            </a:r>
            <a:r>
              <a:rPr lang="en-US" dirty="0">
                <a:latin typeface="Consolas"/>
                <a:cs typeface="Consolas"/>
              </a:rPr>
              <a:t>, logical reads 243</a:t>
            </a:r>
          </a:p>
          <a:p>
            <a:r>
              <a:rPr lang="en-US" dirty="0">
                <a:latin typeface="Consolas"/>
                <a:cs typeface="Consolas"/>
              </a:rPr>
              <a:t>Table 'Customer'. </a:t>
            </a:r>
            <a:br>
              <a:rPr lang="en-US" dirty="0">
                <a:latin typeface="Consolas"/>
                <a:cs typeface="Consolas"/>
              </a:rPr>
            </a:br>
            <a:r>
              <a:rPr lang="en-US" dirty="0">
                <a:latin typeface="Consolas"/>
                <a:cs typeface="Consolas"/>
              </a:rPr>
              <a:t>Scan count 1, logical reads 37</a:t>
            </a:r>
          </a:p>
          <a:p>
            <a:endParaRPr lang="en-US" dirty="0">
              <a:latin typeface="Consolas"/>
              <a:cs typeface="Consolas"/>
            </a:endParaRPr>
          </a:p>
        </p:txBody>
      </p:sp>
      <p:pic>
        <p:nvPicPr>
          <p:cNvPr id="4" name="Picture 3" descr="oh the huge manate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05267" y="4221570"/>
            <a:ext cx="7080997" cy="5532029"/>
          </a:xfrm>
          <a:prstGeom prst="rect">
            <a:avLst/>
          </a:prstGeom>
        </p:spPr>
      </p:pic>
    </p:spTree>
    <p:extLst>
      <p:ext uri="{BB962C8B-B14F-4D97-AF65-F5344CB8AC3E}">
        <p14:creationId xmlns:p14="http://schemas.microsoft.com/office/powerpoint/2010/main" val="2934690395"/>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Wait, what?</a:t>
            </a:r>
            <a:endParaRPr lang="en-US" dirty="0"/>
          </a:p>
        </p:txBody>
      </p:sp>
      <p:sp>
        <p:nvSpPr>
          <p:cNvPr id="3" name="Content Placeholder 2"/>
          <p:cNvSpPr>
            <a:spLocks noGrp="1"/>
          </p:cNvSpPr>
          <p:nvPr>
            <p:ph idx="1"/>
          </p:nvPr>
        </p:nvSpPr>
        <p:spPr/>
        <p:txBody>
          <a:bodyPr/>
          <a:lstStyle/>
          <a:p>
            <a:r>
              <a:rPr lang="en-US" dirty="0" err="1" smtClean="0"/>
              <a:t>CheckPermissions</a:t>
            </a:r>
            <a:r>
              <a:rPr lang="en-US" dirty="0" smtClean="0"/>
              <a:t> forces row by row execution.</a:t>
            </a:r>
          </a:p>
          <a:p>
            <a:pPr marL="1250439" lvl="1" indent="-457200"/>
            <a:r>
              <a:rPr lang="en-US" dirty="0" smtClean="0"/>
              <a:t>Increases access to underlying tables.</a:t>
            </a:r>
          </a:p>
          <a:p>
            <a:pPr marL="1250439" lvl="1" indent="-457200"/>
            <a:r>
              <a:rPr lang="en-US" dirty="0" smtClean="0"/>
              <a:t>No easy way to tell without in-depth investigation.</a:t>
            </a:r>
          </a:p>
          <a:p>
            <a:pPr marL="457200" indent="-457200"/>
            <a:r>
              <a:rPr lang="en-US" dirty="0" smtClean="0"/>
              <a:t>This is going to be hard to find</a:t>
            </a:r>
          </a:p>
          <a:p>
            <a:pPr marL="1250439" lvl="1" indent="-457200"/>
            <a:r>
              <a:rPr lang="en-US" dirty="0" smtClean="0"/>
              <a:t>Average CPU per execution is 75 microseconds.</a:t>
            </a:r>
          </a:p>
          <a:p>
            <a:pPr marL="1250439" lvl="1" indent="-457200"/>
            <a:r>
              <a:rPr lang="en-US" dirty="0" smtClean="0"/>
              <a:t>6 reads per execution.</a:t>
            </a:r>
          </a:p>
          <a:p>
            <a:pPr marL="457200" indent="-457200"/>
            <a:endParaRPr lang="en-US" dirty="0" smtClean="0"/>
          </a:p>
        </p:txBody>
      </p:sp>
    </p:spTree>
    <p:extLst>
      <p:ext uri="{BB962C8B-B14F-4D97-AF65-F5344CB8AC3E}">
        <p14:creationId xmlns:p14="http://schemas.microsoft.com/office/powerpoint/2010/main" val="1525896102"/>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Identifying the Problem: Interactive Means</a:t>
            </a:r>
            <a:endParaRPr lang="en-US" dirty="0"/>
          </a:p>
        </p:txBody>
      </p:sp>
      <p:sp>
        <p:nvSpPr>
          <p:cNvPr id="3" name="Content Placeholder 2"/>
          <p:cNvSpPr>
            <a:spLocks noGrp="1"/>
          </p:cNvSpPr>
          <p:nvPr>
            <p:ph idx="1"/>
          </p:nvPr>
        </p:nvSpPr>
        <p:spPr/>
        <p:txBody>
          <a:bodyPr>
            <a:normAutofit/>
          </a:bodyPr>
          <a:lstStyle/>
          <a:p>
            <a:r>
              <a:rPr lang="en-US" dirty="0" smtClean="0"/>
              <a:t>Service Side Trace</a:t>
            </a:r>
          </a:p>
          <a:p>
            <a:pPr marL="1250439" lvl="1" indent="-457200"/>
            <a:r>
              <a:rPr lang="en-US" dirty="0" smtClean="0"/>
              <a:t>Requires the problem to be observed.</a:t>
            </a:r>
          </a:p>
          <a:p>
            <a:pPr marL="1250439" lvl="1" indent="-457200"/>
            <a:r>
              <a:rPr lang="en-US" dirty="0" smtClean="0"/>
              <a:t>This issue won’t show up in most traces: short duration, low reads.</a:t>
            </a:r>
          </a:p>
          <a:p>
            <a:pPr marL="457200" indent="-457200"/>
            <a:r>
              <a:rPr lang="en-US" dirty="0" smtClean="0"/>
              <a:t>Extended Events</a:t>
            </a:r>
          </a:p>
          <a:p>
            <a:pPr marL="1250439" lvl="1" indent="-457200"/>
            <a:r>
              <a:rPr lang="en-US" dirty="0"/>
              <a:t>Finer grained </a:t>
            </a:r>
            <a:r>
              <a:rPr lang="en-US" dirty="0" smtClean="0"/>
              <a:t>control.</a:t>
            </a:r>
          </a:p>
          <a:p>
            <a:pPr marL="1250439" lvl="1" indent="-457200"/>
            <a:r>
              <a:rPr lang="en-US" dirty="0" smtClean="0"/>
              <a:t>Same problems as a trace.</a:t>
            </a:r>
          </a:p>
          <a:p>
            <a:pPr marL="457200" indent="-457200"/>
            <a:endParaRPr lang="en-US" dirty="0"/>
          </a:p>
        </p:txBody>
      </p:sp>
    </p:spTree>
    <p:extLst>
      <p:ext uri="{BB962C8B-B14F-4D97-AF65-F5344CB8AC3E}">
        <p14:creationId xmlns:p14="http://schemas.microsoft.com/office/powerpoint/2010/main" val="1983116685"/>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Identifying the Problem: </a:t>
            </a:r>
            <a:r>
              <a:rPr lang="en-US" dirty="0" smtClean="0"/>
              <a:t/>
            </a:r>
            <a:br>
              <a:rPr lang="en-US" dirty="0" smtClean="0"/>
            </a:br>
            <a:r>
              <a:rPr lang="en-US" dirty="0" smtClean="0"/>
              <a:t>Historical Means</a:t>
            </a:r>
            <a:endParaRPr lang="en-US" dirty="0"/>
          </a:p>
        </p:txBody>
      </p:sp>
      <p:sp>
        <p:nvSpPr>
          <p:cNvPr id="3" name="Content Placeholder 2"/>
          <p:cNvSpPr>
            <a:spLocks noGrp="1"/>
          </p:cNvSpPr>
          <p:nvPr>
            <p:ph idx="1"/>
          </p:nvPr>
        </p:nvSpPr>
        <p:spPr/>
        <p:txBody>
          <a:bodyPr/>
          <a:lstStyle/>
          <a:p>
            <a:pPr marL="457200" indent="-457200"/>
            <a:r>
              <a:rPr lang="en-US" dirty="0"/>
              <a:t>Plan Cache</a:t>
            </a:r>
          </a:p>
          <a:p>
            <a:pPr marL="1250439" lvl="1" indent="-457200"/>
            <a:r>
              <a:rPr lang="en-US" dirty="0"/>
              <a:t>Historical information.</a:t>
            </a:r>
          </a:p>
          <a:p>
            <a:pPr marL="1250439" lvl="1" indent="-457200"/>
            <a:r>
              <a:rPr lang="en-US" dirty="0"/>
              <a:t>Lightweight querying.</a:t>
            </a:r>
          </a:p>
          <a:p>
            <a:pPr marL="1250439" lvl="1" indent="-457200"/>
            <a:r>
              <a:rPr lang="en-US" dirty="0"/>
              <a:t>We don’t have to prepare in advance to capture problems</a:t>
            </a:r>
            <a:r>
              <a:rPr lang="en-US" dirty="0" smtClean="0"/>
              <a:t>.</a:t>
            </a:r>
          </a:p>
          <a:p>
            <a:pPr marL="457200" indent="-457200"/>
            <a:r>
              <a:rPr lang="en-US" dirty="0" smtClean="0"/>
              <a:t>I like this approach</a:t>
            </a:r>
          </a:p>
          <a:p>
            <a:pPr marL="1250439" lvl="1" indent="-457200"/>
            <a:r>
              <a:rPr lang="en-US" dirty="0" smtClean="0"/>
              <a:t>It’s lightweight.</a:t>
            </a:r>
          </a:p>
          <a:p>
            <a:pPr marL="1250439" lvl="1" indent="-457200"/>
            <a:r>
              <a:rPr lang="en-US" dirty="0" smtClean="0"/>
              <a:t>It lets me find problems I didn’t think to watch for.</a:t>
            </a:r>
            <a:endParaRPr lang="en-US" dirty="0"/>
          </a:p>
          <a:p>
            <a:endParaRPr lang="en-US" dirty="0"/>
          </a:p>
        </p:txBody>
      </p:sp>
    </p:spTree>
    <p:extLst>
      <p:ext uri="{BB962C8B-B14F-4D97-AF65-F5344CB8AC3E}">
        <p14:creationId xmlns:p14="http://schemas.microsoft.com/office/powerpoint/2010/main" val="2714086538"/>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Tree>
    <p:extLst>
      <p:ext uri="{BB962C8B-B14F-4D97-AF65-F5344CB8AC3E}">
        <p14:creationId xmlns:p14="http://schemas.microsoft.com/office/powerpoint/2010/main" val="2774313656"/>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What about TVFs?</a:t>
            </a:r>
            <a:endParaRPr lang="en-US" dirty="0"/>
          </a:p>
        </p:txBody>
      </p:sp>
    </p:spTree>
    <p:extLst>
      <p:ext uri="{BB962C8B-B14F-4D97-AF65-F5344CB8AC3E}">
        <p14:creationId xmlns:p14="http://schemas.microsoft.com/office/powerpoint/2010/main" val="2483735269"/>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function</a:t>
            </a:r>
            <a:br>
              <a:rPr lang="en-US" dirty="0" smtClean="0"/>
            </a:br>
            <a:r>
              <a:rPr lang="en-US" dirty="0" smtClean="0"/>
              <a:t>that returns</a:t>
            </a:r>
            <a:br>
              <a:rPr lang="en-US" dirty="0" smtClean="0"/>
            </a:br>
            <a:r>
              <a:rPr lang="en-US" dirty="0" smtClean="0"/>
              <a:t>a </a:t>
            </a:r>
            <a:r>
              <a:rPr lang="en-US" dirty="0" smtClean="0">
                <a:solidFill>
                  <a:srgbClr val="FF0000"/>
                </a:solidFill>
              </a:rPr>
              <a:t>tabular </a:t>
            </a:r>
            <a:r>
              <a:rPr lang="en-US" dirty="0" smtClean="0"/>
              <a:t>value</a:t>
            </a:r>
            <a:endParaRPr lang="en-US" dirty="0"/>
          </a:p>
        </p:txBody>
      </p:sp>
    </p:spTree>
    <p:extLst>
      <p:ext uri="{BB962C8B-B14F-4D97-AF65-F5344CB8AC3E}">
        <p14:creationId xmlns:p14="http://schemas.microsoft.com/office/powerpoint/2010/main" val="2789736861"/>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TVF in Action!</a:t>
            </a:r>
            <a:endParaRPr lang="en-US" dirty="0"/>
          </a:p>
        </p:txBody>
      </p:sp>
      <p:pic>
        <p:nvPicPr>
          <p:cNvPr id="4" name="Content Placeholder 3" descr="SQL Server 2014 CTP2 2014-01-01 13-09-57.png"/>
          <p:cNvPicPr>
            <a:picLocks noGrp="1" noChangeAspect="1"/>
          </p:cNvPicPr>
          <p:nvPr>
            <p:ph idx="1"/>
          </p:nvPr>
        </p:nvPicPr>
        <p:blipFill rotWithShape="1">
          <a:blip r:embed="rId2" cstate="email">
            <a:extLst>
              <a:ext uri="{28A0092B-C50C-407E-A947-70E740481C1C}">
                <a14:useLocalDpi xmlns:a14="http://schemas.microsoft.com/office/drawing/2010/main" val="0"/>
              </a:ext>
            </a:extLst>
          </a:blip>
          <a:stretch/>
        </p:blipFill>
        <p:spPr>
          <a:xfrm>
            <a:off x="3765409" y="3079651"/>
            <a:ext cx="5473981" cy="3848298"/>
          </a:xfrm>
        </p:spPr>
      </p:pic>
    </p:spTree>
    <p:extLst>
      <p:ext uri="{BB962C8B-B14F-4D97-AF65-F5344CB8AC3E}">
        <p14:creationId xmlns:p14="http://schemas.microsoft.com/office/powerpoint/2010/main" val="531997747"/>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TVF in Action!</a:t>
            </a:r>
            <a:endParaRPr lang="en-US" dirty="0"/>
          </a:p>
        </p:txBody>
      </p:sp>
      <p:pic>
        <p:nvPicPr>
          <p:cNvPr id="4" name="Content Placeholder 3" descr="SQL Server 2014 CTP2 2014-01-01 13-09-57.png"/>
          <p:cNvPicPr>
            <a:picLocks noGrp="1" noChangeAspect="1"/>
          </p:cNvPicPr>
          <p:nvPr>
            <p:ph idx="1"/>
          </p:nvPr>
        </p:nvPicPr>
        <p:blipFill rotWithShape="1">
          <a:blip r:embed="rId2">
            <a:extLst>
              <a:ext uri="{28A0092B-C50C-407E-A947-70E740481C1C}">
                <a14:useLocalDpi xmlns:a14="http://schemas.microsoft.com/office/drawing/2010/main" val="0"/>
              </a:ext>
            </a:extLst>
          </a:blip>
          <a:srcRect l="-424" r="-10342"/>
          <a:stretch/>
        </p:blipFill>
        <p:spPr>
          <a:xfrm>
            <a:off x="454896" y="1955800"/>
            <a:ext cx="9604838" cy="6096000"/>
          </a:xfrm>
        </p:spPr>
      </p:pic>
      <p:pic>
        <p:nvPicPr>
          <p:cNvPr id="3" name="Picture 2" descr="SQL Server 2014 CTP2 2014-01-01 13-41-36.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486823" y="-50552"/>
            <a:ext cx="4837624" cy="8562440"/>
          </a:xfrm>
          <a:prstGeom prst="rect">
            <a:avLst/>
          </a:prstGeom>
        </p:spPr>
      </p:pic>
      <p:sp>
        <p:nvSpPr>
          <p:cNvPr id="5" name="Rounded Rectangle 4"/>
          <p:cNvSpPr/>
          <p:nvPr/>
        </p:nvSpPr>
        <p:spPr bwMode="auto">
          <a:xfrm>
            <a:off x="7486823" y="2142190"/>
            <a:ext cx="4837624" cy="303319"/>
          </a:xfrm>
          <a:prstGeom prst="roundRect">
            <a:avLst/>
          </a:prstGeom>
          <a:noFill/>
          <a:ln w="76200"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200" b="0" i="0" u="none" strike="noStrike" cap="none" normalizeH="0" baseline="0" smtClean="0">
              <a:ln>
                <a:noFill/>
              </a:ln>
              <a:solidFill>
                <a:schemeClr val="accent2"/>
              </a:solidFill>
              <a:effectLst/>
              <a:latin typeface="GillSans" charset="0"/>
              <a:ea typeface="ヒラギノ角ゴ ProN W3" charset="0"/>
              <a:cs typeface="ヒラギノ角ゴ ProN W3" charset="0"/>
              <a:sym typeface="GillSans" charset="0"/>
            </a:endParaRPr>
          </a:p>
        </p:txBody>
      </p:sp>
      <p:sp>
        <p:nvSpPr>
          <p:cNvPr id="6" name="Rounded Rectangle 5"/>
          <p:cNvSpPr/>
          <p:nvPr/>
        </p:nvSpPr>
        <p:spPr bwMode="auto">
          <a:xfrm>
            <a:off x="7486823" y="4228248"/>
            <a:ext cx="4837624" cy="303319"/>
          </a:xfrm>
          <a:prstGeom prst="roundRect">
            <a:avLst/>
          </a:prstGeom>
          <a:noFill/>
          <a:ln w="76200"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91440" tIns="45720" rIns="91440" bIns="45720" numCol="1" rtlCol="0" anchor="t" anchorCtr="0" compatLnSpc="1">
            <a:prstTxWarp prst="textNoShape">
              <a:avLst/>
            </a:prstTxWarp>
          </a:bodyPr>
          <a:lstStyle/>
          <a:p>
            <a:endParaRPr lang="en-US" sz="4200">
              <a:solidFill>
                <a:schemeClr val="accent2"/>
              </a:solidFill>
            </a:endParaRPr>
          </a:p>
        </p:txBody>
      </p:sp>
    </p:spTree>
    <p:extLst>
      <p:ext uri="{BB962C8B-B14F-4D97-AF65-F5344CB8AC3E}">
        <p14:creationId xmlns:p14="http://schemas.microsoft.com/office/powerpoint/2010/main" val="2725605797"/>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QL Server 2014 2014-04-27 17-01-08 2014-04-27 17-01-13.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4896" y="2445509"/>
            <a:ext cx="8170872" cy="4955845"/>
          </a:xfrm>
          <a:prstGeom prst="rect">
            <a:avLst/>
          </a:prstGeom>
        </p:spPr>
      </p:pic>
      <p:pic>
        <p:nvPicPr>
          <p:cNvPr id="3" name="Picture 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493571" y="-50552"/>
            <a:ext cx="4824128" cy="8562440"/>
          </a:xfrm>
          <a:prstGeom prst="rect">
            <a:avLst/>
          </a:prstGeom>
        </p:spPr>
      </p:pic>
      <p:sp>
        <p:nvSpPr>
          <p:cNvPr id="5" name="Rounded Rectangle 4"/>
          <p:cNvSpPr/>
          <p:nvPr/>
        </p:nvSpPr>
        <p:spPr bwMode="auto">
          <a:xfrm>
            <a:off x="7486823" y="2142190"/>
            <a:ext cx="4837624" cy="303319"/>
          </a:xfrm>
          <a:prstGeom prst="roundRect">
            <a:avLst/>
          </a:prstGeom>
          <a:noFill/>
          <a:ln w="76200"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91440" tIns="45720" rIns="91440" bIns="45720" numCol="1" rtlCol="0" anchor="t" anchorCtr="0" compatLnSpc="1">
            <a:prstTxWarp prst="textNoShape">
              <a:avLst/>
            </a:prstTxWarp>
          </a:bodyPr>
          <a:lstStyle/>
          <a:p>
            <a:endParaRPr lang="en-US" sz="4200">
              <a:solidFill>
                <a:schemeClr val="accent2"/>
              </a:solidFill>
            </a:endParaRPr>
          </a:p>
        </p:txBody>
      </p:sp>
      <p:sp>
        <p:nvSpPr>
          <p:cNvPr id="6" name="Rounded Rectangle 5"/>
          <p:cNvSpPr/>
          <p:nvPr/>
        </p:nvSpPr>
        <p:spPr bwMode="auto">
          <a:xfrm>
            <a:off x="7486823" y="4228248"/>
            <a:ext cx="4837624" cy="303319"/>
          </a:xfrm>
          <a:prstGeom prst="roundRect">
            <a:avLst/>
          </a:prstGeom>
          <a:noFill/>
          <a:ln w="76200"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91440" tIns="45720" rIns="91440" bIns="45720" numCol="1" rtlCol="0" anchor="t" anchorCtr="0" compatLnSpc="1">
            <a:prstTxWarp prst="textNoShape">
              <a:avLst/>
            </a:prstTxWarp>
          </a:bodyPr>
          <a:lstStyle/>
          <a:p>
            <a:endParaRPr lang="en-US" sz="4200">
              <a:solidFill>
                <a:schemeClr val="accent2"/>
              </a:solidFill>
            </a:endParaRPr>
          </a:p>
        </p:txBody>
      </p:sp>
      <p:sp>
        <p:nvSpPr>
          <p:cNvPr id="2" name="Title 1"/>
          <p:cNvSpPr>
            <a:spLocks noGrp="1"/>
          </p:cNvSpPr>
          <p:nvPr>
            <p:ph type="title"/>
          </p:nvPr>
        </p:nvSpPr>
        <p:spPr/>
        <p:txBody>
          <a:bodyPr/>
          <a:lstStyle/>
          <a:p>
            <a:r>
              <a:rPr lang="en-US" dirty="0" smtClean="0"/>
              <a:t>A TVF in Action!</a:t>
            </a:r>
            <a:br>
              <a:rPr lang="en-US" dirty="0" smtClean="0"/>
            </a:br>
            <a:r>
              <a:rPr lang="en-US" sz="4000" dirty="0" smtClean="0"/>
              <a:t>Now with different </a:t>
            </a:r>
            <a:br>
              <a:rPr lang="en-US" sz="4000" dirty="0" smtClean="0"/>
            </a:br>
            <a:r>
              <a:rPr lang="en-US" sz="4000" dirty="0" smtClean="0"/>
              <a:t>parameters</a:t>
            </a:r>
            <a:endParaRPr lang="en-US" sz="4000" dirty="0"/>
          </a:p>
        </p:txBody>
      </p:sp>
    </p:spTree>
    <p:extLst>
      <p:ext uri="{BB962C8B-B14F-4D97-AF65-F5344CB8AC3E}">
        <p14:creationId xmlns:p14="http://schemas.microsoft.com/office/powerpoint/2010/main" val="2553264625"/>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Our Agenda</a:t>
            </a:r>
            <a:endParaRPr lang="en-US" dirty="0"/>
          </a:p>
        </p:txBody>
      </p:sp>
      <p:sp>
        <p:nvSpPr>
          <p:cNvPr id="4" name="Content Placeholder 3"/>
          <p:cNvSpPr>
            <a:spLocks noGrp="1"/>
          </p:cNvSpPr>
          <p:nvPr>
            <p:ph idx="1"/>
          </p:nvPr>
        </p:nvSpPr>
        <p:spPr/>
        <p:txBody>
          <a:bodyPr/>
          <a:lstStyle/>
          <a:p>
            <a:r>
              <a:rPr lang="en-US" dirty="0" smtClean="0"/>
              <a:t>Low Functioning Functions</a:t>
            </a:r>
          </a:p>
          <a:p>
            <a:pPr marL="457200" indent="-457200"/>
            <a:r>
              <a:rPr lang="en-US" dirty="0" smtClean="0"/>
              <a:t>Nesting Habits of the Wild Query</a:t>
            </a:r>
          </a:p>
        </p:txBody>
      </p:sp>
    </p:spTree>
    <p:extLst>
      <p:ext uri="{BB962C8B-B14F-4D97-AF65-F5344CB8AC3E}">
        <p14:creationId xmlns:p14="http://schemas.microsoft.com/office/powerpoint/2010/main" val="2410070097"/>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TVFs Give Bad Estimates</a:t>
            </a:r>
            <a:endParaRPr lang="en-US" dirty="0"/>
          </a:p>
        </p:txBody>
      </p:sp>
      <p:sp>
        <p:nvSpPr>
          <p:cNvPr id="3" name="Content Placeholder 2"/>
          <p:cNvSpPr>
            <a:spLocks noGrp="1"/>
          </p:cNvSpPr>
          <p:nvPr>
            <p:ph idx="1"/>
          </p:nvPr>
        </p:nvSpPr>
        <p:spPr/>
        <p:txBody>
          <a:bodyPr/>
          <a:lstStyle/>
          <a:p>
            <a:r>
              <a:rPr lang="en-US" dirty="0" smtClean="0"/>
              <a:t>Regardless of parameter, we get the same estimate.</a:t>
            </a:r>
          </a:p>
          <a:p>
            <a:r>
              <a:rPr lang="en-US" dirty="0" smtClean="0"/>
              <a:t>If you only have a few rows, don’t worry.</a:t>
            </a:r>
          </a:p>
          <a:p>
            <a:r>
              <a:rPr lang="en-US" dirty="0" smtClean="0"/>
              <a:t>If you have a lot of rows:</a:t>
            </a:r>
          </a:p>
          <a:p>
            <a:pPr marL="1250439" lvl="1" indent="-457200"/>
            <a:r>
              <a:rPr lang="en-US" dirty="0" smtClean="0"/>
              <a:t>Dump rows into temporary tables</a:t>
            </a:r>
          </a:p>
          <a:p>
            <a:pPr marL="1250439" lvl="1" indent="-457200"/>
            <a:r>
              <a:rPr lang="en-US" dirty="0" smtClean="0"/>
              <a:t>Re-write the TVF to inline</a:t>
            </a:r>
          </a:p>
          <a:p>
            <a:endParaRPr lang="en-US" dirty="0" smtClean="0"/>
          </a:p>
          <a:p>
            <a:endParaRPr lang="en-US" dirty="0"/>
          </a:p>
        </p:txBody>
      </p:sp>
    </p:spTree>
    <p:extLst>
      <p:ext uri="{BB962C8B-B14F-4D97-AF65-F5344CB8AC3E}">
        <p14:creationId xmlns:p14="http://schemas.microsoft.com/office/powerpoint/2010/main" val="1855683662"/>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 Inline TVF</a:t>
            </a:r>
            <a:endParaRPr lang="en-US" dirty="0"/>
          </a:p>
        </p:txBody>
      </p:sp>
      <p:sp>
        <p:nvSpPr>
          <p:cNvPr id="3" name="Content Placeholder 2"/>
          <p:cNvSpPr>
            <a:spLocks noGrp="1"/>
          </p:cNvSpPr>
          <p:nvPr>
            <p:ph idx="1"/>
          </p:nvPr>
        </p:nvSpPr>
        <p:spPr/>
        <p:txBody>
          <a:bodyPr/>
          <a:lstStyle/>
          <a:p>
            <a:r>
              <a:rPr lang="en-US" dirty="0" smtClean="0"/>
              <a:t>A single statement TVF can be </a:t>
            </a:r>
            <a:r>
              <a:rPr lang="en-US" dirty="0" err="1" smtClean="0"/>
              <a:t>inlined</a:t>
            </a:r>
            <a:r>
              <a:rPr lang="en-US" dirty="0" smtClean="0"/>
              <a:t> by the optimizer.</a:t>
            </a:r>
          </a:p>
          <a:p>
            <a:r>
              <a:rPr lang="en-US" dirty="0" smtClean="0"/>
              <a:t>When </a:t>
            </a:r>
            <a:r>
              <a:rPr lang="en-US" dirty="0" err="1" smtClean="0"/>
              <a:t>inlined</a:t>
            </a:r>
            <a:r>
              <a:rPr lang="en-US" dirty="0" smtClean="0"/>
              <a:t>:</a:t>
            </a:r>
          </a:p>
          <a:p>
            <a:pPr marL="1250439" lvl="1" indent="-457200"/>
            <a:r>
              <a:rPr lang="en-US" dirty="0" smtClean="0"/>
              <a:t>The body of the TVF is re-written into the query.</a:t>
            </a:r>
          </a:p>
          <a:p>
            <a:pPr marL="1250439" lvl="1" indent="-457200"/>
            <a:r>
              <a:rPr lang="en-US" dirty="0" smtClean="0"/>
              <a:t>We get good estimates.</a:t>
            </a:r>
          </a:p>
          <a:p>
            <a:pPr marL="1250439" lvl="1" indent="-457200"/>
            <a:r>
              <a:rPr lang="en-US" dirty="0" smtClean="0"/>
              <a:t>Things can run faster.</a:t>
            </a:r>
          </a:p>
          <a:p>
            <a:pPr marL="1250439" lvl="1" indent="-457200"/>
            <a:r>
              <a:rPr lang="en-US" dirty="0" smtClean="0"/>
              <a:t>Everyone wins, yay!</a:t>
            </a:r>
          </a:p>
          <a:p>
            <a:pPr marL="1250439" lvl="1" indent="-457200"/>
            <a:endParaRPr lang="en-US" dirty="0" smtClean="0"/>
          </a:p>
          <a:p>
            <a:endParaRPr lang="en-US" dirty="0"/>
          </a:p>
        </p:txBody>
      </p:sp>
    </p:spTree>
    <p:extLst>
      <p:ext uri="{BB962C8B-B14F-4D97-AF65-F5344CB8AC3E}">
        <p14:creationId xmlns:p14="http://schemas.microsoft.com/office/powerpoint/2010/main" val="3723624457"/>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 </a:t>
            </a:r>
            <a:r>
              <a:rPr lang="en-US" dirty="0" err="1" smtClean="0"/>
              <a:t>Inlined</a:t>
            </a:r>
            <a:r>
              <a:rPr lang="en-US" dirty="0" smtClean="0"/>
              <a:t> TVF</a:t>
            </a:r>
            <a:endParaRPr lang="en-US" dirty="0"/>
          </a:p>
        </p:txBody>
      </p:sp>
      <p:pic>
        <p:nvPicPr>
          <p:cNvPr id="4" name="Content Placeholder 3" descr="SQL Server 2014 CTP2 2014-01-01 14-12-36.png"/>
          <p:cNvPicPr>
            <a:picLocks noGrp="1" noChangeAspect="1"/>
          </p:cNvPicPr>
          <p:nvPr>
            <p:ph idx="1"/>
          </p:nvPr>
        </p:nvPicPr>
        <p:blipFill>
          <a:blip r:embed="rId2" cstate="email">
            <a:extLst>
              <a:ext uri="{28A0092B-C50C-407E-A947-70E740481C1C}">
                <a14:useLocalDpi xmlns:a14="http://schemas.microsoft.com/office/drawing/2010/main" val="0"/>
              </a:ext>
            </a:extLst>
          </a:blip>
          <a:stretch>
            <a:fillRect/>
          </a:stretch>
        </p:blipFill>
        <p:spPr>
          <a:xfrm>
            <a:off x="1270000" y="2390771"/>
            <a:ext cx="10464800" cy="5226058"/>
          </a:xfrm>
        </p:spPr>
      </p:pic>
    </p:spTree>
    <p:extLst>
      <p:ext uri="{BB962C8B-B14F-4D97-AF65-F5344CB8AC3E}">
        <p14:creationId xmlns:p14="http://schemas.microsoft.com/office/powerpoint/2010/main" val="3469294179"/>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That’s better</a:t>
            </a:r>
            <a:endParaRPr lang="en-US" dirty="0"/>
          </a:p>
        </p:txBody>
      </p:sp>
      <p:pic>
        <p:nvPicPr>
          <p:cNvPr id="4" name="Content Placeholder 3" descr="SQL Server 2014 CTP2 2014-01-01 14-12-36.png"/>
          <p:cNvPicPr>
            <a:picLocks noGrp="1" noChangeAspect="1"/>
          </p:cNvPicPr>
          <p:nvPr>
            <p:ph idx="1"/>
          </p:nvPr>
        </p:nvPicPr>
        <p:blipFill>
          <a:blip r:embed="rId2" cstate="email">
            <a:extLst>
              <a:ext uri="{28A0092B-C50C-407E-A947-70E740481C1C}">
                <a14:useLocalDpi xmlns:a14="http://schemas.microsoft.com/office/drawing/2010/main" val="0"/>
              </a:ext>
            </a:extLst>
          </a:blip>
          <a:stretch>
            <a:fillRect/>
          </a:stretch>
        </p:blipFill>
        <p:spPr>
          <a:xfrm>
            <a:off x="1270000" y="2390771"/>
            <a:ext cx="10464800" cy="5226058"/>
          </a:xfrm>
        </p:spPr>
      </p:pic>
      <p:pic>
        <p:nvPicPr>
          <p:cNvPr id="5" name="Picture 4" descr="SQL Server 2014 CTP2 2014-01-01 14-21-03.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5267805" y="762000"/>
            <a:ext cx="4480844" cy="7749888"/>
          </a:xfrm>
          <a:prstGeom prst="rect">
            <a:avLst/>
          </a:prstGeom>
        </p:spPr>
      </p:pic>
      <p:sp>
        <p:nvSpPr>
          <p:cNvPr id="6" name="Rounded Rectangle 5"/>
          <p:cNvSpPr/>
          <p:nvPr/>
        </p:nvSpPr>
        <p:spPr bwMode="auto">
          <a:xfrm>
            <a:off x="5267805" y="2710913"/>
            <a:ext cx="4480844" cy="303319"/>
          </a:xfrm>
          <a:prstGeom prst="roundRect">
            <a:avLst/>
          </a:prstGeom>
          <a:noFill/>
          <a:ln w="76200"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endParaRPr>
          </a:p>
        </p:txBody>
      </p:sp>
      <p:sp>
        <p:nvSpPr>
          <p:cNvPr id="7" name="Rounded Rectangle 6"/>
          <p:cNvSpPr/>
          <p:nvPr/>
        </p:nvSpPr>
        <p:spPr bwMode="auto">
          <a:xfrm>
            <a:off x="5267805" y="4645311"/>
            <a:ext cx="4480844" cy="303319"/>
          </a:xfrm>
          <a:prstGeom prst="roundRect">
            <a:avLst/>
          </a:prstGeom>
          <a:noFill/>
          <a:ln w="76200"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endParaRPr>
          </a:p>
        </p:txBody>
      </p:sp>
    </p:spTree>
    <p:extLst>
      <p:ext uri="{BB962C8B-B14F-4D97-AF65-F5344CB8AC3E}">
        <p14:creationId xmlns:p14="http://schemas.microsoft.com/office/powerpoint/2010/main" val="2641917133"/>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 can’t even count on the </a:t>
            </a:r>
            <a:r>
              <a:rPr lang="en-US" dirty="0" smtClean="0">
                <a:solidFill>
                  <a:schemeClr val="tx1"/>
                </a:solidFill>
              </a:rPr>
              <a:t>bad </a:t>
            </a:r>
            <a:r>
              <a:rPr lang="en-US" dirty="0" smtClean="0"/>
              <a:t>TVF estimates to be right.</a:t>
            </a:r>
            <a:br>
              <a:rPr lang="en-US" dirty="0" smtClean="0"/>
            </a:br>
            <a:r>
              <a:rPr lang="en-US" dirty="0" smtClean="0"/>
              <a:t/>
            </a:r>
            <a:br>
              <a:rPr lang="en-US" dirty="0" smtClean="0"/>
            </a:br>
            <a:r>
              <a:rPr lang="en-US" dirty="0" smtClean="0"/>
              <a:t>Check this out!</a:t>
            </a:r>
            <a:endParaRPr lang="en-US" dirty="0"/>
          </a:p>
        </p:txBody>
      </p:sp>
    </p:spTree>
    <p:extLst>
      <p:ext uri="{BB962C8B-B14F-4D97-AF65-F5344CB8AC3E}">
        <p14:creationId xmlns:p14="http://schemas.microsoft.com/office/powerpoint/2010/main" val="12966965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simple string splitting trick…</a:t>
            </a:r>
            <a:endParaRPr lang="en-US" dirty="0"/>
          </a:p>
        </p:txBody>
      </p:sp>
      <p:sp>
        <p:nvSpPr>
          <p:cNvPr id="3" name="Content Placeholder 2"/>
          <p:cNvSpPr>
            <a:spLocks noGrp="1"/>
          </p:cNvSpPr>
          <p:nvPr>
            <p:ph idx="1"/>
          </p:nvPr>
        </p:nvSpPr>
        <p:spPr>
          <a:xfrm>
            <a:off x="1270002" y="1955800"/>
            <a:ext cx="11593382" cy="6096000"/>
          </a:xfrm>
        </p:spPr>
        <p:txBody>
          <a:bodyPr>
            <a:normAutofit fontScale="85000" lnSpcReduction="20000"/>
          </a:bodyPr>
          <a:lstStyle/>
          <a:p>
            <a:r>
              <a:rPr lang="en-US" sz="2560" dirty="0">
                <a:latin typeface="Courier New"/>
                <a:cs typeface="Courier New"/>
              </a:rPr>
              <a:t>DECLARE @numbers AS VARCHAR(MAX) = </a:t>
            </a:r>
            <a:br>
              <a:rPr lang="en-US" sz="2560" dirty="0">
                <a:latin typeface="Courier New"/>
                <a:cs typeface="Courier New"/>
              </a:rPr>
            </a:br>
            <a:r>
              <a:rPr lang="en-US" sz="2560" dirty="0">
                <a:latin typeface="Courier New"/>
                <a:cs typeface="Courier New"/>
              </a:rPr>
              <a:t>  '1,2,3,4,5,6';</a:t>
            </a:r>
          </a:p>
          <a:p>
            <a:r>
              <a:rPr lang="en-US" sz="2560" dirty="0">
                <a:latin typeface="Courier New"/>
                <a:cs typeface="Courier New"/>
              </a:rPr>
              <a:t>DECLARE @words AS VARCHAR(MAX) =</a:t>
            </a:r>
            <a:br>
              <a:rPr lang="en-US" sz="2560" dirty="0">
                <a:latin typeface="Courier New"/>
                <a:cs typeface="Courier New"/>
              </a:rPr>
            </a:br>
            <a:r>
              <a:rPr lang="en-US" sz="2560" dirty="0">
                <a:latin typeface="Courier New"/>
                <a:cs typeface="Courier New"/>
              </a:rPr>
              <a:t>  '</a:t>
            </a:r>
            <a:r>
              <a:rPr lang="en-US" sz="2560" dirty="0" err="1">
                <a:latin typeface="Courier New"/>
                <a:cs typeface="Courier New"/>
              </a:rPr>
              <a:t>one,two,three,four,five,six</a:t>
            </a:r>
            <a:r>
              <a:rPr lang="en-US" sz="2560" dirty="0">
                <a:latin typeface="Courier New"/>
                <a:cs typeface="Courier New"/>
              </a:rPr>
              <a:t>';</a:t>
            </a:r>
          </a:p>
          <a:p>
            <a:r>
              <a:rPr lang="en-US" sz="2560" dirty="0">
                <a:latin typeface="Courier New"/>
                <a:cs typeface="Courier New"/>
              </a:rPr>
              <a:t>DECLARE @</a:t>
            </a:r>
            <a:r>
              <a:rPr lang="en-US" sz="2560" dirty="0" err="1">
                <a:latin typeface="Courier New"/>
                <a:cs typeface="Courier New"/>
              </a:rPr>
              <a:t>spanish</a:t>
            </a:r>
            <a:r>
              <a:rPr lang="en-US" sz="2560" dirty="0">
                <a:latin typeface="Courier New"/>
                <a:cs typeface="Courier New"/>
              </a:rPr>
              <a:t> AS VARCHAR(MAX) = </a:t>
            </a:r>
            <a:br>
              <a:rPr lang="en-US" sz="2560" dirty="0">
                <a:latin typeface="Courier New"/>
                <a:cs typeface="Courier New"/>
              </a:rPr>
            </a:br>
            <a:r>
              <a:rPr lang="en-US" sz="2560" dirty="0">
                <a:latin typeface="Courier New"/>
                <a:cs typeface="Courier New"/>
              </a:rPr>
              <a:t>  '</a:t>
            </a:r>
            <a:r>
              <a:rPr lang="en-US" sz="2560" dirty="0" err="1">
                <a:latin typeface="Courier New"/>
                <a:cs typeface="Courier New"/>
              </a:rPr>
              <a:t>uno,dos,tres,quatro,cinco,seis</a:t>
            </a:r>
            <a:r>
              <a:rPr lang="en-US" sz="2560" dirty="0">
                <a:latin typeface="Courier New"/>
                <a:cs typeface="Courier New"/>
              </a:rPr>
              <a:t>';</a:t>
            </a:r>
          </a:p>
          <a:p>
            <a:endParaRPr lang="en-US" sz="2560" dirty="0">
              <a:latin typeface="Courier New"/>
              <a:cs typeface="Courier New"/>
            </a:endParaRPr>
          </a:p>
          <a:p>
            <a:r>
              <a:rPr lang="en-US" sz="2560" dirty="0">
                <a:latin typeface="Courier New"/>
                <a:cs typeface="Courier New"/>
              </a:rPr>
              <a:t>SELECT  </a:t>
            </a:r>
            <a:r>
              <a:rPr lang="en-US" sz="2560" dirty="0" err="1">
                <a:latin typeface="Courier New"/>
                <a:cs typeface="Courier New"/>
              </a:rPr>
              <a:t>soh.PurchaseOrderNumber</a:t>
            </a:r>
            <a:r>
              <a:rPr lang="en-US" sz="2560" dirty="0">
                <a:latin typeface="Courier New"/>
                <a:cs typeface="Courier New"/>
              </a:rPr>
              <a:t> ,</a:t>
            </a:r>
            <a:br>
              <a:rPr lang="en-US" sz="2560" dirty="0">
                <a:latin typeface="Courier New"/>
                <a:cs typeface="Courier New"/>
              </a:rPr>
            </a:br>
            <a:r>
              <a:rPr lang="en-US" sz="2560" dirty="0">
                <a:latin typeface="Courier New"/>
                <a:cs typeface="Courier New"/>
              </a:rPr>
              <a:t>        </a:t>
            </a:r>
            <a:r>
              <a:rPr lang="en-US" sz="2560" dirty="0" err="1">
                <a:latin typeface="Courier New"/>
                <a:cs typeface="Courier New"/>
              </a:rPr>
              <a:t>sod.CarrierTrackingNumber</a:t>
            </a:r>
            <a:r>
              <a:rPr lang="en-US" sz="2560" dirty="0">
                <a:latin typeface="Courier New"/>
                <a:cs typeface="Courier New"/>
              </a:rPr>
              <a:t> ,</a:t>
            </a:r>
            <a:br>
              <a:rPr lang="en-US" sz="2560" dirty="0">
                <a:latin typeface="Courier New"/>
                <a:cs typeface="Courier New"/>
              </a:rPr>
            </a:br>
            <a:r>
              <a:rPr lang="en-US" sz="2560" dirty="0">
                <a:latin typeface="Courier New"/>
                <a:cs typeface="Courier New"/>
              </a:rPr>
              <a:t>        </a:t>
            </a:r>
            <a:r>
              <a:rPr lang="en-US" sz="2560" dirty="0" err="1">
                <a:latin typeface="Courier New"/>
                <a:cs typeface="Courier New"/>
              </a:rPr>
              <a:t>w.element</a:t>
            </a:r>
            <a:r>
              <a:rPr lang="en-US" sz="2560" dirty="0">
                <a:latin typeface="Courier New"/>
                <a:cs typeface="Courier New"/>
              </a:rPr>
              <a:t> AS </a:t>
            </a:r>
            <a:r>
              <a:rPr lang="en-US" sz="2560" dirty="0" err="1">
                <a:latin typeface="Courier New"/>
                <a:cs typeface="Courier New"/>
              </a:rPr>
              <a:t>EnglishQty</a:t>
            </a:r>
            <a:r>
              <a:rPr lang="en-US" sz="2560" dirty="0">
                <a:latin typeface="Courier New"/>
                <a:cs typeface="Courier New"/>
              </a:rPr>
              <a:t> ,</a:t>
            </a:r>
            <a:br>
              <a:rPr lang="en-US" sz="2560" dirty="0">
                <a:latin typeface="Courier New"/>
                <a:cs typeface="Courier New"/>
              </a:rPr>
            </a:br>
            <a:r>
              <a:rPr lang="en-US" sz="2560" dirty="0">
                <a:latin typeface="Courier New"/>
                <a:cs typeface="Courier New"/>
              </a:rPr>
              <a:t>        </a:t>
            </a:r>
            <a:r>
              <a:rPr lang="en-US" sz="2560" dirty="0" err="1">
                <a:latin typeface="Courier New"/>
                <a:cs typeface="Courier New"/>
              </a:rPr>
              <a:t>s.element</a:t>
            </a:r>
            <a:r>
              <a:rPr lang="en-US" sz="2560" dirty="0">
                <a:latin typeface="Courier New"/>
                <a:cs typeface="Courier New"/>
              </a:rPr>
              <a:t> AS </a:t>
            </a:r>
            <a:r>
              <a:rPr lang="en-US" sz="2560" dirty="0" err="1">
                <a:latin typeface="Courier New"/>
                <a:cs typeface="Courier New"/>
              </a:rPr>
              <a:t>SpanishQty</a:t>
            </a:r>
            <a:r>
              <a:rPr lang="en-US" sz="2560" dirty="0">
                <a:latin typeface="Courier New"/>
                <a:cs typeface="Courier New"/>
              </a:rPr>
              <a:t/>
            </a:r>
            <a:br>
              <a:rPr lang="en-US" sz="2560" dirty="0">
                <a:latin typeface="Courier New"/>
                <a:cs typeface="Courier New"/>
              </a:rPr>
            </a:br>
            <a:r>
              <a:rPr lang="en-US" sz="2560" dirty="0">
                <a:latin typeface="Courier New"/>
                <a:cs typeface="Courier New"/>
              </a:rPr>
              <a:t>FROM    </a:t>
            </a:r>
            <a:r>
              <a:rPr lang="en-US" sz="2560" dirty="0" err="1">
                <a:latin typeface="Courier New"/>
                <a:cs typeface="Courier New"/>
              </a:rPr>
              <a:t>Sales.SalesOrderHeader</a:t>
            </a:r>
            <a:r>
              <a:rPr lang="en-US" sz="2560" dirty="0">
                <a:latin typeface="Courier New"/>
                <a:cs typeface="Courier New"/>
              </a:rPr>
              <a:t> AS </a:t>
            </a:r>
            <a:r>
              <a:rPr lang="en-US" sz="2560" dirty="0" err="1">
                <a:latin typeface="Courier New"/>
                <a:cs typeface="Courier New"/>
              </a:rPr>
              <a:t>soh</a:t>
            </a:r>
            <a:r>
              <a:rPr lang="en-US" sz="2560" dirty="0">
                <a:latin typeface="Courier New"/>
                <a:cs typeface="Courier New"/>
              </a:rPr>
              <a:t/>
            </a:r>
            <a:br>
              <a:rPr lang="en-US" sz="2560" dirty="0">
                <a:latin typeface="Courier New"/>
                <a:cs typeface="Courier New"/>
              </a:rPr>
            </a:br>
            <a:r>
              <a:rPr lang="en-US" sz="2560" dirty="0">
                <a:latin typeface="Courier New"/>
                <a:cs typeface="Courier New"/>
              </a:rPr>
              <a:t>        JOIN </a:t>
            </a:r>
            <a:r>
              <a:rPr lang="en-US" sz="2560" dirty="0" err="1">
                <a:latin typeface="Courier New"/>
                <a:cs typeface="Courier New"/>
              </a:rPr>
              <a:t>Sales.SalesOrderDetail</a:t>
            </a:r>
            <a:r>
              <a:rPr lang="en-US" sz="2560" dirty="0">
                <a:latin typeface="Courier New"/>
                <a:cs typeface="Courier New"/>
              </a:rPr>
              <a:t> AS sod ON </a:t>
            </a:r>
            <a:r>
              <a:rPr lang="en-US" sz="2560" dirty="0" err="1">
                <a:latin typeface="Courier New"/>
                <a:cs typeface="Courier New"/>
              </a:rPr>
              <a:t>soh.SalesOrderID</a:t>
            </a:r>
            <a:r>
              <a:rPr lang="en-US" sz="2560" dirty="0">
                <a:latin typeface="Courier New"/>
                <a:cs typeface="Courier New"/>
              </a:rPr>
              <a:t> = </a:t>
            </a:r>
            <a:r>
              <a:rPr lang="en-US" sz="2560" dirty="0" err="1">
                <a:latin typeface="Courier New"/>
                <a:cs typeface="Courier New"/>
              </a:rPr>
              <a:t>sod.SalesOrderID</a:t>
            </a:r>
            <a:r>
              <a:rPr lang="en-US" sz="2560" dirty="0">
                <a:latin typeface="Courier New"/>
                <a:cs typeface="Courier New"/>
              </a:rPr>
              <a:t/>
            </a:r>
            <a:br>
              <a:rPr lang="en-US" sz="2560" dirty="0">
                <a:latin typeface="Courier New"/>
                <a:cs typeface="Courier New"/>
              </a:rPr>
            </a:br>
            <a:r>
              <a:rPr lang="en-US" sz="2560" dirty="0">
                <a:latin typeface="Courier New"/>
                <a:cs typeface="Courier New"/>
              </a:rPr>
              <a:t>        JOIN </a:t>
            </a:r>
            <a:r>
              <a:rPr lang="en-US" sz="2560" b="1" dirty="0" err="1">
                <a:latin typeface="Courier New"/>
                <a:cs typeface="Courier New"/>
              </a:rPr>
              <a:t>dbo.fn_split</a:t>
            </a:r>
            <a:r>
              <a:rPr lang="en-US" sz="2560" dirty="0">
                <a:latin typeface="Courier New"/>
                <a:cs typeface="Courier New"/>
              </a:rPr>
              <a:t>(@numbers) AS o ON </a:t>
            </a:r>
            <a:r>
              <a:rPr lang="en-US" sz="2560" dirty="0" err="1">
                <a:latin typeface="Courier New"/>
                <a:cs typeface="Courier New"/>
              </a:rPr>
              <a:t>sod.OrderQty</a:t>
            </a:r>
            <a:r>
              <a:rPr lang="en-US" sz="2560" dirty="0">
                <a:latin typeface="Courier New"/>
                <a:cs typeface="Courier New"/>
              </a:rPr>
              <a:t> = </a:t>
            </a:r>
            <a:r>
              <a:rPr lang="en-US" sz="2560" dirty="0" err="1">
                <a:latin typeface="Courier New"/>
                <a:cs typeface="Courier New"/>
              </a:rPr>
              <a:t>o.element</a:t>
            </a:r>
            <a:r>
              <a:rPr lang="en-US" sz="2560" dirty="0">
                <a:latin typeface="Courier New"/>
                <a:cs typeface="Courier New"/>
              </a:rPr>
              <a:t/>
            </a:r>
            <a:br>
              <a:rPr lang="en-US" sz="2560" dirty="0">
                <a:latin typeface="Courier New"/>
                <a:cs typeface="Courier New"/>
              </a:rPr>
            </a:br>
            <a:r>
              <a:rPr lang="en-US" sz="2560" dirty="0">
                <a:latin typeface="Courier New"/>
                <a:cs typeface="Courier New"/>
              </a:rPr>
              <a:t>        JOIN </a:t>
            </a:r>
            <a:r>
              <a:rPr lang="en-US" sz="2560" b="1" dirty="0" err="1">
                <a:latin typeface="Courier New"/>
                <a:cs typeface="Courier New"/>
              </a:rPr>
              <a:t>dbo.fn_split</a:t>
            </a:r>
            <a:r>
              <a:rPr lang="en-US" sz="2560" dirty="0">
                <a:latin typeface="Courier New"/>
                <a:cs typeface="Courier New"/>
              </a:rPr>
              <a:t>(@words) AS w ON </a:t>
            </a:r>
            <a:r>
              <a:rPr lang="en-US" sz="2560" dirty="0" err="1">
                <a:latin typeface="Courier New"/>
                <a:cs typeface="Courier New"/>
              </a:rPr>
              <a:t>o.pos</a:t>
            </a:r>
            <a:r>
              <a:rPr lang="en-US" sz="2560" dirty="0">
                <a:latin typeface="Courier New"/>
                <a:cs typeface="Courier New"/>
              </a:rPr>
              <a:t> = </a:t>
            </a:r>
            <a:r>
              <a:rPr lang="en-US" sz="2560" dirty="0" err="1">
                <a:latin typeface="Courier New"/>
                <a:cs typeface="Courier New"/>
              </a:rPr>
              <a:t>w.pos</a:t>
            </a:r>
            <a:r>
              <a:rPr lang="en-US" sz="2560" dirty="0">
                <a:latin typeface="Courier New"/>
                <a:cs typeface="Courier New"/>
              </a:rPr>
              <a:t/>
            </a:r>
            <a:br>
              <a:rPr lang="en-US" sz="2560" dirty="0">
                <a:latin typeface="Courier New"/>
                <a:cs typeface="Courier New"/>
              </a:rPr>
            </a:br>
            <a:r>
              <a:rPr lang="en-US" sz="2560" dirty="0">
                <a:latin typeface="Courier New"/>
                <a:cs typeface="Courier New"/>
              </a:rPr>
              <a:t>        JOIN </a:t>
            </a:r>
            <a:r>
              <a:rPr lang="en-US" sz="2560" b="1" dirty="0" err="1">
                <a:latin typeface="Courier New"/>
                <a:cs typeface="Courier New"/>
              </a:rPr>
              <a:t>dbo.fn_split</a:t>
            </a:r>
            <a:r>
              <a:rPr lang="en-US" sz="2560" dirty="0">
                <a:latin typeface="Courier New"/>
                <a:cs typeface="Courier New"/>
              </a:rPr>
              <a:t>(@</a:t>
            </a:r>
            <a:r>
              <a:rPr lang="en-US" sz="2560" dirty="0" err="1">
                <a:latin typeface="Courier New"/>
                <a:cs typeface="Courier New"/>
              </a:rPr>
              <a:t>spanish</a:t>
            </a:r>
            <a:r>
              <a:rPr lang="en-US" sz="2560" dirty="0">
                <a:latin typeface="Courier New"/>
                <a:cs typeface="Courier New"/>
              </a:rPr>
              <a:t>) AS s ON </a:t>
            </a:r>
            <a:r>
              <a:rPr lang="en-US" sz="2560" dirty="0" err="1">
                <a:latin typeface="Courier New"/>
                <a:cs typeface="Courier New"/>
              </a:rPr>
              <a:t>w.pos</a:t>
            </a:r>
            <a:r>
              <a:rPr lang="en-US" sz="2560" dirty="0">
                <a:latin typeface="Courier New"/>
                <a:cs typeface="Courier New"/>
              </a:rPr>
              <a:t> = </a:t>
            </a:r>
            <a:r>
              <a:rPr lang="en-US" sz="2560" dirty="0" err="1">
                <a:latin typeface="Courier New"/>
                <a:cs typeface="Courier New"/>
              </a:rPr>
              <a:t>s.pos</a:t>
            </a:r>
            <a:r>
              <a:rPr lang="en-US" sz="2560" dirty="0">
                <a:latin typeface="Courier New"/>
                <a:cs typeface="Courier New"/>
              </a:rPr>
              <a:t> ;</a:t>
            </a:r>
          </a:p>
        </p:txBody>
      </p:sp>
    </p:spTree>
    <p:extLst>
      <p:ext uri="{BB962C8B-B14F-4D97-AF65-F5344CB8AC3E}">
        <p14:creationId xmlns:p14="http://schemas.microsoft.com/office/powerpoint/2010/main" val="3575122464"/>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Slight Estimation</a:t>
            </a:r>
            <a:br>
              <a:rPr lang="en-US" dirty="0" smtClean="0"/>
            </a:br>
            <a:r>
              <a:rPr lang="en-US" dirty="0" smtClean="0"/>
              <a:t>Problem</a:t>
            </a:r>
            <a:endParaRPr lang="en-US" dirty="0"/>
          </a:p>
        </p:txBody>
      </p:sp>
      <p:sp>
        <p:nvSpPr>
          <p:cNvPr id="3" name="Content Placeholder 2"/>
          <p:cNvSpPr>
            <a:spLocks noGrp="1"/>
          </p:cNvSpPr>
          <p:nvPr>
            <p:ph idx="1"/>
          </p:nvPr>
        </p:nvSpPr>
        <p:spPr>
          <a:xfrm>
            <a:off x="650240" y="2492588"/>
            <a:ext cx="6199959" cy="6220178"/>
          </a:xfrm>
        </p:spPr>
        <p:txBody>
          <a:bodyPr/>
          <a:lstStyle/>
          <a:p>
            <a:pPr marL="487672" indent="-487672">
              <a:buFont typeface="Arial"/>
              <a:buChar char="•"/>
            </a:pPr>
            <a:r>
              <a:rPr lang="en-US" dirty="0" smtClean="0"/>
              <a:t>It turns out that SQL Server doesn’t always make great guesses.</a:t>
            </a:r>
          </a:p>
          <a:p>
            <a:pPr marL="487672" indent="-487672">
              <a:buFont typeface="Arial"/>
              <a:buChar char="•"/>
            </a:pPr>
            <a:r>
              <a:rPr lang="en-US" dirty="0" smtClean="0"/>
              <a:t>In this limited case, it doesn’t matter. In big queries, this can create terrible execution plans</a:t>
            </a:r>
            <a:endParaRPr lang="en-US" dirty="0"/>
          </a:p>
        </p:txBody>
      </p:sp>
      <p:pic>
        <p:nvPicPr>
          <p:cNvPr id="5" name="Picture 4" descr="20122008R2 SP1 - Parallels Desktop-5-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15285" y="335686"/>
            <a:ext cx="5761849" cy="9157547"/>
          </a:xfrm>
          <a:prstGeom prst="rect">
            <a:avLst/>
          </a:prstGeom>
        </p:spPr>
      </p:pic>
      <p:pic>
        <p:nvPicPr>
          <p:cNvPr id="6" name="Picture 5" descr="20122008R2 SP1 - Parallels Desktop-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0240" y="6149979"/>
            <a:ext cx="9428480" cy="1174044"/>
          </a:xfrm>
          <a:prstGeom prst="rect">
            <a:avLst/>
          </a:prstGeom>
          <a:effectLst>
            <a:outerShdw blurRad="50800" dist="38100" dir="2700000" algn="tl" rotWithShape="0">
              <a:prstClr val="black">
                <a:alpha val="40000"/>
              </a:prstClr>
            </a:outerShdw>
          </a:effectLst>
        </p:spPr>
      </p:pic>
      <p:sp>
        <p:nvSpPr>
          <p:cNvPr id="7" name="Rectangle 6"/>
          <p:cNvSpPr/>
          <p:nvPr/>
        </p:nvSpPr>
        <p:spPr>
          <a:xfrm>
            <a:off x="4816291" y="6427816"/>
            <a:ext cx="2733571" cy="325458"/>
          </a:xfrm>
          <a:prstGeom prst="rect">
            <a:avLst/>
          </a:prstGeom>
          <a:noFill/>
          <a:ln w="28575" cmpd="sng">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115"/>
          </a:p>
        </p:txBody>
      </p:sp>
    </p:spTree>
    <p:extLst>
      <p:ext uri="{BB962C8B-B14F-4D97-AF65-F5344CB8AC3E}">
        <p14:creationId xmlns:p14="http://schemas.microsoft.com/office/powerpoint/2010/main" val="3209490228"/>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Moving Toward More Accurate Estimates</a:t>
            </a:r>
            <a:endParaRPr lang="en-US" dirty="0"/>
          </a:p>
        </p:txBody>
      </p:sp>
      <p:sp>
        <p:nvSpPr>
          <p:cNvPr id="3" name="Content Placeholder 2"/>
          <p:cNvSpPr>
            <a:spLocks noGrp="1"/>
          </p:cNvSpPr>
          <p:nvPr>
            <p:ph idx="1"/>
          </p:nvPr>
        </p:nvSpPr>
        <p:spPr/>
        <p:txBody>
          <a:bodyPr/>
          <a:lstStyle/>
          <a:p>
            <a:pPr marL="487672" indent="-487672">
              <a:buFont typeface="Arial"/>
              <a:buChar char="•"/>
            </a:pPr>
            <a:r>
              <a:rPr lang="en-US" dirty="0" smtClean="0"/>
              <a:t>Avoid joining to TVFs wherever possible</a:t>
            </a:r>
          </a:p>
          <a:p>
            <a:pPr marL="487672" indent="-487672">
              <a:buFont typeface="Arial"/>
              <a:buChar char="•"/>
            </a:pPr>
            <a:r>
              <a:rPr lang="en-US" dirty="0" smtClean="0"/>
              <a:t>Load data into temp tables</a:t>
            </a:r>
          </a:p>
          <a:p>
            <a:pPr marL="1137902" lvl="1" indent="-487672"/>
            <a:r>
              <a:rPr lang="en-US" dirty="0" smtClean="0"/>
              <a:t>Better estimated and actual plans</a:t>
            </a:r>
          </a:p>
          <a:p>
            <a:pPr marL="1137902" lvl="1" indent="-487672"/>
            <a:r>
              <a:rPr lang="en-US" dirty="0" smtClean="0"/>
              <a:t>Reduced CPU and I/O</a:t>
            </a:r>
          </a:p>
          <a:p>
            <a:pPr marL="487672" indent="-487672">
              <a:buFont typeface="Arial"/>
              <a:buChar char="•"/>
            </a:pPr>
            <a:endParaRPr lang="en-US" dirty="0" smtClean="0"/>
          </a:p>
        </p:txBody>
      </p:sp>
      <p:sp>
        <p:nvSpPr>
          <p:cNvPr id="4" name="TextBox 3"/>
          <p:cNvSpPr txBox="1"/>
          <p:nvPr/>
        </p:nvSpPr>
        <p:spPr>
          <a:xfrm>
            <a:off x="8229854" y="2927155"/>
            <a:ext cx="4326826" cy="6438750"/>
          </a:xfrm>
          <a:prstGeom prst="rect">
            <a:avLst/>
          </a:prstGeom>
          <a:noFill/>
        </p:spPr>
        <p:txBody>
          <a:bodyPr wrap="none" rtlCol="0">
            <a:spAutoFit/>
          </a:bodyPr>
          <a:lstStyle/>
          <a:p>
            <a:pPr algn="l"/>
            <a:r>
              <a:rPr lang="en-US" sz="1422" dirty="0">
                <a:latin typeface="Courier New"/>
                <a:cs typeface="Courier New"/>
              </a:rPr>
              <a:t>CREATE TABLE #words</a:t>
            </a:r>
          </a:p>
          <a:p>
            <a:pPr algn="l"/>
            <a:r>
              <a:rPr lang="en-US" sz="1422" dirty="0">
                <a:latin typeface="Courier New"/>
                <a:cs typeface="Courier New"/>
              </a:rPr>
              <a:t>       (</a:t>
            </a:r>
          </a:p>
          <a:p>
            <a:pPr algn="l"/>
            <a:r>
              <a:rPr lang="es-ES_tradnl" sz="1422" dirty="0">
                <a:latin typeface="Courier New"/>
                <a:cs typeface="Courier New"/>
              </a:rPr>
              <a:t>         pos INT ,</a:t>
            </a:r>
          </a:p>
          <a:p>
            <a:pPr algn="l"/>
            <a:r>
              <a:rPr lang="es-ES_tradnl" sz="1422" dirty="0">
                <a:latin typeface="Courier New"/>
                <a:cs typeface="Courier New"/>
              </a:rPr>
              <a:t>         ordinal VARCHAR(10) ,</a:t>
            </a:r>
          </a:p>
          <a:p>
            <a:pPr algn="l"/>
            <a:r>
              <a:rPr lang="en-US" sz="1422" dirty="0">
                <a:latin typeface="Courier New"/>
                <a:cs typeface="Courier New"/>
              </a:rPr>
              <a:t>         </a:t>
            </a:r>
            <a:r>
              <a:rPr lang="en-US" sz="1422" dirty="0" err="1">
                <a:latin typeface="Courier New"/>
                <a:cs typeface="Courier New"/>
              </a:rPr>
              <a:t>english</a:t>
            </a:r>
            <a:r>
              <a:rPr lang="en-US" sz="1422" dirty="0">
                <a:latin typeface="Courier New"/>
                <a:cs typeface="Courier New"/>
              </a:rPr>
              <a:t> VARCHAR(50) ,</a:t>
            </a:r>
          </a:p>
          <a:p>
            <a:pPr algn="l"/>
            <a:r>
              <a:rPr lang="en-US" sz="1422" dirty="0">
                <a:latin typeface="Courier New"/>
                <a:cs typeface="Courier New"/>
              </a:rPr>
              <a:t>         </a:t>
            </a:r>
            <a:r>
              <a:rPr lang="en-US" sz="1422" dirty="0" err="1">
                <a:latin typeface="Courier New"/>
                <a:cs typeface="Courier New"/>
              </a:rPr>
              <a:t>spanish</a:t>
            </a:r>
            <a:r>
              <a:rPr lang="en-US" sz="1422" dirty="0">
                <a:latin typeface="Courier New"/>
                <a:cs typeface="Courier New"/>
              </a:rPr>
              <a:t> VARCHAR(50)</a:t>
            </a:r>
          </a:p>
          <a:p>
            <a:pPr algn="l"/>
            <a:r>
              <a:rPr lang="en-US" sz="1422" dirty="0">
                <a:latin typeface="Courier New"/>
                <a:cs typeface="Courier New"/>
              </a:rPr>
              <a:t>       );</a:t>
            </a:r>
          </a:p>
          <a:p>
            <a:pPr algn="l"/>
            <a:endParaRPr lang="en-US" sz="1422" dirty="0">
              <a:latin typeface="Courier New"/>
              <a:cs typeface="Courier New"/>
            </a:endParaRPr>
          </a:p>
          <a:p>
            <a:pPr algn="l"/>
            <a:r>
              <a:rPr lang="en-US" sz="1422" b="1" dirty="0">
                <a:latin typeface="Courier New"/>
                <a:cs typeface="Courier New"/>
              </a:rPr>
              <a:t>-- Step one</a:t>
            </a:r>
          </a:p>
          <a:p>
            <a:pPr algn="l"/>
            <a:r>
              <a:rPr lang="en-US" sz="1422" dirty="0">
                <a:latin typeface="Courier New"/>
                <a:cs typeface="Courier New"/>
              </a:rPr>
              <a:t>INSERT  INTO #words</a:t>
            </a:r>
          </a:p>
          <a:p>
            <a:pPr algn="l"/>
            <a:r>
              <a:rPr lang="es-ES_tradnl" sz="1422" dirty="0">
                <a:latin typeface="Courier New"/>
                <a:cs typeface="Courier New"/>
              </a:rPr>
              <a:t>        ( pos ,</a:t>
            </a:r>
          </a:p>
          <a:p>
            <a:pPr algn="l"/>
            <a:r>
              <a:rPr lang="es-ES_tradnl" sz="1422" dirty="0">
                <a:latin typeface="Courier New"/>
                <a:cs typeface="Courier New"/>
              </a:rPr>
              <a:t>          ordinal </a:t>
            </a:r>
          </a:p>
          <a:p>
            <a:pPr algn="l"/>
            <a:r>
              <a:rPr lang="es-ES_tradnl" sz="1422" dirty="0">
                <a:latin typeface="Courier New"/>
                <a:cs typeface="Courier New"/>
              </a:rPr>
              <a:t>        )</a:t>
            </a:r>
          </a:p>
          <a:p>
            <a:pPr algn="l"/>
            <a:r>
              <a:rPr lang="es-ES_tradnl" sz="1422" dirty="0">
                <a:latin typeface="Courier New"/>
                <a:cs typeface="Courier New"/>
              </a:rPr>
              <a:t>        SELECT  pos ,</a:t>
            </a:r>
          </a:p>
          <a:p>
            <a:pPr algn="l"/>
            <a:r>
              <a:rPr lang="fr-FR" sz="1422" dirty="0">
                <a:latin typeface="Courier New"/>
                <a:cs typeface="Courier New"/>
              </a:rPr>
              <a:t>                </a:t>
            </a:r>
            <a:r>
              <a:rPr lang="fr-FR" sz="1422" dirty="0" err="1">
                <a:latin typeface="Courier New"/>
                <a:cs typeface="Courier New"/>
              </a:rPr>
              <a:t>element</a:t>
            </a:r>
            <a:endParaRPr lang="fr-FR" sz="1422" dirty="0">
              <a:latin typeface="Courier New"/>
              <a:cs typeface="Courier New"/>
            </a:endParaRPr>
          </a:p>
          <a:p>
            <a:pPr algn="l"/>
            <a:r>
              <a:rPr lang="fr-FR" sz="1422" dirty="0">
                <a:latin typeface="Courier New"/>
                <a:cs typeface="Courier New"/>
              </a:rPr>
              <a:t>        FROM    </a:t>
            </a:r>
            <a:r>
              <a:rPr lang="fr-FR" sz="1422" dirty="0" err="1">
                <a:latin typeface="Courier New"/>
                <a:cs typeface="Courier New"/>
              </a:rPr>
              <a:t>dbo.fn_split</a:t>
            </a:r>
            <a:r>
              <a:rPr lang="fr-FR" sz="1422" dirty="0">
                <a:latin typeface="Courier New"/>
                <a:cs typeface="Courier New"/>
              </a:rPr>
              <a:t>(@</a:t>
            </a:r>
            <a:r>
              <a:rPr lang="fr-FR" sz="1422" dirty="0" err="1">
                <a:latin typeface="Courier New"/>
                <a:cs typeface="Courier New"/>
              </a:rPr>
              <a:t>numbers</a:t>
            </a:r>
            <a:r>
              <a:rPr lang="fr-FR" sz="1422" dirty="0">
                <a:latin typeface="Courier New"/>
                <a:cs typeface="Courier New"/>
              </a:rPr>
              <a:t>)</a:t>
            </a:r>
          </a:p>
          <a:p>
            <a:pPr algn="l"/>
            <a:endParaRPr lang="fr-FR" sz="1422" dirty="0">
              <a:latin typeface="Courier New"/>
              <a:cs typeface="Courier New"/>
            </a:endParaRPr>
          </a:p>
          <a:p>
            <a:pPr algn="l"/>
            <a:r>
              <a:rPr lang="fr-FR" sz="1422" b="1" dirty="0">
                <a:latin typeface="Courier New"/>
                <a:cs typeface="Courier New"/>
              </a:rPr>
              <a:t>-- </a:t>
            </a:r>
            <a:r>
              <a:rPr lang="fr-FR" sz="1422" b="1" dirty="0" err="1">
                <a:latin typeface="Courier New"/>
                <a:cs typeface="Courier New"/>
              </a:rPr>
              <a:t>Step</a:t>
            </a:r>
            <a:r>
              <a:rPr lang="fr-FR" sz="1422" b="1" dirty="0">
                <a:latin typeface="Courier New"/>
                <a:cs typeface="Courier New"/>
              </a:rPr>
              <a:t> </a:t>
            </a:r>
            <a:r>
              <a:rPr lang="fr-FR" sz="1422" b="1" dirty="0" err="1">
                <a:latin typeface="Courier New"/>
                <a:cs typeface="Courier New"/>
              </a:rPr>
              <a:t>two</a:t>
            </a:r>
            <a:endParaRPr lang="fr-FR" sz="1422" b="1" dirty="0">
              <a:latin typeface="Courier New"/>
              <a:cs typeface="Courier New"/>
            </a:endParaRPr>
          </a:p>
          <a:p>
            <a:pPr algn="l"/>
            <a:r>
              <a:rPr lang="fr-FR" sz="1422" dirty="0">
                <a:latin typeface="Courier New"/>
                <a:cs typeface="Courier New"/>
              </a:rPr>
              <a:t>UPDATE  #</a:t>
            </a:r>
            <a:r>
              <a:rPr lang="fr-FR" sz="1422" dirty="0" err="1">
                <a:latin typeface="Courier New"/>
                <a:cs typeface="Courier New"/>
              </a:rPr>
              <a:t>words</a:t>
            </a:r>
            <a:endParaRPr lang="fr-FR" sz="1422" dirty="0">
              <a:latin typeface="Courier New"/>
              <a:cs typeface="Courier New"/>
            </a:endParaRPr>
          </a:p>
          <a:p>
            <a:pPr algn="l"/>
            <a:r>
              <a:rPr lang="fr-FR" sz="1422" dirty="0">
                <a:latin typeface="Courier New"/>
                <a:cs typeface="Courier New"/>
              </a:rPr>
              <a:t>SET     </a:t>
            </a:r>
            <a:r>
              <a:rPr lang="fr-FR" sz="1422" dirty="0" err="1">
                <a:latin typeface="Courier New"/>
                <a:cs typeface="Courier New"/>
              </a:rPr>
              <a:t>english</a:t>
            </a:r>
            <a:r>
              <a:rPr lang="fr-FR" sz="1422" dirty="0">
                <a:latin typeface="Courier New"/>
                <a:cs typeface="Courier New"/>
              </a:rPr>
              <a:t> = </a:t>
            </a:r>
            <a:r>
              <a:rPr lang="fr-FR" sz="1422" dirty="0" err="1">
                <a:latin typeface="Courier New"/>
                <a:cs typeface="Courier New"/>
              </a:rPr>
              <a:t>element</a:t>
            </a:r>
            <a:endParaRPr lang="fr-FR" sz="1422" dirty="0">
              <a:latin typeface="Courier New"/>
              <a:cs typeface="Courier New"/>
            </a:endParaRPr>
          </a:p>
          <a:p>
            <a:pPr algn="l"/>
            <a:r>
              <a:rPr lang="fr-FR" sz="1422" dirty="0">
                <a:latin typeface="Courier New"/>
                <a:cs typeface="Courier New"/>
              </a:rPr>
              <a:t>FROM    </a:t>
            </a:r>
            <a:r>
              <a:rPr lang="fr-FR" sz="1422" dirty="0" err="1">
                <a:latin typeface="Courier New"/>
                <a:cs typeface="Courier New"/>
              </a:rPr>
              <a:t>fn_split</a:t>
            </a:r>
            <a:r>
              <a:rPr lang="fr-FR" sz="1422" dirty="0">
                <a:latin typeface="Courier New"/>
                <a:cs typeface="Courier New"/>
              </a:rPr>
              <a:t>(@</a:t>
            </a:r>
            <a:r>
              <a:rPr lang="fr-FR" sz="1422" dirty="0" err="1">
                <a:latin typeface="Courier New"/>
                <a:cs typeface="Courier New"/>
              </a:rPr>
              <a:t>words</a:t>
            </a:r>
            <a:r>
              <a:rPr lang="fr-FR" sz="1422" dirty="0">
                <a:latin typeface="Courier New"/>
                <a:cs typeface="Courier New"/>
              </a:rPr>
              <a:t>) AS w</a:t>
            </a:r>
          </a:p>
          <a:p>
            <a:pPr algn="l"/>
            <a:r>
              <a:rPr lang="fr-FR" sz="1422" dirty="0">
                <a:latin typeface="Courier New"/>
                <a:cs typeface="Courier New"/>
              </a:rPr>
              <a:t>WHERE   </a:t>
            </a:r>
            <a:r>
              <a:rPr lang="fr-FR" sz="1422" dirty="0" err="1">
                <a:latin typeface="Courier New"/>
                <a:cs typeface="Courier New"/>
              </a:rPr>
              <a:t>w.pos</a:t>
            </a:r>
            <a:r>
              <a:rPr lang="fr-FR" sz="1422" dirty="0">
                <a:latin typeface="Courier New"/>
                <a:cs typeface="Courier New"/>
              </a:rPr>
              <a:t> = #</a:t>
            </a:r>
            <a:r>
              <a:rPr lang="fr-FR" sz="1422" dirty="0" err="1">
                <a:latin typeface="Courier New"/>
                <a:cs typeface="Courier New"/>
              </a:rPr>
              <a:t>words.pos</a:t>
            </a:r>
            <a:endParaRPr lang="fr-FR" sz="1422" dirty="0">
              <a:latin typeface="Courier New"/>
              <a:cs typeface="Courier New"/>
            </a:endParaRPr>
          </a:p>
          <a:p>
            <a:pPr algn="l"/>
            <a:endParaRPr lang="fr-FR" sz="1422" dirty="0">
              <a:latin typeface="Courier New"/>
              <a:cs typeface="Courier New"/>
            </a:endParaRPr>
          </a:p>
          <a:p>
            <a:pPr algn="l"/>
            <a:r>
              <a:rPr lang="fr-FR" sz="1422" b="1" dirty="0">
                <a:latin typeface="Courier New"/>
                <a:cs typeface="Courier New"/>
              </a:rPr>
              <a:t>-- </a:t>
            </a:r>
            <a:r>
              <a:rPr lang="fr-FR" sz="1422" b="1" dirty="0" err="1">
                <a:latin typeface="Courier New"/>
                <a:cs typeface="Courier New"/>
              </a:rPr>
              <a:t>Step</a:t>
            </a:r>
            <a:r>
              <a:rPr lang="fr-FR" sz="1422" b="1" dirty="0">
                <a:latin typeface="Courier New"/>
                <a:cs typeface="Courier New"/>
              </a:rPr>
              <a:t> </a:t>
            </a:r>
            <a:r>
              <a:rPr lang="fr-FR" sz="1422" b="1" dirty="0" err="1">
                <a:latin typeface="Courier New"/>
                <a:cs typeface="Courier New"/>
              </a:rPr>
              <a:t>three</a:t>
            </a:r>
            <a:endParaRPr lang="fr-FR" sz="1422" b="1" dirty="0">
              <a:latin typeface="Courier New"/>
              <a:cs typeface="Courier New"/>
            </a:endParaRPr>
          </a:p>
          <a:p>
            <a:pPr algn="l"/>
            <a:r>
              <a:rPr lang="fr-FR" sz="1422" dirty="0">
                <a:latin typeface="Courier New"/>
                <a:cs typeface="Courier New"/>
              </a:rPr>
              <a:t>UPDATE #</a:t>
            </a:r>
            <a:r>
              <a:rPr lang="fr-FR" sz="1422" dirty="0" err="1">
                <a:latin typeface="Courier New"/>
                <a:cs typeface="Courier New"/>
              </a:rPr>
              <a:t>words</a:t>
            </a:r>
            <a:endParaRPr lang="fr-FR" sz="1422" dirty="0">
              <a:latin typeface="Courier New"/>
              <a:cs typeface="Courier New"/>
            </a:endParaRPr>
          </a:p>
          <a:p>
            <a:pPr algn="l"/>
            <a:r>
              <a:rPr lang="fr-FR" sz="1422" dirty="0">
                <a:latin typeface="Courier New"/>
                <a:cs typeface="Courier New"/>
              </a:rPr>
              <a:t>SET </a:t>
            </a:r>
            <a:r>
              <a:rPr lang="fr-FR" sz="1422" dirty="0" err="1">
                <a:latin typeface="Courier New"/>
                <a:cs typeface="Courier New"/>
              </a:rPr>
              <a:t>spanish</a:t>
            </a:r>
            <a:r>
              <a:rPr lang="fr-FR" sz="1422" dirty="0">
                <a:latin typeface="Courier New"/>
                <a:cs typeface="Courier New"/>
              </a:rPr>
              <a:t> = </a:t>
            </a:r>
            <a:r>
              <a:rPr lang="fr-FR" sz="1422" dirty="0" err="1">
                <a:latin typeface="Courier New"/>
                <a:cs typeface="Courier New"/>
              </a:rPr>
              <a:t>element</a:t>
            </a:r>
            <a:endParaRPr lang="fr-FR" sz="1422" dirty="0">
              <a:latin typeface="Courier New"/>
              <a:cs typeface="Courier New"/>
            </a:endParaRPr>
          </a:p>
          <a:p>
            <a:pPr algn="l"/>
            <a:r>
              <a:rPr lang="fr-FR" sz="1422" dirty="0">
                <a:latin typeface="Courier New"/>
                <a:cs typeface="Courier New"/>
              </a:rPr>
              <a:t>FROM </a:t>
            </a:r>
            <a:r>
              <a:rPr lang="fr-FR" sz="1422" dirty="0" err="1">
                <a:latin typeface="Courier New"/>
                <a:cs typeface="Courier New"/>
              </a:rPr>
              <a:t>fn_split</a:t>
            </a:r>
            <a:r>
              <a:rPr lang="fr-FR" sz="1422" dirty="0">
                <a:latin typeface="Courier New"/>
                <a:cs typeface="Courier New"/>
              </a:rPr>
              <a:t>(@</a:t>
            </a:r>
            <a:r>
              <a:rPr lang="fr-FR" sz="1422" dirty="0" err="1">
                <a:latin typeface="Courier New"/>
                <a:cs typeface="Courier New"/>
              </a:rPr>
              <a:t>spanish</a:t>
            </a:r>
            <a:r>
              <a:rPr lang="fr-FR" sz="1422" dirty="0">
                <a:latin typeface="Courier New"/>
                <a:cs typeface="Courier New"/>
              </a:rPr>
              <a:t>) AS s</a:t>
            </a:r>
          </a:p>
          <a:p>
            <a:pPr algn="l"/>
            <a:r>
              <a:rPr lang="fr-FR" sz="1422" dirty="0">
                <a:latin typeface="Courier New"/>
                <a:cs typeface="Courier New"/>
              </a:rPr>
              <a:t>WHERE </a:t>
            </a:r>
            <a:r>
              <a:rPr lang="fr-FR" sz="1422" dirty="0" err="1">
                <a:latin typeface="Courier New"/>
                <a:cs typeface="Courier New"/>
              </a:rPr>
              <a:t>s.pos</a:t>
            </a:r>
            <a:r>
              <a:rPr lang="fr-FR" sz="1422" dirty="0">
                <a:latin typeface="Courier New"/>
                <a:cs typeface="Courier New"/>
              </a:rPr>
              <a:t> = #</a:t>
            </a:r>
            <a:r>
              <a:rPr lang="fr-FR" sz="1422" dirty="0" err="1">
                <a:latin typeface="Courier New"/>
                <a:cs typeface="Courier New"/>
              </a:rPr>
              <a:t>words.pos</a:t>
            </a:r>
            <a:r>
              <a:rPr lang="fr-FR" sz="1422" dirty="0">
                <a:latin typeface="Courier New"/>
                <a:cs typeface="Courier New"/>
              </a:rPr>
              <a:t> ;</a:t>
            </a:r>
          </a:p>
          <a:p>
            <a:pPr algn="l"/>
            <a:endParaRPr lang="en-US" sz="1422" dirty="0">
              <a:latin typeface="Courier New"/>
              <a:cs typeface="Courier New"/>
            </a:endParaRPr>
          </a:p>
        </p:txBody>
      </p:sp>
    </p:spTree>
    <p:extLst>
      <p:ext uri="{BB962C8B-B14F-4D97-AF65-F5344CB8AC3E}">
        <p14:creationId xmlns:p14="http://schemas.microsoft.com/office/powerpoint/2010/main" val="4281718430"/>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Functions in SQL Server</a:t>
            </a:r>
            <a:endParaRPr lang="en-US" dirty="0"/>
          </a:p>
        </p:txBody>
      </p:sp>
      <p:sp>
        <p:nvSpPr>
          <p:cNvPr id="3" name="Content Placeholder 2"/>
          <p:cNvSpPr>
            <a:spLocks noGrp="1"/>
          </p:cNvSpPr>
          <p:nvPr>
            <p:ph idx="1"/>
          </p:nvPr>
        </p:nvSpPr>
        <p:spPr/>
        <p:txBody>
          <a:bodyPr/>
          <a:lstStyle/>
          <a:p>
            <a:r>
              <a:rPr lang="en-US" dirty="0" smtClean="0"/>
              <a:t>Pros:</a:t>
            </a:r>
          </a:p>
          <a:p>
            <a:pPr marL="1250439" lvl="1" indent="-457200"/>
            <a:r>
              <a:rPr lang="en-US" dirty="0" smtClean="0"/>
              <a:t>Encapsulate logic</a:t>
            </a:r>
          </a:p>
          <a:p>
            <a:pPr marL="1250439" lvl="1" indent="-457200"/>
            <a:r>
              <a:rPr lang="en-US" dirty="0" smtClean="0"/>
              <a:t>Re-usable</a:t>
            </a:r>
          </a:p>
          <a:p>
            <a:pPr marL="457200" indent="-457200"/>
            <a:r>
              <a:rPr lang="en-US" dirty="0" smtClean="0"/>
              <a:t>Cons:	</a:t>
            </a:r>
          </a:p>
          <a:p>
            <a:pPr marL="1250439" lvl="1" indent="-457200"/>
            <a:r>
              <a:rPr lang="en-US" dirty="0" smtClean="0"/>
              <a:t>Provide inaccurate estimates</a:t>
            </a:r>
          </a:p>
          <a:p>
            <a:pPr marL="1250439" lvl="1" indent="-457200"/>
            <a:r>
              <a:rPr lang="en-US" dirty="0" smtClean="0"/>
              <a:t>Hide I/O requirements</a:t>
            </a:r>
          </a:p>
          <a:p>
            <a:pPr marL="1250439" lvl="1" indent="-457200"/>
            <a:r>
              <a:rPr lang="en-US" dirty="0" smtClean="0"/>
              <a:t>Obscure the cost of operations</a:t>
            </a:r>
          </a:p>
          <a:p>
            <a:pPr marL="1250439" lvl="1" indent="-457200"/>
            <a:endParaRPr lang="en-US" dirty="0"/>
          </a:p>
        </p:txBody>
      </p:sp>
    </p:spTree>
    <p:extLst>
      <p:ext uri="{BB962C8B-B14F-4D97-AF65-F5344CB8AC3E}">
        <p14:creationId xmlns:p14="http://schemas.microsoft.com/office/powerpoint/2010/main" val="1619462025"/>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Catch All</a:t>
            </a:r>
            <a:endParaRPr lang="en-US" dirty="0"/>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2289848372"/>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Low Functioning Functions</a:t>
            </a:r>
            <a:endParaRPr lang="en-US" dirty="0"/>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527413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Raise your hand if you’ve seen a query where </a:t>
            </a:r>
            <a:r>
              <a:rPr lang="en-US" i="1" dirty="0" smtClean="0">
                <a:solidFill>
                  <a:schemeClr val="accent1"/>
                </a:solidFill>
              </a:rPr>
              <a:t>every</a:t>
            </a:r>
            <a:r>
              <a:rPr lang="en-US" dirty="0" smtClean="0">
                <a:solidFill>
                  <a:schemeClr val="accent1"/>
                </a:solidFill>
              </a:rPr>
              <a:t> </a:t>
            </a:r>
            <a:r>
              <a:rPr lang="en-US" dirty="0" smtClean="0"/>
              <a:t>parameter was optional.</a:t>
            </a:r>
            <a:endParaRPr lang="en-US" dirty="0"/>
          </a:p>
        </p:txBody>
      </p:sp>
    </p:spTree>
    <p:extLst>
      <p:ext uri="{BB962C8B-B14F-4D97-AF65-F5344CB8AC3E}">
        <p14:creationId xmlns:p14="http://schemas.microsoft.com/office/powerpoint/2010/main" val="2760629791"/>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COALESCE</a:t>
            </a:r>
            <a:endParaRPr lang="en-US" dirty="0"/>
          </a:p>
        </p:txBody>
      </p:sp>
      <p:sp>
        <p:nvSpPr>
          <p:cNvPr id="3" name="Text Placeholder 2"/>
          <p:cNvSpPr>
            <a:spLocks noGrp="1"/>
          </p:cNvSpPr>
          <p:nvPr>
            <p:ph type="body" sz="quarter" idx="10"/>
          </p:nvPr>
        </p:nvSpPr>
        <p:spPr/>
        <p:txBody>
          <a:bodyPr>
            <a:normAutofit/>
          </a:bodyPr>
          <a:lstStyle/>
          <a:p>
            <a:r>
              <a:rPr lang="en-US" sz="3600" dirty="0" smtClean="0">
                <a:latin typeface="Consolas" panose="020B0609020204030204" pitchFamily="49" charset="0"/>
                <a:cs typeface="Consolas" panose="020B0609020204030204" pitchFamily="49" charset="0"/>
              </a:rPr>
              <a:t>SELECT *</a:t>
            </a:r>
          </a:p>
          <a:p>
            <a:r>
              <a:rPr lang="en-US" sz="3600" dirty="0" smtClean="0">
                <a:latin typeface="Consolas" panose="020B0609020204030204" pitchFamily="49" charset="0"/>
                <a:cs typeface="Consolas" panose="020B0609020204030204" pitchFamily="49" charset="0"/>
              </a:rPr>
              <a:t>FROM </a:t>
            </a:r>
            <a:r>
              <a:rPr lang="en-US" sz="3600" dirty="0" err="1" smtClean="0">
                <a:latin typeface="Consolas" panose="020B0609020204030204" pitchFamily="49" charset="0"/>
                <a:cs typeface="Consolas" panose="020B0609020204030204" pitchFamily="49" charset="0"/>
              </a:rPr>
              <a:t>dbo.BestViewEver</a:t>
            </a:r>
            <a:r>
              <a:rPr lang="en-US" sz="3600" dirty="0" smtClean="0">
                <a:latin typeface="Consolas" panose="020B0609020204030204" pitchFamily="49" charset="0"/>
                <a:cs typeface="Consolas" panose="020B0609020204030204" pitchFamily="49" charset="0"/>
              </a:rPr>
              <a:t/>
            </a:r>
            <a:br>
              <a:rPr lang="en-US" sz="3600" dirty="0" smtClean="0">
                <a:latin typeface="Consolas" panose="020B0609020204030204" pitchFamily="49" charset="0"/>
                <a:cs typeface="Consolas" panose="020B0609020204030204" pitchFamily="49" charset="0"/>
              </a:rPr>
            </a:br>
            <a:r>
              <a:rPr lang="en-US" sz="3600" dirty="0" smtClean="0">
                <a:latin typeface="Consolas" panose="020B0609020204030204" pitchFamily="49" charset="0"/>
                <a:cs typeface="Consolas" panose="020B0609020204030204" pitchFamily="49" charset="0"/>
              </a:rPr>
              <a:t>WHERE </a:t>
            </a:r>
            <a:r>
              <a:rPr lang="en-US" sz="3600" dirty="0" err="1" smtClean="0">
                <a:latin typeface="Consolas" panose="020B0609020204030204" pitchFamily="49" charset="0"/>
                <a:cs typeface="Consolas" panose="020B0609020204030204" pitchFamily="49" charset="0"/>
              </a:rPr>
              <a:t>col_a</a:t>
            </a:r>
            <a:r>
              <a:rPr lang="en-US" sz="3600" dirty="0" smtClean="0">
                <a:latin typeface="Consolas" panose="020B0609020204030204" pitchFamily="49" charset="0"/>
                <a:cs typeface="Consolas" panose="020B0609020204030204" pitchFamily="49" charset="0"/>
              </a:rPr>
              <a:t> = COALESCE(@a, </a:t>
            </a:r>
            <a:r>
              <a:rPr lang="en-US" sz="3600" dirty="0" err="1" smtClean="0">
                <a:latin typeface="Consolas" panose="020B0609020204030204" pitchFamily="49" charset="0"/>
                <a:cs typeface="Consolas" panose="020B0609020204030204" pitchFamily="49" charset="0"/>
              </a:rPr>
              <a:t>col_a</a:t>
            </a:r>
            <a:r>
              <a:rPr lang="en-US" sz="3600" dirty="0" smtClean="0">
                <a:latin typeface="Consolas" panose="020B0609020204030204" pitchFamily="49" charset="0"/>
                <a:cs typeface="Consolas" panose="020B0609020204030204" pitchFamily="49" charset="0"/>
              </a:rPr>
              <a:t>)</a:t>
            </a:r>
            <a:br>
              <a:rPr lang="en-US" sz="3600" dirty="0" smtClean="0">
                <a:latin typeface="Consolas" panose="020B0609020204030204" pitchFamily="49" charset="0"/>
                <a:cs typeface="Consolas" panose="020B0609020204030204" pitchFamily="49" charset="0"/>
              </a:rPr>
            </a:br>
            <a:r>
              <a:rPr lang="en-US" sz="3600" dirty="0" smtClean="0">
                <a:latin typeface="Consolas" panose="020B0609020204030204" pitchFamily="49" charset="0"/>
                <a:cs typeface="Consolas" panose="020B0609020204030204" pitchFamily="49" charset="0"/>
              </a:rPr>
              <a:t>      AND </a:t>
            </a:r>
            <a:r>
              <a:rPr lang="en-US" sz="3600" dirty="0" err="1" smtClean="0">
                <a:latin typeface="Consolas" panose="020B0609020204030204" pitchFamily="49" charset="0"/>
                <a:cs typeface="Consolas" panose="020B0609020204030204" pitchFamily="49" charset="0"/>
              </a:rPr>
              <a:t>col_b</a:t>
            </a:r>
            <a:r>
              <a:rPr lang="en-US" sz="3600" dirty="0" smtClean="0">
                <a:latin typeface="Consolas" panose="020B0609020204030204" pitchFamily="49" charset="0"/>
                <a:cs typeface="Consolas" panose="020B0609020204030204" pitchFamily="49" charset="0"/>
              </a:rPr>
              <a:t> = COALESCE(@b, </a:t>
            </a:r>
            <a:r>
              <a:rPr lang="en-US" sz="3600" dirty="0" err="1" smtClean="0">
                <a:latin typeface="Consolas" panose="020B0609020204030204" pitchFamily="49" charset="0"/>
                <a:cs typeface="Consolas" panose="020B0609020204030204" pitchFamily="49" charset="0"/>
              </a:rPr>
              <a:t>col_b</a:t>
            </a:r>
            <a:r>
              <a:rPr lang="en-US" sz="3600" dirty="0" smtClean="0">
                <a:latin typeface="Consolas" panose="020B0609020204030204" pitchFamily="49" charset="0"/>
                <a:cs typeface="Consolas" panose="020B0609020204030204" pitchFamily="49" charset="0"/>
              </a:rPr>
              <a:t>)</a:t>
            </a:r>
          </a:p>
          <a:p>
            <a:r>
              <a:rPr lang="en-US" sz="3600" dirty="0">
                <a:latin typeface="Consolas" panose="020B0609020204030204" pitchFamily="49" charset="0"/>
                <a:cs typeface="Consolas" panose="020B0609020204030204" pitchFamily="49" charset="0"/>
              </a:rPr>
              <a:t> </a:t>
            </a:r>
            <a:r>
              <a:rPr lang="en-US" sz="3600" dirty="0" smtClean="0">
                <a:latin typeface="Consolas" panose="020B0609020204030204" pitchFamily="49" charset="0"/>
                <a:cs typeface="Consolas" panose="020B0609020204030204" pitchFamily="49" charset="0"/>
              </a:rPr>
              <a:t>     AND </a:t>
            </a:r>
            <a:r>
              <a:rPr lang="en-US" sz="3600" dirty="0" err="1" smtClean="0">
                <a:latin typeface="Consolas" panose="020B0609020204030204" pitchFamily="49" charset="0"/>
                <a:cs typeface="Consolas" panose="020B0609020204030204" pitchFamily="49" charset="0"/>
              </a:rPr>
              <a:t>col_c</a:t>
            </a:r>
            <a:r>
              <a:rPr lang="en-US" sz="3600" dirty="0" smtClean="0">
                <a:latin typeface="Consolas" panose="020B0609020204030204" pitchFamily="49" charset="0"/>
                <a:cs typeface="Consolas" panose="020B0609020204030204" pitchFamily="49" charset="0"/>
              </a:rPr>
              <a:t> = COALESCE(@c, </a:t>
            </a:r>
            <a:r>
              <a:rPr lang="en-US" sz="3600" dirty="0" err="1" smtClean="0">
                <a:latin typeface="Consolas" panose="020B0609020204030204" pitchFamily="49" charset="0"/>
                <a:cs typeface="Consolas" panose="020B0609020204030204" pitchFamily="49" charset="0"/>
              </a:rPr>
              <a:t>col_c</a:t>
            </a:r>
            <a:r>
              <a:rPr lang="en-US" sz="3600" dirty="0" smtClean="0">
                <a:latin typeface="Consolas" panose="020B0609020204030204" pitchFamily="49" charset="0"/>
                <a:cs typeface="Consolas" panose="020B0609020204030204" pitchFamily="49" charset="0"/>
              </a:rPr>
              <a:t>)</a:t>
            </a:r>
          </a:p>
        </p:txBody>
      </p:sp>
    </p:spTree>
    <p:extLst>
      <p:ext uri="{BB962C8B-B14F-4D97-AF65-F5344CB8AC3E}">
        <p14:creationId xmlns:p14="http://schemas.microsoft.com/office/powerpoint/2010/main" val="2187304721"/>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But I’ll just use an OR, you say.</a:t>
            </a:r>
            <a:endParaRPr lang="en-US" dirty="0"/>
          </a:p>
        </p:txBody>
      </p:sp>
    </p:spTree>
    <p:extLst>
      <p:ext uri="{BB962C8B-B14F-4D97-AF65-F5344CB8AC3E}">
        <p14:creationId xmlns:p14="http://schemas.microsoft.com/office/powerpoint/2010/main" val="2337668697"/>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 NULL and OR</a:t>
            </a:r>
            <a:endParaRPr lang="en-US" dirty="0"/>
          </a:p>
        </p:txBody>
      </p:sp>
      <p:sp>
        <p:nvSpPr>
          <p:cNvPr id="3" name="Text Placeholder 2"/>
          <p:cNvSpPr>
            <a:spLocks noGrp="1"/>
          </p:cNvSpPr>
          <p:nvPr>
            <p:ph type="body" sz="quarter" idx="10"/>
          </p:nvPr>
        </p:nvSpPr>
        <p:spPr/>
        <p:txBody>
          <a:bodyPr>
            <a:normAutofit/>
          </a:bodyPr>
          <a:lstStyle/>
          <a:p>
            <a:r>
              <a:rPr lang="en-US" sz="3600" dirty="0" smtClean="0">
                <a:latin typeface="Consolas" panose="020B0609020204030204" pitchFamily="49" charset="0"/>
                <a:cs typeface="Consolas" panose="020B0609020204030204" pitchFamily="49" charset="0"/>
              </a:rPr>
              <a:t>SELECT *</a:t>
            </a:r>
          </a:p>
          <a:p>
            <a:r>
              <a:rPr lang="en-US" sz="3600" dirty="0" smtClean="0">
                <a:latin typeface="Consolas" panose="020B0609020204030204" pitchFamily="49" charset="0"/>
                <a:cs typeface="Consolas" panose="020B0609020204030204" pitchFamily="49" charset="0"/>
              </a:rPr>
              <a:t>FROM </a:t>
            </a:r>
            <a:r>
              <a:rPr lang="en-US" sz="3600" dirty="0" err="1" smtClean="0">
                <a:latin typeface="Consolas" panose="020B0609020204030204" pitchFamily="49" charset="0"/>
                <a:cs typeface="Consolas" panose="020B0609020204030204" pitchFamily="49" charset="0"/>
              </a:rPr>
              <a:t>dbo.BestViewEver</a:t>
            </a:r>
            <a:r>
              <a:rPr lang="en-US" sz="3600" dirty="0" smtClean="0">
                <a:latin typeface="Consolas" panose="020B0609020204030204" pitchFamily="49" charset="0"/>
                <a:cs typeface="Consolas" panose="020B0609020204030204" pitchFamily="49" charset="0"/>
              </a:rPr>
              <a:t/>
            </a:r>
            <a:br>
              <a:rPr lang="en-US" sz="3600" dirty="0" smtClean="0">
                <a:latin typeface="Consolas" panose="020B0609020204030204" pitchFamily="49" charset="0"/>
                <a:cs typeface="Consolas" panose="020B0609020204030204" pitchFamily="49" charset="0"/>
              </a:rPr>
            </a:br>
            <a:r>
              <a:rPr lang="en-US" sz="3600" dirty="0" smtClean="0">
                <a:latin typeface="Consolas" panose="020B0609020204030204" pitchFamily="49" charset="0"/>
                <a:cs typeface="Consolas" panose="020B0609020204030204" pitchFamily="49" charset="0"/>
              </a:rPr>
              <a:t>WHERE (@a IS NULL OR </a:t>
            </a:r>
            <a:r>
              <a:rPr lang="en-US" sz="3600" dirty="0" err="1" smtClean="0">
                <a:latin typeface="Consolas" panose="020B0609020204030204" pitchFamily="49" charset="0"/>
                <a:cs typeface="Consolas" panose="020B0609020204030204" pitchFamily="49" charset="0"/>
              </a:rPr>
              <a:t>col_a</a:t>
            </a:r>
            <a:r>
              <a:rPr lang="en-US" sz="3600" dirty="0" smtClean="0">
                <a:latin typeface="Consolas" panose="020B0609020204030204" pitchFamily="49" charset="0"/>
                <a:cs typeface="Consolas" panose="020B0609020204030204" pitchFamily="49" charset="0"/>
              </a:rPr>
              <a:t> = @a)</a:t>
            </a:r>
            <a:br>
              <a:rPr lang="en-US" sz="3600" dirty="0" smtClean="0">
                <a:latin typeface="Consolas" panose="020B0609020204030204" pitchFamily="49" charset="0"/>
                <a:cs typeface="Consolas" panose="020B0609020204030204" pitchFamily="49" charset="0"/>
              </a:rPr>
            </a:br>
            <a:r>
              <a:rPr lang="en-US" sz="3600" dirty="0" smtClean="0">
                <a:latin typeface="Consolas" panose="020B0609020204030204" pitchFamily="49" charset="0"/>
                <a:cs typeface="Consolas" panose="020B0609020204030204" pitchFamily="49" charset="0"/>
              </a:rPr>
              <a:t>      AND (@b IS NULL OR </a:t>
            </a:r>
            <a:r>
              <a:rPr lang="en-US" sz="3600" dirty="0" err="1" smtClean="0">
                <a:latin typeface="Consolas" panose="020B0609020204030204" pitchFamily="49" charset="0"/>
                <a:cs typeface="Consolas" panose="020B0609020204030204" pitchFamily="49" charset="0"/>
              </a:rPr>
              <a:t>col_b</a:t>
            </a:r>
            <a:r>
              <a:rPr lang="en-US" sz="3600" dirty="0" smtClean="0">
                <a:latin typeface="Consolas" panose="020B0609020204030204" pitchFamily="49" charset="0"/>
                <a:cs typeface="Consolas" panose="020B0609020204030204" pitchFamily="49" charset="0"/>
              </a:rPr>
              <a:t> = @b)</a:t>
            </a:r>
          </a:p>
          <a:p>
            <a:r>
              <a:rPr lang="en-US" sz="3600" dirty="0">
                <a:latin typeface="Consolas" panose="020B0609020204030204" pitchFamily="49" charset="0"/>
                <a:cs typeface="Consolas" panose="020B0609020204030204" pitchFamily="49" charset="0"/>
              </a:rPr>
              <a:t> </a:t>
            </a:r>
            <a:r>
              <a:rPr lang="en-US" sz="3600" dirty="0" smtClean="0">
                <a:latin typeface="Consolas" panose="020B0609020204030204" pitchFamily="49" charset="0"/>
                <a:cs typeface="Consolas" panose="020B0609020204030204" pitchFamily="49" charset="0"/>
              </a:rPr>
              <a:t>     AND (@c IS NULL or </a:t>
            </a:r>
            <a:r>
              <a:rPr lang="en-US" sz="3600" dirty="0" err="1" smtClean="0">
                <a:latin typeface="Consolas" panose="020B0609020204030204" pitchFamily="49" charset="0"/>
                <a:cs typeface="Consolas" panose="020B0609020204030204" pitchFamily="49" charset="0"/>
              </a:rPr>
              <a:t>col_c</a:t>
            </a:r>
            <a:r>
              <a:rPr lang="en-US" sz="3600" dirty="0" smtClean="0">
                <a:latin typeface="Consolas" panose="020B0609020204030204" pitchFamily="49" charset="0"/>
                <a:cs typeface="Consolas" panose="020B0609020204030204" pitchFamily="49" charset="0"/>
              </a:rPr>
              <a:t> = @c)</a:t>
            </a:r>
          </a:p>
        </p:txBody>
      </p:sp>
    </p:spTree>
    <p:extLst>
      <p:ext uri="{BB962C8B-B14F-4D97-AF65-F5344CB8AC3E}">
        <p14:creationId xmlns:p14="http://schemas.microsoft.com/office/powerpoint/2010/main" val="3177567661"/>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It’s all the same!</a:t>
            </a:r>
            <a:endParaRPr lang="en-US" dirty="0"/>
          </a:p>
        </p:txBody>
      </p:sp>
      <p:sp>
        <p:nvSpPr>
          <p:cNvPr id="3" name="Content Placeholder 2"/>
          <p:cNvSpPr>
            <a:spLocks noGrp="1"/>
          </p:cNvSpPr>
          <p:nvPr>
            <p:ph idx="1"/>
          </p:nvPr>
        </p:nvSpPr>
        <p:spPr/>
        <p:txBody>
          <a:bodyPr/>
          <a:lstStyle/>
          <a:p>
            <a:r>
              <a:rPr lang="en-US" dirty="0" smtClean="0"/>
              <a:t>SQL Server is bad at short circuiting logical comparison.</a:t>
            </a:r>
          </a:p>
          <a:p>
            <a:pPr marL="1052102" lvl="1" indent="-457200">
              <a:buFont typeface="Arial" panose="020B0604020202020204" pitchFamily="34" charset="0"/>
              <a:buChar char="•"/>
            </a:pPr>
            <a:r>
              <a:rPr lang="en-US" dirty="0" smtClean="0"/>
              <a:t>Both comparisons will be executed every time.</a:t>
            </a:r>
          </a:p>
          <a:p>
            <a:pPr marL="1052102" lvl="1" indent="-457200">
              <a:buFont typeface="Arial" panose="020B0604020202020204" pitchFamily="34" charset="0"/>
              <a:buChar char="•"/>
            </a:pPr>
            <a:r>
              <a:rPr lang="en-US" dirty="0" smtClean="0"/>
              <a:t>No, you can’t trick it.</a:t>
            </a:r>
          </a:p>
          <a:p>
            <a:r>
              <a:rPr lang="en-US" dirty="0" smtClean="0"/>
              <a:t>The worst part:</a:t>
            </a:r>
          </a:p>
          <a:p>
            <a:r>
              <a:rPr lang="en-US" dirty="0" smtClean="0"/>
              <a:t>SQL Server won’t use indexes.</a:t>
            </a:r>
            <a:endParaRPr lang="en-US" dirty="0"/>
          </a:p>
        </p:txBody>
      </p:sp>
    </p:spTree>
    <p:extLst>
      <p:ext uri="{BB962C8B-B14F-4D97-AF65-F5344CB8AC3E}">
        <p14:creationId xmlns:p14="http://schemas.microsoft.com/office/powerpoint/2010/main" val="1183450509"/>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SARGability</a:t>
            </a:r>
            <a:endParaRPr lang="en-US" dirty="0"/>
          </a:p>
        </p:txBody>
      </p:sp>
      <p:sp>
        <p:nvSpPr>
          <p:cNvPr id="3" name="Content Placeholder 2"/>
          <p:cNvSpPr>
            <a:spLocks noGrp="1"/>
          </p:cNvSpPr>
          <p:nvPr>
            <p:ph idx="1"/>
          </p:nvPr>
        </p:nvSpPr>
        <p:spPr/>
        <p:txBody>
          <a:bodyPr/>
          <a:lstStyle/>
          <a:p>
            <a:r>
              <a:rPr lang="en-US" dirty="0" smtClean="0"/>
              <a:t>The example is said to be non-SARG-able.</a:t>
            </a:r>
          </a:p>
          <a:p>
            <a:r>
              <a:rPr lang="en-US" dirty="0" smtClean="0"/>
              <a:t>That’s a fancy way of saying it won’t use an index.</a:t>
            </a:r>
          </a:p>
          <a:p>
            <a:r>
              <a:rPr lang="en-US" dirty="0" smtClean="0"/>
              <a:t>Basically, by hiding a column value we’ve messed with optimization.</a:t>
            </a:r>
          </a:p>
          <a:p>
            <a:pPr marL="1052102" lvl="1" indent="-457200">
              <a:buFont typeface="Arial" panose="020B0604020202020204" pitchFamily="34" charset="0"/>
              <a:buChar char="•"/>
            </a:pPr>
            <a:endParaRPr lang="en-US" dirty="0" smtClean="0"/>
          </a:p>
        </p:txBody>
      </p:sp>
    </p:spTree>
    <p:extLst>
      <p:ext uri="{BB962C8B-B14F-4D97-AF65-F5344CB8AC3E}">
        <p14:creationId xmlns:p14="http://schemas.microsoft.com/office/powerpoint/2010/main" val="1099666479"/>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losing patterns</a:t>
            </a:r>
            <a:endParaRPr lang="en-US" dirty="0"/>
          </a:p>
        </p:txBody>
      </p:sp>
      <p:sp>
        <p:nvSpPr>
          <p:cNvPr id="3" name="Content Placeholder 2"/>
          <p:cNvSpPr>
            <a:spLocks noGrp="1"/>
          </p:cNvSpPr>
          <p:nvPr>
            <p:ph idx="1"/>
          </p:nvPr>
        </p:nvSpPr>
        <p:spPr/>
        <p:txBody>
          <a:bodyPr/>
          <a:lstStyle/>
          <a:p>
            <a:r>
              <a:rPr lang="en-US" dirty="0"/>
              <a:t>WHERE LEFT(LastName,3) = …</a:t>
            </a:r>
          </a:p>
          <a:p>
            <a:r>
              <a:rPr lang="en-US" dirty="0"/>
              <a:t>WHERE UPPER(string) = …</a:t>
            </a:r>
          </a:p>
          <a:p>
            <a:r>
              <a:rPr lang="en-US" dirty="0"/>
              <a:t>WHERE </a:t>
            </a:r>
            <a:r>
              <a:rPr lang="en-US" dirty="0" err="1"/>
              <a:t>LastName</a:t>
            </a:r>
            <a:r>
              <a:rPr lang="en-US" dirty="0"/>
              <a:t> LIKE ‘%smith%’</a:t>
            </a:r>
          </a:p>
          <a:p>
            <a:r>
              <a:rPr lang="en-US" dirty="0"/>
              <a:t>WHERE YEAR(</a:t>
            </a:r>
            <a:r>
              <a:rPr lang="en-US" dirty="0" err="1"/>
              <a:t>MyDateField</a:t>
            </a:r>
            <a:r>
              <a:rPr lang="en-US" dirty="0"/>
              <a:t>) = ‘1973’</a:t>
            </a:r>
          </a:p>
          <a:p>
            <a:r>
              <a:rPr lang="en-US" dirty="0"/>
              <a:t>WHERE VARCHAR = @NVARCHAR</a:t>
            </a:r>
          </a:p>
          <a:p>
            <a:r>
              <a:rPr lang="en-US" dirty="0"/>
              <a:t>Learn more: </a:t>
            </a:r>
            <a:br>
              <a:rPr lang="en-US" dirty="0"/>
            </a:br>
            <a:r>
              <a:rPr lang="en-US" dirty="0">
                <a:hlinkClick r:id="rId2"/>
              </a:rPr>
              <a:t>BrentOzar.com/go/</a:t>
            </a:r>
            <a:r>
              <a:rPr lang="en-US" dirty="0" err="1">
                <a:hlinkClick r:id="rId2"/>
              </a:rPr>
              <a:t>sargable</a:t>
            </a:r>
            <a:endParaRPr lang="en-US" dirty="0"/>
          </a:p>
          <a:p>
            <a:endParaRPr lang="en-US" dirty="0"/>
          </a:p>
        </p:txBody>
      </p:sp>
    </p:spTree>
    <p:extLst>
      <p:ext uri="{BB962C8B-B14F-4D97-AF65-F5344CB8AC3E}">
        <p14:creationId xmlns:p14="http://schemas.microsoft.com/office/powerpoint/2010/main" val="3040035526"/>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What can we do?</a:t>
            </a:r>
            <a:endParaRPr lang="en-US" dirty="0"/>
          </a:p>
        </p:txBody>
      </p:sp>
    </p:spTree>
    <p:extLst>
      <p:ext uri="{BB962C8B-B14F-4D97-AF65-F5344CB8AC3E}">
        <p14:creationId xmlns:p14="http://schemas.microsoft.com/office/powerpoint/2010/main" val="1937385495"/>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Use dynamic SQL</a:t>
            </a:r>
            <a:endParaRPr lang="en-US" dirty="0"/>
          </a:p>
        </p:txBody>
      </p:sp>
      <p:sp>
        <p:nvSpPr>
          <p:cNvPr id="4" name="Content Placeholder 3"/>
          <p:cNvSpPr>
            <a:spLocks noGrp="1"/>
          </p:cNvSpPr>
          <p:nvPr>
            <p:ph idx="1"/>
          </p:nvPr>
        </p:nvSpPr>
        <p:spPr/>
        <p:txBody>
          <a:bodyPr/>
          <a:lstStyle/>
          <a:p>
            <a:r>
              <a:rPr lang="en-US" dirty="0" smtClean="0"/>
              <a:t>Build a string with only the parameters we need.</a:t>
            </a:r>
          </a:p>
          <a:p>
            <a:r>
              <a:rPr lang="en-US" dirty="0" smtClean="0"/>
              <a:t>Run that through </a:t>
            </a:r>
            <a:r>
              <a:rPr lang="en-US" dirty="0" err="1" smtClean="0"/>
              <a:t>sp_executesql</a:t>
            </a:r>
            <a:endParaRPr lang="en-US" dirty="0" smtClean="0"/>
          </a:p>
          <a:p>
            <a:r>
              <a:rPr lang="en-US" dirty="0" smtClean="0"/>
              <a:t>Yes, this makes development harder, but it makes SQL Server faster.</a:t>
            </a:r>
          </a:p>
          <a:p>
            <a:endParaRPr lang="en-US" dirty="0"/>
          </a:p>
        </p:txBody>
      </p:sp>
    </p:spTree>
    <p:extLst>
      <p:ext uri="{BB962C8B-B14F-4D97-AF65-F5344CB8AC3E}">
        <p14:creationId xmlns:p14="http://schemas.microsoft.com/office/powerpoint/2010/main" val="1698473313"/>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Re-write queries</a:t>
            </a:r>
            <a:endParaRPr lang="en-US" dirty="0"/>
          </a:p>
        </p:txBody>
      </p:sp>
      <p:sp>
        <p:nvSpPr>
          <p:cNvPr id="4" name="Content Placeholder 3"/>
          <p:cNvSpPr>
            <a:spLocks noGrp="1"/>
          </p:cNvSpPr>
          <p:nvPr>
            <p:ph idx="1"/>
          </p:nvPr>
        </p:nvSpPr>
        <p:spPr/>
        <p:txBody>
          <a:bodyPr/>
          <a:lstStyle/>
          <a:p>
            <a:r>
              <a:rPr lang="en-US" dirty="0" smtClean="0"/>
              <a:t>Find creative ways to re-write queries.</a:t>
            </a:r>
          </a:p>
          <a:p>
            <a:r>
              <a:rPr lang="en-US" dirty="0" smtClean="0"/>
              <a:t>Move functions to variables and parameters.</a:t>
            </a:r>
          </a:p>
          <a:p>
            <a:r>
              <a:rPr lang="en-US" dirty="0" smtClean="0"/>
              <a:t>Find logical equivalents.</a:t>
            </a:r>
          </a:p>
          <a:p>
            <a:pPr marL="1052102" lvl="1" indent="-457200">
              <a:buFont typeface="Arial" panose="020B0604020202020204" pitchFamily="34" charset="0"/>
              <a:buChar char="•"/>
            </a:pPr>
            <a:r>
              <a:rPr lang="en-US" dirty="0" smtClean="0">
                <a:latin typeface="Consolas" panose="020B0609020204030204" pitchFamily="49" charset="0"/>
                <a:cs typeface="Consolas" panose="020B0609020204030204" pitchFamily="49" charset="0"/>
              </a:rPr>
              <a:t>YEAR(col) = 1973</a:t>
            </a:r>
            <a:r>
              <a:rPr lang="en-US" dirty="0" smtClean="0"/>
              <a:t> becomes</a:t>
            </a:r>
            <a:br>
              <a:rPr lang="en-US" dirty="0" smtClean="0"/>
            </a:br>
            <a:r>
              <a:rPr lang="en-US" dirty="0" smtClean="0">
                <a:latin typeface="Consolas" panose="020B0609020204030204" pitchFamily="49" charset="0"/>
                <a:cs typeface="Consolas" panose="020B0609020204030204" pitchFamily="49" charset="0"/>
              </a:rPr>
              <a:t>col &gt;= ‘1973-01-01 AND col &lt; ‘1974-01-01’</a:t>
            </a:r>
          </a:p>
          <a:p>
            <a:endParaRPr lang="en-US" dirty="0" smtClean="0"/>
          </a:p>
        </p:txBody>
      </p:sp>
    </p:spTree>
    <p:extLst>
      <p:ext uri="{BB962C8B-B14F-4D97-AF65-F5344CB8AC3E}">
        <p14:creationId xmlns:p14="http://schemas.microsoft.com/office/powerpoint/2010/main" val="2108387063"/>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Scalar Functions</a:t>
            </a:r>
            <a:endParaRPr lang="en-US" dirty="0"/>
          </a:p>
        </p:txBody>
      </p:sp>
    </p:spTree>
    <p:extLst>
      <p:ext uri="{BB962C8B-B14F-4D97-AF65-F5344CB8AC3E}">
        <p14:creationId xmlns:p14="http://schemas.microsoft.com/office/powerpoint/2010/main" val="3813915107"/>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Nesting Habits of the Wild Query</a:t>
            </a:r>
            <a:endParaRPr lang="en-US" dirty="0"/>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24563686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Correlated </a:t>
            </a:r>
            <a:r>
              <a:rPr lang="en-US" dirty="0" err="1" smtClean="0"/>
              <a:t>Subqueries</a:t>
            </a:r>
            <a:endParaRPr lang="en-US" dirty="0"/>
          </a:p>
        </p:txBody>
      </p:sp>
    </p:spTree>
    <p:extLst>
      <p:ext uri="{BB962C8B-B14F-4D97-AF65-F5344CB8AC3E}">
        <p14:creationId xmlns:p14="http://schemas.microsoft.com/office/powerpoint/2010/main" val="3992759903"/>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What is a correlated </a:t>
            </a:r>
            <a:r>
              <a:rPr lang="en-US" dirty="0" err="1" smtClean="0"/>
              <a:t>subquery</a:t>
            </a:r>
            <a:r>
              <a:rPr lang="en-US" dirty="0" smtClean="0"/>
              <a:t>?</a:t>
            </a:r>
            <a:endParaRPr lang="en-US" dirty="0"/>
          </a:p>
        </p:txBody>
      </p:sp>
      <p:sp>
        <p:nvSpPr>
          <p:cNvPr id="4" name="Content Placeholder 3"/>
          <p:cNvSpPr>
            <a:spLocks noGrp="1"/>
          </p:cNvSpPr>
          <p:nvPr>
            <p:ph idx="1"/>
          </p:nvPr>
        </p:nvSpPr>
        <p:spPr/>
        <p:txBody>
          <a:bodyPr anchor="ctr">
            <a:normAutofit/>
          </a:bodyPr>
          <a:lstStyle/>
          <a:p>
            <a:pPr algn="ctr"/>
            <a:r>
              <a:rPr lang="en-US" sz="6000" dirty="0" smtClean="0"/>
              <a:t>A </a:t>
            </a:r>
            <a:r>
              <a:rPr lang="en-US" sz="6000" dirty="0" err="1" smtClean="0"/>
              <a:t>subquery</a:t>
            </a:r>
            <a:r>
              <a:rPr lang="en-US" sz="6000" dirty="0" smtClean="0"/>
              <a:t> that uses values from an outer query.</a:t>
            </a:r>
          </a:p>
        </p:txBody>
      </p:sp>
    </p:spTree>
    <p:extLst>
      <p:ext uri="{BB962C8B-B14F-4D97-AF65-F5344CB8AC3E}">
        <p14:creationId xmlns:p14="http://schemas.microsoft.com/office/powerpoint/2010/main" val="671455310"/>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Problems?</a:t>
            </a:r>
            <a:endParaRPr lang="en-US" dirty="0"/>
          </a:p>
        </p:txBody>
      </p:sp>
      <p:sp>
        <p:nvSpPr>
          <p:cNvPr id="3" name="Content Placeholder 2"/>
          <p:cNvSpPr>
            <a:spLocks noGrp="1"/>
          </p:cNvSpPr>
          <p:nvPr>
            <p:ph idx="1"/>
          </p:nvPr>
        </p:nvSpPr>
        <p:spPr/>
        <p:txBody>
          <a:bodyPr/>
          <a:lstStyle/>
          <a:p>
            <a:r>
              <a:rPr lang="en-US" dirty="0" smtClean="0"/>
              <a:t>Extra reads and CPU time</a:t>
            </a:r>
          </a:p>
          <a:p>
            <a:pPr marL="1250439" lvl="1" indent="-457200"/>
            <a:r>
              <a:rPr lang="en-US" dirty="0" smtClean="0"/>
              <a:t>SQL Server may run the </a:t>
            </a:r>
            <a:r>
              <a:rPr lang="en-US" dirty="0" err="1" smtClean="0"/>
              <a:t>subquery</a:t>
            </a:r>
            <a:r>
              <a:rPr lang="en-US" dirty="0" smtClean="0"/>
              <a:t> once per row in the outer query.</a:t>
            </a:r>
          </a:p>
          <a:p>
            <a:pPr marL="457200" indent="-457200"/>
            <a:r>
              <a:rPr lang="en-US" dirty="0" smtClean="0"/>
              <a:t>Sudden onset</a:t>
            </a:r>
          </a:p>
          <a:p>
            <a:pPr marL="1250439" lvl="1" indent="-457200"/>
            <a:r>
              <a:rPr lang="en-US" dirty="0" smtClean="0"/>
              <a:t>Great in development, terrible in production.</a:t>
            </a:r>
          </a:p>
          <a:p>
            <a:pPr marL="1250439" lvl="1" indent="-457200"/>
            <a:r>
              <a:rPr lang="en-US" dirty="0" smtClean="0"/>
              <a:t>Difficult to identify without careful observation.</a:t>
            </a:r>
          </a:p>
        </p:txBody>
      </p:sp>
    </p:spTree>
    <p:extLst>
      <p:ext uri="{BB962C8B-B14F-4D97-AF65-F5344CB8AC3E}">
        <p14:creationId xmlns:p14="http://schemas.microsoft.com/office/powerpoint/2010/main" val="166084460"/>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Our </a:t>
            </a:r>
            <a:r>
              <a:rPr lang="en-US" smtClean="0"/>
              <a:t>awful query</a:t>
            </a:r>
            <a:endParaRPr lang="en-US" dirty="0"/>
          </a:p>
        </p:txBody>
      </p:sp>
      <p:sp>
        <p:nvSpPr>
          <p:cNvPr id="3" name="Content Placeholder 2"/>
          <p:cNvSpPr>
            <a:spLocks noGrp="1"/>
          </p:cNvSpPr>
          <p:nvPr>
            <p:ph idx="1"/>
          </p:nvPr>
        </p:nvSpPr>
        <p:spPr/>
        <p:txBody>
          <a:bodyPr>
            <a:normAutofit fontScale="92500" lnSpcReduction="10000"/>
          </a:bodyPr>
          <a:lstStyle/>
          <a:p>
            <a:r>
              <a:rPr lang="en-US" dirty="0">
                <a:latin typeface="Consolas"/>
                <a:cs typeface="Consolas"/>
              </a:rPr>
              <a:t>SELECT  </a:t>
            </a:r>
            <a:r>
              <a:rPr lang="en-US" dirty="0" err="1">
                <a:latin typeface="Consolas"/>
                <a:cs typeface="Consolas"/>
              </a:rPr>
              <a:t>SalesOrderID</a:t>
            </a:r>
            <a:r>
              <a:rPr lang="en-US" dirty="0">
                <a:latin typeface="Consolas"/>
                <a:cs typeface="Consolas"/>
              </a:rPr>
              <a:t>, </a:t>
            </a:r>
            <a:r>
              <a:rPr lang="en-US" dirty="0" err="1">
                <a:latin typeface="Consolas"/>
                <a:cs typeface="Consolas"/>
              </a:rPr>
              <a:t>SubTotal</a:t>
            </a:r>
            <a:r>
              <a:rPr lang="en-US" dirty="0">
                <a:latin typeface="Consolas"/>
                <a:cs typeface="Consolas"/>
              </a:rPr>
              <a:t>, </a:t>
            </a:r>
            <a:r>
              <a:rPr lang="en-US" dirty="0" smtClean="0">
                <a:latin typeface="Consolas"/>
                <a:cs typeface="Consolas"/>
              </a:rPr>
              <a:t/>
            </a:r>
            <a:br>
              <a:rPr lang="en-US" dirty="0" smtClean="0">
                <a:latin typeface="Consolas"/>
                <a:cs typeface="Consolas"/>
              </a:rPr>
            </a:br>
            <a:r>
              <a:rPr lang="en-US" dirty="0" smtClean="0">
                <a:latin typeface="Consolas"/>
                <a:cs typeface="Consolas"/>
              </a:rPr>
              <a:t>        </a:t>
            </a:r>
            <a:r>
              <a:rPr lang="en-US" dirty="0" err="1" smtClean="0">
                <a:latin typeface="Consolas"/>
                <a:cs typeface="Consolas"/>
              </a:rPr>
              <a:t>OrderYear</a:t>
            </a:r>
            <a:r>
              <a:rPr lang="en-US" dirty="0">
                <a:latin typeface="Consolas"/>
                <a:cs typeface="Consolas"/>
              </a:rPr>
              <a:t>, </a:t>
            </a:r>
            <a:r>
              <a:rPr lang="en-US" dirty="0" err="1" smtClean="0">
                <a:latin typeface="Consolas"/>
                <a:cs typeface="Consolas"/>
              </a:rPr>
              <a:t>OrderMonth</a:t>
            </a:r>
            <a:r>
              <a:rPr lang="en-US" dirty="0" smtClean="0">
                <a:latin typeface="Consolas"/>
                <a:cs typeface="Consolas"/>
              </a:rPr>
              <a:t/>
            </a:r>
            <a:br>
              <a:rPr lang="en-US" dirty="0" smtClean="0">
                <a:latin typeface="Consolas"/>
                <a:cs typeface="Consolas"/>
              </a:rPr>
            </a:br>
            <a:r>
              <a:rPr lang="en-US" dirty="0" smtClean="0">
                <a:latin typeface="Consolas"/>
                <a:cs typeface="Consolas"/>
              </a:rPr>
              <a:t>FROM    </a:t>
            </a:r>
            <a:r>
              <a:rPr lang="en-US" dirty="0">
                <a:latin typeface="Consolas"/>
                <a:cs typeface="Consolas"/>
              </a:rPr>
              <a:t>( SELECT  </a:t>
            </a:r>
            <a:r>
              <a:rPr lang="en-US" dirty="0" err="1">
                <a:latin typeface="Consolas"/>
                <a:cs typeface="Consolas"/>
              </a:rPr>
              <a:t>SalesOrderID</a:t>
            </a:r>
            <a:r>
              <a:rPr lang="en-US" dirty="0">
                <a:latin typeface="Consolas"/>
                <a:cs typeface="Consolas"/>
              </a:rPr>
              <a:t>, </a:t>
            </a:r>
            <a:r>
              <a:rPr lang="en-US" dirty="0" err="1">
                <a:latin typeface="Consolas"/>
                <a:cs typeface="Consolas"/>
              </a:rPr>
              <a:t>SubTotal</a:t>
            </a:r>
            <a:r>
              <a:rPr lang="en-US" dirty="0" smtClean="0">
                <a:latin typeface="Consolas"/>
                <a:cs typeface="Consolas"/>
              </a:rPr>
              <a:t>,</a:t>
            </a:r>
            <a:br>
              <a:rPr lang="en-US" dirty="0" smtClean="0">
                <a:latin typeface="Consolas"/>
                <a:cs typeface="Consolas"/>
              </a:rPr>
            </a:br>
            <a:r>
              <a:rPr lang="en-US" dirty="0" smtClean="0">
                <a:latin typeface="Consolas"/>
                <a:cs typeface="Consolas"/>
              </a:rPr>
              <a:t>            </a:t>
            </a:r>
            <a:r>
              <a:rPr lang="en-US" dirty="0">
                <a:latin typeface="Consolas"/>
                <a:cs typeface="Consolas"/>
              </a:rPr>
              <a:t>YEAR(</a:t>
            </a:r>
            <a:r>
              <a:rPr lang="en-US" dirty="0" err="1">
                <a:latin typeface="Consolas"/>
                <a:cs typeface="Consolas"/>
              </a:rPr>
              <a:t>OrderDate</a:t>
            </a:r>
            <a:r>
              <a:rPr lang="en-US" dirty="0">
                <a:latin typeface="Consolas"/>
                <a:cs typeface="Consolas"/>
              </a:rPr>
              <a:t>) AS </a:t>
            </a:r>
            <a:r>
              <a:rPr lang="en-US" dirty="0" err="1">
                <a:latin typeface="Consolas"/>
                <a:cs typeface="Consolas"/>
              </a:rPr>
              <a:t>OrderYear</a:t>
            </a:r>
            <a:r>
              <a:rPr lang="en-US" dirty="0" smtClean="0">
                <a:latin typeface="Consolas"/>
                <a:cs typeface="Consolas"/>
              </a:rPr>
              <a:t>,</a:t>
            </a:r>
            <a:br>
              <a:rPr lang="en-US" dirty="0" smtClean="0">
                <a:latin typeface="Consolas"/>
                <a:cs typeface="Consolas"/>
              </a:rPr>
            </a:br>
            <a:r>
              <a:rPr lang="en-US" dirty="0" smtClean="0">
                <a:latin typeface="Consolas"/>
                <a:cs typeface="Consolas"/>
              </a:rPr>
              <a:t>            </a:t>
            </a:r>
            <a:r>
              <a:rPr lang="en-US" dirty="0">
                <a:latin typeface="Consolas"/>
                <a:cs typeface="Consolas"/>
              </a:rPr>
              <a:t>MONTH(</a:t>
            </a:r>
            <a:r>
              <a:rPr lang="en-US" dirty="0" err="1">
                <a:latin typeface="Consolas"/>
                <a:cs typeface="Consolas"/>
              </a:rPr>
              <a:t>OrderDate</a:t>
            </a:r>
            <a:r>
              <a:rPr lang="en-US" dirty="0">
                <a:latin typeface="Consolas"/>
                <a:cs typeface="Consolas"/>
              </a:rPr>
              <a:t>) AS </a:t>
            </a:r>
            <a:r>
              <a:rPr lang="en-US" dirty="0" err="1" smtClean="0">
                <a:latin typeface="Consolas"/>
                <a:cs typeface="Consolas"/>
              </a:rPr>
              <a:t>OrderMonth</a:t>
            </a:r>
            <a:r>
              <a:rPr lang="en-US" dirty="0" smtClean="0">
                <a:latin typeface="Consolas"/>
                <a:cs typeface="Consolas"/>
              </a:rPr>
              <a:t/>
            </a:r>
            <a:br>
              <a:rPr lang="en-US" dirty="0" smtClean="0">
                <a:latin typeface="Consolas"/>
                <a:cs typeface="Consolas"/>
              </a:rPr>
            </a:br>
            <a:r>
              <a:rPr lang="en-US" dirty="0" smtClean="0">
                <a:latin typeface="Consolas"/>
                <a:cs typeface="Consolas"/>
              </a:rPr>
              <a:t>    </a:t>
            </a:r>
            <a:r>
              <a:rPr lang="en-US" dirty="0">
                <a:latin typeface="Consolas"/>
                <a:cs typeface="Consolas"/>
              </a:rPr>
              <a:t>FROM    </a:t>
            </a:r>
            <a:r>
              <a:rPr lang="en-US" dirty="0" err="1" smtClean="0">
                <a:latin typeface="Consolas"/>
                <a:cs typeface="Consolas"/>
              </a:rPr>
              <a:t>Sales.SalesOrderHeader</a:t>
            </a:r>
            <a:r>
              <a:rPr lang="en-US" dirty="0" smtClean="0">
                <a:latin typeface="Consolas"/>
                <a:cs typeface="Consolas"/>
              </a:rPr>
              <a:t/>
            </a:r>
            <a:br>
              <a:rPr lang="en-US" dirty="0" smtClean="0">
                <a:latin typeface="Consolas"/>
                <a:cs typeface="Consolas"/>
              </a:rPr>
            </a:br>
            <a:r>
              <a:rPr lang="en-US" dirty="0" smtClean="0">
                <a:latin typeface="Consolas"/>
                <a:cs typeface="Consolas"/>
              </a:rPr>
              <a:t>) </a:t>
            </a:r>
            <a:r>
              <a:rPr lang="en-US" dirty="0">
                <a:latin typeface="Consolas"/>
                <a:cs typeface="Consolas"/>
              </a:rPr>
              <a:t>AS </a:t>
            </a:r>
            <a:r>
              <a:rPr lang="en-US" dirty="0" smtClean="0">
                <a:latin typeface="Consolas"/>
                <a:cs typeface="Consolas"/>
              </a:rPr>
              <a:t>x</a:t>
            </a:r>
            <a:br>
              <a:rPr lang="en-US" dirty="0" smtClean="0">
                <a:latin typeface="Consolas"/>
                <a:cs typeface="Consolas"/>
              </a:rPr>
            </a:br>
            <a:r>
              <a:rPr lang="en-US" dirty="0" smtClean="0">
                <a:latin typeface="Consolas"/>
                <a:cs typeface="Consolas"/>
              </a:rPr>
              <a:t>WHERE   </a:t>
            </a:r>
            <a:r>
              <a:rPr lang="en-US" dirty="0" err="1">
                <a:latin typeface="Consolas"/>
                <a:cs typeface="Consolas"/>
              </a:rPr>
              <a:t>x.SubTotal</a:t>
            </a:r>
            <a:r>
              <a:rPr lang="en-US" dirty="0">
                <a:latin typeface="Consolas"/>
                <a:cs typeface="Consolas"/>
              </a:rPr>
              <a:t> </a:t>
            </a:r>
            <a:r>
              <a:rPr lang="en-US" dirty="0" smtClean="0">
                <a:latin typeface="Consolas"/>
                <a:cs typeface="Consolas"/>
              </a:rPr>
              <a:t>&gt;</a:t>
            </a:r>
            <a:br>
              <a:rPr lang="en-US" dirty="0" smtClean="0">
                <a:latin typeface="Consolas"/>
                <a:cs typeface="Consolas"/>
              </a:rPr>
            </a:br>
            <a:r>
              <a:rPr lang="en-US" dirty="0" smtClean="0">
                <a:latin typeface="Consolas"/>
                <a:cs typeface="Consolas"/>
              </a:rPr>
              <a:t>        </a:t>
            </a:r>
            <a:r>
              <a:rPr lang="en-US" dirty="0">
                <a:latin typeface="Consolas"/>
                <a:cs typeface="Consolas"/>
              </a:rPr>
              <a:t>(   SELECT  AVG(</a:t>
            </a:r>
            <a:r>
              <a:rPr lang="en-US" dirty="0" err="1">
                <a:latin typeface="Consolas"/>
                <a:cs typeface="Consolas"/>
              </a:rPr>
              <a:t>soh.SubTotal</a:t>
            </a:r>
            <a:r>
              <a:rPr lang="en-US" dirty="0" smtClean="0">
                <a:latin typeface="Consolas"/>
                <a:cs typeface="Consolas"/>
              </a:rPr>
              <a:t>)</a:t>
            </a:r>
            <a:br>
              <a:rPr lang="en-US" dirty="0" smtClean="0">
                <a:latin typeface="Consolas"/>
                <a:cs typeface="Consolas"/>
              </a:rPr>
            </a:br>
            <a:r>
              <a:rPr lang="en-US" dirty="0" smtClean="0">
                <a:latin typeface="Consolas"/>
                <a:cs typeface="Consolas"/>
              </a:rPr>
              <a:t>            </a:t>
            </a:r>
            <a:r>
              <a:rPr lang="en-US" dirty="0">
                <a:latin typeface="Consolas"/>
                <a:cs typeface="Consolas"/>
              </a:rPr>
              <a:t>FROM    </a:t>
            </a:r>
            <a:r>
              <a:rPr lang="en-US" dirty="0" err="1">
                <a:latin typeface="Consolas"/>
                <a:cs typeface="Consolas"/>
              </a:rPr>
              <a:t>Sales.SalesOrderHeader</a:t>
            </a:r>
            <a:r>
              <a:rPr lang="en-US" dirty="0">
                <a:latin typeface="Consolas"/>
                <a:cs typeface="Consolas"/>
              </a:rPr>
              <a:t> </a:t>
            </a:r>
            <a:r>
              <a:rPr lang="en-US" dirty="0" err="1" smtClean="0">
                <a:latin typeface="Consolas"/>
                <a:cs typeface="Consolas"/>
              </a:rPr>
              <a:t>soh</a:t>
            </a:r>
            <a:r>
              <a:rPr lang="en-US" dirty="0" smtClean="0">
                <a:latin typeface="Consolas"/>
                <a:cs typeface="Consolas"/>
              </a:rPr>
              <a:t/>
            </a:r>
            <a:br>
              <a:rPr lang="en-US" dirty="0" smtClean="0">
                <a:latin typeface="Consolas"/>
                <a:cs typeface="Consolas"/>
              </a:rPr>
            </a:br>
            <a:r>
              <a:rPr lang="en-US" dirty="0" smtClean="0">
                <a:latin typeface="Consolas"/>
                <a:cs typeface="Consolas"/>
              </a:rPr>
              <a:t>            </a:t>
            </a:r>
            <a:r>
              <a:rPr lang="en-US" dirty="0">
                <a:latin typeface="Consolas"/>
                <a:cs typeface="Consolas"/>
              </a:rPr>
              <a:t>WHERE   YEAR(</a:t>
            </a:r>
            <a:r>
              <a:rPr lang="en-US" dirty="0" err="1">
                <a:latin typeface="Consolas"/>
                <a:cs typeface="Consolas"/>
              </a:rPr>
              <a:t>soh.OrderDate</a:t>
            </a:r>
            <a:r>
              <a:rPr lang="en-US" dirty="0">
                <a:latin typeface="Consolas"/>
                <a:cs typeface="Consolas"/>
              </a:rPr>
              <a:t>) = </a:t>
            </a:r>
            <a:br>
              <a:rPr lang="en-US" dirty="0">
                <a:latin typeface="Consolas"/>
                <a:cs typeface="Consolas"/>
              </a:rPr>
            </a:br>
            <a:r>
              <a:rPr lang="en-US" dirty="0" smtClean="0">
                <a:latin typeface="Consolas"/>
                <a:cs typeface="Consolas"/>
              </a:rPr>
              <a:t>                        </a:t>
            </a:r>
            <a:r>
              <a:rPr lang="en-US" dirty="0" err="1" smtClean="0">
                <a:latin typeface="Consolas"/>
                <a:cs typeface="Consolas"/>
              </a:rPr>
              <a:t>x.OrderYear</a:t>
            </a:r>
            <a:r>
              <a:rPr lang="en-US" dirty="0" smtClean="0">
                <a:latin typeface="Consolas"/>
                <a:cs typeface="Consolas"/>
              </a:rPr>
              <a:t/>
            </a:r>
            <a:br>
              <a:rPr lang="en-US" dirty="0" smtClean="0">
                <a:latin typeface="Consolas"/>
                <a:cs typeface="Consolas"/>
              </a:rPr>
            </a:br>
            <a:r>
              <a:rPr lang="en-US" dirty="0" smtClean="0">
                <a:latin typeface="Consolas"/>
                <a:cs typeface="Consolas"/>
              </a:rPr>
              <a:t>                    </a:t>
            </a:r>
            <a:r>
              <a:rPr lang="en-US" dirty="0">
                <a:latin typeface="Consolas"/>
                <a:cs typeface="Consolas"/>
              </a:rPr>
              <a:t>AND MONTH(</a:t>
            </a:r>
            <a:r>
              <a:rPr lang="en-US" dirty="0" err="1">
                <a:latin typeface="Consolas"/>
                <a:cs typeface="Consolas"/>
              </a:rPr>
              <a:t>soh.OrderDate</a:t>
            </a:r>
            <a:r>
              <a:rPr lang="en-US" dirty="0">
                <a:latin typeface="Consolas"/>
                <a:cs typeface="Consolas"/>
              </a:rPr>
              <a:t>) = </a:t>
            </a:r>
            <a:r>
              <a:rPr lang="en-US" dirty="0" smtClean="0">
                <a:latin typeface="Consolas"/>
                <a:cs typeface="Consolas"/>
              </a:rPr>
              <a:t/>
            </a:r>
            <a:br>
              <a:rPr lang="en-US" dirty="0" smtClean="0">
                <a:latin typeface="Consolas"/>
                <a:cs typeface="Consolas"/>
              </a:rPr>
            </a:br>
            <a:r>
              <a:rPr lang="en-US" dirty="0" smtClean="0">
                <a:latin typeface="Consolas"/>
                <a:cs typeface="Consolas"/>
              </a:rPr>
              <a:t>                        </a:t>
            </a:r>
            <a:r>
              <a:rPr lang="en-US" dirty="0" err="1" smtClean="0">
                <a:latin typeface="Consolas"/>
                <a:cs typeface="Consolas"/>
              </a:rPr>
              <a:t>x.OrderMonth</a:t>
            </a:r>
            <a:r>
              <a:rPr lang="en-US" dirty="0" smtClean="0">
                <a:latin typeface="Consolas"/>
                <a:cs typeface="Consolas"/>
              </a:rPr>
              <a:t/>
            </a:r>
            <a:br>
              <a:rPr lang="en-US" dirty="0" smtClean="0">
                <a:latin typeface="Consolas"/>
                <a:cs typeface="Consolas"/>
              </a:rPr>
            </a:br>
            <a:r>
              <a:rPr lang="en-US" dirty="0" smtClean="0">
                <a:latin typeface="Consolas"/>
                <a:cs typeface="Consolas"/>
              </a:rPr>
              <a:t>        )</a:t>
            </a:r>
            <a:endParaRPr lang="en-US" dirty="0">
              <a:latin typeface="Consolas"/>
              <a:cs typeface="Consolas"/>
            </a:endParaRPr>
          </a:p>
        </p:txBody>
      </p:sp>
    </p:spTree>
    <p:extLst>
      <p:ext uri="{BB962C8B-B14F-4D97-AF65-F5344CB8AC3E}">
        <p14:creationId xmlns:p14="http://schemas.microsoft.com/office/powerpoint/2010/main" val="4123856621"/>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going on here?</a:t>
            </a:r>
            <a:endParaRPr lang="en-US" dirty="0"/>
          </a:p>
        </p:txBody>
      </p:sp>
      <p:sp>
        <p:nvSpPr>
          <p:cNvPr id="3" name="Content Placeholder 2"/>
          <p:cNvSpPr>
            <a:spLocks noGrp="1"/>
          </p:cNvSpPr>
          <p:nvPr>
            <p:ph idx="1"/>
          </p:nvPr>
        </p:nvSpPr>
        <p:spPr/>
        <p:txBody>
          <a:bodyPr/>
          <a:lstStyle/>
          <a:p>
            <a:endParaRPr lang="en-US"/>
          </a:p>
        </p:txBody>
      </p:sp>
      <p:pic>
        <p:nvPicPr>
          <p:cNvPr id="4" name="Picture 3" descr="SQL Server 2014 CTP2 2014-01-01 17-00-12.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2895667"/>
            <a:ext cx="13004800" cy="2436193"/>
          </a:xfrm>
          <a:prstGeom prst="rect">
            <a:avLst/>
          </a:prstGeom>
        </p:spPr>
      </p:pic>
    </p:spTree>
    <p:extLst>
      <p:ext uri="{BB962C8B-B14F-4D97-AF65-F5344CB8AC3E}">
        <p14:creationId xmlns:p14="http://schemas.microsoft.com/office/powerpoint/2010/main" val="4189858312"/>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Scan </a:t>
            </a:r>
            <a:r>
              <a:rPr lang="en-US" dirty="0" err="1" smtClean="0"/>
              <a:t>SalesOrderHeader</a:t>
            </a:r>
            <a:endParaRPr lang="en-US" dirty="0"/>
          </a:p>
        </p:txBody>
      </p:sp>
      <p:sp>
        <p:nvSpPr>
          <p:cNvPr id="3" name="Content Placeholder 2"/>
          <p:cNvSpPr>
            <a:spLocks noGrp="1"/>
          </p:cNvSpPr>
          <p:nvPr>
            <p:ph idx="1"/>
          </p:nvPr>
        </p:nvSpPr>
        <p:spPr/>
        <p:txBody>
          <a:bodyPr/>
          <a:lstStyle/>
          <a:p>
            <a:endParaRPr lang="en-US"/>
          </a:p>
        </p:txBody>
      </p:sp>
      <p:pic>
        <p:nvPicPr>
          <p:cNvPr id="4" name="Picture 3" descr="SQL Server 2014 CTP2 2014-01-01 17-00-12.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2895667"/>
            <a:ext cx="13004800" cy="2436193"/>
          </a:xfrm>
          <a:prstGeom prst="rect">
            <a:avLst/>
          </a:prstGeom>
        </p:spPr>
      </p:pic>
      <p:pic>
        <p:nvPicPr>
          <p:cNvPr id="5" name="Picture 4" descr="SQL Server 2014 CTP2 2014-01-01 17-04-17.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498872" y="762000"/>
            <a:ext cx="5430111" cy="8790092"/>
          </a:xfrm>
          <a:prstGeom prst="rect">
            <a:avLst/>
          </a:prstGeom>
        </p:spPr>
      </p:pic>
      <p:sp>
        <p:nvSpPr>
          <p:cNvPr id="6" name="Rounded Rectangle 5"/>
          <p:cNvSpPr/>
          <p:nvPr/>
        </p:nvSpPr>
        <p:spPr bwMode="auto">
          <a:xfrm>
            <a:off x="7517826" y="4606656"/>
            <a:ext cx="5430111" cy="891000"/>
          </a:xfrm>
          <a:prstGeom prst="roundRect">
            <a:avLst/>
          </a:prstGeom>
          <a:noFill/>
          <a:ln w="76200"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endParaRPr>
          </a:p>
        </p:txBody>
      </p:sp>
    </p:spTree>
    <p:extLst>
      <p:ext uri="{BB962C8B-B14F-4D97-AF65-F5344CB8AC3E}">
        <p14:creationId xmlns:p14="http://schemas.microsoft.com/office/powerpoint/2010/main" val="902758997"/>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wrong here?</a:t>
            </a:r>
            <a:endParaRPr lang="en-US" dirty="0"/>
          </a:p>
        </p:txBody>
      </p:sp>
      <p:sp>
        <p:nvSpPr>
          <p:cNvPr id="3" name="Content Placeholder 2"/>
          <p:cNvSpPr>
            <a:spLocks noGrp="1"/>
          </p:cNvSpPr>
          <p:nvPr>
            <p:ph idx="1"/>
          </p:nvPr>
        </p:nvSpPr>
        <p:spPr/>
        <p:txBody>
          <a:bodyPr/>
          <a:lstStyle/>
          <a:p>
            <a:endParaRPr lang="en-US"/>
          </a:p>
        </p:txBody>
      </p:sp>
      <p:pic>
        <p:nvPicPr>
          <p:cNvPr id="4" name="Picture 3" descr="SQL Server 2014 CTP2 2014-01-01 17-00-12.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2895667"/>
            <a:ext cx="13004800" cy="2436193"/>
          </a:xfrm>
          <a:prstGeom prst="rect">
            <a:avLst/>
          </a:prstGeom>
        </p:spPr>
      </p:pic>
      <p:pic>
        <p:nvPicPr>
          <p:cNvPr id="5" name="Picture 4" descr="SQL Server 2014 CTP2 2014-01-01 17-01-03.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5670530" y="1582390"/>
            <a:ext cx="4621481" cy="8214208"/>
          </a:xfrm>
          <a:prstGeom prst="rect">
            <a:avLst/>
          </a:prstGeom>
        </p:spPr>
      </p:pic>
      <p:sp>
        <p:nvSpPr>
          <p:cNvPr id="7" name="Rounded Rectangle 6"/>
          <p:cNvSpPr/>
          <p:nvPr/>
        </p:nvSpPr>
        <p:spPr bwMode="auto">
          <a:xfrm>
            <a:off x="5670530" y="5933677"/>
            <a:ext cx="4621481" cy="606638"/>
          </a:xfrm>
          <a:prstGeom prst="roundRect">
            <a:avLst/>
          </a:prstGeom>
          <a:noFill/>
          <a:ln w="76200"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endParaRPr>
          </a:p>
        </p:txBody>
      </p:sp>
    </p:spTree>
    <p:extLst>
      <p:ext uri="{BB962C8B-B14F-4D97-AF65-F5344CB8AC3E}">
        <p14:creationId xmlns:p14="http://schemas.microsoft.com/office/powerpoint/2010/main" val="2143419532"/>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What’s wrong here?</a:t>
            </a:r>
          </a:p>
        </p:txBody>
      </p:sp>
      <p:sp>
        <p:nvSpPr>
          <p:cNvPr id="3" name="Content Placeholder 2"/>
          <p:cNvSpPr>
            <a:spLocks noGrp="1"/>
          </p:cNvSpPr>
          <p:nvPr>
            <p:ph idx="1"/>
          </p:nvPr>
        </p:nvSpPr>
        <p:spPr/>
        <p:txBody>
          <a:bodyPr/>
          <a:lstStyle/>
          <a:p>
            <a:r>
              <a:rPr lang="en-US" dirty="0">
                <a:latin typeface="Consolas"/>
                <a:cs typeface="Consolas"/>
              </a:rPr>
              <a:t>Table 'Worktable'. </a:t>
            </a:r>
            <a:r>
              <a:rPr lang="en-US" dirty="0" smtClean="0">
                <a:latin typeface="Consolas"/>
                <a:cs typeface="Consolas"/>
              </a:rPr>
              <a:t/>
            </a:r>
            <a:br>
              <a:rPr lang="en-US" dirty="0" smtClean="0">
                <a:latin typeface="Consolas"/>
                <a:cs typeface="Consolas"/>
              </a:rPr>
            </a:br>
            <a:r>
              <a:rPr lang="en-US" dirty="0" smtClean="0">
                <a:latin typeface="Consolas"/>
                <a:cs typeface="Consolas"/>
              </a:rPr>
              <a:t>Scan </a:t>
            </a:r>
            <a:r>
              <a:rPr lang="en-US" dirty="0">
                <a:latin typeface="Consolas"/>
                <a:cs typeface="Consolas"/>
              </a:rPr>
              <a:t>count 32589, logical reads </a:t>
            </a:r>
            <a:r>
              <a:rPr lang="en-US" dirty="0" smtClean="0">
                <a:latin typeface="Consolas"/>
                <a:cs typeface="Consolas"/>
              </a:rPr>
              <a:t>69792</a:t>
            </a:r>
          </a:p>
          <a:p>
            <a:r>
              <a:rPr lang="en-US" dirty="0" smtClean="0">
                <a:latin typeface="Consolas"/>
                <a:cs typeface="Consolas"/>
              </a:rPr>
              <a:t>Table </a:t>
            </a:r>
            <a:r>
              <a:rPr lang="en-US" dirty="0">
                <a:latin typeface="Consolas"/>
                <a:cs typeface="Consolas"/>
              </a:rPr>
              <a:t>'</a:t>
            </a:r>
            <a:r>
              <a:rPr lang="en-US" dirty="0" err="1">
                <a:latin typeface="Consolas"/>
                <a:cs typeface="Consolas"/>
              </a:rPr>
              <a:t>SalesOrderHeader</a:t>
            </a:r>
            <a:r>
              <a:rPr lang="en-US" dirty="0">
                <a:latin typeface="Consolas"/>
                <a:cs typeface="Consolas"/>
              </a:rPr>
              <a:t>'. </a:t>
            </a:r>
            <a:r>
              <a:rPr lang="en-US" dirty="0" smtClean="0">
                <a:latin typeface="Consolas"/>
                <a:cs typeface="Consolas"/>
              </a:rPr>
              <a:t/>
            </a:r>
            <a:br>
              <a:rPr lang="en-US" dirty="0" smtClean="0">
                <a:latin typeface="Consolas"/>
                <a:cs typeface="Consolas"/>
              </a:rPr>
            </a:br>
            <a:r>
              <a:rPr lang="en-US" dirty="0" smtClean="0">
                <a:latin typeface="Consolas"/>
                <a:cs typeface="Consolas"/>
              </a:rPr>
              <a:t>Scan </a:t>
            </a:r>
            <a:r>
              <a:rPr lang="en-US" dirty="0">
                <a:latin typeface="Consolas"/>
                <a:cs typeface="Consolas"/>
              </a:rPr>
              <a:t>count 1125, logical reads </a:t>
            </a:r>
            <a:r>
              <a:rPr lang="en-US" dirty="0" smtClean="0">
                <a:latin typeface="Consolas"/>
                <a:cs typeface="Consolas"/>
              </a:rPr>
              <a:t>775125</a:t>
            </a:r>
          </a:p>
          <a:p>
            <a:r>
              <a:rPr lang="en-US" dirty="0"/>
              <a:t>We read </a:t>
            </a:r>
            <a:r>
              <a:rPr lang="en-US" dirty="0" smtClean="0">
                <a:solidFill>
                  <a:schemeClr val="accent2"/>
                </a:solidFill>
              </a:rPr>
              <a:t>6,759,336</a:t>
            </a:r>
            <a:r>
              <a:rPr lang="en-US" dirty="0" smtClean="0"/>
              <a:t>KB to perform this query</a:t>
            </a:r>
            <a:endParaRPr lang="en-US" dirty="0"/>
          </a:p>
          <a:p>
            <a:endParaRPr lang="en-US" dirty="0"/>
          </a:p>
          <a:p>
            <a:endParaRPr lang="en-US" dirty="0"/>
          </a:p>
        </p:txBody>
      </p:sp>
    </p:spTree>
    <p:extLst>
      <p:ext uri="{BB962C8B-B14F-4D97-AF65-F5344CB8AC3E}">
        <p14:creationId xmlns:p14="http://schemas.microsoft.com/office/powerpoint/2010/main" val="1519028735"/>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re-write!</a:t>
            </a:r>
            <a:endParaRPr lang="en-US" dirty="0"/>
          </a:p>
        </p:txBody>
      </p:sp>
      <p:sp>
        <p:nvSpPr>
          <p:cNvPr id="3" name="Content Placeholder 2"/>
          <p:cNvSpPr>
            <a:spLocks noGrp="1"/>
          </p:cNvSpPr>
          <p:nvPr>
            <p:ph idx="1"/>
          </p:nvPr>
        </p:nvSpPr>
        <p:spPr/>
        <p:txBody>
          <a:bodyPr>
            <a:normAutofit fontScale="92500" lnSpcReduction="10000"/>
          </a:bodyPr>
          <a:lstStyle/>
          <a:p>
            <a:r>
              <a:rPr lang="en-US" dirty="0">
                <a:latin typeface="Consolas"/>
                <a:cs typeface="Consolas"/>
              </a:rPr>
              <a:t>SELECT  </a:t>
            </a:r>
            <a:r>
              <a:rPr lang="en-US" dirty="0" err="1">
                <a:latin typeface="Consolas"/>
                <a:cs typeface="Consolas"/>
              </a:rPr>
              <a:t>SalesOrderID</a:t>
            </a:r>
            <a:r>
              <a:rPr lang="en-US" dirty="0" smtClean="0">
                <a:latin typeface="Consolas"/>
                <a:cs typeface="Consolas"/>
              </a:rPr>
              <a:t>, </a:t>
            </a:r>
            <a:r>
              <a:rPr lang="en-US" dirty="0" err="1" smtClean="0">
                <a:latin typeface="Consolas"/>
                <a:cs typeface="Consolas"/>
              </a:rPr>
              <a:t>SubTotal</a:t>
            </a:r>
            <a:r>
              <a:rPr lang="en-US" dirty="0" smtClean="0">
                <a:latin typeface="Consolas"/>
                <a:cs typeface="Consolas"/>
              </a:rPr>
              <a:t>, </a:t>
            </a:r>
            <a:br>
              <a:rPr lang="en-US" dirty="0" smtClean="0">
                <a:latin typeface="Consolas"/>
                <a:cs typeface="Consolas"/>
              </a:rPr>
            </a:br>
            <a:r>
              <a:rPr lang="en-US" dirty="0" smtClean="0">
                <a:latin typeface="Consolas"/>
                <a:cs typeface="Consolas"/>
              </a:rPr>
              <a:t>        </a:t>
            </a:r>
            <a:r>
              <a:rPr lang="en-US" dirty="0" err="1" smtClean="0">
                <a:latin typeface="Consolas"/>
                <a:cs typeface="Consolas"/>
              </a:rPr>
              <a:t>OrderYear</a:t>
            </a:r>
            <a:r>
              <a:rPr lang="en-US" dirty="0" smtClean="0">
                <a:latin typeface="Consolas"/>
                <a:cs typeface="Consolas"/>
              </a:rPr>
              <a:t>, </a:t>
            </a:r>
            <a:r>
              <a:rPr lang="en-US" dirty="0" err="1" smtClean="0">
                <a:latin typeface="Consolas"/>
                <a:cs typeface="Consolas"/>
              </a:rPr>
              <a:t>OrderMonth</a:t>
            </a:r>
            <a:r>
              <a:rPr lang="en-US" dirty="0" smtClean="0">
                <a:latin typeface="Consolas"/>
                <a:cs typeface="Consolas"/>
              </a:rPr>
              <a:t/>
            </a:r>
            <a:br>
              <a:rPr lang="en-US" dirty="0" smtClean="0">
                <a:latin typeface="Consolas"/>
                <a:cs typeface="Consolas"/>
              </a:rPr>
            </a:br>
            <a:r>
              <a:rPr lang="en-US" dirty="0" smtClean="0">
                <a:latin typeface="Consolas"/>
                <a:cs typeface="Consolas"/>
              </a:rPr>
              <a:t>FROM    (</a:t>
            </a:r>
            <a:br>
              <a:rPr lang="en-US" dirty="0" smtClean="0">
                <a:latin typeface="Consolas"/>
                <a:cs typeface="Consolas"/>
              </a:rPr>
            </a:br>
            <a:r>
              <a:rPr lang="en-US" dirty="0" smtClean="0">
                <a:latin typeface="Consolas"/>
                <a:cs typeface="Consolas"/>
              </a:rPr>
              <a:t>        </a:t>
            </a:r>
            <a:r>
              <a:rPr lang="en-US" dirty="0">
                <a:latin typeface="Consolas"/>
                <a:cs typeface="Consolas"/>
              </a:rPr>
              <a:t>SELECT  </a:t>
            </a:r>
            <a:r>
              <a:rPr lang="en-US" dirty="0" err="1">
                <a:latin typeface="Consolas"/>
                <a:cs typeface="Consolas"/>
              </a:rPr>
              <a:t>SalesOrderID</a:t>
            </a:r>
            <a:r>
              <a:rPr lang="en-US" dirty="0" smtClean="0">
                <a:latin typeface="Consolas"/>
                <a:cs typeface="Consolas"/>
              </a:rPr>
              <a:t>,</a:t>
            </a:r>
            <a:br>
              <a:rPr lang="en-US" dirty="0" smtClean="0">
                <a:latin typeface="Consolas"/>
                <a:cs typeface="Consolas"/>
              </a:rPr>
            </a:br>
            <a:r>
              <a:rPr lang="en-US" dirty="0" smtClean="0">
                <a:latin typeface="Consolas"/>
                <a:cs typeface="Consolas"/>
              </a:rPr>
              <a:t>                </a:t>
            </a:r>
            <a:r>
              <a:rPr lang="en-US" dirty="0" err="1">
                <a:latin typeface="Consolas"/>
                <a:cs typeface="Consolas"/>
              </a:rPr>
              <a:t>SubTotal</a:t>
            </a:r>
            <a:r>
              <a:rPr lang="en-US" dirty="0" smtClean="0">
                <a:latin typeface="Consolas"/>
                <a:cs typeface="Consolas"/>
              </a:rPr>
              <a:t>,</a:t>
            </a:r>
            <a:br>
              <a:rPr lang="en-US" dirty="0" smtClean="0">
                <a:latin typeface="Consolas"/>
                <a:cs typeface="Consolas"/>
              </a:rPr>
            </a:br>
            <a:r>
              <a:rPr lang="en-US" dirty="0" smtClean="0">
                <a:latin typeface="Consolas"/>
                <a:cs typeface="Consolas"/>
              </a:rPr>
              <a:t>                </a:t>
            </a:r>
            <a:r>
              <a:rPr lang="en-US" dirty="0">
                <a:latin typeface="Consolas"/>
                <a:cs typeface="Consolas"/>
              </a:rPr>
              <a:t>YEAR(</a:t>
            </a:r>
            <a:r>
              <a:rPr lang="en-US" dirty="0" err="1">
                <a:latin typeface="Consolas"/>
                <a:cs typeface="Consolas"/>
              </a:rPr>
              <a:t>soh.OrderDate</a:t>
            </a:r>
            <a:r>
              <a:rPr lang="en-US" dirty="0">
                <a:latin typeface="Consolas"/>
                <a:cs typeface="Consolas"/>
              </a:rPr>
              <a:t>) </a:t>
            </a:r>
            <a:r>
              <a:rPr lang="en-US" dirty="0" err="1">
                <a:latin typeface="Consolas"/>
                <a:cs typeface="Consolas"/>
              </a:rPr>
              <a:t>OrderYear</a:t>
            </a:r>
            <a:r>
              <a:rPr lang="en-US" dirty="0">
                <a:latin typeface="Consolas"/>
                <a:cs typeface="Consolas"/>
              </a:rPr>
              <a:t>, </a:t>
            </a:r>
            <a:r>
              <a:rPr lang="en-US" dirty="0" smtClean="0">
                <a:latin typeface="Consolas"/>
                <a:cs typeface="Consolas"/>
              </a:rPr>
              <a:t/>
            </a:r>
            <a:br>
              <a:rPr lang="en-US" dirty="0" smtClean="0">
                <a:latin typeface="Consolas"/>
                <a:cs typeface="Consolas"/>
              </a:rPr>
            </a:br>
            <a:r>
              <a:rPr lang="en-US" dirty="0" smtClean="0">
                <a:latin typeface="Consolas"/>
                <a:cs typeface="Consolas"/>
              </a:rPr>
              <a:t>                </a:t>
            </a:r>
            <a:r>
              <a:rPr lang="en-US" dirty="0">
                <a:latin typeface="Consolas"/>
                <a:cs typeface="Consolas"/>
              </a:rPr>
              <a:t>MONTH(</a:t>
            </a:r>
            <a:r>
              <a:rPr lang="en-US" dirty="0" err="1">
                <a:latin typeface="Consolas"/>
                <a:cs typeface="Consolas"/>
              </a:rPr>
              <a:t>soh.OrderDate</a:t>
            </a:r>
            <a:r>
              <a:rPr lang="en-US" dirty="0">
                <a:latin typeface="Consolas"/>
                <a:cs typeface="Consolas"/>
              </a:rPr>
              <a:t>) </a:t>
            </a:r>
            <a:r>
              <a:rPr lang="en-US" dirty="0" err="1">
                <a:latin typeface="Consolas"/>
                <a:cs typeface="Consolas"/>
              </a:rPr>
              <a:t>OrderMonth</a:t>
            </a:r>
            <a:r>
              <a:rPr lang="en-US" dirty="0" smtClean="0">
                <a:latin typeface="Consolas"/>
                <a:cs typeface="Consolas"/>
              </a:rPr>
              <a:t>,</a:t>
            </a:r>
            <a:br>
              <a:rPr lang="en-US" dirty="0" smtClean="0">
                <a:latin typeface="Consolas"/>
                <a:cs typeface="Consolas"/>
              </a:rPr>
            </a:br>
            <a:r>
              <a:rPr lang="en-US" dirty="0" smtClean="0">
                <a:latin typeface="Consolas"/>
                <a:cs typeface="Consolas"/>
              </a:rPr>
              <a:t>                </a:t>
            </a:r>
            <a:r>
              <a:rPr lang="en-US" dirty="0">
                <a:latin typeface="Consolas"/>
                <a:cs typeface="Consolas"/>
              </a:rPr>
              <a:t>AVG(</a:t>
            </a:r>
            <a:r>
              <a:rPr lang="en-US" dirty="0" err="1">
                <a:latin typeface="Consolas"/>
                <a:cs typeface="Consolas"/>
              </a:rPr>
              <a:t>SubTotal</a:t>
            </a:r>
            <a:r>
              <a:rPr lang="en-US" dirty="0">
                <a:latin typeface="Consolas"/>
                <a:cs typeface="Consolas"/>
              </a:rPr>
              <a:t>) OVER </a:t>
            </a:r>
            <a:r>
              <a:rPr lang="en-US" dirty="0" smtClean="0">
                <a:latin typeface="Consolas"/>
                <a:cs typeface="Consolas"/>
              </a:rPr>
              <a:t/>
            </a:r>
            <a:br>
              <a:rPr lang="en-US" dirty="0" smtClean="0">
                <a:latin typeface="Consolas"/>
                <a:cs typeface="Consolas"/>
              </a:rPr>
            </a:br>
            <a:r>
              <a:rPr lang="en-US" dirty="0" smtClean="0">
                <a:latin typeface="Consolas"/>
                <a:cs typeface="Consolas"/>
              </a:rPr>
              <a:t>                (</a:t>
            </a:r>
            <a:r>
              <a:rPr lang="en-US" dirty="0">
                <a:latin typeface="Consolas"/>
                <a:cs typeface="Consolas"/>
              </a:rPr>
              <a:t>PARTITION BY YEAR(</a:t>
            </a:r>
            <a:r>
              <a:rPr lang="en-US" dirty="0" err="1">
                <a:latin typeface="Consolas"/>
                <a:cs typeface="Consolas"/>
              </a:rPr>
              <a:t>soh.OrderDate</a:t>
            </a:r>
            <a:r>
              <a:rPr lang="en-US" dirty="0">
                <a:latin typeface="Consolas"/>
                <a:cs typeface="Consolas"/>
              </a:rPr>
              <a:t>), </a:t>
            </a:r>
            <a:r>
              <a:rPr lang="en-US" dirty="0" smtClean="0">
                <a:latin typeface="Consolas"/>
                <a:cs typeface="Consolas"/>
              </a:rPr>
              <a:t/>
            </a:r>
            <a:br>
              <a:rPr lang="en-US" dirty="0" smtClean="0">
                <a:latin typeface="Consolas"/>
                <a:cs typeface="Consolas"/>
              </a:rPr>
            </a:br>
            <a:r>
              <a:rPr lang="en-US" dirty="0" smtClean="0">
                <a:latin typeface="Consolas"/>
                <a:cs typeface="Consolas"/>
              </a:rPr>
              <a:t>                 MONTH</a:t>
            </a:r>
            <a:r>
              <a:rPr lang="en-US" dirty="0">
                <a:latin typeface="Consolas"/>
                <a:cs typeface="Consolas"/>
              </a:rPr>
              <a:t>(</a:t>
            </a:r>
            <a:r>
              <a:rPr lang="en-US" dirty="0" err="1">
                <a:latin typeface="Consolas"/>
                <a:cs typeface="Consolas"/>
              </a:rPr>
              <a:t>soh.OrderDate</a:t>
            </a:r>
            <a:r>
              <a:rPr lang="en-US" dirty="0" smtClean="0">
                <a:latin typeface="Consolas"/>
                <a:cs typeface="Consolas"/>
              </a:rPr>
              <a:t>)</a:t>
            </a:r>
            <a:br>
              <a:rPr lang="en-US" dirty="0" smtClean="0">
                <a:latin typeface="Consolas"/>
                <a:cs typeface="Consolas"/>
              </a:rPr>
            </a:br>
            <a:r>
              <a:rPr lang="en-US" dirty="0" smtClean="0">
                <a:latin typeface="Consolas"/>
                <a:cs typeface="Consolas"/>
              </a:rPr>
              <a:t>                ) </a:t>
            </a:r>
            <a:r>
              <a:rPr lang="en-US" dirty="0">
                <a:latin typeface="Consolas"/>
                <a:cs typeface="Consolas"/>
              </a:rPr>
              <a:t>AS </a:t>
            </a:r>
            <a:r>
              <a:rPr lang="en-US" dirty="0" err="1" smtClean="0">
                <a:latin typeface="Consolas"/>
                <a:cs typeface="Consolas"/>
              </a:rPr>
              <a:t>AverageSale</a:t>
            </a:r>
            <a:r>
              <a:rPr lang="en-US" dirty="0" smtClean="0">
                <a:latin typeface="Consolas"/>
                <a:cs typeface="Consolas"/>
              </a:rPr>
              <a:t/>
            </a:r>
            <a:br>
              <a:rPr lang="en-US" dirty="0" smtClean="0">
                <a:latin typeface="Consolas"/>
                <a:cs typeface="Consolas"/>
              </a:rPr>
            </a:br>
            <a:r>
              <a:rPr lang="en-US" dirty="0" smtClean="0">
                <a:latin typeface="Consolas"/>
                <a:cs typeface="Consolas"/>
              </a:rPr>
              <a:t>        </a:t>
            </a:r>
            <a:r>
              <a:rPr lang="en-US" dirty="0">
                <a:latin typeface="Consolas"/>
                <a:cs typeface="Consolas"/>
              </a:rPr>
              <a:t>FROM    </a:t>
            </a:r>
            <a:r>
              <a:rPr lang="en-US" dirty="0" err="1">
                <a:latin typeface="Consolas"/>
                <a:cs typeface="Consolas"/>
              </a:rPr>
              <a:t>Sales.SalesOrderHeader</a:t>
            </a:r>
            <a:r>
              <a:rPr lang="en-US" dirty="0">
                <a:latin typeface="Consolas"/>
                <a:cs typeface="Consolas"/>
              </a:rPr>
              <a:t> </a:t>
            </a:r>
            <a:r>
              <a:rPr lang="en-US" dirty="0" err="1" smtClean="0">
                <a:latin typeface="Consolas"/>
                <a:cs typeface="Consolas"/>
              </a:rPr>
              <a:t>soh</a:t>
            </a:r>
            <a:r>
              <a:rPr lang="en-US" dirty="0" smtClean="0">
                <a:latin typeface="Consolas"/>
                <a:cs typeface="Consolas"/>
              </a:rPr>
              <a:t/>
            </a:r>
            <a:br>
              <a:rPr lang="en-US" dirty="0" smtClean="0">
                <a:latin typeface="Consolas"/>
                <a:cs typeface="Consolas"/>
              </a:rPr>
            </a:br>
            <a:r>
              <a:rPr lang="en-US" dirty="0" smtClean="0">
                <a:latin typeface="Consolas"/>
                <a:cs typeface="Consolas"/>
              </a:rPr>
              <a:t>        </a:t>
            </a:r>
            <a:r>
              <a:rPr lang="en-US" dirty="0">
                <a:latin typeface="Consolas"/>
                <a:cs typeface="Consolas"/>
              </a:rPr>
              <a:t>) AS </a:t>
            </a:r>
            <a:r>
              <a:rPr lang="en-US" dirty="0" smtClean="0">
                <a:latin typeface="Consolas"/>
                <a:cs typeface="Consolas"/>
              </a:rPr>
              <a:t>x</a:t>
            </a:r>
            <a:br>
              <a:rPr lang="en-US" dirty="0" smtClean="0">
                <a:latin typeface="Consolas"/>
                <a:cs typeface="Consolas"/>
              </a:rPr>
            </a:br>
            <a:r>
              <a:rPr lang="en-US" dirty="0" smtClean="0">
                <a:latin typeface="Consolas"/>
                <a:cs typeface="Consolas"/>
              </a:rPr>
              <a:t>WHERE </a:t>
            </a:r>
            <a:r>
              <a:rPr lang="en-US" dirty="0" err="1" smtClean="0">
                <a:latin typeface="Consolas"/>
                <a:cs typeface="Consolas"/>
              </a:rPr>
              <a:t>SubTotal</a:t>
            </a:r>
            <a:r>
              <a:rPr lang="en-US" dirty="0" smtClean="0">
                <a:latin typeface="Consolas"/>
                <a:cs typeface="Consolas"/>
              </a:rPr>
              <a:t> </a:t>
            </a:r>
            <a:r>
              <a:rPr lang="en-US" dirty="0">
                <a:latin typeface="Consolas"/>
                <a:cs typeface="Consolas"/>
              </a:rPr>
              <a:t>&gt; </a:t>
            </a:r>
            <a:r>
              <a:rPr lang="en-US" dirty="0" err="1" smtClean="0">
                <a:latin typeface="Consolas"/>
                <a:cs typeface="Consolas"/>
              </a:rPr>
              <a:t>AverageSale</a:t>
            </a:r>
            <a:r>
              <a:rPr lang="en-US" dirty="0" smtClean="0">
                <a:latin typeface="Consolas"/>
                <a:cs typeface="Consolas"/>
              </a:rPr>
              <a:t> </a:t>
            </a:r>
            <a:r>
              <a:rPr lang="en-US" dirty="0">
                <a:latin typeface="Consolas"/>
                <a:cs typeface="Consolas"/>
              </a:rPr>
              <a:t>;</a:t>
            </a:r>
          </a:p>
        </p:txBody>
      </p:sp>
    </p:spTree>
    <p:extLst>
      <p:ext uri="{BB962C8B-B14F-4D97-AF65-F5344CB8AC3E}">
        <p14:creationId xmlns:p14="http://schemas.microsoft.com/office/powerpoint/2010/main" val="1336315531"/>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function</a:t>
            </a:r>
            <a:br>
              <a:rPr lang="en-US" dirty="0" smtClean="0"/>
            </a:br>
            <a:r>
              <a:rPr lang="en-US" dirty="0" smtClean="0"/>
              <a:t>that returns</a:t>
            </a:r>
            <a:br>
              <a:rPr lang="en-US" dirty="0" smtClean="0"/>
            </a:br>
            <a:r>
              <a:rPr lang="en-US" dirty="0" smtClean="0"/>
              <a:t>a </a:t>
            </a:r>
            <a:r>
              <a:rPr lang="en-US" dirty="0" smtClean="0">
                <a:solidFill>
                  <a:schemeClr val="accent2"/>
                </a:solidFill>
              </a:rPr>
              <a:t>single</a:t>
            </a:r>
            <a:r>
              <a:rPr lang="en-US" dirty="0" smtClean="0"/>
              <a:t> value</a:t>
            </a:r>
            <a:endParaRPr lang="en-US" dirty="0"/>
          </a:p>
        </p:txBody>
      </p:sp>
    </p:spTree>
    <p:extLst>
      <p:ext uri="{BB962C8B-B14F-4D97-AF65-F5344CB8AC3E}">
        <p14:creationId xmlns:p14="http://schemas.microsoft.com/office/powerpoint/2010/main" val="2441536089"/>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happens now?</a:t>
            </a:r>
            <a:endParaRPr lang="en-US" dirty="0"/>
          </a:p>
        </p:txBody>
      </p:sp>
      <p:sp>
        <p:nvSpPr>
          <p:cNvPr id="3" name="Content Placeholder 2"/>
          <p:cNvSpPr>
            <a:spLocks noGrp="1"/>
          </p:cNvSpPr>
          <p:nvPr>
            <p:ph idx="1"/>
          </p:nvPr>
        </p:nvSpPr>
        <p:spPr/>
        <p:txBody>
          <a:bodyPr/>
          <a:lstStyle/>
          <a:p>
            <a:endParaRPr lang="en-US"/>
          </a:p>
        </p:txBody>
      </p:sp>
      <p:pic>
        <p:nvPicPr>
          <p:cNvPr id="4" name="Picture 3" descr="SQL Server 2014 CTP2 2014-01-01 17-13-36.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2647547"/>
            <a:ext cx="13004800" cy="2856602"/>
          </a:xfrm>
          <a:prstGeom prst="rect">
            <a:avLst/>
          </a:prstGeom>
        </p:spPr>
      </p:pic>
    </p:spTree>
    <p:extLst>
      <p:ext uri="{BB962C8B-B14F-4D97-AF65-F5344CB8AC3E}">
        <p14:creationId xmlns:p14="http://schemas.microsoft.com/office/powerpoint/2010/main" val="3454936615"/>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happens now?</a:t>
            </a:r>
            <a:endParaRPr lang="en-US" dirty="0"/>
          </a:p>
        </p:txBody>
      </p:sp>
      <p:sp>
        <p:nvSpPr>
          <p:cNvPr id="3" name="Content Placeholder 2"/>
          <p:cNvSpPr>
            <a:spLocks noGrp="1"/>
          </p:cNvSpPr>
          <p:nvPr>
            <p:ph idx="1"/>
          </p:nvPr>
        </p:nvSpPr>
        <p:spPr/>
        <p:txBody>
          <a:bodyPr/>
          <a:lstStyle/>
          <a:p>
            <a:endParaRPr lang="en-US"/>
          </a:p>
        </p:txBody>
      </p:sp>
      <p:pic>
        <p:nvPicPr>
          <p:cNvPr id="4" name="Picture 3" descr="SQL Server 2014 CTP2 2014-01-01 17-13-36.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2647547"/>
            <a:ext cx="13004800" cy="2856602"/>
          </a:xfrm>
          <a:prstGeom prst="rect">
            <a:avLst/>
          </a:prstGeom>
        </p:spPr>
      </p:pic>
      <p:pic>
        <p:nvPicPr>
          <p:cNvPr id="5" name="Picture 4" descr="SQL Server 2014 CTP2 2014-01-01 17-14-52.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688411" y="762000"/>
            <a:ext cx="4783307" cy="7743066"/>
          </a:xfrm>
          <a:prstGeom prst="rect">
            <a:avLst/>
          </a:prstGeom>
          <a:ln>
            <a:solidFill>
              <a:schemeClr val="accent2"/>
            </a:solidFill>
          </a:ln>
        </p:spPr>
      </p:pic>
      <p:sp>
        <p:nvSpPr>
          <p:cNvPr id="6" name="Rounded Rectangle 5"/>
          <p:cNvSpPr/>
          <p:nvPr/>
        </p:nvSpPr>
        <p:spPr bwMode="auto">
          <a:xfrm>
            <a:off x="7688411" y="4132721"/>
            <a:ext cx="4783307" cy="853084"/>
          </a:xfrm>
          <a:prstGeom prst="roundRect">
            <a:avLst/>
          </a:prstGeom>
          <a:noFill/>
          <a:ln w="76200"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200" b="0" i="0" u="none" strike="noStrike" cap="none" normalizeH="0" baseline="0" smtClean="0">
              <a:ln>
                <a:noFill/>
              </a:ln>
              <a:solidFill>
                <a:srgbClr val="FF0000"/>
              </a:solidFill>
              <a:effectLst/>
              <a:latin typeface="GillSans" charset="0"/>
              <a:ea typeface="ヒラギノ角ゴ ProN W3" charset="0"/>
              <a:cs typeface="ヒラギノ角ゴ ProN W3" charset="0"/>
              <a:sym typeface="GillSans" charset="0"/>
            </a:endParaRPr>
          </a:p>
        </p:txBody>
      </p:sp>
    </p:spTree>
    <p:extLst>
      <p:ext uri="{BB962C8B-B14F-4D97-AF65-F5344CB8AC3E}">
        <p14:creationId xmlns:p14="http://schemas.microsoft.com/office/powerpoint/2010/main" val="22153852"/>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Everything runs once!</a:t>
            </a:r>
            <a:endParaRPr lang="en-US" dirty="0"/>
          </a:p>
        </p:txBody>
      </p:sp>
      <p:sp>
        <p:nvSpPr>
          <p:cNvPr id="3" name="Content Placeholder 2"/>
          <p:cNvSpPr>
            <a:spLocks noGrp="1"/>
          </p:cNvSpPr>
          <p:nvPr>
            <p:ph idx="1"/>
          </p:nvPr>
        </p:nvSpPr>
        <p:spPr/>
        <p:txBody>
          <a:bodyPr/>
          <a:lstStyle/>
          <a:p>
            <a:endParaRPr lang="en-US"/>
          </a:p>
        </p:txBody>
      </p:sp>
      <p:pic>
        <p:nvPicPr>
          <p:cNvPr id="4" name="Picture 3" descr="SQL Server 2014 CTP2 2014-01-01 17-13-36.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2647547"/>
            <a:ext cx="13004800" cy="2856602"/>
          </a:xfrm>
          <a:prstGeom prst="rect">
            <a:avLst/>
          </a:prstGeom>
        </p:spPr>
      </p:pic>
      <p:pic>
        <p:nvPicPr>
          <p:cNvPr id="7" name="Picture 6" descr="SQL Server 2014 CTP2 2014-01-01 17-18-40.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908946" y="1596063"/>
            <a:ext cx="4482395" cy="8151154"/>
          </a:xfrm>
          <a:prstGeom prst="rect">
            <a:avLst/>
          </a:prstGeom>
          <a:ln>
            <a:solidFill>
              <a:schemeClr val="accent2"/>
            </a:solidFill>
          </a:ln>
        </p:spPr>
      </p:pic>
      <p:sp>
        <p:nvSpPr>
          <p:cNvPr id="6" name="Rounded Rectangle 5"/>
          <p:cNvSpPr/>
          <p:nvPr/>
        </p:nvSpPr>
        <p:spPr bwMode="auto">
          <a:xfrm>
            <a:off x="6908946" y="4872061"/>
            <a:ext cx="4482395" cy="872042"/>
          </a:xfrm>
          <a:prstGeom prst="roundRect">
            <a:avLst/>
          </a:prstGeom>
          <a:noFill/>
          <a:ln w="76200"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200" b="0" i="0" u="none" strike="noStrike" cap="none" normalizeH="0" baseline="0" smtClean="0">
              <a:ln>
                <a:noFill/>
              </a:ln>
              <a:solidFill>
                <a:srgbClr val="FF0000"/>
              </a:solidFill>
              <a:effectLst/>
              <a:latin typeface="GillSans" charset="0"/>
              <a:ea typeface="ヒラギノ角ゴ ProN W3" charset="0"/>
              <a:cs typeface="ヒラギノ角ゴ ProN W3" charset="0"/>
              <a:sym typeface="GillSans" charset="0"/>
            </a:endParaRPr>
          </a:p>
        </p:txBody>
      </p:sp>
    </p:spTree>
    <p:extLst>
      <p:ext uri="{BB962C8B-B14F-4D97-AF65-F5344CB8AC3E}">
        <p14:creationId xmlns:p14="http://schemas.microsoft.com/office/powerpoint/2010/main" val="2754979153"/>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going on here?</a:t>
            </a:r>
            <a:endParaRPr lang="en-US" dirty="0"/>
          </a:p>
        </p:txBody>
      </p:sp>
      <p:sp>
        <p:nvSpPr>
          <p:cNvPr id="3" name="Content Placeholder 2"/>
          <p:cNvSpPr>
            <a:spLocks noGrp="1"/>
          </p:cNvSpPr>
          <p:nvPr>
            <p:ph idx="1"/>
          </p:nvPr>
        </p:nvSpPr>
        <p:spPr/>
        <p:txBody>
          <a:bodyPr/>
          <a:lstStyle/>
          <a:p>
            <a:r>
              <a:rPr lang="en-US" dirty="0">
                <a:latin typeface="Consolas"/>
                <a:cs typeface="Consolas"/>
              </a:rPr>
              <a:t>Table 'Worktable'. </a:t>
            </a:r>
            <a:r>
              <a:rPr lang="en-US" dirty="0" smtClean="0">
                <a:latin typeface="Consolas"/>
                <a:cs typeface="Consolas"/>
              </a:rPr>
              <a:t/>
            </a:r>
            <a:br>
              <a:rPr lang="en-US" dirty="0" smtClean="0">
                <a:latin typeface="Consolas"/>
                <a:cs typeface="Consolas"/>
              </a:rPr>
            </a:br>
            <a:r>
              <a:rPr lang="en-US" dirty="0" smtClean="0">
                <a:latin typeface="Consolas"/>
                <a:cs typeface="Consolas"/>
              </a:rPr>
              <a:t>Scan </a:t>
            </a:r>
            <a:r>
              <a:rPr lang="en-US" dirty="0">
                <a:latin typeface="Consolas"/>
                <a:cs typeface="Consolas"/>
              </a:rPr>
              <a:t>count 3, logical reads </a:t>
            </a:r>
            <a:r>
              <a:rPr lang="en-US" dirty="0" smtClean="0">
                <a:latin typeface="Consolas"/>
                <a:cs typeface="Consolas"/>
              </a:rPr>
              <a:t>64141</a:t>
            </a:r>
            <a:endParaRPr lang="en-US" dirty="0">
              <a:latin typeface="Consolas"/>
              <a:cs typeface="Consolas"/>
            </a:endParaRPr>
          </a:p>
          <a:p>
            <a:r>
              <a:rPr lang="en-US" dirty="0">
                <a:latin typeface="Consolas"/>
                <a:cs typeface="Consolas"/>
              </a:rPr>
              <a:t>Table '</a:t>
            </a:r>
            <a:r>
              <a:rPr lang="en-US" dirty="0" err="1">
                <a:latin typeface="Consolas"/>
                <a:cs typeface="Consolas"/>
              </a:rPr>
              <a:t>SalesOrderHeader</a:t>
            </a:r>
            <a:r>
              <a:rPr lang="en-US" dirty="0">
                <a:latin typeface="Consolas"/>
                <a:cs typeface="Consolas"/>
              </a:rPr>
              <a:t>'. </a:t>
            </a:r>
            <a:r>
              <a:rPr lang="en-US" dirty="0" smtClean="0">
                <a:latin typeface="Consolas"/>
                <a:cs typeface="Consolas"/>
              </a:rPr>
              <a:t/>
            </a:r>
            <a:br>
              <a:rPr lang="en-US" dirty="0" smtClean="0">
                <a:latin typeface="Consolas"/>
                <a:cs typeface="Consolas"/>
              </a:rPr>
            </a:br>
            <a:r>
              <a:rPr lang="en-US" dirty="0" smtClean="0">
                <a:latin typeface="Consolas"/>
                <a:cs typeface="Consolas"/>
              </a:rPr>
              <a:t>Scan </a:t>
            </a:r>
            <a:r>
              <a:rPr lang="en-US" dirty="0">
                <a:latin typeface="Consolas"/>
                <a:cs typeface="Consolas"/>
              </a:rPr>
              <a:t>count 1, logical reads </a:t>
            </a:r>
            <a:r>
              <a:rPr lang="en-US" dirty="0" smtClean="0">
                <a:latin typeface="Consolas"/>
                <a:cs typeface="Consolas"/>
              </a:rPr>
              <a:t>689</a:t>
            </a:r>
          </a:p>
          <a:p>
            <a:r>
              <a:rPr lang="en-US" dirty="0" smtClean="0"/>
              <a:t>We’ve reduced the </a:t>
            </a:r>
            <a:r>
              <a:rPr lang="en-US" dirty="0"/>
              <a:t>amount of I/O to </a:t>
            </a:r>
            <a:r>
              <a:rPr lang="en-US" dirty="0" smtClean="0">
                <a:solidFill>
                  <a:schemeClr val="accent2"/>
                </a:solidFill>
              </a:rPr>
              <a:t>518,640</a:t>
            </a:r>
            <a:r>
              <a:rPr lang="en-US" dirty="0" smtClean="0"/>
              <a:t>KB</a:t>
            </a:r>
            <a:endParaRPr lang="en-US" dirty="0"/>
          </a:p>
        </p:txBody>
      </p:sp>
    </p:spTree>
    <p:extLst>
      <p:ext uri="{BB962C8B-B14F-4D97-AF65-F5344CB8AC3E}">
        <p14:creationId xmlns:p14="http://schemas.microsoft.com/office/powerpoint/2010/main" val="3489582692"/>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Simple Rewrites Save Time</a:t>
            </a:r>
            <a:endParaRPr lang="en-US" dirty="0"/>
          </a:p>
        </p:txBody>
      </p:sp>
      <p:sp>
        <p:nvSpPr>
          <p:cNvPr id="3" name="Content Placeholder 2"/>
          <p:cNvSpPr>
            <a:spLocks noGrp="1"/>
          </p:cNvSpPr>
          <p:nvPr>
            <p:ph idx="1"/>
          </p:nvPr>
        </p:nvSpPr>
        <p:spPr/>
        <p:txBody>
          <a:bodyPr/>
          <a:lstStyle/>
          <a:p>
            <a:r>
              <a:rPr lang="en-US" dirty="0" smtClean="0"/>
              <a:t>By re-writing the query slightly differently:</a:t>
            </a:r>
          </a:p>
          <a:p>
            <a:pPr marL="1250439" lvl="1" indent="-457200"/>
            <a:r>
              <a:rPr lang="en-US" dirty="0" smtClean="0"/>
              <a:t>SQL Server produces a better plan.</a:t>
            </a:r>
          </a:p>
          <a:p>
            <a:pPr marL="1250439" lvl="1" indent="-457200"/>
            <a:r>
              <a:rPr lang="en-US" dirty="0" smtClean="0"/>
              <a:t>We read the table only once.</a:t>
            </a:r>
          </a:p>
          <a:p>
            <a:pPr marL="1250439" lvl="1" indent="-457200"/>
            <a:r>
              <a:rPr lang="en-US" dirty="0" smtClean="0"/>
              <a:t>The code is, arguably, more maintainable.</a:t>
            </a:r>
          </a:p>
          <a:p>
            <a:pPr marL="457200" indent="-457200"/>
            <a:r>
              <a:rPr lang="en-US" dirty="0" smtClean="0"/>
              <a:t>Most importantly: </a:t>
            </a:r>
          </a:p>
          <a:p>
            <a:pPr marL="1250439" lvl="1" indent="-457200"/>
            <a:r>
              <a:rPr lang="en-US" dirty="0" smtClean="0"/>
              <a:t>We eliminate multiple executions of one code fragment.</a:t>
            </a:r>
            <a:endParaRPr lang="en-US" dirty="0"/>
          </a:p>
        </p:txBody>
      </p:sp>
    </p:spTree>
    <p:extLst>
      <p:ext uri="{BB962C8B-B14F-4D97-AF65-F5344CB8AC3E}">
        <p14:creationId xmlns:p14="http://schemas.microsoft.com/office/powerpoint/2010/main" val="308438895"/>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Nested </a:t>
            </a:r>
            <a:br>
              <a:rPr lang="en-US" dirty="0" smtClean="0"/>
            </a:br>
            <a:r>
              <a:rPr lang="en-US" dirty="0" smtClean="0"/>
              <a:t>Views</a:t>
            </a:r>
            <a:endParaRPr lang="en-US" dirty="0"/>
          </a:p>
        </p:txBody>
      </p:sp>
    </p:spTree>
    <p:extLst>
      <p:ext uri="{BB962C8B-B14F-4D97-AF65-F5344CB8AC3E}">
        <p14:creationId xmlns:p14="http://schemas.microsoft.com/office/powerpoint/2010/main" val="1775540998"/>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It’s so simple!</a:t>
            </a:r>
            <a:endParaRPr lang="en-US" dirty="0"/>
          </a:p>
        </p:txBody>
      </p:sp>
      <p:sp>
        <p:nvSpPr>
          <p:cNvPr id="4" name="Content Placeholder 3"/>
          <p:cNvSpPr>
            <a:spLocks noGrp="1"/>
          </p:cNvSpPr>
          <p:nvPr>
            <p:ph idx="1"/>
          </p:nvPr>
        </p:nvSpPr>
        <p:spPr/>
        <p:txBody>
          <a:bodyPr/>
          <a:lstStyle/>
          <a:p>
            <a:r>
              <a:rPr lang="en-US" dirty="0">
                <a:latin typeface="Consolas"/>
                <a:cs typeface="Consolas"/>
              </a:rPr>
              <a:t>SELECT </a:t>
            </a:r>
            <a:r>
              <a:rPr lang="en-US" dirty="0" smtClean="0">
                <a:latin typeface="Consolas"/>
                <a:cs typeface="Consolas"/>
              </a:rPr>
              <a:t> TOP </a:t>
            </a:r>
            <a:r>
              <a:rPr lang="en-US" dirty="0">
                <a:latin typeface="Consolas"/>
                <a:cs typeface="Consolas"/>
              </a:rPr>
              <a:t>10 </a:t>
            </a:r>
            <a:r>
              <a:rPr lang="en-US" dirty="0" smtClean="0">
                <a:latin typeface="Consolas"/>
                <a:cs typeface="Consolas"/>
              </a:rPr>
              <a:t>*</a:t>
            </a:r>
            <a:br>
              <a:rPr lang="en-US" dirty="0" smtClean="0">
                <a:latin typeface="Consolas"/>
                <a:cs typeface="Consolas"/>
              </a:rPr>
            </a:br>
            <a:r>
              <a:rPr lang="en-US" dirty="0" smtClean="0">
                <a:latin typeface="Consolas"/>
                <a:cs typeface="Consolas"/>
              </a:rPr>
              <a:t>FROM    [</a:t>
            </a:r>
            <a:r>
              <a:rPr lang="en-US" dirty="0" err="1">
                <a:latin typeface="Consolas"/>
                <a:cs typeface="Consolas"/>
              </a:rPr>
              <a:t>dbo</a:t>
            </a:r>
            <a:r>
              <a:rPr lang="en-US" dirty="0">
                <a:latin typeface="Consolas"/>
                <a:cs typeface="Consolas"/>
              </a:rPr>
              <a:t>].[</a:t>
            </a:r>
            <a:r>
              <a:rPr lang="en-US" dirty="0" err="1">
                <a:latin typeface="Consolas"/>
                <a:cs typeface="Consolas"/>
              </a:rPr>
              <a:t>ILookReallySimple</a:t>
            </a:r>
            <a:r>
              <a:rPr lang="en-US" dirty="0" smtClean="0">
                <a:latin typeface="Consolas"/>
                <a:cs typeface="Consolas"/>
              </a:rPr>
              <a:t>]</a:t>
            </a:r>
            <a:br>
              <a:rPr lang="en-US" dirty="0" smtClean="0">
                <a:latin typeface="Consolas"/>
                <a:cs typeface="Consolas"/>
              </a:rPr>
            </a:br>
            <a:r>
              <a:rPr lang="en-US" dirty="0" smtClean="0">
                <a:latin typeface="Consolas"/>
                <a:cs typeface="Consolas"/>
              </a:rPr>
              <a:t>WHERE   Column10 </a:t>
            </a:r>
            <a:r>
              <a:rPr lang="en-US" dirty="0">
                <a:latin typeface="Consolas"/>
                <a:cs typeface="Consolas"/>
              </a:rPr>
              <a:t>= @</a:t>
            </a:r>
            <a:r>
              <a:rPr lang="en-US" dirty="0" smtClean="0">
                <a:latin typeface="Consolas"/>
                <a:cs typeface="Consolas"/>
              </a:rPr>
              <a:t>Column10Value</a:t>
            </a:r>
            <a:br>
              <a:rPr lang="en-US" dirty="0" smtClean="0">
                <a:latin typeface="Consolas"/>
                <a:cs typeface="Consolas"/>
              </a:rPr>
            </a:br>
            <a:r>
              <a:rPr lang="en-US" dirty="0" smtClean="0">
                <a:latin typeface="Consolas"/>
                <a:cs typeface="Consolas"/>
              </a:rPr>
              <a:t>        OR Column11 </a:t>
            </a:r>
            <a:r>
              <a:rPr lang="en-US" dirty="0">
                <a:latin typeface="Consolas"/>
                <a:cs typeface="Consolas"/>
              </a:rPr>
              <a:t>= @</a:t>
            </a:r>
            <a:r>
              <a:rPr lang="en-US" dirty="0" smtClean="0">
                <a:latin typeface="Consolas"/>
                <a:cs typeface="Consolas"/>
              </a:rPr>
              <a:t>Column11Value</a:t>
            </a:r>
            <a:br>
              <a:rPr lang="en-US" dirty="0" smtClean="0">
                <a:latin typeface="Consolas"/>
                <a:cs typeface="Consolas"/>
              </a:rPr>
            </a:br>
            <a:r>
              <a:rPr lang="en-US" dirty="0" smtClean="0">
                <a:latin typeface="Consolas"/>
                <a:cs typeface="Consolas"/>
              </a:rPr>
              <a:t>ORDER </a:t>
            </a:r>
            <a:r>
              <a:rPr lang="en-US" dirty="0">
                <a:latin typeface="Consolas"/>
                <a:cs typeface="Consolas"/>
              </a:rPr>
              <a:t>BY </a:t>
            </a:r>
            <a:r>
              <a:rPr lang="en-US" dirty="0" err="1">
                <a:latin typeface="Consolas"/>
                <a:cs typeface="Consolas"/>
              </a:rPr>
              <a:t>ADateColumn</a:t>
            </a:r>
            <a:r>
              <a:rPr lang="en-US" dirty="0">
                <a:latin typeface="Consolas"/>
                <a:cs typeface="Consolas"/>
              </a:rPr>
              <a:t> DESC</a:t>
            </a:r>
          </a:p>
          <a:p>
            <a:endParaRPr lang="en-US" dirty="0">
              <a:latin typeface="Consolas"/>
              <a:cs typeface="Consolas"/>
            </a:endParaRPr>
          </a:p>
        </p:txBody>
      </p:sp>
    </p:spTree>
    <p:extLst>
      <p:ext uri="{BB962C8B-B14F-4D97-AF65-F5344CB8AC3E}">
        <p14:creationId xmlns:p14="http://schemas.microsoft.com/office/powerpoint/2010/main" val="2598579480"/>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What?</a:t>
            </a:r>
            <a:endParaRPr lang="en-US" dirty="0"/>
          </a:p>
        </p:txBody>
      </p:sp>
      <p:sp>
        <p:nvSpPr>
          <p:cNvPr id="3" name="Content Placeholder 2"/>
          <p:cNvSpPr>
            <a:spLocks noGrp="1"/>
          </p:cNvSpPr>
          <p:nvPr>
            <p:ph idx="1"/>
          </p:nvPr>
        </p:nvSpPr>
        <p:spPr/>
        <p:txBody>
          <a:bodyPr/>
          <a:lstStyle/>
          <a:p>
            <a:endParaRPr lang="en-US"/>
          </a:p>
        </p:txBody>
      </p:sp>
      <p:pic>
        <p:nvPicPr>
          <p:cNvPr id="4" name="Picture 3" descr="SQL Server 2014 CTP2 2014-01-02 09-20-00.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2299261"/>
            <a:ext cx="13004800" cy="3136113"/>
          </a:xfrm>
          <a:prstGeom prst="rect">
            <a:avLst/>
          </a:prstGeom>
        </p:spPr>
      </p:pic>
    </p:spTree>
    <p:extLst>
      <p:ext uri="{BB962C8B-B14F-4D97-AF65-F5344CB8AC3E}">
        <p14:creationId xmlns:p14="http://schemas.microsoft.com/office/powerpoint/2010/main" val="3159467158"/>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problem with nested views</a:t>
            </a:r>
            <a:endParaRPr lang="en-US" dirty="0"/>
          </a:p>
        </p:txBody>
      </p:sp>
      <p:sp>
        <p:nvSpPr>
          <p:cNvPr id="3" name="Content Placeholder 2"/>
          <p:cNvSpPr>
            <a:spLocks noGrp="1"/>
          </p:cNvSpPr>
          <p:nvPr>
            <p:ph idx="1"/>
          </p:nvPr>
        </p:nvSpPr>
        <p:spPr/>
        <p:txBody>
          <a:bodyPr/>
          <a:lstStyle/>
          <a:p>
            <a:r>
              <a:rPr lang="en-US" dirty="0" smtClean="0"/>
              <a:t>It’s not directly a problem with nested views.</a:t>
            </a:r>
          </a:p>
          <a:p>
            <a:r>
              <a:rPr lang="en-US" dirty="0" smtClean="0"/>
              <a:t>It’s a problem of query complexity.</a:t>
            </a:r>
          </a:p>
          <a:p>
            <a:pPr marL="1250439" lvl="1" indent="-457200"/>
            <a:r>
              <a:rPr lang="en-US" dirty="0" smtClean="0"/>
              <a:t>2 tables – 2 ways to join</a:t>
            </a:r>
          </a:p>
          <a:p>
            <a:pPr marL="1250439" lvl="1" indent="-457200"/>
            <a:r>
              <a:rPr lang="en-US" dirty="0" smtClean="0">
                <a:sym typeface="Wingdings"/>
              </a:rPr>
              <a:t>3 tables – 9 ways to join </a:t>
            </a:r>
          </a:p>
          <a:p>
            <a:pPr marL="1250439" lvl="1" indent="-457200"/>
            <a:r>
              <a:rPr lang="en-US" dirty="0" smtClean="0">
                <a:sym typeface="Wingdings"/>
              </a:rPr>
              <a:t>4 tables – 64 ways to join</a:t>
            </a:r>
          </a:p>
          <a:p>
            <a:pPr marL="1250439" lvl="1" indent="-457200"/>
            <a:r>
              <a:rPr lang="en-US" dirty="0" smtClean="0">
                <a:sym typeface="Wingdings"/>
              </a:rPr>
              <a:t>…</a:t>
            </a:r>
          </a:p>
          <a:p>
            <a:pPr marL="1250439" lvl="1" indent="-457200"/>
            <a:r>
              <a:rPr lang="en-US" dirty="0">
                <a:sym typeface="Wingdings"/>
              </a:rPr>
              <a:t>10 tables </a:t>
            </a:r>
            <a:r>
              <a:rPr lang="en-US" dirty="0" smtClean="0">
                <a:sym typeface="Wingdings"/>
              </a:rPr>
              <a:t>– 1,000,000,000 ways to join</a:t>
            </a:r>
            <a:endParaRPr lang="en-US" dirty="0" smtClean="0"/>
          </a:p>
          <a:p>
            <a:r>
              <a:rPr lang="en-US" dirty="0" smtClean="0"/>
              <a:t>At some point the optimizer will give up and return the best plan it has </a:t>
            </a:r>
            <a:r>
              <a:rPr lang="en-US" dirty="0" smtClean="0">
                <a:solidFill>
                  <a:srgbClr val="FF0000"/>
                </a:solidFill>
              </a:rPr>
              <a:t>right now</a:t>
            </a:r>
            <a:r>
              <a:rPr lang="en-US" dirty="0" smtClean="0"/>
              <a:t>.</a:t>
            </a:r>
            <a:endParaRPr lang="en-US" dirty="0"/>
          </a:p>
        </p:txBody>
      </p:sp>
      <p:sp>
        <p:nvSpPr>
          <p:cNvPr id="4" name="TextBox 3"/>
          <p:cNvSpPr txBox="1"/>
          <p:nvPr/>
        </p:nvSpPr>
        <p:spPr>
          <a:xfrm>
            <a:off x="9187527" y="2850777"/>
            <a:ext cx="3817273" cy="923330"/>
          </a:xfrm>
          <a:prstGeom prst="rect">
            <a:avLst/>
          </a:prstGeom>
          <a:noFill/>
        </p:spPr>
        <p:txBody>
          <a:bodyPr wrap="none" rtlCol="0">
            <a:spAutoFit/>
          </a:bodyPr>
          <a:lstStyle/>
          <a:p>
            <a:pPr algn="l"/>
            <a:r>
              <a:rPr lang="en-US" sz="1800" dirty="0">
                <a:latin typeface="Sweet Sans Pro Light" panose="02000000000000000000" pitchFamily="50" charset="0"/>
                <a:cs typeface="Sweet Sans Pro Light" panose="02000000000000000000" pitchFamily="50" charset="0"/>
              </a:rPr>
              <a:t>T</a:t>
            </a:r>
            <a:r>
              <a:rPr lang="en-US" sz="1800" dirty="0" smtClean="0">
                <a:latin typeface="Sweet Sans Pro Light" panose="02000000000000000000" pitchFamily="50" charset="0"/>
                <a:cs typeface="Sweet Sans Pro Light" panose="02000000000000000000" pitchFamily="50" charset="0"/>
              </a:rPr>
              <a:t>his is just the total number of </a:t>
            </a:r>
            <a:br>
              <a:rPr lang="en-US" sz="1800" dirty="0" smtClean="0">
                <a:latin typeface="Sweet Sans Pro Light" panose="02000000000000000000" pitchFamily="50" charset="0"/>
                <a:cs typeface="Sweet Sans Pro Light" panose="02000000000000000000" pitchFamily="50" charset="0"/>
              </a:rPr>
            </a:br>
            <a:r>
              <a:rPr lang="en-US" sz="1800" dirty="0" smtClean="0">
                <a:latin typeface="Sweet Sans Pro Light" panose="02000000000000000000" pitchFamily="50" charset="0"/>
                <a:cs typeface="Sweet Sans Pro Light" panose="02000000000000000000" pitchFamily="50" charset="0"/>
              </a:rPr>
              <a:t>possible join combinations and </a:t>
            </a:r>
            <a:br>
              <a:rPr lang="en-US" sz="1800" dirty="0" smtClean="0">
                <a:latin typeface="Sweet Sans Pro Light" panose="02000000000000000000" pitchFamily="50" charset="0"/>
                <a:cs typeface="Sweet Sans Pro Light" panose="02000000000000000000" pitchFamily="50" charset="0"/>
              </a:rPr>
            </a:br>
            <a:r>
              <a:rPr lang="en-US" sz="1800" dirty="0" smtClean="0">
                <a:latin typeface="Sweet Sans Pro Light" panose="02000000000000000000" pitchFamily="50" charset="0"/>
                <a:cs typeface="Sweet Sans Pro Light" panose="02000000000000000000" pitchFamily="50" charset="0"/>
              </a:rPr>
              <a:t>doesn’t include optimizer smarts</a:t>
            </a:r>
            <a:endParaRPr lang="en-US" sz="1800" dirty="0">
              <a:latin typeface="Sweet Sans Pro Light" panose="02000000000000000000" pitchFamily="50" charset="0"/>
              <a:cs typeface="Sweet Sans Pro Light" panose="02000000000000000000" pitchFamily="50" charset="0"/>
            </a:endParaRPr>
          </a:p>
        </p:txBody>
      </p:sp>
    </p:spTree>
    <p:extLst>
      <p:ext uri="{BB962C8B-B14F-4D97-AF65-F5344CB8AC3E}">
        <p14:creationId xmlns:p14="http://schemas.microsoft.com/office/powerpoint/2010/main" val="3622642378"/>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Finding Exhausted Optimizers</a:t>
            </a:r>
            <a:endParaRPr lang="en-US" dirty="0"/>
          </a:p>
        </p:txBody>
      </p:sp>
      <p:sp>
        <p:nvSpPr>
          <p:cNvPr id="3" name="Content Placeholder 2"/>
          <p:cNvSpPr>
            <a:spLocks noGrp="1"/>
          </p:cNvSpPr>
          <p:nvPr>
            <p:ph idx="1"/>
          </p:nvPr>
        </p:nvSpPr>
        <p:spPr/>
        <p:txBody>
          <a:bodyPr/>
          <a:lstStyle/>
          <a:p>
            <a:endParaRPr lang="en-US"/>
          </a:p>
        </p:txBody>
      </p:sp>
      <p:pic>
        <p:nvPicPr>
          <p:cNvPr id="4" name="Picture 3" descr="SQL Server 2014 CTP2 2014-01-02 10-45-33.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45063" y="3366943"/>
            <a:ext cx="7640823" cy="2822286"/>
          </a:xfrm>
          <a:prstGeom prst="rect">
            <a:avLst/>
          </a:prstGeom>
        </p:spPr>
      </p:pic>
      <p:sp>
        <p:nvSpPr>
          <p:cNvPr id="5" name="Rounded Rectangle 4"/>
          <p:cNvSpPr/>
          <p:nvPr/>
        </p:nvSpPr>
        <p:spPr bwMode="auto">
          <a:xfrm>
            <a:off x="2445063" y="3435293"/>
            <a:ext cx="6254814" cy="488896"/>
          </a:xfrm>
          <a:prstGeom prst="roundRect">
            <a:avLst/>
          </a:prstGeom>
          <a:noFill/>
          <a:ln w="76200"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endParaRPr>
          </a:p>
        </p:txBody>
      </p:sp>
      <p:sp>
        <p:nvSpPr>
          <p:cNvPr id="6" name="Rounded Rectangle 5"/>
          <p:cNvSpPr/>
          <p:nvPr/>
        </p:nvSpPr>
        <p:spPr bwMode="auto">
          <a:xfrm>
            <a:off x="2445063" y="5624505"/>
            <a:ext cx="6254814" cy="488896"/>
          </a:xfrm>
          <a:prstGeom prst="roundRect">
            <a:avLst/>
          </a:prstGeom>
          <a:noFill/>
          <a:ln w="76200"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endParaRPr>
          </a:p>
        </p:txBody>
      </p:sp>
    </p:spTree>
    <p:extLst>
      <p:ext uri="{BB962C8B-B14F-4D97-AF65-F5344CB8AC3E}">
        <p14:creationId xmlns:p14="http://schemas.microsoft.com/office/powerpoint/2010/main" val="4243293828"/>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could go wrong?</a:t>
            </a:r>
            <a:endParaRPr lang="en-US" dirty="0"/>
          </a:p>
        </p:txBody>
      </p:sp>
      <p:sp>
        <p:nvSpPr>
          <p:cNvPr id="3" name="Content Placeholder 2"/>
          <p:cNvSpPr>
            <a:spLocks noGrp="1"/>
          </p:cNvSpPr>
          <p:nvPr>
            <p:ph idx="1"/>
          </p:nvPr>
        </p:nvSpPr>
        <p:spPr/>
        <p:txBody>
          <a:bodyPr>
            <a:normAutofit/>
          </a:bodyPr>
          <a:lstStyle/>
          <a:p>
            <a:r>
              <a:rPr lang="en-US" dirty="0">
                <a:latin typeface="Consolas"/>
                <a:cs typeface="Consolas"/>
              </a:rPr>
              <a:t>SELECT  </a:t>
            </a:r>
            <a:r>
              <a:rPr lang="en-US" dirty="0" err="1">
                <a:latin typeface="Consolas"/>
                <a:cs typeface="Consolas"/>
              </a:rPr>
              <a:t>h.SalesOrderID</a:t>
            </a:r>
            <a:r>
              <a:rPr lang="en-US" dirty="0">
                <a:latin typeface="Consolas"/>
                <a:cs typeface="Consolas"/>
              </a:rPr>
              <a:t>, </a:t>
            </a:r>
            <a:r>
              <a:rPr lang="en-US" dirty="0" smtClean="0">
                <a:latin typeface="Consolas"/>
                <a:cs typeface="Consolas"/>
              </a:rPr>
              <a:t/>
            </a:r>
            <a:br>
              <a:rPr lang="en-US" dirty="0" smtClean="0">
                <a:latin typeface="Consolas"/>
                <a:cs typeface="Consolas"/>
              </a:rPr>
            </a:br>
            <a:r>
              <a:rPr lang="en-US" dirty="0" smtClean="0">
                <a:latin typeface="Consolas"/>
                <a:cs typeface="Consolas"/>
              </a:rPr>
              <a:t>        SUM</a:t>
            </a:r>
            <a:r>
              <a:rPr lang="en-US" dirty="0">
                <a:latin typeface="Consolas"/>
                <a:cs typeface="Consolas"/>
              </a:rPr>
              <a:t>(</a:t>
            </a:r>
            <a:r>
              <a:rPr lang="en-US" dirty="0" err="1">
                <a:latin typeface="Consolas"/>
                <a:cs typeface="Consolas"/>
              </a:rPr>
              <a:t>d.UnitPrice</a:t>
            </a:r>
            <a:r>
              <a:rPr lang="en-US" dirty="0">
                <a:latin typeface="Consolas"/>
                <a:cs typeface="Consolas"/>
              </a:rPr>
              <a:t>) AS </a:t>
            </a:r>
            <a:r>
              <a:rPr lang="en-US" dirty="0" err="1" smtClean="0">
                <a:latin typeface="Consolas"/>
                <a:cs typeface="Consolas"/>
              </a:rPr>
              <a:t>SumUnitPrice</a:t>
            </a:r>
            <a:r>
              <a:rPr lang="en-US" dirty="0" smtClean="0">
                <a:latin typeface="Consolas"/>
                <a:cs typeface="Consolas"/>
              </a:rPr>
              <a:t/>
            </a:r>
            <a:br>
              <a:rPr lang="en-US" dirty="0" smtClean="0">
                <a:latin typeface="Consolas"/>
                <a:cs typeface="Consolas"/>
              </a:rPr>
            </a:br>
            <a:r>
              <a:rPr lang="en-US" dirty="0" smtClean="0">
                <a:latin typeface="Consolas"/>
                <a:cs typeface="Consolas"/>
              </a:rPr>
              <a:t>FROM    </a:t>
            </a:r>
            <a:r>
              <a:rPr lang="en-US" dirty="0" err="1">
                <a:latin typeface="Consolas"/>
                <a:cs typeface="Consolas"/>
              </a:rPr>
              <a:t>Sales.Customer</a:t>
            </a:r>
            <a:r>
              <a:rPr lang="en-US" dirty="0">
                <a:latin typeface="Consolas"/>
                <a:cs typeface="Consolas"/>
              </a:rPr>
              <a:t> </a:t>
            </a:r>
            <a:r>
              <a:rPr lang="en-US" dirty="0" smtClean="0">
                <a:latin typeface="Consolas"/>
                <a:cs typeface="Consolas"/>
              </a:rPr>
              <a:t>c</a:t>
            </a:r>
            <a:br>
              <a:rPr lang="en-US" dirty="0" smtClean="0">
                <a:latin typeface="Consolas"/>
                <a:cs typeface="Consolas"/>
              </a:rPr>
            </a:br>
            <a:r>
              <a:rPr lang="en-US" dirty="0" smtClean="0">
                <a:latin typeface="Consolas"/>
                <a:cs typeface="Consolas"/>
              </a:rPr>
              <a:t>        </a:t>
            </a:r>
            <a:r>
              <a:rPr lang="en-US" dirty="0">
                <a:latin typeface="Consolas"/>
                <a:cs typeface="Consolas"/>
              </a:rPr>
              <a:t>INNER JOIN </a:t>
            </a:r>
            <a:r>
              <a:rPr lang="en-US" dirty="0" err="1">
                <a:latin typeface="Consolas"/>
                <a:cs typeface="Consolas"/>
              </a:rPr>
              <a:t>Sales.SalesOrderHeader</a:t>
            </a:r>
            <a:r>
              <a:rPr lang="en-US" dirty="0">
                <a:latin typeface="Consolas"/>
                <a:cs typeface="Consolas"/>
              </a:rPr>
              <a:t> h </a:t>
            </a:r>
            <a:r>
              <a:rPr lang="en-US" dirty="0" smtClean="0">
                <a:latin typeface="Consolas"/>
                <a:cs typeface="Consolas"/>
              </a:rPr>
              <a:t/>
            </a:r>
            <a:br>
              <a:rPr lang="en-US" dirty="0" smtClean="0">
                <a:latin typeface="Consolas"/>
                <a:cs typeface="Consolas"/>
              </a:rPr>
            </a:br>
            <a:r>
              <a:rPr lang="en-US" dirty="0" smtClean="0">
                <a:latin typeface="Consolas"/>
                <a:cs typeface="Consolas"/>
              </a:rPr>
              <a:t>           ON </a:t>
            </a:r>
            <a:r>
              <a:rPr lang="en-US" dirty="0" err="1">
                <a:latin typeface="Consolas"/>
                <a:cs typeface="Consolas"/>
              </a:rPr>
              <a:t>c.CustomerID</a:t>
            </a:r>
            <a:r>
              <a:rPr lang="en-US" dirty="0">
                <a:latin typeface="Consolas"/>
                <a:cs typeface="Consolas"/>
              </a:rPr>
              <a:t> = </a:t>
            </a:r>
            <a:r>
              <a:rPr lang="en-US" dirty="0" err="1" smtClean="0">
                <a:latin typeface="Consolas"/>
                <a:cs typeface="Consolas"/>
              </a:rPr>
              <a:t>h.CustomerID</a:t>
            </a:r>
            <a:r>
              <a:rPr lang="en-US" dirty="0" smtClean="0">
                <a:latin typeface="Consolas"/>
                <a:cs typeface="Consolas"/>
              </a:rPr>
              <a:t/>
            </a:r>
            <a:br>
              <a:rPr lang="en-US" dirty="0" smtClean="0">
                <a:latin typeface="Consolas"/>
                <a:cs typeface="Consolas"/>
              </a:rPr>
            </a:br>
            <a:r>
              <a:rPr lang="en-US" dirty="0">
                <a:latin typeface="Consolas"/>
                <a:cs typeface="Consolas"/>
              </a:rPr>
              <a:t>        INNER JOIN </a:t>
            </a:r>
            <a:r>
              <a:rPr lang="en-US" dirty="0" err="1">
                <a:latin typeface="Consolas"/>
                <a:cs typeface="Consolas"/>
              </a:rPr>
              <a:t>Sales.SalesOrderDetail</a:t>
            </a:r>
            <a:r>
              <a:rPr lang="en-US" dirty="0">
                <a:latin typeface="Consolas"/>
                <a:cs typeface="Consolas"/>
              </a:rPr>
              <a:t> d </a:t>
            </a:r>
            <a:r>
              <a:rPr lang="en-US" dirty="0" smtClean="0">
                <a:latin typeface="Consolas"/>
                <a:cs typeface="Consolas"/>
              </a:rPr>
              <a:t/>
            </a:r>
            <a:br>
              <a:rPr lang="en-US" dirty="0" smtClean="0">
                <a:latin typeface="Consolas"/>
                <a:cs typeface="Consolas"/>
              </a:rPr>
            </a:br>
            <a:r>
              <a:rPr lang="en-US" dirty="0" smtClean="0">
                <a:latin typeface="Consolas"/>
                <a:cs typeface="Consolas"/>
              </a:rPr>
              <a:t>           ON </a:t>
            </a:r>
            <a:r>
              <a:rPr lang="en-US" dirty="0" err="1">
                <a:latin typeface="Consolas"/>
                <a:cs typeface="Consolas"/>
              </a:rPr>
              <a:t>h.SalesOrderID</a:t>
            </a:r>
            <a:r>
              <a:rPr lang="en-US" dirty="0">
                <a:latin typeface="Consolas"/>
                <a:cs typeface="Consolas"/>
              </a:rPr>
              <a:t> = </a:t>
            </a:r>
            <a:r>
              <a:rPr lang="en-US" dirty="0" err="1" smtClean="0">
                <a:latin typeface="Consolas"/>
                <a:cs typeface="Consolas"/>
              </a:rPr>
              <a:t>d.SalesOrderID</a:t>
            </a:r>
            <a:r>
              <a:rPr lang="en-US" dirty="0" smtClean="0">
                <a:latin typeface="Consolas"/>
                <a:cs typeface="Consolas"/>
              </a:rPr>
              <a:t/>
            </a:r>
            <a:br>
              <a:rPr lang="en-US" dirty="0" smtClean="0">
                <a:latin typeface="Consolas"/>
                <a:cs typeface="Consolas"/>
              </a:rPr>
            </a:br>
            <a:r>
              <a:rPr lang="en-US" dirty="0" smtClean="0">
                <a:latin typeface="Consolas"/>
                <a:cs typeface="Consolas"/>
              </a:rPr>
              <a:t>WHERE   </a:t>
            </a:r>
            <a:r>
              <a:rPr lang="en-US" dirty="0" err="1">
                <a:latin typeface="Consolas"/>
                <a:cs typeface="Consolas"/>
              </a:rPr>
              <a:t>dbo.CheckPermissions</a:t>
            </a:r>
            <a:r>
              <a:rPr lang="en-US" dirty="0">
                <a:latin typeface="Consolas"/>
                <a:cs typeface="Consolas"/>
              </a:rPr>
              <a:t>(</a:t>
            </a:r>
            <a:r>
              <a:rPr lang="en-US" dirty="0" err="1">
                <a:latin typeface="Consolas"/>
                <a:cs typeface="Consolas"/>
              </a:rPr>
              <a:t>c.CustomerID</a:t>
            </a:r>
            <a:r>
              <a:rPr lang="en-US" dirty="0">
                <a:latin typeface="Consolas"/>
                <a:cs typeface="Consolas"/>
              </a:rPr>
              <a:t>) = </a:t>
            </a:r>
            <a:r>
              <a:rPr lang="en-US" dirty="0" smtClean="0">
                <a:latin typeface="Consolas"/>
                <a:cs typeface="Consolas"/>
              </a:rPr>
              <a:t>1</a:t>
            </a:r>
            <a:br>
              <a:rPr lang="en-US" dirty="0" smtClean="0">
                <a:latin typeface="Consolas"/>
                <a:cs typeface="Consolas"/>
              </a:rPr>
            </a:br>
            <a:r>
              <a:rPr lang="en-US" dirty="0" smtClean="0">
                <a:latin typeface="Consolas"/>
                <a:cs typeface="Consolas"/>
              </a:rPr>
              <a:t>GROUP </a:t>
            </a:r>
            <a:r>
              <a:rPr lang="en-US" dirty="0">
                <a:latin typeface="Consolas"/>
                <a:cs typeface="Consolas"/>
              </a:rPr>
              <a:t>BY </a:t>
            </a:r>
            <a:r>
              <a:rPr lang="en-US" dirty="0" err="1">
                <a:latin typeface="Consolas"/>
                <a:cs typeface="Consolas"/>
              </a:rPr>
              <a:t>h.SalesOrderID</a:t>
            </a:r>
            <a:r>
              <a:rPr lang="en-US" dirty="0" smtClean="0">
                <a:latin typeface="Consolas"/>
                <a:cs typeface="Consolas"/>
              </a:rPr>
              <a:t>;</a:t>
            </a:r>
            <a:endParaRPr lang="en-US" dirty="0">
              <a:latin typeface="Consolas"/>
              <a:cs typeface="Consolas"/>
            </a:endParaRPr>
          </a:p>
        </p:txBody>
      </p:sp>
    </p:spTree>
    <p:extLst>
      <p:ext uri="{BB962C8B-B14F-4D97-AF65-F5344CB8AC3E}">
        <p14:creationId xmlns:p14="http://schemas.microsoft.com/office/powerpoint/2010/main" val="3747847763"/>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Getting Rid of Nested Views</a:t>
            </a:r>
            <a:endParaRPr lang="en-US" dirty="0"/>
          </a:p>
        </p:txBody>
      </p:sp>
      <p:sp>
        <p:nvSpPr>
          <p:cNvPr id="3" name="Content Placeholder 2"/>
          <p:cNvSpPr>
            <a:spLocks noGrp="1"/>
          </p:cNvSpPr>
          <p:nvPr>
            <p:ph idx="1"/>
          </p:nvPr>
        </p:nvSpPr>
        <p:spPr/>
        <p:txBody>
          <a:bodyPr/>
          <a:lstStyle/>
          <a:p>
            <a:r>
              <a:rPr lang="en-US" dirty="0" smtClean="0"/>
              <a:t>Break out the query.</a:t>
            </a:r>
          </a:p>
          <a:p>
            <a:pPr marL="457200" indent="-457200"/>
            <a:r>
              <a:rPr lang="en-US" dirty="0" smtClean="0"/>
              <a:t>Re-write using temp tables.</a:t>
            </a:r>
          </a:p>
          <a:p>
            <a:pPr marL="1250439" lvl="1" indent="-457200"/>
            <a:r>
              <a:rPr lang="en-US" dirty="0" smtClean="0"/>
              <a:t>Insert into temp table from view.</a:t>
            </a:r>
          </a:p>
          <a:p>
            <a:pPr marL="1250439" lvl="1" indent="-457200"/>
            <a:r>
              <a:rPr lang="en-US" dirty="0" smtClean="0"/>
              <a:t>Join between temp tables.</a:t>
            </a:r>
          </a:p>
          <a:p>
            <a:pPr marL="1250439" lvl="1" indent="-457200"/>
            <a:r>
              <a:rPr lang="en-US" dirty="0" smtClean="0"/>
              <a:t>May appear more complex, almost always faster.</a:t>
            </a:r>
          </a:p>
          <a:p>
            <a:pPr marL="457200" indent="-457200"/>
            <a:r>
              <a:rPr lang="en-US" dirty="0" smtClean="0"/>
              <a:t>Only use the tables you need.</a:t>
            </a:r>
          </a:p>
          <a:p>
            <a:pPr marL="1250439" lvl="1" indent="-457200"/>
            <a:r>
              <a:rPr lang="en-US" dirty="0" smtClean="0"/>
              <a:t>Track down the columns you need.</a:t>
            </a:r>
          </a:p>
          <a:p>
            <a:pPr marL="1250439" lvl="1" indent="-457200"/>
            <a:r>
              <a:rPr lang="en-US" dirty="0" smtClean="0"/>
              <a:t>Re-write your query to avoid views.</a:t>
            </a:r>
          </a:p>
          <a:p>
            <a:pPr marL="1250439" lvl="1" indent="-457200"/>
            <a:r>
              <a:rPr lang="en-US" dirty="0" smtClean="0"/>
              <a:t>May not always be possible, depending on permissions.</a:t>
            </a:r>
            <a:endParaRPr lang="en-US" dirty="0"/>
          </a:p>
        </p:txBody>
      </p:sp>
    </p:spTree>
    <p:extLst>
      <p:ext uri="{BB962C8B-B14F-4D97-AF65-F5344CB8AC3E}">
        <p14:creationId xmlns:p14="http://schemas.microsoft.com/office/powerpoint/2010/main" val="3312149483"/>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no working example?</a:t>
            </a:r>
            <a:endParaRPr lang="en-US" dirty="0"/>
          </a:p>
        </p:txBody>
      </p:sp>
      <p:sp>
        <p:nvSpPr>
          <p:cNvPr id="3" name="Content Placeholder 2"/>
          <p:cNvSpPr>
            <a:spLocks noGrp="1"/>
          </p:cNvSpPr>
          <p:nvPr>
            <p:ph idx="1"/>
          </p:nvPr>
        </p:nvSpPr>
        <p:spPr/>
        <p:txBody>
          <a:bodyPr/>
          <a:lstStyle/>
          <a:p>
            <a:r>
              <a:rPr lang="en-US" dirty="0" smtClean="0"/>
              <a:t>We didn’t produce an example in </a:t>
            </a:r>
            <a:r>
              <a:rPr lang="en-US" dirty="0" err="1" smtClean="0"/>
              <a:t>AdventureWorks</a:t>
            </a:r>
            <a:r>
              <a:rPr lang="en-US" dirty="0" smtClean="0"/>
              <a:t> that did the wrong thing.</a:t>
            </a:r>
          </a:p>
          <a:p>
            <a:r>
              <a:rPr lang="en-US" dirty="0" smtClean="0"/>
              <a:t>In fact, in trying to “do the wrong thing” we made our queries faster.</a:t>
            </a:r>
          </a:p>
          <a:p>
            <a:r>
              <a:rPr lang="en-US" dirty="0" smtClean="0"/>
              <a:t>Want to prove it out for yourself?</a:t>
            </a:r>
            <a:r>
              <a:rPr lang="en-US" dirty="0"/>
              <a:t> </a:t>
            </a:r>
            <a:endParaRPr lang="en-US" dirty="0" smtClean="0"/>
          </a:p>
          <a:p>
            <a:pPr marL="1250439" lvl="1" indent="-457200"/>
            <a:r>
              <a:rPr lang="en-US" dirty="0" smtClean="0"/>
              <a:t>Open up SSMS and get cracking! </a:t>
            </a:r>
          </a:p>
          <a:p>
            <a:pPr marL="1250439" lvl="1" indent="-457200"/>
            <a:r>
              <a:rPr lang="en-US" dirty="0" smtClean="0"/>
              <a:t>Look in your own code base.</a:t>
            </a:r>
          </a:p>
          <a:p>
            <a:pPr marL="1250439" lvl="1" indent="-457200"/>
            <a:r>
              <a:rPr lang="en-US" dirty="0" smtClean="0"/>
              <a:t>This is really time consuming if you’re starting from scratch.</a:t>
            </a:r>
          </a:p>
        </p:txBody>
      </p:sp>
    </p:spTree>
    <p:extLst>
      <p:ext uri="{BB962C8B-B14F-4D97-AF65-F5344CB8AC3E}">
        <p14:creationId xmlns:p14="http://schemas.microsoft.com/office/powerpoint/2010/main" val="2720574439"/>
      </p:ext>
    </p:extLst>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Can We Do?</a:t>
            </a:r>
            <a:endParaRPr lang="en-US" dirty="0"/>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80643793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Patterns and Anti-Patterns</a:t>
            </a:r>
            <a:endParaRPr lang="en-US" dirty="0"/>
          </a:p>
        </p:txBody>
      </p:sp>
      <p:sp>
        <p:nvSpPr>
          <p:cNvPr id="3" name="Content Placeholder 2"/>
          <p:cNvSpPr>
            <a:spLocks noGrp="1"/>
          </p:cNvSpPr>
          <p:nvPr>
            <p:ph idx="1"/>
          </p:nvPr>
        </p:nvSpPr>
        <p:spPr/>
        <p:txBody>
          <a:bodyPr/>
          <a:lstStyle/>
          <a:p>
            <a:r>
              <a:rPr lang="en-US" dirty="0" smtClean="0"/>
              <a:t>Understand the data access patterns of your code.</a:t>
            </a:r>
          </a:p>
          <a:p>
            <a:r>
              <a:rPr lang="en-US" dirty="0" smtClean="0"/>
              <a:t>Write code for convenience.</a:t>
            </a:r>
          </a:p>
          <a:p>
            <a:r>
              <a:rPr lang="en-US" dirty="0" smtClean="0"/>
              <a:t>Tune for performance.</a:t>
            </a:r>
          </a:p>
        </p:txBody>
      </p:sp>
    </p:spTree>
    <p:extLst>
      <p:ext uri="{BB962C8B-B14F-4D97-AF65-F5344CB8AC3E}">
        <p14:creationId xmlns:p14="http://schemas.microsoft.com/office/powerpoint/2010/main" val="2183113905"/>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could go wrong?</a:t>
            </a:r>
            <a:endParaRPr lang="en-US" dirty="0"/>
          </a:p>
        </p:txBody>
      </p:sp>
      <p:sp>
        <p:nvSpPr>
          <p:cNvPr id="3" name="Content Placeholder 2"/>
          <p:cNvSpPr>
            <a:spLocks noGrp="1"/>
          </p:cNvSpPr>
          <p:nvPr>
            <p:ph idx="1"/>
          </p:nvPr>
        </p:nvSpPr>
        <p:spPr/>
        <p:txBody>
          <a:bodyPr>
            <a:normAutofit/>
          </a:bodyPr>
          <a:lstStyle/>
          <a:p>
            <a:r>
              <a:rPr lang="en-US" dirty="0">
                <a:latin typeface="Consolas"/>
                <a:cs typeface="Consolas"/>
              </a:rPr>
              <a:t>SELECT  </a:t>
            </a:r>
            <a:r>
              <a:rPr lang="en-US" dirty="0" err="1">
                <a:latin typeface="Consolas"/>
                <a:cs typeface="Consolas"/>
              </a:rPr>
              <a:t>h.SalesOrderID</a:t>
            </a:r>
            <a:r>
              <a:rPr lang="en-US" dirty="0">
                <a:latin typeface="Consolas"/>
                <a:cs typeface="Consolas"/>
              </a:rPr>
              <a:t>, </a:t>
            </a:r>
            <a:r>
              <a:rPr lang="en-US" dirty="0" smtClean="0">
                <a:latin typeface="Consolas"/>
                <a:cs typeface="Consolas"/>
              </a:rPr>
              <a:t/>
            </a:r>
            <a:br>
              <a:rPr lang="en-US" dirty="0" smtClean="0">
                <a:latin typeface="Consolas"/>
                <a:cs typeface="Consolas"/>
              </a:rPr>
            </a:br>
            <a:r>
              <a:rPr lang="en-US" dirty="0" smtClean="0">
                <a:latin typeface="Consolas"/>
                <a:cs typeface="Consolas"/>
              </a:rPr>
              <a:t>        SUM</a:t>
            </a:r>
            <a:r>
              <a:rPr lang="en-US" dirty="0">
                <a:latin typeface="Consolas"/>
                <a:cs typeface="Consolas"/>
              </a:rPr>
              <a:t>(</a:t>
            </a:r>
            <a:r>
              <a:rPr lang="en-US" dirty="0" err="1">
                <a:latin typeface="Consolas"/>
                <a:cs typeface="Consolas"/>
              </a:rPr>
              <a:t>d.UnitPrice</a:t>
            </a:r>
            <a:r>
              <a:rPr lang="en-US" dirty="0">
                <a:latin typeface="Consolas"/>
                <a:cs typeface="Consolas"/>
              </a:rPr>
              <a:t>) AS </a:t>
            </a:r>
            <a:r>
              <a:rPr lang="en-US" dirty="0" err="1" smtClean="0">
                <a:latin typeface="Consolas"/>
                <a:cs typeface="Consolas"/>
              </a:rPr>
              <a:t>SumUnitPrice</a:t>
            </a:r>
            <a:r>
              <a:rPr lang="en-US" dirty="0" smtClean="0">
                <a:latin typeface="Consolas"/>
                <a:cs typeface="Consolas"/>
              </a:rPr>
              <a:t/>
            </a:r>
            <a:br>
              <a:rPr lang="en-US" dirty="0" smtClean="0">
                <a:latin typeface="Consolas"/>
                <a:cs typeface="Consolas"/>
              </a:rPr>
            </a:br>
            <a:r>
              <a:rPr lang="en-US" dirty="0" smtClean="0">
                <a:latin typeface="Consolas"/>
                <a:cs typeface="Consolas"/>
              </a:rPr>
              <a:t>FROM    </a:t>
            </a:r>
            <a:r>
              <a:rPr lang="en-US" dirty="0" err="1">
                <a:latin typeface="Consolas"/>
                <a:cs typeface="Consolas"/>
              </a:rPr>
              <a:t>Sales.Customer</a:t>
            </a:r>
            <a:r>
              <a:rPr lang="en-US" dirty="0">
                <a:latin typeface="Consolas"/>
                <a:cs typeface="Consolas"/>
              </a:rPr>
              <a:t> </a:t>
            </a:r>
            <a:r>
              <a:rPr lang="en-US" dirty="0" smtClean="0">
                <a:latin typeface="Consolas"/>
                <a:cs typeface="Consolas"/>
              </a:rPr>
              <a:t>c</a:t>
            </a:r>
            <a:br>
              <a:rPr lang="en-US" dirty="0" smtClean="0">
                <a:latin typeface="Consolas"/>
                <a:cs typeface="Consolas"/>
              </a:rPr>
            </a:br>
            <a:r>
              <a:rPr lang="en-US" dirty="0" smtClean="0">
                <a:latin typeface="Consolas"/>
                <a:cs typeface="Consolas"/>
              </a:rPr>
              <a:t>        </a:t>
            </a:r>
            <a:r>
              <a:rPr lang="en-US" dirty="0">
                <a:latin typeface="Consolas"/>
                <a:cs typeface="Consolas"/>
              </a:rPr>
              <a:t>INNER JOIN </a:t>
            </a:r>
            <a:r>
              <a:rPr lang="en-US" dirty="0" err="1">
                <a:latin typeface="Consolas"/>
                <a:cs typeface="Consolas"/>
              </a:rPr>
              <a:t>Sales.SalesOrderHeader</a:t>
            </a:r>
            <a:r>
              <a:rPr lang="en-US" dirty="0">
                <a:latin typeface="Consolas"/>
                <a:cs typeface="Consolas"/>
              </a:rPr>
              <a:t> h </a:t>
            </a:r>
            <a:r>
              <a:rPr lang="en-US" dirty="0" smtClean="0">
                <a:latin typeface="Consolas"/>
                <a:cs typeface="Consolas"/>
              </a:rPr>
              <a:t/>
            </a:r>
            <a:br>
              <a:rPr lang="en-US" dirty="0" smtClean="0">
                <a:latin typeface="Consolas"/>
                <a:cs typeface="Consolas"/>
              </a:rPr>
            </a:br>
            <a:r>
              <a:rPr lang="en-US" dirty="0" smtClean="0">
                <a:latin typeface="Consolas"/>
                <a:cs typeface="Consolas"/>
              </a:rPr>
              <a:t>           ON </a:t>
            </a:r>
            <a:r>
              <a:rPr lang="en-US" dirty="0" err="1">
                <a:latin typeface="Consolas"/>
                <a:cs typeface="Consolas"/>
              </a:rPr>
              <a:t>c.CustomerID</a:t>
            </a:r>
            <a:r>
              <a:rPr lang="en-US" dirty="0">
                <a:latin typeface="Consolas"/>
                <a:cs typeface="Consolas"/>
              </a:rPr>
              <a:t> = </a:t>
            </a:r>
            <a:r>
              <a:rPr lang="en-US" dirty="0" err="1" smtClean="0">
                <a:latin typeface="Consolas"/>
                <a:cs typeface="Consolas"/>
              </a:rPr>
              <a:t>h.CustomerID</a:t>
            </a:r>
            <a:r>
              <a:rPr lang="en-US" dirty="0" smtClean="0">
                <a:latin typeface="Consolas"/>
                <a:cs typeface="Consolas"/>
              </a:rPr>
              <a:t/>
            </a:r>
            <a:br>
              <a:rPr lang="en-US" dirty="0" smtClean="0">
                <a:latin typeface="Consolas"/>
                <a:cs typeface="Consolas"/>
              </a:rPr>
            </a:br>
            <a:r>
              <a:rPr lang="en-US" dirty="0">
                <a:latin typeface="Consolas"/>
                <a:cs typeface="Consolas"/>
              </a:rPr>
              <a:t>        INNER JOIN </a:t>
            </a:r>
            <a:r>
              <a:rPr lang="en-US" dirty="0" err="1">
                <a:latin typeface="Consolas"/>
                <a:cs typeface="Consolas"/>
              </a:rPr>
              <a:t>Sales.SalesOrderDetail</a:t>
            </a:r>
            <a:r>
              <a:rPr lang="en-US" dirty="0">
                <a:latin typeface="Consolas"/>
                <a:cs typeface="Consolas"/>
              </a:rPr>
              <a:t> d </a:t>
            </a:r>
            <a:r>
              <a:rPr lang="en-US" dirty="0" smtClean="0">
                <a:latin typeface="Consolas"/>
                <a:cs typeface="Consolas"/>
              </a:rPr>
              <a:t/>
            </a:r>
            <a:br>
              <a:rPr lang="en-US" dirty="0" smtClean="0">
                <a:latin typeface="Consolas"/>
                <a:cs typeface="Consolas"/>
              </a:rPr>
            </a:br>
            <a:r>
              <a:rPr lang="en-US" dirty="0" smtClean="0">
                <a:latin typeface="Consolas"/>
                <a:cs typeface="Consolas"/>
              </a:rPr>
              <a:t>           ON </a:t>
            </a:r>
            <a:r>
              <a:rPr lang="en-US" dirty="0" err="1">
                <a:latin typeface="Consolas"/>
                <a:cs typeface="Consolas"/>
              </a:rPr>
              <a:t>h.SalesOrderID</a:t>
            </a:r>
            <a:r>
              <a:rPr lang="en-US" dirty="0">
                <a:latin typeface="Consolas"/>
                <a:cs typeface="Consolas"/>
              </a:rPr>
              <a:t> = </a:t>
            </a:r>
            <a:r>
              <a:rPr lang="en-US" dirty="0" err="1" smtClean="0">
                <a:latin typeface="Consolas"/>
                <a:cs typeface="Consolas"/>
              </a:rPr>
              <a:t>d.SalesOrderID</a:t>
            </a:r>
            <a:r>
              <a:rPr lang="en-US" dirty="0" smtClean="0">
                <a:latin typeface="Consolas"/>
                <a:cs typeface="Consolas"/>
              </a:rPr>
              <a:t/>
            </a:r>
            <a:br>
              <a:rPr lang="en-US" dirty="0" smtClean="0">
                <a:latin typeface="Consolas"/>
                <a:cs typeface="Consolas"/>
              </a:rPr>
            </a:br>
            <a:r>
              <a:rPr lang="en-US" dirty="0" smtClean="0">
                <a:latin typeface="Consolas"/>
                <a:cs typeface="Consolas"/>
              </a:rPr>
              <a:t>WHERE   </a:t>
            </a:r>
            <a:r>
              <a:rPr lang="en-US" b="1" dirty="0" err="1">
                <a:solidFill>
                  <a:schemeClr val="accent1"/>
                </a:solidFill>
                <a:latin typeface="Consolas"/>
                <a:cs typeface="Consolas"/>
              </a:rPr>
              <a:t>dbo.CheckPermissions</a:t>
            </a:r>
            <a:r>
              <a:rPr lang="en-US" b="1" dirty="0">
                <a:solidFill>
                  <a:schemeClr val="accent1"/>
                </a:solidFill>
                <a:latin typeface="Consolas"/>
                <a:cs typeface="Consolas"/>
              </a:rPr>
              <a:t>(</a:t>
            </a:r>
            <a:r>
              <a:rPr lang="en-US" b="1" dirty="0" err="1">
                <a:solidFill>
                  <a:schemeClr val="accent1"/>
                </a:solidFill>
                <a:latin typeface="Consolas"/>
                <a:cs typeface="Consolas"/>
              </a:rPr>
              <a:t>c.CustomerID</a:t>
            </a:r>
            <a:r>
              <a:rPr lang="en-US" b="1" dirty="0">
                <a:solidFill>
                  <a:schemeClr val="accent1"/>
                </a:solidFill>
                <a:latin typeface="Consolas"/>
                <a:cs typeface="Consolas"/>
              </a:rPr>
              <a:t>)</a:t>
            </a:r>
            <a:r>
              <a:rPr lang="en-US" dirty="0">
                <a:latin typeface="Consolas"/>
                <a:cs typeface="Consolas"/>
              </a:rPr>
              <a:t> = </a:t>
            </a:r>
            <a:r>
              <a:rPr lang="en-US" dirty="0" smtClean="0">
                <a:latin typeface="Consolas"/>
                <a:cs typeface="Consolas"/>
              </a:rPr>
              <a:t>1</a:t>
            </a:r>
            <a:br>
              <a:rPr lang="en-US" dirty="0" smtClean="0">
                <a:latin typeface="Consolas"/>
                <a:cs typeface="Consolas"/>
              </a:rPr>
            </a:br>
            <a:r>
              <a:rPr lang="en-US" dirty="0" smtClean="0">
                <a:latin typeface="Consolas"/>
                <a:cs typeface="Consolas"/>
              </a:rPr>
              <a:t>GROUP </a:t>
            </a:r>
            <a:r>
              <a:rPr lang="en-US" dirty="0">
                <a:latin typeface="Consolas"/>
                <a:cs typeface="Consolas"/>
              </a:rPr>
              <a:t>BY </a:t>
            </a:r>
            <a:r>
              <a:rPr lang="en-US" dirty="0" err="1">
                <a:latin typeface="Consolas"/>
                <a:cs typeface="Consolas"/>
              </a:rPr>
              <a:t>h.SalesOrderID</a:t>
            </a:r>
            <a:r>
              <a:rPr lang="en-US" dirty="0" smtClean="0">
                <a:latin typeface="Consolas"/>
                <a:cs typeface="Consolas"/>
              </a:rPr>
              <a:t>;</a:t>
            </a:r>
            <a:endParaRPr lang="en-US" dirty="0">
              <a:latin typeface="Consolas"/>
              <a:cs typeface="Consolas"/>
            </a:endParaRPr>
          </a:p>
        </p:txBody>
      </p:sp>
    </p:spTree>
    <p:extLst>
      <p:ext uri="{BB962C8B-B14F-4D97-AF65-F5344CB8AC3E}">
        <p14:creationId xmlns:p14="http://schemas.microsoft.com/office/powerpoint/2010/main" val="3427788541"/>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could go wrong?</a:t>
            </a:r>
            <a:endParaRPr lang="en-US" dirty="0"/>
          </a:p>
        </p:txBody>
      </p:sp>
      <p:sp>
        <p:nvSpPr>
          <p:cNvPr id="3" name="Content Placeholder 2"/>
          <p:cNvSpPr>
            <a:spLocks noGrp="1"/>
          </p:cNvSpPr>
          <p:nvPr>
            <p:ph idx="1"/>
          </p:nvPr>
        </p:nvSpPr>
        <p:spPr/>
        <p:txBody>
          <a:bodyPr>
            <a:normAutofit/>
          </a:bodyPr>
          <a:lstStyle/>
          <a:p>
            <a:endParaRPr lang="en-US" dirty="0">
              <a:latin typeface="Consolas"/>
              <a:cs typeface="Consolas"/>
            </a:endParaRPr>
          </a:p>
        </p:txBody>
      </p:sp>
      <p:pic>
        <p:nvPicPr>
          <p:cNvPr id="4" name="Picture 3" descr="SQL Server 2014 CTP2 2013-12-30 16-08-04.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2211730"/>
            <a:ext cx="13004800" cy="3500401"/>
          </a:xfrm>
          <a:prstGeom prst="rect">
            <a:avLst/>
          </a:prstGeom>
        </p:spPr>
      </p:pic>
    </p:spTree>
    <p:extLst>
      <p:ext uri="{BB962C8B-B14F-4D97-AF65-F5344CB8AC3E}">
        <p14:creationId xmlns:p14="http://schemas.microsoft.com/office/powerpoint/2010/main" val="2712830437"/>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could go wrong?</a:t>
            </a:r>
            <a:endParaRPr lang="en-US" dirty="0"/>
          </a:p>
        </p:txBody>
      </p:sp>
      <p:sp>
        <p:nvSpPr>
          <p:cNvPr id="3" name="Content Placeholder 2"/>
          <p:cNvSpPr>
            <a:spLocks noGrp="1"/>
          </p:cNvSpPr>
          <p:nvPr>
            <p:ph idx="1"/>
          </p:nvPr>
        </p:nvSpPr>
        <p:spPr/>
        <p:txBody>
          <a:bodyPr>
            <a:normAutofit/>
          </a:bodyPr>
          <a:lstStyle/>
          <a:p>
            <a:r>
              <a:rPr lang="en-US" dirty="0">
                <a:latin typeface="Consolas"/>
                <a:cs typeface="Consolas"/>
              </a:rPr>
              <a:t>Table '</a:t>
            </a:r>
            <a:r>
              <a:rPr lang="en-US" dirty="0" err="1">
                <a:latin typeface="Consolas"/>
                <a:cs typeface="Consolas"/>
              </a:rPr>
              <a:t>SalesOrderDetail</a:t>
            </a:r>
            <a:r>
              <a:rPr lang="en-US" dirty="0">
                <a:latin typeface="Consolas"/>
                <a:cs typeface="Consolas"/>
              </a:rPr>
              <a:t>'. </a:t>
            </a:r>
            <a:r>
              <a:rPr lang="en-US" dirty="0" smtClean="0">
                <a:latin typeface="Consolas"/>
                <a:cs typeface="Consolas"/>
              </a:rPr>
              <a:t/>
            </a:r>
            <a:br>
              <a:rPr lang="en-US" dirty="0" smtClean="0">
                <a:latin typeface="Consolas"/>
                <a:cs typeface="Consolas"/>
              </a:rPr>
            </a:br>
            <a:r>
              <a:rPr lang="en-US" b="1" dirty="0" smtClean="0">
                <a:solidFill>
                  <a:srgbClr val="D1282E"/>
                </a:solidFill>
                <a:latin typeface="Consolas"/>
                <a:cs typeface="Consolas"/>
              </a:rPr>
              <a:t>Scan </a:t>
            </a:r>
            <a:r>
              <a:rPr lang="en-US" b="1" dirty="0">
                <a:solidFill>
                  <a:srgbClr val="D1282E"/>
                </a:solidFill>
                <a:latin typeface="Consolas"/>
                <a:cs typeface="Consolas"/>
              </a:rPr>
              <a:t>count 861</a:t>
            </a:r>
            <a:r>
              <a:rPr lang="en-US" dirty="0">
                <a:latin typeface="Consolas"/>
                <a:cs typeface="Consolas"/>
              </a:rPr>
              <a:t>, logical reads </a:t>
            </a:r>
            <a:r>
              <a:rPr lang="en-US" dirty="0" smtClean="0">
                <a:latin typeface="Consolas"/>
                <a:cs typeface="Consolas"/>
              </a:rPr>
              <a:t>2765</a:t>
            </a:r>
          </a:p>
          <a:p>
            <a:r>
              <a:rPr lang="en-US" dirty="0" smtClean="0">
                <a:latin typeface="Consolas"/>
                <a:cs typeface="Consolas"/>
              </a:rPr>
              <a:t>Table </a:t>
            </a:r>
            <a:r>
              <a:rPr lang="en-US" dirty="0">
                <a:latin typeface="Consolas"/>
                <a:cs typeface="Consolas"/>
              </a:rPr>
              <a:t>'</a:t>
            </a:r>
            <a:r>
              <a:rPr lang="en-US" dirty="0" err="1">
                <a:latin typeface="Consolas"/>
                <a:cs typeface="Consolas"/>
              </a:rPr>
              <a:t>SalesOrderHeader</a:t>
            </a:r>
            <a:r>
              <a:rPr lang="en-US" dirty="0">
                <a:latin typeface="Consolas"/>
                <a:cs typeface="Consolas"/>
              </a:rPr>
              <a:t>'. </a:t>
            </a:r>
            <a:r>
              <a:rPr lang="en-US" dirty="0" smtClean="0">
                <a:latin typeface="Consolas"/>
                <a:cs typeface="Consolas"/>
              </a:rPr>
              <a:t/>
            </a:r>
            <a:br>
              <a:rPr lang="en-US" dirty="0" smtClean="0">
                <a:latin typeface="Consolas"/>
                <a:cs typeface="Consolas"/>
              </a:rPr>
            </a:br>
            <a:r>
              <a:rPr lang="en-US" b="1" dirty="0" smtClean="0">
                <a:solidFill>
                  <a:srgbClr val="D1282E"/>
                </a:solidFill>
                <a:latin typeface="Consolas"/>
                <a:cs typeface="Consolas"/>
              </a:rPr>
              <a:t>Scan </a:t>
            </a:r>
            <a:r>
              <a:rPr lang="en-US" b="1" dirty="0">
                <a:solidFill>
                  <a:srgbClr val="D1282E"/>
                </a:solidFill>
                <a:latin typeface="Consolas"/>
                <a:cs typeface="Consolas"/>
              </a:rPr>
              <a:t>count 121</a:t>
            </a:r>
            <a:r>
              <a:rPr lang="en-US" dirty="0">
                <a:latin typeface="Consolas"/>
                <a:cs typeface="Consolas"/>
              </a:rPr>
              <a:t>, logical reads </a:t>
            </a:r>
            <a:r>
              <a:rPr lang="en-US" dirty="0" smtClean="0">
                <a:latin typeface="Consolas"/>
                <a:cs typeface="Consolas"/>
              </a:rPr>
              <a:t>243</a:t>
            </a:r>
            <a:endParaRPr lang="en-US" dirty="0">
              <a:latin typeface="Consolas"/>
              <a:cs typeface="Consolas"/>
            </a:endParaRPr>
          </a:p>
          <a:p>
            <a:r>
              <a:rPr lang="en-US" dirty="0">
                <a:latin typeface="Consolas"/>
                <a:cs typeface="Consolas"/>
              </a:rPr>
              <a:t>Table 'Customer'. </a:t>
            </a:r>
            <a:r>
              <a:rPr lang="en-US" dirty="0" smtClean="0">
                <a:latin typeface="Consolas"/>
                <a:cs typeface="Consolas"/>
              </a:rPr>
              <a:t/>
            </a:r>
            <a:br>
              <a:rPr lang="en-US" dirty="0" smtClean="0">
                <a:latin typeface="Consolas"/>
                <a:cs typeface="Consolas"/>
              </a:rPr>
            </a:br>
            <a:r>
              <a:rPr lang="en-US" dirty="0" smtClean="0">
                <a:latin typeface="Consolas"/>
                <a:cs typeface="Consolas"/>
              </a:rPr>
              <a:t>Scan </a:t>
            </a:r>
            <a:r>
              <a:rPr lang="en-US" dirty="0">
                <a:latin typeface="Consolas"/>
                <a:cs typeface="Consolas"/>
              </a:rPr>
              <a:t>count 1, logical reads </a:t>
            </a:r>
            <a:r>
              <a:rPr lang="en-US" dirty="0" smtClean="0">
                <a:latin typeface="Consolas"/>
                <a:cs typeface="Consolas"/>
              </a:rPr>
              <a:t>37</a:t>
            </a:r>
          </a:p>
          <a:p>
            <a:endParaRPr lang="en-US" dirty="0">
              <a:latin typeface="Consolas"/>
              <a:cs typeface="Consolas"/>
            </a:endParaRPr>
          </a:p>
        </p:txBody>
      </p:sp>
    </p:spTree>
    <p:extLst>
      <p:ext uri="{BB962C8B-B14F-4D97-AF65-F5344CB8AC3E}">
        <p14:creationId xmlns:p14="http://schemas.microsoft.com/office/powerpoint/2010/main" val="1331231259"/>
      </p:ext>
    </p:extLst>
  </p:cSld>
  <p:clrMapOvr>
    <a:masterClrMapping/>
  </p:clrMapOvr>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2014 Fall Intersection">
  <a:themeElements>
    <a:clrScheme name="Custom 3">
      <a:dk1>
        <a:sysClr val="windowText" lastClr="000000"/>
      </a:dk1>
      <a:lt1>
        <a:sysClr val="window" lastClr="FFFFFF"/>
      </a:lt1>
      <a:dk2>
        <a:srgbClr val="000000"/>
      </a:dk2>
      <a:lt2>
        <a:srgbClr val="EEECE1"/>
      </a:lt2>
      <a:accent1>
        <a:srgbClr val="191919"/>
      </a:accent1>
      <a:accent2>
        <a:srgbClr val="ED1C24"/>
      </a:accent2>
      <a:accent3>
        <a:srgbClr val="66CCFF"/>
      </a:accent3>
      <a:accent4>
        <a:srgbClr val="FFCC66"/>
      </a:accent4>
      <a:accent5>
        <a:srgbClr val="666666"/>
      </a:accent5>
      <a:accent6>
        <a:srgbClr val="B3B3B3"/>
      </a:accent6>
      <a:hlink>
        <a:srgbClr val="ED1C24"/>
      </a:hlink>
      <a:folHlink>
        <a:srgbClr val="ED1C24"/>
      </a:folHlink>
    </a:clrScheme>
    <a:fontScheme name="internal slide">
      <a:majorFont>
        <a:latin typeface="SweetSansPro Medium"/>
        <a:ea typeface="ヒラギノ角ゴ ProN W6"/>
        <a:cs typeface="ヒラギノ角ゴ ProN W6"/>
      </a:majorFont>
      <a:minorFont>
        <a:latin typeface="SweetSansPro Medium"/>
        <a:ea typeface="ヒラギノ角ゴ ProN W6"/>
        <a:cs typeface="ヒラギノ角ゴ ProN W6"/>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defRPr>
        </a:defPPr>
      </a:lstStyle>
    </a:lnDef>
  </a:objectDefaults>
  <a:extraClrSchemeLst>
    <a:extraClrScheme>
      <a:clrScheme name="internal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2014 Fall Intersection" id="{E5A3F50B-5BF4-4824-89E1-C29D2EE7563F}" vid="{01C4C924-A2F5-401E-B6CD-950E9EAF37BD}"/>
    </a:ext>
  </a:extLst>
</a:theme>
</file>

<file path=ppt/theme/theme2.xml><?xml version="1.0" encoding="utf-8"?>
<a:theme xmlns:a="http://schemas.openxmlformats.org/drawingml/2006/main" name="Brent Ozar Unlimited">
  <a:themeElements>
    <a:clrScheme name="Brent Ozar Unlimited Colors (207 28 36 red)">
      <a:dk1>
        <a:srgbClr val="000000"/>
      </a:dk1>
      <a:lt1>
        <a:srgbClr val="FFFFFF"/>
      </a:lt1>
      <a:dk2>
        <a:srgbClr val="000000"/>
      </a:dk2>
      <a:lt2>
        <a:srgbClr val="808080"/>
      </a:lt2>
      <a:accent1>
        <a:srgbClr val="ED1C24"/>
      </a:accent1>
      <a:accent2>
        <a:srgbClr val="FF9900"/>
      </a:accent2>
      <a:accent3>
        <a:srgbClr val="8FE921"/>
      </a:accent3>
      <a:accent4>
        <a:srgbClr val="FFFFFF"/>
      </a:accent4>
      <a:accent5>
        <a:srgbClr val="D8D8D8"/>
      </a:accent5>
      <a:accent6>
        <a:srgbClr val="262626"/>
      </a:accent6>
      <a:hlink>
        <a:srgbClr val="ED1C24"/>
      </a:hlink>
      <a:folHlink>
        <a:srgbClr val="ED1C24"/>
      </a:folHlink>
    </a:clrScheme>
    <a:fontScheme name="BOU Fonts">
      <a:majorFont>
        <a:latin typeface="Sweet Sans Pro Medium"/>
        <a:ea typeface="ヒラギノ角ゴ ProN W6"/>
        <a:cs typeface="ヒラギノ角ゴ ProN W6"/>
      </a:majorFont>
      <a:minorFont>
        <a:latin typeface="Sweet Sans Pro"/>
        <a:ea typeface="ヒラギノ角ゴ ProN W6"/>
        <a:cs typeface="ヒラギノ角ゴ ProN W6"/>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defRPr>
        </a:defPPr>
      </a:lstStyle>
    </a:lnDef>
  </a:objectDefaults>
  <a:extraClrSchemeLst>
    <a:extraClrScheme>
      <a:clrScheme name="internal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Brent Ozar Unlimited" id="{55C62F1D-1480-4753-9355-83A6AFBC9609}" vid="{3A572998-D93E-48A1-BA6A-107EF68D2BA9}"/>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2014 Fall Intersection</Template>
  <TotalTime>4066</TotalTime>
  <Words>1163</Words>
  <Application>Microsoft Office PowerPoint</Application>
  <PresentationFormat>Custom</PresentationFormat>
  <Paragraphs>229</Paragraphs>
  <Slides>63</Slides>
  <Notes>3</Notes>
  <HiddenSlides>0</HiddenSlides>
  <MMClips>0</MMClips>
  <ScaleCrop>false</ScaleCrop>
  <HeadingPairs>
    <vt:vector size="4" baseType="variant">
      <vt:variant>
        <vt:lpstr>Theme</vt:lpstr>
      </vt:variant>
      <vt:variant>
        <vt:i4>2</vt:i4>
      </vt:variant>
      <vt:variant>
        <vt:lpstr>Slide Titles</vt:lpstr>
      </vt:variant>
      <vt:variant>
        <vt:i4>63</vt:i4>
      </vt:variant>
    </vt:vector>
  </HeadingPairs>
  <TitlesOfParts>
    <vt:vector size="65" baseType="lpstr">
      <vt:lpstr>2014 Fall Intersection</vt:lpstr>
      <vt:lpstr>Brent Ozar Unlimited</vt:lpstr>
      <vt:lpstr>T-SQL Anti-patterns</vt:lpstr>
      <vt:lpstr>Our Agenda</vt:lpstr>
      <vt:lpstr>Low Functioning Functions</vt:lpstr>
      <vt:lpstr>Scalar Functions</vt:lpstr>
      <vt:lpstr>A function that returns a single value</vt:lpstr>
      <vt:lpstr>What could go wrong?</vt:lpstr>
      <vt:lpstr>What could go wrong?</vt:lpstr>
      <vt:lpstr>What could go wrong?</vt:lpstr>
      <vt:lpstr>What could go wrong?</vt:lpstr>
      <vt:lpstr>What could go wrong?</vt:lpstr>
      <vt:lpstr>Wait, what?</vt:lpstr>
      <vt:lpstr>Identifying the Problem: Interactive Means</vt:lpstr>
      <vt:lpstr>Identifying the Problem:  Historical Means</vt:lpstr>
      <vt:lpstr>Demo!</vt:lpstr>
      <vt:lpstr>What about TVFs?</vt:lpstr>
      <vt:lpstr>A function that returns a tabular value</vt:lpstr>
      <vt:lpstr>A TVF in Action!</vt:lpstr>
      <vt:lpstr>A TVF in Action!</vt:lpstr>
      <vt:lpstr>A TVF in Action! Now with different  parameters</vt:lpstr>
      <vt:lpstr>TVFs Give Bad Estimates</vt:lpstr>
      <vt:lpstr>An Inline TVF</vt:lpstr>
      <vt:lpstr>An Inlined TVF</vt:lpstr>
      <vt:lpstr>That’s better</vt:lpstr>
      <vt:lpstr>You can’t even count on the bad TVF estimates to be right.  Check this out!</vt:lpstr>
      <vt:lpstr>A simple string splitting trick…</vt:lpstr>
      <vt:lpstr>A Slight Estimation Problem</vt:lpstr>
      <vt:lpstr>Moving Toward More Accurate Estimates</vt:lpstr>
      <vt:lpstr>Functions in SQL Server</vt:lpstr>
      <vt:lpstr>The Catch All</vt:lpstr>
      <vt:lpstr>Raise your hand if you’ve seen a query where every parameter was optional.</vt:lpstr>
      <vt:lpstr>COALESCE</vt:lpstr>
      <vt:lpstr>But I’ll just use an OR, you say.</vt:lpstr>
      <vt:lpstr>IS NULL and OR</vt:lpstr>
      <vt:lpstr>It’s all the same!</vt:lpstr>
      <vt:lpstr>SARGability</vt:lpstr>
      <vt:lpstr>Other losing patterns</vt:lpstr>
      <vt:lpstr>What can we do?</vt:lpstr>
      <vt:lpstr>Use dynamic SQL</vt:lpstr>
      <vt:lpstr>Re-write queries</vt:lpstr>
      <vt:lpstr>Nesting Habits of the Wild Query</vt:lpstr>
      <vt:lpstr>Correlated Subqueries</vt:lpstr>
      <vt:lpstr>What is a correlated subquery?</vt:lpstr>
      <vt:lpstr>Problems?</vt:lpstr>
      <vt:lpstr>Our awful query</vt:lpstr>
      <vt:lpstr>What’s going on here?</vt:lpstr>
      <vt:lpstr>Scan SalesOrderHeader</vt:lpstr>
      <vt:lpstr>What’s wrong here?</vt:lpstr>
      <vt:lpstr>What’s wrong here?</vt:lpstr>
      <vt:lpstr>A re-write!</vt:lpstr>
      <vt:lpstr>What happens now?</vt:lpstr>
      <vt:lpstr>What happens now?</vt:lpstr>
      <vt:lpstr>Everything runs once!</vt:lpstr>
      <vt:lpstr>What’s going on here?</vt:lpstr>
      <vt:lpstr>Simple Rewrites Save Time</vt:lpstr>
      <vt:lpstr>Nested  Views</vt:lpstr>
      <vt:lpstr>It’s so simple!</vt:lpstr>
      <vt:lpstr>… What?</vt:lpstr>
      <vt:lpstr>The problem with nested views</vt:lpstr>
      <vt:lpstr>Finding Exhausted Optimizers</vt:lpstr>
      <vt:lpstr>Getting Rid of Nested Views</vt:lpstr>
      <vt:lpstr>Why no working example?</vt:lpstr>
      <vt:lpstr>What Can We Do?</vt:lpstr>
      <vt:lpstr>Patterns and Anti-Patterns</vt:lpstr>
    </vt:vector>
  </TitlesOfParts>
  <Company>Quest Software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Jeremiah Peschka</dc:creator>
  <cp:lastModifiedBy>Kimberly L. Tripp</cp:lastModifiedBy>
  <cp:revision>118</cp:revision>
  <cp:lastPrinted>2014-11-02T21:41:25Z</cp:lastPrinted>
  <dcterms:created xsi:type="dcterms:W3CDTF">2013-12-30T17:08:19Z</dcterms:created>
  <dcterms:modified xsi:type="dcterms:W3CDTF">2014-11-02T21:43:28Z</dcterms:modified>
</cp:coreProperties>
</file>