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57" r:id="rId1"/>
    <p:sldMasterId id="2147484170" r:id="rId2"/>
  </p:sldMasterIdLst>
  <p:notesMasterIdLst>
    <p:notesMasterId r:id="rId76"/>
  </p:notesMasterIdLst>
  <p:handoutMasterIdLst>
    <p:handoutMasterId r:id="rId77"/>
  </p:handoutMasterIdLst>
  <p:sldIdLst>
    <p:sldId id="256" r:id="rId3"/>
    <p:sldId id="314" r:id="rId4"/>
    <p:sldId id="315" r:id="rId5"/>
    <p:sldId id="335" r:id="rId6"/>
    <p:sldId id="260" r:id="rId7"/>
    <p:sldId id="261" r:id="rId8"/>
    <p:sldId id="259" r:id="rId9"/>
    <p:sldId id="263" r:id="rId10"/>
    <p:sldId id="262" r:id="rId11"/>
    <p:sldId id="264" r:id="rId12"/>
    <p:sldId id="270" r:id="rId13"/>
    <p:sldId id="271" r:id="rId14"/>
    <p:sldId id="304" r:id="rId15"/>
    <p:sldId id="265" r:id="rId16"/>
    <p:sldId id="266" r:id="rId17"/>
    <p:sldId id="268" r:id="rId18"/>
    <p:sldId id="267" r:id="rId19"/>
    <p:sldId id="305" r:id="rId20"/>
    <p:sldId id="336" r:id="rId21"/>
    <p:sldId id="269" r:id="rId22"/>
    <p:sldId id="307" r:id="rId23"/>
    <p:sldId id="272" r:id="rId24"/>
    <p:sldId id="309" r:id="rId25"/>
    <p:sldId id="310" r:id="rId26"/>
    <p:sldId id="311" r:id="rId27"/>
    <p:sldId id="313" r:id="rId28"/>
    <p:sldId id="308" r:id="rId29"/>
    <p:sldId id="274" r:id="rId30"/>
    <p:sldId id="273" r:id="rId31"/>
    <p:sldId id="275" r:id="rId32"/>
    <p:sldId id="276" r:id="rId33"/>
    <p:sldId id="277" r:id="rId34"/>
    <p:sldId id="278" r:id="rId35"/>
    <p:sldId id="282" r:id="rId36"/>
    <p:sldId id="280" r:id="rId37"/>
    <p:sldId id="319" r:id="rId38"/>
    <p:sldId id="281" r:id="rId39"/>
    <p:sldId id="284" r:id="rId40"/>
    <p:sldId id="285" r:id="rId41"/>
    <p:sldId id="287" r:id="rId42"/>
    <p:sldId id="288" r:id="rId43"/>
    <p:sldId id="289" r:id="rId44"/>
    <p:sldId id="286" r:id="rId45"/>
    <p:sldId id="337" r:id="rId46"/>
    <p:sldId id="293" r:id="rId47"/>
    <p:sldId id="294" r:id="rId48"/>
    <p:sldId id="295" r:id="rId49"/>
    <p:sldId id="297" r:id="rId50"/>
    <p:sldId id="296" r:id="rId51"/>
    <p:sldId id="300" r:id="rId52"/>
    <p:sldId id="299" r:id="rId53"/>
    <p:sldId id="301" r:id="rId54"/>
    <p:sldId id="338" r:id="rId55"/>
    <p:sldId id="302" r:id="rId56"/>
    <p:sldId id="317" r:id="rId57"/>
    <p:sldId id="318" r:id="rId58"/>
    <p:sldId id="322" r:id="rId59"/>
    <p:sldId id="328" r:id="rId60"/>
    <p:sldId id="334" r:id="rId61"/>
    <p:sldId id="324" r:id="rId62"/>
    <p:sldId id="325" r:id="rId63"/>
    <p:sldId id="326" r:id="rId64"/>
    <p:sldId id="329" r:id="rId65"/>
    <p:sldId id="323" r:id="rId66"/>
    <p:sldId id="327" r:id="rId67"/>
    <p:sldId id="330" r:id="rId68"/>
    <p:sldId id="331" r:id="rId69"/>
    <p:sldId id="333" r:id="rId70"/>
    <p:sldId id="320" r:id="rId71"/>
    <p:sldId id="321" r:id="rId72"/>
    <p:sldId id="332" r:id="rId73"/>
    <p:sldId id="339" r:id="rId74"/>
    <p:sldId id="340" r:id="rId75"/>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775"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556"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332"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115"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3894" algn="l" defTabSz="456775"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0673" algn="l" defTabSz="456775"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7455" algn="l" defTabSz="456775"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4233" algn="l" defTabSz="456775"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56"/>
            <p14:sldId id="314"/>
            <p14:sldId id="315"/>
            <p14:sldId id="335"/>
            <p14:sldId id="260"/>
            <p14:sldId id="261"/>
            <p14:sldId id="259"/>
            <p14:sldId id="263"/>
            <p14:sldId id="262"/>
            <p14:sldId id="264"/>
            <p14:sldId id="270"/>
            <p14:sldId id="271"/>
            <p14:sldId id="304"/>
            <p14:sldId id="265"/>
            <p14:sldId id="266"/>
            <p14:sldId id="268"/>
            <p14:sldId id="267"/>
            <p14:sldId id="305"/>
            <p14:sldId id="336"/>
            <p14:sldId id="269"/>
            <p14:sldId id="307"/>
            <p14:sldId id="272"/>
            <p14:sldId id="309"/>
            <p14:sldId id="310"/>
            <p14:sldId id="311"/>
            <p14:sldId id="313"/>
            <p14:sldId id="308"/>
            <p14:sldId id="274"/>
            <p14:sldId id="273"/>
            <p14:sldId id="275"/>
            <p14:sldId id="276"/>
            <p14:sldId id="277"/>
            <p14:sldId id="278"/>
            <p14:sldId id="282"/>
            <p14:sldId id="280"/>
            <p14:sldId id="319"/>
            <p14:sldId id="281"/>
            <p14:sldId id="284"/>
            <p14:sldId id="285"/>
            <p14:sldId id="287"/>
            <p14:sldId id="288"/>
            <p14:sldId id="289"/>
            <p14:sldId id="286"/>
            <p14:sldId id="337"/>
            <p14:sldId id="293"/>
            <p14:sldId id="294"/>
            <p14:sldId id="295"/>
            <p14:sldId id="297"/>
            <p14:sldId id="296"/>
            <p14:sldId id="300"/>
            <p14:sldId id="299"/>
            <p14:sldId id="301"/>
            <p14:sldId id="338"/>
            <p14:sldId id="302"/>
          </p14:sldIdLst>
        </p14:section>
        <p14:section name="Sample Health Check" id="{8B4B4E17-4C6C-4163-B053-97EF2A8ED43E}">
          <p14:sldIdLst>
            <p14:sldId id="317"/>
            <p14:sldId id="318"/>
            <p14:sldId id="322"/>
            <p14:sldId id="328"/>
            <p14:sldId id="334"/>
            <p14:sldId id="324"/>
            <p14:sldId id="325"/>
            <p14:sldId id="326"/>
            <p14:sldId id="329"/>
            <p14:sldId id="323"/>
            <p14:sldId id="327"/>
            <p14:sldId id="330"/>
            <p14:sldId id="331"/>
            <p14:sldId id="333"/>
            <p14:sldId id="320"/>
            <p14:sldId id="321"/>
            <p14:sldId id="332"/>
            <p14:sldId id="339"/>
            <p14:sldId id="340"/>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149" autoAdjust="0"/>
  </p:normalViewPr>
  <p:slideViewPr>
    <p:cSldViewPr snapToGrid="0" snapToObjects="1">
      <p:cViewPr>
        <p:scale>
          <a:sx n="103" d="100"/>
          <a:sy n="103" d="100"/>
        </p:scale>
        <p:origin x="-570" y="66"/>
      </p:cViewPr>
      <p:guideLst>
        <p:guide orient="horz" pos="3072"/>
        <p:guide pos="4096"/>
      </p:guideLst>
    </p:cSldViewPr>
  </p:slideViewPr>
  <p:notesTextViewPr>
    <p:cViewPr>
      <p:scale>
        <a:sx n="100" d="100"/>
        <a:sy n="100" d="100"/>
      </p:scale>
      <p:origin x="0" y="0"/>
    </p:cViewPr>
  </p:notesTextViewPr>
  <p:sorterViewPr>
    <p:cViewPr>
      <p:scale>
        <a:sx n="158" d="100"/>
        <a:sy n="158" d="100"/>
      </p:scale>
      <p:origin x="0" y="512"/>
    </p:cViewPr>
  </p:sorterViewPr>
  <p:notesViewPr>
    <p:cSldViewPr snapToGrid="0" snapToObjects="1">
      <p:cViewPr varScale="1">
        <p:scale>
          <a:sx n="105" d="100"/>
          <a:sy n="105" d="100"/>
        </p:scale>
        <p:origin x="-3438"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grrl_geek\Dropbox\Brent%20Ozar%20PLF\Clients\LifeWatch\Health%20Check%202013-01\LifeWatch%20Health%20Check%20finding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grrl_geek\Dropbox\Brent%20Ozar%20PLF\Clients\LifeWatch\Health%20Check%202013-01\LifeWatch%20Health%20Check%20finding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grrl_geek\Dropbox\Brent%20Ozar%20PLF\Clients\LifeWatch\Health%20Check%202013-01\LifeWatch%20Health%20Check%20finding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Sweet Sans Pro Medium" pitchFamily="50" charset="0"/>
                <a:cs typeface="Sweet Sans Pro Medium" pitchFamily="50" charset="0"/>
              </a:defRPr>
            </a:pPr>
            <a:r>
              <a:rPr lang="en-US">
                <a:latin typeface="Sweet Sans Pro Medium" pitchFamily="50" charset="0"/>
                <a:cs typeface="Sweet Sans Pro Medium" pitchFamily="50" charset="0"/>
              </a:rPr>
              <a:t>Waits Since Startup,</a:t>
            </a:r>
            <a:r>
              <a:rPr lang="en-US" baseline="0">
                <a:latin typeface="Sweet Sans Pro Medium" pitchFamily="50" charset="0"/>
                <a:cs typeface="Sweet Sans Pro Medium" pitchFamily="50" charset="0"/>
              </a:rPr>
              <a:t> by Percentage</a:t>
            </a:r>
            <a:endParaRPr lang="en-US">
              <a:latin typeface="Sweet Sans Pro Medium" pitchFamily="50" charset="0"/>
              <a:cs typeface="Sweet Sans Pro Medium" pitchFamily="50" charset="0"/>
            </a:endParaRPr>
          </a:p>
        </c:rich>
      </c:tx>
      <c:overlay val="0"/>
      <c:spPr>
        <a:noFill/>
      </c:spPr>
    </c:title>
    <c:autoTitleDeleted val="0"/>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'waits chart'!$A$1:$A$25</c:f>
              <c:strCache>
                <c:ptCount val="25"/>
                <c:pt idx="0">
                  <c:v>CXPACKET</c:v>
                </c:pt>
                <c:pt idx="1">
                  <c:v>OLEDB</c:v>
                </c:pt>
                <c:pt idx="2">
                  <c:v>TRACEWRITE</c:v>
                </c:pt>
                <c:pt idx="3">
                  <c:v>SOS_SCHEDULER_YIELD</c:v>
                </c:pt>
                <c:pt idx="4">
                  <c:v>PAGEIOLATCH_SH</c:v>
                </c:pt>
                <c:pt idx="5">
                  <c:v>LCK_M_IX</c:v>
                </c:pt>
                <c:pt idx="6">
                  <c:v>BACKUPBUFFER</c:v>
                </c:pt>
                <c:pt idx="7">
                  <c:v>BACKUPIO</c:v>
                </c:pt>
                <c:pt idx="8">
                  <c:v>SQLTRACE_WAIT_ENTRIES</c:v>
                </c:pt>
                <c:pt idx="9">
                  <c:v>PAGEIOLATCH_EX</c:v>
                </c:pt>
                <c:pt idx="10">
                  <c:v>WRITELOG</c:v>
                </c:pt>
                <c:pt idx="11">
                  <c:v>ASYNC_IO_COMPLETION</c:v>
                </c:pt>
                <c:pt idx="12">
                  <c:v>MSQL_XP</c:v>
                </c:pt>
                <c:pt idx="13">
                  <c:v>PREEMPTIVE_OS_GETPROCADDRESS</c:v>
                </c:pt>
                <c:pt idx="14">
                  <c:v>IO_COMPLETION</c:v>
                </c:pt>
                <c:pt idx="15">
                  <c:v>ASYNC_NETWORK_IO</c:v>
                </c:pt>
                <c:pt idx="16">
                  <c:v>LCK_M_U</c:v>
                </c:pt>
                <c:pt idx="17">
                  <c:v>SLEEP_BPOOL_FLUSH</c:v>
                </c:pt>
                <c:pt idx="18">
                  <c:v>PREEMPTIVE_OS_WRITEFILE</c:v>
                </c:pt>
                <c:pt idx="19">
                  <c:v>WRITE_COMPLETION</c:v>
                </c:pt>
                <c:pt idx="20">
                  <c:v>PREEMPTIVE_OS_AUTHENTICATIONOPS</c:v>
                </c:pt>
                <c:pt idx="21">
                  <c:v>BACKUPTHREAD</c:v>
                </c:pt>
                <c:pt idx="22">
                  <c:v>LATCH_EX</c:v>
                </c:pt>
                <c:pt idx="23">
                  <c:v>LOGBUFFER</c:v>
                </c:pt>
                <c:pt idx="24">
                  <c:v>SQLTRACE_FILE_BUFFER</c:v>
                </c:pt>
              </c:strCache>
            </c:strRef>
          </c:cat>
          <c:val>
            <c:numRef>
              <c:f>'waits chart'!$B$1:$B$25</c:f>
              <c:numCache>
                <c:formatCode>General</c:formatCode>
                <c:ptCount val="25"/>
                <c:pt idx="0">
                  <c:v>58.7</c:v>
                </c:pt>
                <c:pt idx="1">
                  <c:v>9.1</c:v>
                </c:pt>
                <c:pt idx="2">
                  <c:v>8.8000000000000007</c:v>
                </c:pt>
                <c:pt idx="3">
                  <c:v>8.8000000000000007</c:v>
                </c:pt>
                <c:pt idx="4">
                  <c:v>6.3</c:v>
                </c:pt>
                <c:pt idx="5">
                  <c:v>1.8</c:v>
                </c:pt>
                <c:pt idx="6">
                  <c:v>1.4</c:v>
                </c:pt>
                <c:pt idx="7">
                  <c:v>0.7</c:v>
                </c:pt>
                <c:pt idx="8">
                  <c:v>0.7</c:v>
                </c:pt>
                <c:pt idx="9">
                  <c:v>0.6</c:v>
                </c:pt>
                <c:pt idx="10">
                  <c:v>0.5</c:v>
                </c:pt>
                <c:pt idx="11">
                  <c:v>0.4</c:v>
                </c:pt>
                <c:pt idx="12">
                  <c:v>0.3</c:v>
                </c:pt>
                <c:pt idx="13">
                  <c:v>0.3</c:v>
                </c:pt>
                <c:pt idx="14">
                  <c:v>0.2</c:v>
                </c:pt>
                <c:pt idx="15">
                  <c:v>0.2</c:v>
                </c:pt>
                <c:pt idx="16">
                  <c:v>0.2</c:v>
                </c:pt>
                <c:pt idx="17">
                  <c:v>0.1</c:v>
                </c:pt>
                <c:pt idx="18">
                  <c:v>0.1</c:v>
                </c:pt>
                <c:pt idx="19">
                  <c:v>0.1</c:v>
                </c:pt>
                <c:pt idx="20">
                  <c:v>0.1</c:v>
                </c:pt>
                <c:pt idx="21">
                  <c:v>0.1</c:v>
                </c:pt>
                <c:pt idx="22">
                  <c:v>0.1</c:v>
                </c:pt>
                <c:pt idx="23">
                  <c:v>0</c:v>
                </c:pt>
                <c:pt idx="24">
                  <c:v>0</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5489444785641604"/>
          <c:y val="0.129311006854847"/>
          <c:w val="0.33579239731238503"/>
          <c:h val="0.76222260257298902"/>
        </c:manualLayout>
      </c:layout>
      <c:overlay val="0"/>
      <c:txPr>
        <a:bodyPr/>
        <a:lstStyle/>
        <a:p>
          <a:pPr>
            <a:defRPr sz="1200">
              <a:latin typeface="Sweet Sans Pro Medium" pitchFamily="50" charset="0"/>
              <a:cs typeface="Sweet Sans Pro Medium" pitchFamily="50" charset="0"/>
            </a:defRPr>
          </a:pPr>
          <a:endParaRPr lang="en-US"/>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latin typeface="Sweet Sans Pro Medium" pitchFamily="50" charset="0"/>
                <a:cs typeface="Sweet Sans Pro Medium" pitchFamily="50" charset="0"/>
              </a:defRPr>
            </a:pPr>
            <a:r>
              <a:rPr lang="en-US">
                <a:latin typeface="Sweet Sans Pro Medium" pitchFamily="50" charset="0"/>
                <a:cs typeface="Sweet Sans Pro Medium" pitchFamily="50" charset="0"/>
              </a:rPr>
              <a:t>Waits Since Startup,</a:t>
            </a:r>
            <a:r>
              <a:rPr lang="en-US" baseline="0">
                <a:latin typeface="Sweet Sans Pro Medium" pitchFamily="50" charset="0"/>
                <a:cs typeface="Sweet Sans Pro Medium" pitchFamily="50" charset="0"/>
              </a:rPr>
              <a:t> by Percentage</a:t>
            </a:r>
            <a:endParaRPr lang="en-US">
              <a:latin typeface="Sweet Sans Pro Medium" pitchFamily="50" charset="0"/>
              <a:cs typeface="Sweet Sans Pro Medium" pitchFamily="50" charset="0"/>
            </a:endParaRPr>
          </a:p>
        </c:rich>
      </c:tx>
      <c:overlay val="0"/>
      <c:spPr>
        <a:noFill/>
      </c:spPr>
    </c:title>
    <c:autoTitleDeleted val="0"/>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15:layout/>
              </c:ext>
            </c:extLst>
          </c:dLbls>
          <c:cat>
            <c:strRef>
              <c:f>'waits chart'!$A$1:$A$25</c:f>
              <c:strCache>
                <c:ptCount val="25"/>
                <c:pt idx="0">
                  <c:v>CXPACKET</c:v>
                </c:pt>
                <c:pt idx="1">
                  <c:v>OLEDB</c:v>
                </c:pt>
                <c:pt idx="2">
                  <c:v>TRACEWRITE</c:v>
                </c:pt>
                <c:pt idx="3">
                  <c:v>SOS_SCHEDULER_YIELD</c:v>
                </c:pt>
                <c:pt idx="4">
                  <c:v>PAGEIOLATCH_SH</c:v>
                </c:pt>
                <c:pt idx="5">
                  <c:v>LCK_M_IX</c:v>
                </c:pt>
                <c:pt idx="6">
                  <c:v>BACKUPBUFFER</c:v>
                </c:pt>
                <c:pt idx="7">
                  <c:v>BACKUPIO</c:v>
                </c:pt>
                <c:pt idx="8">
                  <c:v>SQLTRACE_WAIT_ENTRIES</c:v>
                </c:pt>
                <c:pt idx="9">
                  <c:v>PAGEIOLATCH_EX</c:v>
                </c:pt>
                <c:pt idx="10">
                  <c:v>WRITELOG</c:v>
                </c:pt>
                <c:pt idx="11">
                  <c:v>ASYNC_IO_COMPLETION</c:v>
                </c:pt>
                <c:pt idx="12">
                  <c:v>MSQL_XP</c:v>
                </c:pt>
                <c:pt idx="13">
                  <c:v>PREEMPTIVE_OS_GETPROCADDRESS</c:v>
                </c:pt>
                <c:pt idx="14">
                  <c:v>IO_COMPLETION</c:v>
                </c:pt>
                <c:pt idx="15">
                  <c:v>ASYNC_NETWORK_IO</c:v>
                </c:pt>
                <c:pt idx="16">
                  <c:v>LCK_M_U</c:v>
                </c:pt>
                <c:pt idx="17">
                  <c:v>SLEEP_BPOOL_FLUSH</c:v>
                </c:pt>
                <c:pt idx="18">
                  <c:v>PREEMPTIVE_OS_WRITEFILE</c:v>
                </c:pt>
                <c:pt idx="19">
                  <c:v>WRITE_COMPLETION</c:v>
                </c:pt>
                <c:pt idx="20">
                  <c:v>PREEMPTIVE_OS_AUTHENTICATIONOPS</c:v>
                </c:pt>
                <c:pt idx="21">
                  <c:v>BACKUPTHREAD</c:v>
                </c:pt>
                <c:pt idx="22">
                  <c:v>LATCH_EX</c:v>
                </c:pt>
                <c:pt idx="23">
                  <c:v>LOGBUFFER</c:v>
                </c:pt>
                <c:pt idx="24">
                  <c:v>SQLTRACE_FILE_BUFFER</c:v>
                </c:pt>
              </c:strCache>
            </c:strRef>
          </c:cat>
          <c:val>
            <c:numRef>
              <c:f>'waits chart'!$B$1:$B$25</c:f>
              <c:numCache>
                <c:formatCode>General</c:formatCode>
                <c:ptCount val="25"/>
                <c:pt idx="0">
                  <c:v>58.7</c:v>
                </c:pt>
                <c:pt idx="1">
                  <c:v>9.1</c:v>
                </c:pt>
                <c:pt idx="2">
                  <c:v>8.8000000000000007</c:v>
                </c:pt>
                <c:pt idx="3">
                  <c:v>8.8000000000000007</c:v>
                </c:pt>
                <c:pt idx="4">
                  <c:v>6.3</c:v>
                </c:pt>
                <c:pt idx="5">
                  <c:v>1.8</c:v>
                </c:pt>
                <c:pt idx="6">
                  <c:v>1.4</c:v>
                </c:pt>
                <c:pt idx="7">
                  <c:v>0.7</c:v>
                </c:pt>
                <c:pt idx="8">
                  <c:v>0.7</c:v>
                </c:pt>
                <c:pt idx="9">
                  <c:v>0.6</c:v>
                </c:pt>
                <c:pt idx="10">
                  <c:v>0.5</c:v>
                </c:pt>
                <c:pt idx="11">
                  <c:v>0.4</c:v>
                </c:pt>
                <c:pt idx="12">
                  <c:v>0.3</c:v>
                </c:pt>
                <c:pt idx="13">
                  <c:v>0.3</c:v>
                </c:pt>
                <c:pt idx="14">
                  <c:v>0.2</c:v>
                </c:pt>
                <c:pt idx="15">
                  <c:v>0.2</c:v>
                </c:pt>
                <c:pt idx="16">
                  <c:v>0.2</c:v>
                </c:pt>
                <c:pt idx="17">
                  <c:v>0.1</c:v>
                </c:pt>
                <c:pt idx="18">
                  <c:v>0.1</c:v>
                </c:pt>
                <c:pt idx="19">
                  <c:v>0.1</c:v>
                </c:pt>
                <c:pt idx="20">
                  <c:v>0.1</c:v>
                </c:pt>
                <c:pt idx="21">
                  <c:v>0.1</c:v>
                </c:pt>
                <c:pt idx="22">
                  <c:v>0.1</c:v>
                </c:pt>
                <c:pt idx="23">
                  <c:v>0</c:v>
                </c:pt>
                <c:pt idx="24">
                  <c:v>0</c:v>
                </c:pt>
              </c:numCache>
            </c:numRef>
          </c:val>
        </c:ser>
        <c:dLbls>
          <c:showLegendKey val="0"/>
          <c:showVal val="0"/>
          <c:showCatName val="0"/>
          <c:showSerName val="0"/>
          <c:showPercent val="1"/>
          <c:showBubbleSize val="0"/>
          <c:showLeaderLines val="1"/>
        </c:dLbls>
        <c:firstSliceAng val="0"/>
      </c:pieChart>
    </c:plotArea>
    <c:legend>
      <c:legendPos val="r"/>
      <c:layout>
        <c:manualLayout>
          <c:xMode val="edge"/>
          <c:yMode val="edge"/>
          <c:x val="0.65489444785641604"/>
          <c:y val="0.129311006854847"/>
          <c:w val="0.33579239731238503"/>
          <c:h val="0.76222260257298902"/>
        </c:manualLayout>
      </c:layout>
      <c:overlay val="0"/>
      <c:txPr>
        <a:bodyPr/>
        <a:lstStyle/>
        <a:p>
          <a:pPr>
            <a:defRPr sz="1200">
              <a:latin typeface="Sweet Sans Pro Medium" pitchFamily="50" charset="0"/>
              <a:cs typeface="Sweet Sans Pro Medium" pitchFamily="50" charset="0"/>
            </a:defRPr>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title>
      <c:tx>
        <c:rich>
          <a:bodyPr/>
          <a:lstStyle/>
          <a:p>
            <a:pPr>
              <a:defRPr/>
            </a:pPr>
            <a:r>
              <a:rPr lang="en-US" dirty="0">
                <a:latin typeface="Sweet Sans Pro Medium" panose="02000000000000000000" pitchFamily="50" charset="0"/>
              </a:rPr>
              <a:t>Performance by Disk</a:t>
            </a:r>
          </a:p>
        </c:rich>
      </c:tx>
      <c:overlay val="0"/>
    </c:title>
    <c:autoTitleDeleted val="0"/>
    <c:plotArea>
      <c:layout/>
      <c:barChart>
        <c:barDir val="col"/>
        <c:grouping val="clustered"/>
        <c:varyColors val="0"/>
        <c:ser>
          <c:idx val="2"/>
          <c:order val="0"/>
          <c:tx>
            <c:strRef>
              <c:f>virtual_file_stats_disk!$D$1</c:f>
              <c:strCache>
                <c:ptCount val="1"/>
                <c:pt idx="0">
                  <c:v>avg_read_stall_ms</c:v>
                </c:pt>
              </c:strCache>
            </c:strRef>
          </c:tx>
          <c:invertIfNegative val="0"/>
          <c:cat>
            <c:strRef>
              <c:f>virtual_file_stats_disk!$A$2:$A$6</c:f>
              <c:strCache>
                <c:ptCount val="5"/>
                <c:pt idx="0">
                  <c:v>D:</c:v>
                </c:pt>
                <c:pt idx="1">
                  <c:v>G:</c:v>
                </c:pt>
                <c:pt idx="2">
                  <c:v>H:</c:v>
                </c:pt>
                <c:pt idx="3">
                  <c:v>I:</c:v>
                </c:pt>
                <c:pt idx="4">
                  <c:v>J:</c:v>
                </c:pt>
              </c:strCache>
            </c:strRef>
          </c:cat>
          <c:val>
            <c:numRef>
              <c:f>virtual_file_stats_disk!$D$2:$D$6</c:f>
              <c:numCache>
                <c:formatCode>General</c:formatCode>
                <c:ptCount val="5"/>
                <c:pt idx="0">
                  <c:v>98</c:v>
                </c:pt>
                <c:pt idx="1">
                  <c:v>40</c:v>
                </c:pt>
                <c:pt idx="2">
                  <c:v>165</c:v>
                </c:pt>
                <c:pt idx="3">
                  <c:v>53</c:v>
                </c:pt>
                <c:pt idx="4">
                  <c:v>22</c:v>
                </c:pt>
              </c:numCache>
            </c:numRef>
          </c:val>
        </c:ser>
        <c:ser>
          <c:idx val="5"/>
          <c:order val="1"/>
          <c:tx>
            <c:strRef>
              <c:f>virtual_file_stats_disk!$G$1</c:f>
              <c:strCache>
                <c:ptCount val="1"/>
                <c:pt idx="0">
                  <c:v>avg_writes_stall_ms</c:v>
                </c:pt>
              </c:strCache>
            </c:strRef>
          </c:tx>
          <c:invertIfNegative val="0"/>
          <c:cat>
            <c:strRef>
              <c:f>virtual_file_stats_disk!$A$2:$A$6</c:f>
              <c:strCache>
                <c:ptCount val="5"/>
                <c:pt idx="0">
                  <c:v>D:</c:v>
                </c:pt>
                <c:pt idx="1">
                  <c:v>G:</c:v>
                </c:pt>
                <c:pt idx="2">
                  <c:v>H:</c:v>
                </c:pt>
                <c:pt idx="3">
                  <c:v>I:</c:v>
                </c:pt>
                <c:pt idx="4">
                  <c:v>J:</c:v>
                </c:pt>
              </c:strCache>
            </c:strRef>
          </c:cat>
          <c:val>
            <c:numRef>
              <c:f>virtual_file_stats_disk!$G$2:$G$6</c:f>
              <c:numCache>
                <c:formatCode>General</c:formatCode>
                <c:ptCount val="5"/>
                <c:pt idx="0">
                  <c:v>4</c:v>
                </c:pt>
                <c:pt idx="1">
                  <c:v>10</c:v>
                </c:pt>
                <c:pt idx="2">
                  <c:v>18</c:v>
                </c:pt>
                <c:pt idx="3">
                  <c:v>22</c:v>
                </c:pt>
                <c:pt idx="4">
                  <c:v>1867</c:v>
                </c:pt>
              </c:numCache>
            </c:numRef>
          </c:val>
        </c:ser>
        <c:dLbls>
          <c:showLegendKey val="0"/>
          <c:showVal val="0"/>
          <c:showCatName val="0"/>
          <c:showSerName val="0"/>
          <c:showPercent val="0"/>
          <c:showBubbleSize val="0"/>
        </c:dLbls>
        <c:gapWidth val="75"/>
        <c:overlap val="-25"/>
        <c:axId val="194978944"/>
        <c:axId val="194980480"/>
      </c:barChart>
      <c:catAx>
        <c:axId val="194978944"/>
        <c:scaling>
          <c:orientation val="minMax"/>
        </c:scaling>
        <c:delete val="0"/>
        <c:axPos val="b"/>
        <c:numFmt formatCode="General" sourceLinked="0"/>
        <c:majorTickMark val="none"/>
        <c:minorTickMark val="none"/>
        <c:tickLblPos val="nextTo"/>
        <c:crossAx val="194980480"/>
        <c:crosses val="autoZero"/>
        <c:auto val="1"/>
        <c:lblAlgn val="ctr"/>
        <c:lblOffset val="100"/>
        <c:noMultiLvlLbl val="0"/>
      </c:catAx>
      <c:valAx>
        <c:axId val="194980480"/>
        <c:scaling>
          <c:orientation val="minMax"/>
        </c:scaling>
        <c:delete val="0"/>
        <c:axPos val="l"/>
        <c:majorGridlines/>
        <c:numFmt formatCode="General" sourceLinked="1"/>
        <c:majorTickMark val="none"/>
        <c:minorTickMark val="none"/>
        <c:tickLblPos val="nextTo"/>
        <c:crossAx val="194978944"/>
        <c:crosses val="autoZero"/>
        <c:crossBetween val="between"/>
      </c:valAx>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43DB78-D2A3-9C48-960C-202A63B560B6}" type="doc">
      <dgm:prSet loTypeId="urn:microsoft.com/office/officeart/2005/8/layout/cycle5" loCatId="" qsTypeId="urn:microsoft.com/office/officeart/2005/8/quickstyle/simple4" qsCatId="simple" csTypeId="urn:microsoft.com/office/officeart/2005/8/colors/accent0_1" csCatId="mainScheme" phldr="1"/>
      <dgm:spPr/>
      <dgm:t>
        <a:bodyPr/>
        <a:lstStyle/>
        <a:p>
          <a:endParaRPr lang="en-US"/>
        </a:p>
      </dgm:t>
    </dgm:pt>
    <dgm:pt modelId="{B7445D03-45F0-3148-805D-86433143DD11}">
      <dgm:prSet phldrT="[Text]"/>
      <dgm:spPr>
        <a:noFill/>
        <a:ln>
          <a:solidFill>
            <a:srgbClr val="FFFFFF"/>
          </a:solidFill>
        </a:ln>
        <a:effectLst/>
      </dgm:spPr>
      <dgm:t>
        <a:bodyPr/>
        <a:lstStyle/>
        <a:p>
          <a:r>
            <a:rPr lang="en-US" dirty="0" smtClean="0"/>
            <a:t> </a:t>
          </a:r>
          <a:endParaRPr lang="en-US" dirty="0"/>
        </a:p>
      </dgm:t>
    </dgm:pt>
    <dgm:pt modelId="{702199A6-CB3D-9B45-9A73-9102802F4EBA}" type="parTrans" cxnId="{79D2A825-C9B1-DA49-802B-C2008E6D1EEE}">
      <dgm:prSet/>
      <dgm:spPr/>
      <dgm:t>
        <a:bodyPr/>
        <a:lstStyle/>
        <a:p>
          <a:endParaRPr lang="en-US"/>
        </a:p>
      </dgm:t>
    </dgm:pt>
    <dgm:pt modelId="{D439D22D-867F-8D46-B4D3-09A41A82ED93}" type="sibTrans" cxnId="{79D2A825-C9B1-DA49-802B-C2008E6D1EEE}">
      <dgm:prSet/>
      <dgm:spPr>
        <a:ln w="38100" cmpd="sng"/>
      </dgm:spPr>
      <dgm:t>
        <a:bodyPr/>
        <a:lstStyle/>
        <a:p>
          <a:endParaRPr lang="en-US"/>
        </a:p>
      </dgm:t>
    </dgm:pt>
    <dgm:pt modelId="{C10F51D0-E3E2-024E-8AB6-5C2B12882182}">
      <dgm:prSet phldrT="[Text]"/>
      <dgm:spPr>
        <a:solidFill>
          <a:srgbClr val="FFFFFF"/>
        </a:solidFill>
        <a:ln>
          <a:noFill/>
        </a:ln>
        <a:effectLst/>
      </dgm:spPr>
      <dgm:t>
        <a:bodyPr/>
        <a:lstStyle/>
        <a:p>
          <a:r>
            <a:rPr lang="en-US" dirty="0" smtClean="0"/>
            <a:t> </a:t>
          </a:r>
          <a:endParaRPr lang="en-US" dirty="0"/>
        </a:p>
      </dgm:t>
    </dgm:pt>
    <dgm:pt modelId="{63E5F1F2-8925-484A-834B-6ABB2E56E18F}" type="parTrans" cxnId="{0D63BE0F-470D-3941-9433-F8C4E9995B43}">
      <dgm:prSet/>
      <dgm:spPr/>
      <dgm:t>
        <a:bodyPr/>
        <a:lstStyle/>
        <a:p>
          <a:endParaRPr lang="en-US"/>
        </a:p>
      </dgm:t>
    </dgm:pt>
    <dgm:pt modelId="{D7A8CC7F-D251-6242-ADCA-B40E22F18556}" type="sibTrans" cxnId="{0D63BE0F-470D-3941-9433-F8C4E9995B43}">
      <dgm:prSet/>
      <dgm:spPr>
        <a:ln w="38100" cmpd="sng"/>
      </dgm:spPr>
      <dgm:t>
        <a:bodyPr/>
        <a:lstStyle/>
        <a:p>
          <a:endParaRPr lang="en-US"/>
        </a:p>
      </dgm:t>
    </dgm:pt>
    <dgm:pt modelId="{A622878F-1D97-1A40-8BB2-BF1E3B6773F9}">
      <dgm:prSet phldrT="[Text]"/>
      <dgm:spPr>
        <a:solidFill>
          <a:srgbClr val="FFFFFF"/>
        </a:solidFill>
        <a:ln>
          <a:solidFill>
            <a:srgbClr val="FFFFFF"/>
          </a:solidFill>
        </a:ln>
        <a:effectLst/>
      </dgm:spPr>
      <dgm:t>
        <a:bodyPr/>
        <a:lstStyle/>
        <a:p>
          <a:r>
            <a:rPr lang="en-US" dirty="0" smtClean="0"/>
            <a:t> </a:t>
          </a:r>
          <a:endParaRPr lang="en-US" dirty="0"/>
        </a:p>
      </dgm:t>
    </dgm:pt>
    <dgm:pt modelId="{D88ADCEC-01D2-314C-B674-10CE9CE331B8}" type="parTrans" cxnId="{0EA3032E-26E3-A042-B283-7F89E35BAE6B}">
      <dgm:prSet/>
      <dgm:spPr/>
      <dgm:t>
        <a:bodyPr/>
        <a:lstStyle/>
        <a:p>
          <a:endParaRPr lang="en-US"/>
        </a:p>
      </dgm:t>
    </dgm:pt>
    <dgm:pt modelId="{CC51E59E-FD04-6848-980B-2706198E6BFB}" type="sibTrans" cxnId="{0EA3032E-26E3-A042-B283-7F89E35BAE6B}">
      <dgm:prSet/>
      <dgm:spPr>
        <a:ln w="38100" cmpd="sng"/>
      </dgm:spPr>
      <dgm:t>
        <a:bodyPr/>
        <a:lstStyle/>
        <a:p>
          <a:endParaRPr lang="en-US"/>
        </a:p>
      </dgm:t>
    </dgm:pt>
    <dgm:pt modelId="{E9837267-4D17-ED40-B0DE-A49908BAC6E4}">
      <dgm:prSet phldrT="[Text]"/>
      <dgm:spPr>
        <a:solidFill>
          <a:srgbClr val="FFFFFF"/>
        </a:solidFill>
        <a:ln>
          <a:solidFill>
            <a:srgbClr val="FFFFFF"/>
          </a:solidFill>
        </a:ln>
        <a:effectLst/>
      </dgm:spPr>
      <dgm:t>
        <a:bodyPr/>
        <a:lstStyle/>
        <a:p>
          <a:r>
            <a:rPr lang="en-US" dirty="0" smtClean="0"/>
            <a:t> </a:t>
          </a:r>
          <a:endParaRPr lang="en-US" dirty="0"/>
        </a:p>
      </dgm:t>
    </dgm:pt>
    <dgm:pt modelId="{07D2D858-2DB1-2249-AE38-FAEFB7B8A03F}" type="parTrans" cxnId="{934DED99-02AA-0F43-8371-7CC24A1CA838}">
      <dgm:prSet/>
      <dgm:spPr/>
      <dgm:t>
        <a:bodyPr/>
        <a:lstStyle/>
        <a:p>
          <a:endParaRPr lang="en-US"/>
        </a:p>
      </dgm:t>
    </dgm:pt>
    <dgm:pt modelId="{88F08B13-5CA6-9C41-9760-48C41F84A414}" type="sibTrans" cxnId="{934DED99-02AA-0F43-8371-7CC24A1CA838}">
      <dgm:prSet/>
      <dgm:spPr>
        <a:ln w="38100" cmpd="sng"/>
      </dgm:spPr>
      <dgm:t>
        <a:bodyPr/>
        <a:lstStyle/>
        <a:p>
          <a:endParaRPr lang="en-US"/>
        </a:p>
      </dgm:t>
    </dgm:pt>
    <dgm:pt modelId="{FB604509-79E5-A04F-A9E7-378CED3A9D30}">
      <dgm:prSet phldrT="[Text]"/>
      <dgm:spPr>
        <a:noFill/>
        <a:ln>
          <a:noFill/>
        </a:ln>
      </dgm:spPr>
      <dgm:t>
        <a:bodyPr/>
        <a:lstStyle/>
        <a:p>
          <a:r>
            <a:rPr lang="en-US" dirty="0" smtClean="0"/>
            <a:t> </a:t>
          </a:r>
          <a:endParaRPr lang="en-US" dirty="0"/>
        </a:p>
      </dgm:t>
    </dgm:pt>
    <dgm:pt modelId="{3BD12ED5-3DBA-ED41-A7C7-013807665CFC}" type="parTrans" cxnId="{A5E1ACC9-5AF7-9A44-B1A8-9DF6DCF96928}">
      <dgm:prSet/>
      <dgm:spPr/>
      <dgm:t>
        <a:bodyPr/>
        <a:lstStyle/>
        <a:p>
          <a:endParaRPr lang="en-US"/>
        </a:p>
      </dgm:t>
    </dgm:pt>
    <dgm:pt modelId="{614B76F0-3595-BC40-BDF5-F6F8128FD3B1}" type="sibTrans" cxnId="{A5E1ACC9-5AF7-9A44-B1A8-9DF6DCF96928}">
      <dgm:prSet/>
      <dgm:spPr>
        <a:ln w="38100" cmpd="sng"/>
      </dgm:spPr>
      <dgm:t>
        <a:bodyPr/>
        <a:lstStyle/>
        <a:p>
          <a:endParaRPr lang="en-US"/>
        </a:p>
      </dgm:t>
    </dgm:pt>
    <dgm:pt modelId="{FD38CFFE-A9D3-BA42-A116-2007B16C4B83}" type="pres">
      <dgm:prSet presAssocID="{8B43DB78-D2A3-9C48-960C-202A63B560B6}" presName="cycle" presStyleCnt="0">
        <dgm:presLayoutVars>
          <dgm:dir/>
          <dgm:resizeHandles val="exact"/>
        </dgm:presLayoutVars>
      </dgm:prSet>
      <dgm:spPr/>
      <dgm:t>
        <a:bodyPr/>
        <a:lstStyle/>
        <a:p>
          <a:endParaRPr lang="en-US"/>
        </a:p>
      </dgm:t>
    </dgm:pt>
    <dgm:pt modelId="{F7297BD3-6325-A046-A0EB-ED0C8DF2DC08}" type="pres">
      <dgm:prSet presAssocID="{B7445D03-45F0-3148-805D-86433143DD11}" presName="node" presStyleLbl="node1" presStyleIdx="0" presStyleCnt="5">
        <dgm:presLayoutVars>
          <dgm:bulletEnabled val="1"/>
        </dgm:presLayoutVars>
      </dgm:prSet>
      <dgm:spPr/>
      <dgm:t>
        <a:bodyPr/>
        <a:lstStyle/>
        <a:p>
          <a:endParaRPr lang="en-US"/>
        </a:p>
      </dgm:t>
    </dgm:pt>
    <dgm:pt modelId="{D0FBD1CE-B340-8C41-912F-7A47C2ACA73B}" type="pres">
      <dgm:prSet presAssocID="{B7445D03-45F0-3148-805D-86433143DD11}" presName="spNode" presStyleCnt="0"/>
      <dgm:spPr/>
    </dgm:pt>
    <dgm:pt modelId="{7532F518-17FB-5F40-9D40-827C06E1B89F}" type="pres">
      <dgm:prSet presAssocID="{D439D22D-867F-8D46-B4D3-09A41A82ED93}" presName="sibTrans" presStyleLbl="sibTrans1D1" presStyleIdx="0" presStyleCnt="5"/>
      <dgm:spPr/>
      <dgm:t>
        <a:bodyPr/>
        <a:lstStyle/>
        <a:p>
          <a:endParaRPr lang="en-US"/>
        </a:p>
      </dgm:t>
    </dgm:pt>
    <dgm:pt modelId="{F807509B-7FF2-C84B-A278-7B5679E27336}" type="pres">
      <dgm:prSet presAssocID="{C10F51D0-E3E2-024E-8AB6-5C2B12882182}" presName="node" presStyleLbl="node1" presStyleIdx="1" presStyleCnt="5">
        <dgm:presLayoutVars>
          <dgm:bulletEnabled val="1"/>
        </dgm:presLayoutVars>
      </dgm:prSet>
      <dgm:spPr/>
      <dgm:t>
        <a:bodyPr/>
        <a:lstStyle/>
        <a:p>
          <a:endParaRPr lang="en-US"/>
        </a:p>
      </dgm:t>
    </dgm:pt>
    <dgm:pt modelId="{CAA3CBD1-0BAC-754D-94AB-6930CF7266BC}" type="pres">
      <dgm:prSet presAssocID="{C10F51D0-E3E2-024E-8AB6-5C2B12882182}" presName="spNode" presStyleCnt="0"/>
      <dgm:spPr/>
    </dgm:pt>
    <dgm:pt modelId="{01125356-4D54-E343-9D0D-513E035A2DD9}" type="pres">
      <dgm:prSet presAssocID="{D7A8CC7F-D251-6242-ADCA-B40E22F18556}" presName="sibTrans" presStyleLbl="sibTrans1D1" presStyleIdx="1" presStyleCnt="5"/>
      <dgm:spPr/>
      <dgm:t>
        <a:bodyPr/>
        <a:lstStyle/>
        <a:p>
          <a:endParaRPr lang="en-US"/>
        </a:p>
      </dgm:t>
    </dgm:pt>
    <dgm:pt modelId="{6D06B1FD-827B-6245-A558-F9F1D3C6ABE0}" type="pres">
      <dgm:prSet presAssocID="{A622878F-1D97-1A40-8BB2-BF1E3B6773F9}" presName="node" presStyleLbl="node1" presStyleIdx="2" presStyleCnt="5">
        <dgm:presLayoutVars>
          <dgm:bulletEnabled val="1"/>
        </dgm:presLayoutVars>
      </dgm:prSet>
      <dgm:spPr/>
      <dgm:t>
        <a:bodyPr/>
        <a:lstStyle/>
        <a:p>
          <a:endParaRPr lang="en-US"/>
        </a:p>
      </dgm:t>
    </dgm:pt>
    <dgm:pt modelId="{A5F84DAD-F864-CF4D-88C1-E7CEAAE8BF5F}" type="pres">
      <dgm:prSet presAssocID="{A622878F-1D97-1A40-8BB2-BF1E3B6773F9}" presName="spNode" presStyleCnt="0"/>
      <dgm:spPr/>
    </dgm:pt>
    <dgm:pt modelId="{313F6DEE-CCE9-0F4B-BA37-AB7B854CDC26}" type="pres">
      <dgm:prSet presAssocID="{CC51E59E-FD04-6848-980B-2706198E6BFB}" presName="sibTrans" presStyleLbl="sibTrans1D1" presStyleIdx="2" presStyleCnt="5"/>
      <dgm:spPr/>
      <dgm:t>
        <a:bodyPr/>
        <a:lstStyle/>
        <a:p>
          <a:endParaRPr lang="en-US"/>
        </a:p>
      </dgm:t>
    </dgm:pt>
    <dgm:pt modelId="{AD48C21C-60B0-704D-BC97-7A29FA39167C}" type="pres">
      <dgm:prSet presAssocID="{E9837267-4D17-ED40-B0DE-A49908BAC6E4}" presName="node" presStyleLbl="node1" presStyleIdx="3" presStyleCnt="5">
        <dgm:presLayoutVars>
          <dgm:bulletEnabled val="1"/>
        </dgm:presLayoutVars>
      </dgm:prSet>
      <dgm:spPr/>
      <dgm:t>
        <a:bodyPr/>
        <a:lstStyle/>
        <a:p>
          <a:endParaRPr lang="en-US"/>
        </a:p>
      </dgm:t>
    </dgm:pt>
    <dgm:pt modelId="{1220E6F8-B406-8D4E-809F-5D36FE9A7524}" type="pres">
      <dgm:prSet presAssocID="{E9837267-4D17-ED40-B0DE-A49908BAC6E4}" presName="spNode" presStyleCnt="0"/>
      <dgm:spPr/>
    </dgm:pt>
    <dgm:pt modelId="{FEA7960A-FC3E-1B41-83B7-C7A7F2A3AD3C}" type="pres">
      <dgm:prSet presAssocID="{88F08B13-5CA6-9C41-9760-48C41F84A414}" presName="sibTrans" presStyleLbl="sibTrans1D1" presStyleIdx="3" presStyleCnt="5"/>
      <dgm:spPr/>
      <dgm:t>
        <a:bodyPr/>
        <a:lstStyle/>
        <a:p>
          <a:endParaRPr lang="en-US"/>
        </a:p>
      </dgm:t>
    </dgm:pt>
    <dgm:pt modelId="{E858B992-A258-CD44-9A17-05B799581E56}" type="pres">
      <dgm:prSet presAssocID="{FB604509-79E5-A04F-A9E7-378CED3A9D30}" presName="node" presStyleLbl="node1" presStyleIdx="4" presStyleCnt="5">
        <dgm:presLayoutVars>
          <dgm:bulletEnabled val="1"/>
        </dgm:presLayoutVars>
      </dgm:prSet>
      <dgm:spPr/>
      <dgm:t>
        <a:bodyPr/>
        <a:lstStyle/>
        <a:p>
          <a:endParaRPr lang="en-US"/>
        </a:p>
      </dgm:t>
    </dgm:pt>
    <dgm:pt modelId="{8BAB08E2-D035-8F49-AF71-93E5E37D6A8E}" type="pres">
      <dgm:prSet presAssocID="{FB604509-79E5-A04F-A9E7-378CED3A9D30}" presName="spNode" presStyleCnt="0"/>
      <dgm:spPr/>
    </dgm:pt>
    <dgm:pt modelId="{E2D966A9-4C15-0F48-A8B4-3CB6447D64E3}" type="pres">
      <dgm:prSet presAssocID="{614B76F0-3595-BC40-BDF5-F6F8128FD3B1}" presName="sibTrans" presStyleLbl="sibTrans1D1" presStyleIdx="4" presStyleCnt="5"/>
      <dgm:spPr/>
      <dgm:t>
        <a:bodyPr/>
        <a:lstStyle/>
        <a:p>
          <a:endParaRPr lang="en-US"/>
        </a:p>
      </dgm:t>
    </dgm:pt>
  </dgm:ptLst>
  <dgm:cxnLst>
    <dgm:cxn modelId="{93AFDC0D-147B-2944-BE03-5B3160156448}" type="presOf" srcId="{CC51E59E-FD04-6848-980B-2706198E6BFB}" destId="{313F6DEE-CCE9-0F4B-BA37-AB7B854CDC26}" srcOrd="0" destOrd="0" presId="urn:microsoft.com/office/officeart/2005/8/layout/cycle5"/>
    <dgm:cxn modelId="{79D2A825-C9B1-DA49-802B-C2008E6D1EEE}" srcId="{8B43DB78-D2A3-9C48-960C-202A63B560B6}" destId="{B7445D03-45F0-3148-805D-86433143DD11}" srcOrd="0" destOrd="0" parTransId="{702199A6-CB3D-9B45-9A73-9102802F4EBA}" sibTransId="{D439D22D-867F-8D46-B4D3-09A41A82ED93}"/>
    <dgm:cxn modelId="{4FA50926-51B3-6243-96B8-20F9EA93659A}" type="presOf" srcId="{88F08B13-5CA6-9C41-9760-48C41F84A414}" destId="{FEA7960A-FC3E-1B41-83B7-C7A7F2A3AD3C}" srcOrd="0" destOrd="0" presId="urn:microsoft.com/office/officeart/2005/8/layout/cycle5"/>
    <dgm:cxn modelId="{3CA4CBEE-392F-114F-8C07-54359AD89D19}" type="presOf" srcId="{FB604509-79E5-A04F-A9E7-378CED3A9D30}" destId="{E858B992-A258-CD44-9A17-05B799581E56}" srcOrd="0" destOrd="0" presId="urn:microsoft.com/office/officeart/2005/8/layout/cycle5"/>
    <dgm:cxn modelId="{0D63BE0F-470D-3941-9433-F8C4E9995B43}" srcId="{8B43DB78-D2A3-9C48-960C-202A63B560B6}" destId="{C10F51D0-E3E2-024E-8AB6-5C2B12882182}" srcOrd="1" destOrd="0" parTransId="{63E5F1F2-8925-484A-834B-6ABB2E56E18F}" sibTransId="{D7A8CC7F-D251-6242-ADCA-B40E22F18556}"/>
    <dgm:cxn modelId="{934DED99-02AA-0F43-8371-7CC24A1CA838}" srcId="{8B43DB78-D2A3-9C48-960C-202A63B560B6}" destId="{E9837267-4D17-ED40-B0DE-A49908BAC6E4}" srcOrd="3" destOrd="0" parTransId="{07D2D858-2DB1-2249-AE38-FAEFB7B8A03F}" sibTransId="{88F08B13-5CA6-9C41-9760-48C41F84A414}"/>
    <dgm:cxn modelId="{D7DF3C14-0C0F-184D-9C04-EE0B4E7C8750}" type="presOf" srcId="{B7445D03-45F0-3148-805D-86433143DD11}" destId="{F7297BD3-6325-A046-A0EB-ED0C8DF2DC08}" srcOrd="0" destOrd="0" presId="urn:microsoft.com/office/officeart/2005/8/layout/cycle5"/>
    <dgm:cxn modelId="{0EA3032E-26E3-A042-B283-7F89E35BAE6B}" srcId="{8B43DB78-D2A3-9C48-960C-202A63B560B6}" destId="{A622878F-1D97-1A40-8BB2-BF1E3B6773F9}" srcOrd="2" destOrd="0" parTransId="{D88ADCEC-01D2-314C-B674-10CE9CE331B8}" sibTransId="{CC51E59E-FD04-6848-980B-2706198E6BFB}"/>
    <dgm:cxn modelId="{47CB8C92-8B6A-2C49-98AC-C4C62FC6FDE8}" type="presOf" srcId="{8B43DB78-D2A3-9C48-960C-202A63B560B6}" destId="{FD38CFFE-A9D3-BA42-A116-2007B16C4B83}" srcOrd="0" destOrd="0" presId="urn:microsoft.com/office/officeart/2005/8/layout/cycle5"/>
    <dgm:cxn modelId="{93A86A61-8776-844C-BE67-919BFA76AEB1}" type="presOf" srcId="{C10F51D0-E3E2-024E-8AB6-5C2B12882182}" destId="{F807509B-7FF2-C84B-A278-7B5679E27336}" srcOrd="0" destOrd="0" presId="urn:microsoft.com/office/officeart/2005/8/layout/cycle5"/>
    <dgm:cxn modelId="{7A4BF97E-2583-0441-8502-6E928DE903E0}" type="presOf" srcId="{E9837267-4D17-ED40-B0DE-A49908BAC6E4}" destId="{AD48C21C-60B0-704D-BC97-7A29FA39167C}" srcOrd="0" destOrd="0" presId="urn:microsoft.com/office/officeart/2005/8/layout/cycle5"/>
    <dgm:cxn modelId="{43C80171-8BCE-1148-AB96-D5A94BEA653D}" type="presOf" srcId="{A622878F-1D97-1A40-8BB2-BF1E3B6773F9}" destId="{6D06B1FD-827B-6245-A558-F9F1D3C6ABE0}" srcOrd="0" destOrd="0" presId="urn:microsoft.com/office/officeart/2005/8/layout/cycle5"/>
    <dgm:cxn modelId="{AF6D6FEA-022B-CE47-8040-B580AFE014E6}" type="presOf" srcId="{614B76F0-3595-BC40-BDF5-F6F8128FD3B1}" destId="{E2D966A9-4C15-0F48-A8B4-3CB6447D64E3}" srcOrd="0" destOrd="0" presId="urn:microsoft.com/office/officeart/2005/8/layout/cycle5"/>
    <dgm:cxn modelId="{E8E2035D-1559-D64D-B921-6C566BB232A8}" type="presOf" srcId="{D7A8CC7F-D251-6242-ADCA-B40E22F18556}" destId="{01125356-4D54-E343-9D0D-513E035A2DD9}" srcOrd="0" destOrd="0" presId="urn:microsoft.com/office/officeart/2005/8/layout/cycle5"/>
    <dgm:cxn modelId="{A5E1ACC9-5AF7-9A44-B1A8-9DF6DCF96928}" srcId="{8B43DB78-D2A3-9C48-960C-202A63B560B6}" destId="{FB604509-79E5-A04F-A9E7-378CED3A9D30}" srcOrd="4" destOrd="0" parTransId="{3BD12ED5-3DBA-ED41-A7C7-013807665CFC}" sibTransId="{614B76F0-3595-BC40-BDF5-F6F8128FD3B1}"/>
    <dgm:cxn modelId="{DF33BA39-01B9-7449-89DA-7D6045319D9B}" type="presOf" srcId="{D439D22D-867F-8D46-B4D3-09A41A82ED93}" destId="{7532F518-17FB-5F40-9D40-827C06E1B89F}" srcOrd="0" destOrd="0" presId="urn:microsoft.com/office/officeart/2005/8/layout/cycle5"/>
    <dgm:cxn modelId="{82F0EEF5-0AB8-AD47-AD68-8BE858D7BB1B}" type="presParOf" srcId="{FD38CFFE-A9D3-BA42-A116-2007B16C4B83}" destId="{F7297BD3-6325-A046-A0EB-ED0C8DF2DC08}" srcOrd="0" destOrd="0" presId="urn:microsoft.com/office/officeart/2005/8/layout/cycle5"/>
    <dgm:cxn modelId="{12E4B68C-5E7A-8D44-B0C6-00F43325BD37}" type="presParOf" srcId="{FD38CFFE-A9D3-BA42-A116-2007B16C4B83}" destId="{D0FBD1CE-B340-8C41-912F-7A47C2ACA73B}" srcOrd="1" destOrd="0" presId="urn:microsoft.com/office/officeart/2005/8/layout/cycle5"/>
    <dgm:cxn modelId="{02531CED-E3AC-5448-A41D-16316B4B3CB5}" type="presParOf" srcId="{FD38CFFE-A9D3-BA42-A116-2007B16C4B83}" destId="{7532F518-17FB-5F40-9D40-827C06E1B89F}" srcOrd="2" destOrd="0" presId="urn:microsoft.com/office/officeart/2005/8/layout/cycle5"/>
    <dgm:cxn modelId="{130A2FFA-08CD-6A4A-8A4F-C81B86A9D439}" type="presParOf" srcId="{FD38CFFE-A9D3-BA42-A116-2007B16C4B83}" destId="{F807509B-7FF2-C84B-A278-7B5679E27336}" srcOrd="3" destOrd="0" presId="urn:microsoft.com/office/officeart/2005/8/layout/cycle5"/>
    <dgm:cxn modelId="{D031FF1B-26FC-E24F-BB3F-D3AC904A6DFB}" type="presParOf" srcId="{FD38CFFE-A9D3-BA42-A116-2007B16C4B83}" destId="{CAA3CBD1-0BAC-754D-94AB-6930CF7266BC}" srcOrd="4" destOrd="0" presId="urn:microsoft.com/office/officeart/2005/8/layout/cycle5"/>
    <dgm:cxn modelId="{2290B352-C56B-594F-8162-688765A21D22}" type="presParOf" srcId="{FD38CFFE-A9D3-BA42-A116-2007B16C4B83}" destId="{01125356-4D54-E343-9D0D-513E035A2DD9}" srcOrd="5" destOrd="0" presId="urn:microsoft.com/office/officeart/2005/8/layout/cycle5"/>
    <dgm:cxn modelId="{C51B7223-E978-7946-8DA9-557EA234E668}" type="presParOf" srcId="{FD38CFFE-A9D3-BA42-A116-2007B16C4B83}" destId="{6D06B1FD-827B-6245-A558-F9F1D3C6ABE0}" srcOrd="6" destOrd="0" presId="urn:microsoft.com/office/officeart/2005/8/layout/cycle5"/>
    <dgm:cxn modelId="{C4535A29-9C88-8145-9FA1-6C6037B3ED12}" type="presParOf" srcId="{FD38CFFE-A9D3-BA42-A116-2007B16C4B83}" destId="{A5F84DAD-F864-CF4D-88C1-E7CEAAE8BF5F}" srcOrd="7" destOrd="0" presId="urn:microsoft.com/office/officeart/2005/8/layout/cycle5"/>
    <dgm:cxn modelId="{3E49E4BA-586F-3A42-9A4F-BDE9667736F1}" type="presParOf" srcId="{FD38CFFE-A9D3-BA42-A116-2007B16C4B83}" destId="{313F6DEE-CCE9-0F4B-BA37-AB7B854CDC26}" srcOrd="8" destOrd="0" presId="urn:microsoft.com/office/officeart/2005/8/layout/cycle5"/>
    <dgm:cxn modelId="{A0C1CC58-00B0-BA42-A46C-CBBE7A786A5B}" type="presParOf" srcId="{FD38CFFE-A9D3-BA42-A116-2007B16C4B83}" destId="{AD48C21C-60B0-704D-BC97-7A29FA39167C}" srcOrd="9" destOrd="0" presId="urn:microsoft.com/office/officeart/2005/8/layout/cycle5"/>
    <dgm:cxn modelId="{BBFCA1A1-8DF9-1445-877F-C82389B1A334}" type="presParOf" srcId="{FD38CFFE-A9D3-BA42-A116-2007B16C4B83}" destId="{1220E6F8-B406-8D4E-809F-5D36FE9A7524}" srcOrd="10" destOrd="0" presId="urn:microsoft.com/office/officeart/2005/8/layout/cycle5"/>
    <dgm:cxn modelId="{3B8D8766-0DDE-8540-80B9-C00C481DC961}" type="presParOf" srcId="{FD38CFFE-A9D3-BA42-A116-2007B16C4B83}" destId="{FEA7960A-FC3E-1B41-83B7-C7A7F2A3AD3C}" srcOrd="11" destOrd="0" presId="urn:microsoft.com/office/officeart/2005/8/layout/cycle5"/>
    <dgm:cxn modelId="{6B1EDD6B-7572-794B-8AF9-3E1715D835A2}" type="presParOf" srcId="{FD38CFFE-A9D3-BA42-A116-2007B16C4B83}" destId="{E858B992-A258-CD44-9A17-05B799581E56}" srcOrd="12" destOrd="0" presId="urn:microsoft.com/office/officeart/2005/8/layout/cycle5"/>
    <dgm:cxn modelId="{34BA2EB6-F1D8-7E4C-AD13-0A492FF791BC}" type="presParOf" srcId="{FD38CFFE-A9D3-BA42-A116-2007B16C4B83}" destId="{8BAB08E2-D035-8F49-AF71-93E5E37D6A8E}" srcOrd="13" destOrd="0" presId="urn:microsoft.com/office/officeart/2005/8/layout/cycle5"/>
    <dgm:cxn modelId="{273F36F6-57BF-164B-8908-2EAF5B807455}" type="presParOf" srcId="{FD38CFFE-A9D3-BA42-A116-2007B16C4B83}" destId="{E2D966A9-4C15-0F48-A8B4-3CB6447D64E3}" srcOrd="14" destOrd="0" presId="urn:microsoft.com/office/officeart/2005/8/layout/cycle5"/>
  </dgm:cxnLst>
  <dgm:bg/>
  <dgm:whole>
    <a:ln w="38100" cmpd="sn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43DB78-D2A3-9C48-960C-202A63B560B6}" type="doc">
      <dgm:prSet loTypeId="urn:microsoft.com/office/officeart/2005/8/layout/cycle5" loCatId="" qsTypeId="urn:microsoft.com/office/officeart/2005/8/quickstyle/simple4" qsCatId="simple" csTypeId="urn:microsoft.com/office/officeart/2005/8/colors/accent0_1" csCatId="mainScheme" phldr="1"/>
      <dgm:spPr/>
      <dgm:t>
        <a:bodyPr/>
        <a:lstStyle/>
        <a:p>
          <a:endParaRPr lang="en-US"/>
        </a:p>
      </dgm:t>
    </dgm:pt>
    <dgm:pt modelId="{B7445D03-45F0-3148-805D-86433143DD11}">
      <dgm:prSet phldrT="[Text]"/>
      <dgm:spPr>
        <a:noFill/>
        <a:ln>
          <a:solidFill>
            <a:srgbClr val="FFFFFF"/>
          </a:solidFill>
        </a:ln>
        <a:effectLst/>
      </dgm:spPr>
      <dgm:t>
        <a:bodyPr/>
        <a:lstStyle/>
        <a:p>
          <a:r>
            <a:rPr lang="en-US" dirty="0" smtClean="0"/>
            <a:t> </a:t>
          </a:r>
          <a:endParaRPr lang="en-US" dirty="0"/>
        </a:p>
      </dgm:t>
    </dgm:pt>
    <dgm:pt modelId="{702199A6-CB3D-9B45-9A73-9102802F4EBA}" type="parTrans" cxnId="{79D2A825-C9B1-DA49-802B-C2008E6D1EEE}">
      <dgm:prSet/>
      <dgm:spPr/>
      <dgm:t>
        <a:bodyPr/>
        <a:lstStyle/>
        <a:p>
          <a:endParaRPr lang="en-US"/>
        </a:p>
      </dgm:t>
    </dgm:pt>
    <dgm:pt modelId="{D439D22D-867F-8D46-B4D3-09A41A82ED93}" type="sibTrans" cxnId="{79D2A825-C9B1-DA49-802B-C2008E6D1EEE}">
      <dgm:prSet/>
      <dgm:spPr>
        <a:ln w="38100" cmpd="sng"/>
      </dgm:spPr>
      <dgm:t>
        <a:bodyPr/>
        <a:lstStyle/>
        <a:p>
          <a:endParaRPr lang="en-US"/>
        </a:p>
      </dgm:t>
    </dgm:pt>
    <dgm:pt modelId="{C10F51D0-E3E2-024E-8AB6-5C2B12882182}">
      <dgm:prSet phldrT="[Text]"/>
      <dgm:spPr>
        <a:solidFill>
          <a:srgbClr val="FFFFFF"/>
        </a:solidFill>
        <a:ln>
          <a:noFill/>
        </a:ln>
        <a:effectLst/>
      </dgm:spPr>
      <dgm:t>
        <a:bodyPr/>
        <a:lstStyle/>
        <a:p>
          <a:r>
            <a:rPr lang="en-US" dirty="0" smtClean="0"/>
            <a:t> </a:t>
          </a:r>
          <a:endParaRPr lang="en-US" dirty="0"/>
        </a:p>
      </dgm:t>
    </dgm:pt>
    <dgm:pt modelId="{63E5F1F2-8925-484A-834B-6ABB2E56E18F}" type="parTrans" cxnId="{0D63BE0F-470D-3941-9433-F8C4E9995B43}">
      <dgm:prSet/>
      <dgm:spPr/>
      <dgm:t>
        <a:bodyPr/>
        <a:lstStyle/>
        <a:p>
          <a:endParaRPr lang="en-US"/>
        </a:p>
      </dgm:t>
    </dgm:pt>
    <dgm:pt modelId="{D7A8CC7F-D251-6242-ADCA-B40E22F18556}" type="sibTrans" cxnId="{0D63BE0F-470D-3941-9433-F8C4E9995B43}">
      <dgm:prSet/>
      <dgm:spPr>
        <a:ln w="38100" cmpd="sng"/>
      </dgm:spPr>
      <dgm:t>
        <a:bodyPr/>
        <a:lstStyle/>
        <a:p>
          <a:endParaRPr lang="en-US"/>
        </a:p>
      </dgm:t>
    </dgm:pt>
    <dgm:pt modelId="{A622878F-1D97-1A40-8BB2-BF1E3B6773F9}">
      <dgm:prSet phldrT="[Text]"/>
      <dgm:spPr>
        <a:solidFill>
          <a:srgbClr val="FFFFFF"/>
        </a:solidFill>
        <a:ln>
          <a:solidFill>
            <a:srgbClr val="FFFFFF"/>
          </a:solidFill>
        </a:ln>
        <a:effectLst/>
      </dgm:spPr>
      <dgm:t>
        <a:bodyPr/>
        <a:lstStyle/>
        <a:p>
          <a:r>
            <a:rPr lang="en-US" dirty="0" smtClean="0"/>
            <a:t> </a:t>
          </a:r>
          <a:endParaRPr lang="en-US" dirty="0"/>
        </a:p>
      </dgm:t>
    </dgm:pt>
    <dgm:pt modelId="{D88ADCEC-01D2-314C-B674-10CE9CE331B8}" type="parTrans" cxnId="{0EA3032E-26E3-A042-B283-7F89E35BAE6B}">
      <dgm:prSet/>
      <dgm:spPr/>
      <dgm:t>
        <a:bodyPr/>
        <a:lstStyle/>
        <a:p>
          <a:endParaRPr lang="en-US"/>
        </a:p>
      </dgm:t>
    </dgm:pt>
    <dgm:pt modelId="{CC51E59E-FD04-6848-980B-2706198E6BFB}" type="sibTrans" cxnId="{0EA3032E-26E3-A042-B283-7F89E35BAE6B}">
      <dgm:prSet/>
      <dgm:spPr>
        <a:ln w="38100" cmpd="sng"/>
      </dgm:spPr>
      <dgm:t>
        <a:bodyPr/>
        <a:lstStyle/>
        <a:p>
          <a:endParaRPr lang="en-US"/>
        </a:p>
      </dgm:t>
    </dgm:pt>
    <dgm:pt modelId="{E9837267-4D17-ED40-B0DE-A49908BAC6E4}">
      <dgm:prSet phldrT="[Text]"/>
      <dgm:spPr>
        <a:solidFill>
          <a:srgbClr val="FFFFFF"/>
        </a:solidFill>
        <a:ln>
          <a:solidFill>
            <a:srgbClr val="FFFFFF"/>
          </a:solidFill>
        </a:ln>
        <a:effectLst/>
      </dgm:spPr>
      <dgm:t>
        <a:bodyPr/>
        <a:lstStyle/>
        <a:p>
          <a:r>
            <a:rPr lang="en-US" dirty="0" smtClean="0"/>
            <a:t> </a:t>
          </a:r>
          <a:endParaRPr lang="en-US" dirty="0"/>
        </a:p>
      </dgm:t>
    </dgm:pt>
    <dgm:pt modelId="{07D2D858-2DB1-2249-AE38-FAEFB7B8A03F}" type="parTrans" cxnId="{934DED99-02AA-0F43-8371-7CC24A1CA838}">
      <dgm:prSet/>
      <dgm:spPr/>
      <dgm:t>
        <a:bodyPr/>
        <a:lstStyle/>
        <a:p>
          <a:endParaRPr lang="en-US"/>
        </a:p>
      </dgm:t>
    </dgm:pt>
    <dgm:pt modelId="{88F08B13-5CA6-9C41-9760-48C41F84A414}" type="sibTrans" cxnId="{934DED99-02AA-0F43-8371-7CC24A1CA838}">
      <dgm:prSet/>
      <dgm:spPr>
        <a:ln w="38100" cmpd="sng"/>
      </dgm:spPr>
      <dgm:t>
        <a:bodyPr/>
        <a:lstStyle/>
        <a:p>
          <a:endParaRPr lang="en-US"/>
        </a:p>
      </dgm:t>
    </dgm:pt>
    <dgm:pt modelId="{FB604509-79E5-A04F-A9E7-378CED3A9D30}">
      <dgm:prSet phldrT="[Text]"/>
      <dgm:spPr>
        <a:noFill/>
        <a:ln>
          <a:noFill/>
        </a:ln>
      </dgm:spPr>
      <dgm:t>
        <a:bodyPr/>
        <a:lstStyle/>
        <a:p>
          <a:r>
            <a:rPr lang="en-US" dirty="0" smtClean="0"/>
            <a:t> </a:t>
          </a:r>
          <a:endParaRPr lang="en-US" dirty="0"/>
        </a:p>
      </dgm:t>
    </dgm:pt>
    <dgm:pt modelId="{3BD12ED5-3DBA-ED41-A7C7-013807665CFC}" type="parTrans" cxnId="{A5E1ACC9-5AF7-9A44-B1A8-9DF6DCF96928}">
      <dgm:prSet/>
      <dgm:spPr/>
      <dgm:t>
        <a:bodyPr/>
        <a:lstStyle/>
        <a:p>
          <a:endParaRPr lang="en-US"/>
        </a:p>
      </dgm:t>
    </dgm:pt>
    <dgm:pt modelId="{614B76F0-3595-BC40-BDF5-F6F8128FD3B1}" type="sibTrans" cxnId="{A5E1ACC9-5AF7-9A44-B1A8-9DF6DCF96928}">
      <dgm:prSet/>
      <dgm:spPr>
        <a:ln w="38100" cmpd="sng"/>
      </dgm:spPr>
      <dgm:t>
        <a:bodyPr/>
        <a:lstStyle/>
        <a:p>
          <a:endParaRPr lang="en-US"/>
        </a:p>
      </dgm:t>
    </dgm:pt>
    <dgm:pt modelId="{FD38CFFE-A9D3-BA42-A116-2007B16C4B83}" type="pres">
      <dgm:prSet presAssocID="{8B43DB78-D2A3-9C48-960C-202A63B560B6}" presName="cycle" presStyleCnt="0">
        <dgm:presLayoutVars>
          <dgm:dir/>
          <dgm:resizeHandles val="exact"/>
        </dgm:presLayoutVars>
      </dgm:prSet>
      <dgm:spPr/>
      <dgm:t>
        <a:bodyPr/>
        <a:lstStyle/>
        <a:p>
          <a:endParaRPr lang="en-US"/>
        </a:p>
      </dgm:t>
    </dgm:pt>
    <dgm:pt modelId="{F7297BD3-6325-A046-A0EB-ED0C8DF2DC08}" type="pres">
      <dgm:prSet presAssocID="{B7445D03-45F0-3148-805D-86433143DD11}" presName="node" presStyleLbl="node1" presStyleIdx="0" presStyleCnt="5">
        <dgm:presLayoutVars>
          <dgm:bulletEnabled val="1"/>
        </dgm:presLayoutVars>
      </dgm:prSet>
      <dgm:spPr/>
      <dgm:t>
        <a:bodyPr/>
        <a:lstStyle/>
        <a:p>
          <a:endParaRPr lang="en-US"/>
        </a:p>
      </dgm:t>
    </dgm:pt>
    <dgm:pt modelId="{D0FBD1CE-B340-8C41-912F-7A47C2ACA73B}" type="pres">
      <dgm:prSet presAssocID="{B7445D03-45F0-3148-805D-86433143DD11}" presName="spNode" presStyleCnt="0"/>
      <dgm:spPr/>
    </dgm:pt>
    <dgm:pt modelId="{7532F518-17FB-5F40-9D40-827C06E1B89F}" type="pres">
      <dgm:prSet presAssocID="{D439D22D-867F-8D46-B4D3-09A41A82ED93}" presName="sibTrans" presStyleLbl="sibTrans1D1" presStyleIdx="0" presStyleCnt="5"/>
      <dgm:spPr/>
      <dgm:t>
        <a:bodyPr/>
        <a:lstStyle/>
        <a:p>
          <a:endParaRPr lang="en-US"/>
        </a:p>
      </dgm:t>
    </dgm:pt>
    <dgm:pt modelId="{F807509B-7FF2-C84B-A278-7B5679E27336}" type="pres">
      <dgm:prSet presAssocID="{C10F51D0-E3E2-024E-8AB6-5C2B12882182}" presName="node" presStyleLbl="node1" presStyleIdx="1" presStyleCnt="5">
        <dgm:presLayoutVars>
          <dgm:bulletEnabled val="1"/>
        </dgm:presLayoutVars>
      </dgm:prSet>
      <dgm:spPr/>
      <dgm:t>
        <a:bodyPr/>
        <a:lstStyle/>
        <a:p>
          <a:endParaRPr lang="en-US"/>
        </a:p>
      </dgm:t>
    </dgm:pt>
    <dgm:pt modelId="{CAA3CBD1-0BAC-754D-94AB-6930CF7266BC}" type="pres">
      <dgm:prSet presAssocID="{C10F51D0-E3E2-024E-8AB6-5C2B12882182}" presName="spNode" presStyleCnt="0"/>
      <dgm:spPr/>
    </dgm:pt>
    <dgm:pt modelId="{01125356-4D54-E343-9D0D-513E035A2DD9}" type="pres">
      <dgm:prSet presAssocID="{D7A8CC7F-D251-6242-ADCA-B40E22F18556}" presName="sibTrans" presStyleLbl="sibTrans1D1" presStyleIdx="1" presStyleCnt="5"/>
      <dgm:spPr/>
      <dgm:t>
        <a:bodyPr/>
        <a:lstStyle/>
        <a:p>
          <a:endParaRPr lang="en-US"/>
        </a:p>
      </dgm:t>
    </dgm:pt>
    <dgm:pt modelId="{6D06B1FD-827B-6245-A558-F9F1D3C6ABE0}" type="pres">
      <dgm:prSet presAssocID="{A622878F-1D97-1A40-8BB2-BF1E3B6773F9}" presName="node" presStyleLbl="node1" presStyleIdx="2" presStyleCnt="5">
        <dgm:presLayoutVars>
          <dgm:bulletEnabled val="1"/>
        </dgm:presLayoutVars>
      </dgm:prSet>
      <dgm:spPr/>
      <dgm:t>
        <a:bodyPr/>
        <a:lstStyle/>
        <a:p>
          <a:endParaRPr lang="en-US"/>
        </a:p>
      </dgm:t>
    </dgm:pt>
    <dgm:pt modelId="{A5F84DAD-F864-CF4D-88C1-E7CEAAE8BF5F}" type="pres">
      <dgm:prSet presAssocID="{A622878F-1D97-1A40-8BB2-BF1E3B6773F9}" presName="spNode" presStyleCnt="0"/>
      <dgm:spPr/>
    </dgm:pt>
    <dgm:pt modelId="{313F6DEE-CCE9-0F4B-BA37-AB7B854CDC26}" type="pres">
      <dgm:prSet presAssocID="{CC51E59E-FD04-6848-980B-2706198E6BFB}" presName="sibTrans" presStyleLbl="sibTrans1D1" presStyleIdx="2" presStyleCnt="5"/>
      <dgm:spPr/>
      <dgm:t>
        <a:bodyPr/>
        <a:lstStyle/>
        <a:p>
          <a:endParaRPr lang="en-US"/>
        </a:p>
      </dgm:t>
    </dgm:pt>
    <dgm:pt modelId="{AD48C21C-60B0-704D-BC97-7A29FA39167C}" type="pres">
      <dgm:prSet presAssocID="{E9837267-4D17-ED40-B0DE-A49908BAC6E4}" presName="node" presStyleLbl="node1" presStyleIdx="3" presStyleCnt="5">
        <dgm:presLayoutVars>
          <dgm:bulletEnabled val="1"/>
        </dgm:presLayoutVars>
      </dgm:prSet>
      <dgm:spPr/>
      <dgm:t>
        <a:bodyPr/>
        <a:lstStyle/>
        <a:p>
          <a:endParaRPr lang="en-US"/>
        </a:p>
      </dgm:t>
    </dgm:pt>
    <dgm:pt modelId="{1220E6F8-B406-8D4E-809F-5D36FE9A7524}" type="pres">
      <dgm:prSet presAssocID="{E9837267-4D17-ED40-B0DE-A49908BAC6E4}" presName="spNode" presStyleCnt="0"/>
      <dgm:spPr/>
    </dgm:pt>
    <dgm:pt modelId="{FEA7960A-FC3E-1B41-83B7-C7A7F2A3AD3C}" type="pres">
      <dgm:prSet presAssocID="{88F08B13-5CA6-9C41-9760-48C41F84A414}" presName="sibTrans" presStyleLbl="sibTrans1D1" presStyleIdx="3" presStyleCnt="5"/>
      <dgm:spPr/>
      <dgm:t>
        <a:bodyPr/>
        <a:lstStyle/>
        <a:p>
          <a:endParaRPr lang="en-US"/>
        </a:p>
      </dgm:t>
    </dgm:pt>
    <dgm:pt modelId="{E858B992-A258-CD44-9A17-05B799581E56}" type="pres">
      <dgm:prSet presAssocID="{FB604509-79E5-A04F-A9E7-378CED3A9D30}" presName="node" presStyleLbl="node1" presStyleIdx="4" presStyleCnt="5">
        <dgm:presLayoutVars>
          <dgm:bulletEnabled val="1"/>
        </dgm:presLayoutVars>
      </dgm:prSet>
      <dgm:spPr/>
      <dgm:t>
        <a:bodyPr/>
        <a:lstStyle/>
        <a:p>
          <a:endParaRPr lang="en-US"/>
        </a:p>
      </dgm:t>
    </dgm:pt>
    <dgm:pt modelId="{8BAB08E2-D035-8F49-AF71-93E5E37D6A8E}" type="pres">
      <dgm:prSet presAssocID="{FB604509-79E5-A04F-A9E7-378CED3A9D30}" presName="spNode" presStyleCnt="0"/>
      <dgm:spPr/>
    </dgm:pt>
    <dgm:pt modelId="{E2D966A9-4C15-0F48-A8B4-3CB6447D64E3}" type="pres">
      <dgm:prSet presAssocID="{614B76F0-3595-BC40-BDF5-F6F8128FD3B1}" presName="sibTrans" presStyleLbl="sibTrans1D1" presStyleIdx="4" presStyleCnt="5"/>
      <dgm:spPr/>
      <dgm:t>
        <a:bodyPr/>
        <a:lstStyle/>
        <a:p>
          <a:endParaRPr lang="en-US"/>
        </a:p>
      </dgm:t>
    </dgm:pt>
  </dgm:ptLst>
  <dgm:cxnLst>
    <dgm:cxn modelId="{BF945FB4-97CA-7147-B0EB-1FAB7AD4B5DE}" type="presOf" srcId="{614B76F0-3595-BC40-BDF5-F6F8128FD3B1}" destId="{E2D966A9-4C15-0F48-A8B4-3CB6447D64E3}" srcOrd="0" destOrd="0" presId="urn:microsoft.com/office/officeart/2005/8/layout/cycle5"/>
    <dgm:cxn modelId="{43F5A713-E2B2-2B48-8B35-7FB860FD7F5B}" type="presOf" srcId="{8B43DB78-D2A3-9C48-960C-202A63B560B6}" destId="{FD38CFFE-A9D3-BA42-A116-2007B16C4B83}" srcOrd="0" destOrd="0" presId="urn:microsoft.com/office/officeart/2005/8/layout/cycle5"/>
    <dgm:cxn modelId="{5ECF09F6-13A0-AA4F-A4BE-AF0ABDE7DE02}" type="presOf" srcId="{C10F51D0-E3E2-024E-8AB6-5C2B12882182}" destId="{F807509B-7FF2-C84B-A278-7B5679E27336}" srcOrd="0" destOrd="0" presId="urn:microsoft.com/office/officeart/2005/8/layout/cycle5"/>
    <dgm:cxn modelId="{79D2A825-C9B1-DA49-802B-C2008E6D1EEE}" srcId="{8B43DB78-D2A3-9C48-960C-202A63B560B6}" destId="{B7445D03-45F0-3148-805D-86433143DD11}" srcOrd="0" destOrd="0" parTransId="{702199A6-CB3D-9B45-9A73-9102802F4EBA}" sibTransId="{D439D22D-867F-8D46-B4D3-09A41A82ED93}"/>
    <dgm:cxn modelId="{C56265E6-30A6-904E-ACF2-09126D525746}" type="presOf" srcId="{CC51E59E-FD04-6848-980B-2706198E6BFB}" destId="{313F6DEE-CCE9-0F4B-BA37-AB7B854CDC26}" srcOrd="0" destOrd="0" presId="urn:microsoft.com/office/officeart/2005/8/layout/cycle5"/>
    <dgm:cxn modelId="{0D63BE0F-470D-3941-9433-F8C4E9995B43}" srcId="{8B43DB78-D2A3-9C48-960C-202A63B560B6}" destId="{C10F51D0-E3E2-024E-8AB6-5C2B12882182}" srcOrd="1" destOrd="0" parTransId="{63E5F1F2-8925-484A-834B-6ABB2E56E18F}" sibTransId="{D7A8CC7F-D251-6242-ADCA-B40E22F18556}"/>
    <dgm:cxn modelId="{934DED99-02AA-0F43-8371-7CC24A1CA838}" srcId="{8B43DB78-D2A3-9C48-960C-202A63B560B6}" destId="{E9837267-4D17-ED40-B0DE-A49908BAC6E4}" srcOrd="3" destOrd="0" parTransId="{07D2D858-2DB1-2249-AE38-FAEFB7B8A03F}" sibTransId="{88F08B13-5CA6-9C41-9760-48C41F84A414}"/>
    <dgm:cxn modelId="{439846D7-7F1C-494C-B996-91B5E9214FFF}" type="presOf" srcId="{FB604509-79E5-A04F-A9E7-378CED3A9D30}" destId="{E858B992-A258-CD44-9A17-05B799581E56}" srcOrd="0" destOrd="0" presId="urn:microsoft.com/office/officeart/2005/8/layout/cycle5"/>
    <dgm:cxn modelId="{D3FA510A-5480-054A-B338-F0D97974066F}" type="presOf" srcId="{88F08B13-5CA6-9C41-9760-48C41F84A414}" destId="{FEA7960A-FC3E-1B41-83B7-C7A7F2A3AD3C}" srcOrd="0" destOrd="0" presId="urn:microsoft.com/office/officeart/2005/8/layout/cycle5"/>
    <dgm:cxn modelId="{0EA3032E-26E3-A042-B283-7F89E35BAE6B}" srcId="{8B43DB78-D2A3-9C48-960C-202A63B560B6}" destId="{A622878F-1D97-1A40-8BB2-BF1E3B6773F9}" srcOrd="2" destOrd="0" parTransId="{D88ADCEC-01D2-314C-B674-10CE9CE331B8}" sibTransId="{CC51E59E-FD04-6848-980B-2706198E6BFB}"/>
    <dgm:cxn modelId="{C21C6FB2-FF92-4B45-B147-3124674AD693}" type="presOf" srcId="{D7A8CC7F-D251-6242-ADCA-B40E22F18556}" destId="{01125356-4D54-E343-9D0D-513E035A2DD9}" srcOrd="0" destOrd="0" presId="urn:microsoft.com/office/officeart/2005/8/layout/cycle5"/>
    <dgm:cxn modelId="{8D7C0971-C8B7-674A-BE49-53EED5AF38A6}" type="presOf" srcId="{D439D22D-867F-8D46-B4D3-09A41A82ED93}" destId="{7532F518-17FB-5F40-9D40-827C06E1B89F}" srcOrd="0" destOrd="0" presId="urn:microsoft.com/office/officeart/2005/8/layout/cycle5"/>
    <dgm:cxn modelId="{EFD76F0E-A025-4846-9A03-4DCBB7A17A84}" type="presOf" srcId="{B7445D03-45F0-3148-805D-86433143DD11}" destId="{F7297BD3-6325-A046-A0EB-ED0C8DF2DC08}" srcOrd="0" destOrd="0" presId="urn:microsoft.com/office/officeart/2005/8/layout/cycle5"/>
    <dgm:cxn modelId="{852BF82B-8872-DA47-B7FE-5E0666A2E10E}" type="presOf" srcId="{E9837267-4D17-ED40-B0DE-A49908BAC6E4}" destId="{AD48C21C-60B0-704D-BC97-7A29FA39167C}" srcOrd="0" destOrd="0" presId="urn:microsoft.com/office/officeart/2005/8/layout/cycle5"/>
    <dgm:cxn modelId="{5AAE7D5D-E184-944B-87DD-4BADDF7DB727}" type="presOf" srcId="{A622878F-1D97-1A40-8BB2-BF1E3B6773F9}" destId="{6D06B1FD-827B-6245-A558-F9F1D3C6ABE0}" srcOrd="0" destOrd="0" presId="urn:microsoft.com/office/officeart/2005/8/layout/cycle5"/>
    <dgm:cxn modelId="{A5E1ACC9-5AF7-9A44-B1A8-9DF6DCF96928}" srcId="{8B43DB78-D2A3-9C48-960C-202A63B560B6}" destId="{FB604509-79E5-A04F-A9E7-378CED3A9D30}" srcOrd="4" destOrd="0" parTransId="{3BD12ED5-3DBA-ED41-A7C7-013807665CFC}" sibTransId="{614B76F0-3595-BC40-BDF5-F6F8128FD3B1}"/>
    <dgm:cxn modelId="{FEF8A949-33F6-E249-A001-3B7330D46328}" type="presParOf" srcId="{FD38CFFE-A9D3-BA42-A116-2007B16C4B83}" destId="{F7297BD3-6325-A046-A0EB-ED0C8DF2DC08}" srcOrd="0" destOrd="0" presId="urn:microsoft.com/office/officeart/2005/8/layout/cycle5"/>
    <dgm:cxn modelId="{73D7957E-512A-264E-AC76-E984671D54EA}" type="presParOf" srcId="{FD38CFFE-A9D3-BA42-A116-2007B16C4B83}" destId="{D0FBD1CE-B340-8C41-912F-7A47C2ACA73B}" srcOrd="1" destOrd="0" presId="urn:microsoft.com/office/officeart/2005/8/layout/cycle5"/>
    <dgm:cxn modelId="{0C5E0EE9-B272-0045-9A79-5195D0D9C866}" type="presParOf" srcId="{FD38CFFE-A9D3-BA42-A116-2007B16C4B83}" destId="{7532F518-17FB-5F40-9D40-827C06E1B89F}" srcOrd="2" destOrd="0" presId="urn:microsoft.com/office/officeart/2005/8/layout/cycle5"/>
    <dgm:cxn modelId="{878A20CC-239F-164C-BAC6-BA277237E5B6}" type="presParOf" srcId="{FD38CFFE-A9D3-BA42-A116-2007B16C4B83}" destId="{F807509B-7FF2-C84B-A278-7B5679E27336}" srcOrd="3" destOrd="0" presId="urn:microsoft.com/office/officeart/2005/8/layout/cycle5"/>
    <dgm:cxn modelId="{5E6EA8DA-CF72-8343-976C-3210E3A28A0F}" type="presParOf" srcId="{FD38CFFE-A9D3-BA42-A116-2007B16C4B83}" destId="{CAA3CBD1-0BAC-754D-94AB-6930CF7266BC}" srcOrd="4" destOrd="0" presId="urn:microsoft.com/office/officeart/2005/8/layout/cycle5"/>
    <dgm:cxn modelId="{28A1F20E-60A4-504E-AEEF-7CFF87C6CC81}" type="presParOf" srcId="{FD38CFFE-A9D3-BA42-A116-2007B16C4B83}" destId="{01125356-4D54-E343-9D0D-513E035A2DD9}" srcOrd="5" destOrd="0" presId="urn:microsoft.com/office/officeart/2005/8/layout/cycle5"/>
    <dgm:cxn modelId="{DB96C47D-8935-C74F-86FB-A91C398776FE}" type="presParOf" srcId="{FD38CFFE-A9D3-BA42-A116-2007B16C4B83}" destId="{6D06B1FD-827B-6245-A558-F9F1D3C6ABE0}" srcOrd="6" destOrd="0" presId="urn:microsoft.com/office/officeart/2005/8/layout/cycle5"/>
    <dgm:cxn modelId="{E7A823A9-18E2-1345-AE05-2C549634F803}" type="presParOf" srcId="{FD38CFFE-A9D3-BA42-A116-2007B16C4B83}" destId="{A5F84DAD-F864-CF4D-88C1-E7CEAAE8BF5F}" srcOrd="7" destOrd="0" presId="urn:microsoft.com/office/officeart/2005/8/layout/cycle5"/>
    <dgm:cxn modelId="{95FD00F1-DAED-BA41-9C85-290977E93191}" type="presParOf" srcId="{FD38CFFE-A9D3-BA42-A116-2007B16C4B83}" destId="{313F6DEE-CCE9-0F4B-BA37-AB7B854CDC26}" srcOrd="8" destOrd="0" presId="urn:microsoft.com/office/officeart/2005/8/layout/cycle5"/>
    <dgm:cxn modelId="{BFBC0121-734C-8345-8DDF-23738AF652AC}" type="presParOf" srcId="{FD38CFFE-A9D3-BA42-A116-2007B16C4B83}" destId="{AD48C21C-60B0-704D-BC97-7A29FA39167C}" srcOrd="9" destOrd="0" presId="urn:microsoft.com/office/officeart/2005/8/layout/cycle5"/>
    <dgm:cxn modelId="{FF9CB991-56E3-DB48-8719-3F3B73AB1D70}" type="presParOf" srcId="{FD38CFFE-A9D3-BA42-A116-2007B16C4B83}" destId="{1220E6F8-B406-8D4E-809F-5D36FE9A7524}" srcOrd="10" destOrd="0" presId="urn:microsoft.com/office/officeart/2005/8/layout/cycle5"/>
    <dgm:cxn modelId="{724513AE-4F7C-9A47-A04C-F2E1517E0487}" type="presParOf" srcId="{FD38CFFE-A9D3-BA42-A116-2007B16C4B83}" destId="{FEA7960A-FC3E-1B41-83B7-C7A7F2A3AD3C}" srcOrd="11" destOrd="0" presId="urn:microsoft.com/office/officeart/2005/8/layout/cycle5"/>
    <dgm:cxn modelId="{7BF05904-2C8C-2948-860C-0556DEC1948E}" type="presParOf" srcId="{FD38CFFE-A9D3-BA42-A116-2007B16C4B83}" destId="{E858B992-A258-CD44-9A17-05B799581E56}" srcOrd="12" destOrd="0" presId="urn:microsoft.com/office/officeart/2005/8/layout/cycle5"/>
    <dgm:cxn modelId="{EB5B592A-F018-D74A-9111-28B63797B1AF}" type="presParOf" srcId="{FD38CFFE-A9D3-BA42-A116-2007B16C4B83}" destId="{8BAB08E2-D035-8F49-AF71-93E5E37D6A8E}" srcOrd="13" destOrd="0" presId="urn:microsoft.com/office/officeart/2005/8/layout/cycle5"/>
    <dgm:cxn modelId="{AD471B65-1FFD-5746-9CC5-46451E3648D8}" type="presParOf" srcId="{FD38CFFE-A9D3-BA42-A116-2007B16C4B83}" destId="{E2D966A9-4C15-0F48-A8B4-3CB6447D64E3}" srcOrd="14" destOrd="0" presId="urn:microsoft.com/office/officeart/2005/8/layout/cycle5"/>
  </dgm:cxnLst>
  <dgm:bg/>
  <dgm:whole>
    <a:ln w="38100" cmpd="sn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79103"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1966807" y="160020"/>
            <a:ext cx="3381587"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endParaRPr lang="en-US" sz="500" dirty="0"/>
          </a:p>
          <a:p>
            <a:pPr>
              <a:defRPr/>
            </a:pPr>
            <a:r>
              <a:rPr lang="en-US" dirty="0" err="1" smtClean="0"/>
              <a:t>SQLintersection</a:t>
            </a:r>
            <a:r>
              <a:rPr lang="en-US" sz="1500" b="0" dirty="0"/>
              <a:t/>
            </a:r>
            <a:br>
              <a:rPr lang="en-US" sz="1500" b="0" dirty="0"/>
            </a:br>
            <a:r>
              <a:rPr lang="en-US" sz="1300" b="0" dirty="0"/>
              <a:t>www.SQLintersection.com   </a:t>
            </a:r>
            <a:endParaRPr lang="en-US" sz="13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26080" y="884847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06641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659907D-AE8B-7D44-AB1D-44B6DDE99E91}" type="datetimeFigureOut">
              <a:rPr lang="en-US" smtClean="0"/>
              <a:t>11/2/2014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C969E5A7-FC07-3843-A604-AE70704961EB}" type="slidenum">
              <a:rPr lang="en-US" smtClean="0"/>
              <a:t>‹#›</a:t>
            </a:fld>
            <a:endParaRPr lang="en-US"/>
          </a:p>
        </p:txBody>
      </p:sp>
    </p:spTree>
    <p:extLst>
      <p:ext uri="{BB962C8B-B14F-4D97-AF65-F5344CB8AC3E}">
        <p14:creationId xmlns:p14="http://schemas.microsoft.com/office/powerpoint/2010/main" val="3929767569"/>
      </p:ext>
    </p:extLst>
  </p:cSld>
  <p:clrMap bg1="lt1" tx1="dk1" bg2="lt2" tx2="dk2" accent1="accent1" accent2="accent2" accent3="accent3" accent4="accent4" accent5="accent5" accent6="accent6" hlink="hlink" folHlink="folHlink"/>
  <p:notesStyle>
    <a:lvl1pPr marL="0" algn="l" defTabSz="457011" rtl="0" eaLnBrk="1" latinLnBrk="0" hangingPunct="1">
      <a:defRPr sz="1100" kern="1200">
        <a:solidFill>
          <a:schemeClr val="tx1"/>
        </a:solidFill>
        <a:latin typeface="+mn-lt"/>
        <a:ea typeface="+mn-ea"/>
        <a:cs typeface="+mn-cs"/>
      </a:defRPr>
    </a:lvl1pPr>
    <a:lvl2pPr marL="457011" algn="l" defTabSz="457011" rtl="0" eaLnBrk="1" latinLnBrk="0" hangingPunct="1">
      <a:defRPr sz="1100" kern="1200">
        <a:solidFill>
          <a:schemeClr val="tx1"/>
        </a:solidFill>
        <a:latin typeface="+mn-lt"/>
        <a:ea typeface="+mn-ea"/>
        <a:cs typeface="+mn-cs"/>
      </a:defRPr>
    </a:lvl2pPr>
    <a:lvl3pPr marL="914025" algn="l" defTabSz="457011" rtl="0" eaLnBrk="1" latinLnBrk="0" hangingPunct="1">
      <a:defRPr sz="1100" kern="1200">
        <a:solidFill>
          <a:schemeClr val="tx1"/>
        </a:solidFill>
        <a:latin typeface="+mn-lt"/>
        <a:ea typeface="+mn-ea"/>
        <a:cs typeface="+mn-cs"/>
      </a:defRPr>
    </a:lvl3pPr>
    <a:lvl4pPr marL="1371036" algn="l" defTabSz="457011" rtl="0" eaLnBrk="1" latinLnBrk="0" hangingPunct="1">
      <a:defRPr sz="1100" kern="1200">
        <a:solidFill>
          <a:schemeClr val="tx1"/>
        </a:solidFill>
        <a:latin typeface="+mn-lt"/>
        <a:ea typeface="+mn-ea"/>
        <a:cs typeface="+mn-cs"/>
      </a:defRPr>
    </a:lvl4pPr>
    <a:lvl5pPr marL="1828050" algn="l" defTabSz="457011" rtl="0" eaLnBrk="1" latinLnBrk="0" hangingPunct="1">
      <a:defRPr sz="1100" kern="1200">
        <a:solidFill>
          <a:schemeClr val="tx1"/>
        </a:solidFill>
        <a:latin typeface="+mn-lt"/>
        <a:ea typeface="+mn-ea"/>
        <a:cs typeface="+mn-cs"/>
      </a:defRPr>
    </a:lvl5pPr>
    <a:lvl6pPr marL="2285064" algn="l" defTabSz="457011" rtl="0" eaLnBrk="1" latinLnBrk="0" hangingPunct="1">
      <a:defRPr sz="1100" kern="1200">
        <a:solidFill>
          <a:schemeClr val="tx1"/>
        </a:solidFill>
        <a:latin typeface="+mn-lt"/>
        <a:ea typeface="+mn-ea"/>
        <a:cs typeface="+mn-cs"/>
      </a:defRPr>
    </a:lvl6pPr>
    <a:lvl7pPr marL="2742076" algn="l" defTabSz="457011" rtl="0" eaLnBrk="1" latinLnBrk="0" hangingPunct="1">
      <a:defRPr sz="1100" kern="1200">
        <a:solidFill>
          <a:schemeClr val="tx1"/>
        </a:solidFill>
        <a:latin typeface="+mn-lt"/>
        <a:ea typeface="+mn-ea"/>
        <a:cs typeface="+mn-cs"/>
      </a:defRPr>
    </a:lvl7pPr>
    <a:lvl8pPr marL="3199091" algn="l" defTabSz="457011" rtl="0" eaLnBrk="1" latinLnBrk="0" hangingPunct="1">
      <a:defRPr sz="1100" kern="1200">
        <a:solidFill>
          <a:schemeClr val="tx1"/>
        </a:solidFill>
        <a:latin typeface="+mn-lt"/>
        <a:ea typeface="+mn-ea"/>
        <a:cs typeface="+mn-cs"/>
      </a:defRPr>
    </a:lvl8pPr>
    <a:lvl9pPr marL="3656104" algn="l" defTabSz="457011"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3306">
              <a:defRPr/>
            </a:pPr>
            <a:r>
              <a:rPr lang="en-US" dirty="0" smtClean="0"/>
              <a:t>This means it’s demo time.</a:t>
            </a:r>
          </a:p>
          <a:p>
            <a:endParaRPr lang="en-US" dirty="0"/>
          </a:p>
        </p:txBody>
      </p:sp>
      <p:sp>
        <p:nvSpPr>
          <p:cNvPr id="4" name="Slide Number Placeholder 3"/>
          <p:cNvSpPr>
            <a:spLocks noGrp="1"/>
          </p:cNvSpPr>
          <p:nvPr>
            <p:ph type="sldNum" sz="quarter" idx="10"/>
          </p:nvPr>
        </p:nvSpPr>
        <p:spPr/>
        <p:txBody>
          <a:bodyPr/>
          <a:lstStyle/>
          <a:p>
            <a:fld id="{C969E5A7-FC07-3843-A604-AE70704961EB}" type="slidenum">
              <a:rPr lang="en-US" smtClean="0"/>
              <a:t>29</a:t>
            </a:fld>
            <a:endParaRPr lang="en-US"/>
          </a:p>
        </p:txBody>
      </p:sp>
    </p:spTree>
    <p:extLst>
      <p:ext uri="{BB962C8B-B14F-4D97-AF65-F5344CB8AC3E}">
        <p14:creationId xmlns:p14="http://schemas.microsoft.com/office/powerpoint/2010/main" val="2989591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69E5A7-FC07-3843-A604-AE70704961EB}" type="slidenum">
              <a:rPr lang="en-US" smtClean="0"/>
              <a:t>30</a:t>
            </a:fld>
            <a:endParaRPr lang="en-US"/>
          </a:p>
        </p:txBody>
      </p:sp>
    </p:spTree>
    <p:extLst>
      <p:ext uri="{BB962C8B-B14F-4D97-AF65-F5344CB8AC3E}">
        <p14:creationId xmlns:p14="http://schemas.microsoft.com/office/powerpoint/2010/main" val="4155752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5418257"/>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75266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095" y="1711158"/>
            <a:ext cx="10503950" cy="4292560"/>
          </a:xfrm>
        </p:spPr>
        <p:txBody>
          <a:bodyPr/>
          <a:lstStyle>
            <a:lvl1pPr algn="ctr">
              <a:lnSpc>
                <a:spcPct val="100000"/>
              </a:lnSpc>
              <a:defRPr sz="8500"/>
            </a:lvl1pPr>
          </a:lstStyle>
          <a:p>
            <a:r>
              <a:rPr lang="en-US" smtClean="0"/>
              <a:t>Click to edit Master title style</a:t>
            </a:r>
            <a:endParaRPr lang="en-US" dirty="0"/>
          </a:p>
        </p:txBody>
      </p:sp>
    </p:spTree>
    <p:extLst>
      <p:ext uri="{BB962C8B-B14F-4D97-AF65-F5344CB8AC3E}">
        <p14:creationId xmlns:p14="http://schemas.microsoft.com/office/powerpoint/2010/main" val="110559229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134319441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4036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34725605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3499343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52330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32280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446271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283351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462192709"/>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1158087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0607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018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24663711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3138742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71528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2738316665"/>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5429007"/>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079450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7557516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279499962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696975313"/>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9050538"/>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14287" y="9057391"/>
            <a:ext cx="12990513" cy="693751"/>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6712"/>
      </p:ext>
    </p:extLst>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69" r:id="rId1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166387402"/>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brentozar.com/blitzindex/" TargetMode="External"/><Relationship Id="rId2" Type="http://schemas.openxmlformats.org/officeDocument/2006/relationships/hyperlink" Target="http://brentozar.com/blitz/" TargetMode="External"/><Relationship Id="rId1" Type="http://schemas.openxmlformats.org/officeDocument/2006/relationships/slideLayout" Target="../slideLayouts/slideLayout4.xml"/><Relationship Id="rId4" Type="http://schemas.openxmlformats.org/officeDocument/2006/relationships/hyperlink" Target="http://brentozar.com/go/plancache"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chart" Target="../charts/chart3.xml"/><Relationship Id="rId1" Type="http://schemas.openxmlformats.org/officeDocument/2006/relationships/slideLayout" Target="../slideLayouts/slideLayout10.xml"/><Relationship Id="rId4" Type="http://schemas.openxmlformats.org/officeDocument/2006/relationships/image" Target="../media/image1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2.xml"/><Relationship Id="rId7" Type="http://schemas.openxmlformats.org/officeDocument/2006/relationships/image" Target="../media/image7.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11" Type="http://schemas.openxmlformats.org/officeDocument/2006/relationships/image" Target="../media/image11.png"/><Relationship Id="rId5" Type="http://schemas.openxmlformats.org/officeDocument/2006/relationships/diagramColors" Target="../diagrams/colors2.xml"/><Relationship Id="rId10" Type="http://schemas.openxmlformats.org/officeDocument/2006/relationships/image" Target="../media/image10.png"/><Relationship Id="rId4" Type="http://schemas.openxmlformats.org/officeDocument/2006/relationships/diagramQuickStyle" Target="../diagrams/quickStyle2.xml"/><Relationship Id="rId9" Type="http://schemas.openxmlformats.org/officeDocument/2006/relationships/image" Target="../media/image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http://brentozar.com/blitzindex/" TargetMode="External"/><Relationship Id="rId2" Type="http://schemas.openxmlformats.org/officeDocument/2006/relationships/hyperlink" Target="http://brentozar.com/blitz/" TargetMode="External"/><Relationship Id="rId1" Type="http://schemas.openxmlformats.org/officeDocument/2006/relationships/slideLayout" Target="../slideLayouts/slideLayout4.xml"/><Relationship Id="rId4" Type="http://schemas.openxmlformats.org/officeDocument/2006/relationships/hyperlink" Target="http://brentozar.com/go/plancache/"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brentozar.com/go/setup" TargetMode="External"/><Relationship Id="rId2" Type="http://schemas.openxmlformats.org/officeDocument/2006/relationships/hyperlink" Target="http://brentozar.com/blitz" TargetMode="Externa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hyperlink" Target="http://ola.hallengrent.com/"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hyperlink" Target="http://brentozar.com/go/setup"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openxmlformats.org/officeDocument/2006/relationships/image" Target="../media/image11.png"/><Relationship Id="rId5" Type="http://schemas.openxmlformats.org/officeDocument/2006/relationships/diagramColors" Target="../diagrams/colors1.xml"/><Relationship Id="rId10" Type="http://schemas.openxmlformats.org/officeDocument/2006/relationships/image" Target="../media/image10.png"/><Relationship Id="rId4" Type="http://schemas.openxmlformats.org/officeDocument/2006/relationships/diagramQuickStyle" Target="../diagrams/quickStyle1.xml"/><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Building a Health Check Report</a:t>
            </a:r>
            <a:endParaRPr lang="en-US" dirty="0"/>
          </a:p>
        </p:txBody>
      </p:sp>
      <p:sp>
        <p:nvSpPr>
          <p:cNvPr id="4" name="Content Placeholder 3"/>
          <p:cNvSpPr>
            <a:spLocks noGrp="1"/>
          </p:cNvSpPr>
          <p:nvPr>
            <p:ph sz="quarter" idx="10"/>
          </p:nvPr>
        </p:nvSpPr>
        <p:spPr/>
        <p:txBody>
          <a:bodyPr/>
          <a:lstStyle/>
          <a:p>
            <a:endParaRPr lang="en-US"/>
          </a:p>
        </p:txBody>
      </p:sp>
    </p:spTree>
    <p:extLst>
      <p:ext uri="{BB962C8B-B14F-4D97-AF65-F5344CB8AC3E}">
        <p14:creationId xmlns:p14="http://schemas.microsoft.com/office/powerpoint/2010/main" val="11770218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should your health check include?</a:t>
            </a:r>
            <a:endParaRPr lang="en-US" dirty="0"/>
          </a:p>
        </p:txBody>
      </p:sp>
    </p:spTree>
    <p:extLst>
      <p:ext uri="{BB962C8B-B14F-4D97-AF65-F5344CB8AC3E}">
        <p14:creationId xmlns:p14="http://schemas.microsoft.com/office/powerpoint/2010/main" val="19148568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Good Health Check Includes</a:t>
            </a:r>
            <a:endParaRPr lang="en-US" dirty="0"/>
          </a:p>
        </p:txBody>
      </p:sp>
      <p:sp>
        <p:nvSpPr>
          <p:cNvPr id="3" name="Content Placeholder 2"/>
          <p:cNvSpPr>
            <a:spLocks noGrp="1"/>
          </p:cNvSpPr>
          <p:nvPr>
            <p:ph idx="1"/>
          </p:nvPr>
        </p:nvSpPr>
        <p:spPr/>
        <p:txBody>
          <a:bodyPr>
            <a:normAutofit/>
          </a:bodyPr>
          <a:lstStyle/>
          <a:p>
            <a:pPr marL="514135" indent="-514135">
              <a:buFont typeface="+mj-lt"/>
              <a:buAutoNum type="arabicPeriod"/>
            </a:pPr>
            <a:r>
              <a:rPr lang="en-US" dirty="0" smtClean="0"/>
              <a:t>List of symptoms</a:t>
            </a:r>
          </a:p>
          <a:p>
            <a:pPr marL="514135" indent="-514135">
              <a:buFont typeface="+mj-lt"/>
              <a:buAutoNum type="arabicPeriod"/>
            </a:pPr>
            <a:r>
              <a:rPr lang="en-US" dirty="0" smtClean="0"/>
              <a:t>Evidence and vital signs</a:t>
            </a:r>
          </a:p>
          <a:p>
            <a:pPr marL="514135" indent="-514135">
              <a:buFont typeface="+mj-lt"/>
              <a:buAutoNum type="arabicPeriod"/>
            </a:pPr>
            <a:r>
              <a:rPr lang="en-US" dirty="0" smtClean="0"/>
              <a:t>Details about recommended treatment</a:t>
            </a:r>
          </a:p>
          <a:p>
            <a:pPr marL="514135" indent="-514135">
              <a:buFont typeface="+mj-lt"/>
              <a:buAutoNum type="arabicPeriod"/>
            </a:pPr>
            <a:r>
              <a:rPr lang="en-US" dirty="0" smtClean="0"/>
              <a:t>Prioritized action plan</a:t>
            </a:r>
          </a:p>
          <a:p>
            <a:pPr marL="514135" indent="-514135">
              <a:buFont typeface="+mj-lt"/>
              <a:buAutoNum type="arabicPeriod"/>
            </a:pPr>
            <a:r>
              <a:rPr lang="en-US" dirty="0" smtClean="0"/>
              <a:t>A repeatable process</a:t>
            </a:r>
          </a:p>
          <a:p>
            <a:pPr marL="514323" indent="-514323">
              <a:buFont typeface="+mj-lt"/>
              <a:buAutoNum type="arabicPeriod"/>
            </a:pPr>
            <a:endParaRPr lang="en-US" dirty="0"/>
          </a:p>
          <a:p>
            <a:endParaRPr lang="en-US" dirty="0"/>
          </a:p>
        </p:txBody>
      </p:sp>
    </p:spTree>
    <p:extLst>
      <p:ext uri="{BB962C8B-B14F-4D97-AF65-F5344CB8AC3E}">
        <p14:creationId xmlns:p14="http://schemas.microsoft.com/office/powerpoint/2010/main" val="2364530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Symptoms</a:t>
            </a:r>
            <a:endParaRPr lang="en-US" dirty="0"/>
          </a:p>
        </p:txBody>
      </p:sp>
      <p:sp>
        <p:nvSpPr>
          <p:cNvPr id="3" name="Text Placeholder 2"/>
          <p:cNvSpPr>
            <a:spLocks noGrp="1"/>
          </p:cNvSpPr>
          <p:nvPr>
            <p:ph type="body" idx="1"/>
          </p:nvPr>
        </p:nvSpPr>
        <p:spPr/>
        <p:txBody>
          <a:bodyPr/>
          <a:lstStyle/>
          <a:p>
            <a:endParaRPr lang="en-US"/>
          </a:p>
        </p:txBody>
      </p:sp>
      <p:pic>
        <p:nvPicPr>
          <p:cNvPr id="4" name="Picture 3" descr="Stethoscop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3522" y="4394767"/>
            <a:ext cx="3860800" cy="3810000"/>
          </a:xfrm>
          <a:prstGeom prst="rect">
            <a:avLst/>
          </a:prstGeom>
        </p:spPr>
      </p:pic>
    </p:spTree>
    <p:extLst>
      <p:ext uri="{BB962C8B-B14F-4D97-AF65-F5344CB8AC3E}">
        <p14:creationId xmlns:p14="http://schemas.microsoft.com/office/powerpoint/2010/main" val="896108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Collecting Symptoms</a:t>
            </a:r>
            <a:endParaRPr lang="en-US" dirty="0"/>
          </a:p>
        </p:txBody>
      </p:sp>
      <p:sp>
        <p:nvSpPr>
          <p:cNvPr id="5" name="Content Placeholder 4"/>
          <p:cNvSpPr>
            <a:spLocks noGrp="1"/>
          </p:cNvSpPr>
          <p:nvPr>
            <p:ph idx="1"/>
          </p:nvPr>
        </p:nvSpPr>
        <p:spPr/>
        <p:txBody>
          <a:bodyPr/>
          <a:lstStyle/>
          <a:p>
            <a:r>
              <a:rPr lang="en-US" dirty="0" smtClean="0"/>
              <a:t>The goal of a health check is to fix users’ problems.</a:t>
            </a:r>
          </a:p>
          <a:p>
            <a:r>
              <a:rPr lang="en-US" dirty="0" smtClean="0"/>
              <a:t>Interview people to find out what’s bothering them.</a:t>
            </a:r>
          </a:p>
          <a:p>
            <a:pPr marL="1250115" lvl="1" indent="-457200"/>
            <a:r>
              <a:rPr lang="en-US" dirty="0" smtClean="0"/>
              <a:t>Users</a:t>
            </a:r>
          </a:p>
          <a:p>
            <a:pPr marL="1250115" lvl="1" indent="-457200"/>
            <a:r>
              <a:rPr lang="en-US" dirty="0" smtClean="0"/>
              <a:t>Operations staff</a:t>
            </a:r>
          </a:p>
          <a:p>
            <a:pPr marL="1250115" lvl="1" indent="-457200"/>
            <a:r>
              <a:rPr lang="en-US" dirty="0" smtClean="0"/>
              <a:t>Business stakeholders</a:t>
            </a:r>
          </a:p>
          <a:p>
            <a:pPr marL="457200" indent="-457200"/>
            <a:r>
              <a:rPr lang="en-US" dirty="0" smtClean="0"/>
              <a:t>Get to the root of the problem quickly. </a:t>
            </a:r>
            <a:endParaRPr lang="en-US" dirty="0"/>
          </a:p>
        </p:txBody>
      </p:sp>
    </p:spTree>
    <p:extLst>
      <p:ext uri="{BB962C8B-B14F-4D97-AF65-F5344CB8AC3E}">
        <p14:creationId xmlns:p14="http://schemas.microsoft.com/office/powerpoint/2010/main" val="2233437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List of symptoms</a:t>
            </a:r>
            <a:endParaRPr lang="en-US" dirty="0"/>
          </a:p>
        </p:txBody>
      </p:sp>
      <p:sp>
        <p:nvSpPr>
          <p:cNvPr id="4" name="Content Placeholder 3"/>
          <p:cNvSpPr>
            <a:spLocks noGrp="1"/>
          </p:cNvSpPr>
          <p:nvPr>
            <p:ph idx="1"/>
          </p:nvPr>
        </p:nvSpPr>
        <p:spPr/>
        <p:txBody>
          <a:bodyPr/>
          <a:lstStyle/>
          <a:p>
            <a:r>
              <a:rPr lang="en-US" dirty="0" smtClean="0"/>
              <a:t>Which application(s) are you using?</a:t>
            </a:r>
          </a:p>
          <a:p>
            <a:r>
              <a:rPr lang="en-US" dirty="0" smtClean="0"/>
              <a:t>Which server(s) are involved?</a:t>
            </a:r>
          </a:p>
          <a:p>
            <a:r>
              <a:rPr lang="en-US" dirty="0" smtClean="0"/>
              <a:t>Users – what are your current pain points?</a:t>
            </a:r>
          </a:p>
          <a:p>
            <a:r>
              <a:rPr lang="en-US" dirty="0" smtClean="0"/>
              <a:t>Ops team – what are your current pain points?</a:t>
            </a:r>
          </a:p>
          <a:p>
            <a:r>
              <a:rPr lang="en-US" dirty="0" smtClean="0"/>
              <a:t>Stakeholders </a:t>
            </a:r>
            <a:r>
              <a:rPr lang="en-US" dirty="0"/>
              <a:t>– what are your current pain points?</a:t>
            </a:r>
            <a:endParaRPr lang="en-US" dirty="0" smtClean="0"/>
          </a:p>
          <a:p>
            <a:endParaRPr lang="en-US" dirty="0" smtClean="0"/>
          </a:p>
          <a:p>
            <a:r>
              <a:rPr lang="en-US" dirty="0" smtClean="0"/>
              <a:t>If you want to get fancy, ask how this is preventing their success.</a:t>
            </a:r>
            <a:endParaRPr lang="en-US" dirty="0"/>
          </a:p>
        </p:txBody>
      </p:sp>
    </p:spTree>
    <p:extLst>
      <p:ext uri="{BB962C8B-B14F-4D97-AF65-F5344CB8AC3E}">
        <p14:creationId xmlns:p14="http://schemas.microsoft.com/office/powerpoint/2010/main" val="1590620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Symptoms: A Word of Warning</a:t>
            </a:r>
            <a:endParaRPr lang="en-US" dirty="0"/>
          </a:p>
        </p:txBody>
      </p:sp>
      <p:sp>
        <p:nvSpPr>
          <p:cNvPr id="3" name="Content Placeholder 2"/>
          <p:cNvSpPr>
            <a:spLocks noGrp="1"/>
          </p:cNvSpPr>
          <p:nvPr>
            <p:ph idx="1"/>
          </p:nvPr>
        </p:nvSpPr>
        <p:spPr/>
        <p:txBody>
          <a:bodyPr/>
          <a:lstStyle/>
          <a:p>
            <a:r>
              <a:rPr lang="en-US" dirty="0" smtClean="0"/>
              <a:t>Symptoms are what the users </a:t>
            </a:r>
            <a:r>
              <a:rPr lang="en-US" dirty="0" smtClean="0">
                <a:solidFill>
                  <a:schemeClr val="accent1"/>
                </a:solidFill>
              </a:rPr>
              <a:t>perceive </a:t>
            </a:r>
            <a:r>
              <a:rPr lang="en-US" dirty="0" smtClean="0"/>
              <a:t>to be wrong.</a:t>
            </a:r>
          </a:p>
          <a:p>
            <a:pPr marL="1249927" lvl="1" indent="-457011"/>
            <a:r>
              <a:rPr lang="en-US" dirty="0" smtClean="0"/>
              <a:t>Don’t confuse symptoms for the problem.</a:t>
            </a:r>
          </a:p>
          <a:p>
            <a:pPr marL="1249927" lvl="1" indent="-457011"/>
            <a:r>
              <a:rPr lang="en-US" dirty="0" smtClean="0"/>
              <a:t>A numb left arm doesn’t always mean heart attack.</a:t>
            </a:r>
          </a:p>
          <a:p>
            <a:pPr marL="457011" indent="-457011"/>
            <a:r>
              <a:rPr lang="en-US" dirty="0" smtClean="0"/>
              <a:t>Symptoms help us prioritize recommendations.</a:t>
            </a:r>
          </a:p>
          <a:p>
            <a:pPr marL="1249927" lvl="1" indent="-457011"/>
            <a:endParaRPr lang="en-US" dirty="0" smtClean="0"/>
          </a:p>
          <a:p>
            <a:endParaRPr lang="en-US" dirty="0" smtClean="0"/>
          </a:p>
          <a:p>
            <a:endParaRPr lang="en-US" dirty="0"/>
          </a:p>
        </p:txBody>
      </p:sp>
    </p:spTree>
    <p:extLst>
      <p:ext uri="{BB962C8B-B14F-4D97-AF65-F5344CB8AC3E}">
        <p14:creationId xmlns:p14="http://schemas.microsoft.com/office/powerpoint/2010/main" val="665006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Symptoms: A Word of Warning</a:t>
            </a:r>
            <a:endParaRPr lang="en-US" dirty="0"/>
          </a:p>
        </p:txBody>
      </p:sp>
      <p:sp>
        <p:nvSpPr>
          <p:cNvPr id="3" name="Content Placeholder 2"/>
          <p:cNvSpPr>
            <a:spLocks noGrp="1"/>
          </p:cNvSpPr>
          <p:nvPr>
            <p:ph idx="1"/>
          </p:nvPr>
        </p:nvSpPr>
        <p:spPr/>
        <p:txBody>
          <a:bodyPr/>
          <a:lstStyle/>
          <a:p>
            <a:r>
              <a:rPr lang="en-US" dirty="0" smtClean="0"/>
              <a:t>Symptoms are what the users </a:t>
            </a:r>
            <a:r>
              <a:rPr lang="en-US" dirty="0" smtClean="0">
                <a:solidFill>
                  <a:schemeClr val="accent1"/>
                </a:solidFill>
              </a:rPr>
              <a:t>perceive</a:t>
            </a:r>
            <a:r>
              <a:rPr lang="en-US" dirty="0" smtClean="0">
                <a:solidFill>
                  <a:schemeClr val="accent2"/>
                </a:solidFill>
              </a:rPr>
              <a:t> </a:t>
            </a:r>
            <a:r>
              <a:rPr lang="en-US" dirty="0" smtClean="0"/>
              <a:t>to be wrong.</a:t>
            </a:r>
          </a:p>
          <a:p>
            <a:pPr marL="1249927" lvl="1" indent="-457011"/>
            <a:r>
              <a:rPr lang="en-US" dirty="0" smtClean="0"/>
              <a:t>Don’t confuse symptoms for the problem.</a:t>
            </a:r>
          </a:p>
          <a:p>
            <a:pPr marL="1249927" lvl="1" indent="-457011"/>
            <a:r>
              <a:rPr lang="en-US" dirty="0" smtClean="0"/>
              <a:t>A numb left arm doesn’t always mean heart attack.</a:t>
            </a:r>
          </a:p>
          <a:p>
            <a:pPr marL="457011" indent="-457011"/>
            <a:r>
              <a:rPr lang="en-US" dirty="0" smtClean="0"/>
              <a:t>Symptoms help us prioritize recommendations.</a:t>
            </a:r>
          </a:p>
          <a:p>
            <a:pPr marL="1249927" lvl="1" indent="-457011"/>
            <a:r>
              <a:rPr lang="en-US" dirty="0"/>
              <a:t>ETL performance is incredibly slow.</a:t>
            </a:r>
          </a:p>
          <a:p>
            <a:pPr marL="1249927" lvl="1" indent="-457011"/>
            <a:r>
              <a:rPr lang="en-US" dirty="0" smtClean="0"/>
              <a:t>No users are affected.</a:t>
            </a:r>
            <a:endParaRPr lang="en-US" dirty="0"/>
          </a:p>
          <a:p>
            <a:pPr marL="1249927" lvl="1" indent="-457011"/>
            <a:r>
              <a:rPr lang="en-US" dirty="0"/>
              <a:t>Should we recommend tuning ETL processes as a </a:t>
            </a:r>
            <a:r>
              <a:rPr lang="en-US" dirty="0">
                <a:solidFill>
                  <a:srgbClr val="ED1C24"/>
                </a:solidFill>
              </a:rPr>
              <a:t>high priority</a:t>
            </a:r>
            <a:r>
              <a:rPr lang="en-US" dirty="0"/>
              <a:t>?</a:t>
            </a:r>
          </a:p>
          <a:p>
            <a:pPr marL="1249927" lvl="1" indent="-457011"/>
            <a:endParaRPr lang="en-US" dirty="0" smtClean="0"/>
          </a:p>
          <a:p>
            <a:endParaRPr lang="en-US" dirty="0" smtClean="0"/>
          </a:p>
          <a:p>
            <a:endParaRPr lang="en-US" dirty="0"/>
          </a:p>
        </p:txBody>
      </p:sp>
    </p:spTree>
    <p:extLst>
      <p:ext uri="{BB962C8B-B14F-4D97-AF65-F5344CB8AC3E}">
        <p14:creationId xmlns:p14="http://schemas.microsoft.com/office/powerpoint/2010/main" val="3466894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Symptoms guide findings </a:t>
            </a:r>
            <a:r>
              <a:rPr lang="en-US" dirty="0" smtClean="0">
                <a:solidFill>
                  <a:srgbClr val="ED1C24"/>
                </a:solidFill>
              </a:rPr>
              <a:t>delivery</a:t>
            </a:r>
            <a:r>
              <a:rPr lang="en-US" dirty="0" smtClean="0"/>
              <a:t>, not discovery.</a:t>
            </a:r>
            <a:endParaRPr lang="en-US" dirty="0"/>
          </a:p>
        </p:txBody>
      </p:sp>
    </p:spTree>
    <p:extLst>
      <p:ext uri="{BB962C8B-B14F-4D97-AF65-F5344CB8AC3E}">
        <p14:creationId xmlns:p14="http://schemas.microsoft.com/office/powerpoint/2010/main" val="26247083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Symptoms &amp; Delivery</a:t>
            </a:r>
            <a:endParaRPr lang="en-US" dirty="0"/>
          </a:p>
        </p:txBody>
      </p:sp>
      <p:sp>
        <p:nvSpPr>
          <p:cNvPr id="4" name="Content Placeholder 3"/>
          <p:cNvSpPr>
            <a:spLocks noGrp="1"/>
          </p:cNvSpPr>
          <p:nvPr>
            <p:ph idx="1"/>
          </p:nvPr>
        </p:nvSpPr>
        <p:spPr/>
        <p:txBody>
          <a:bodyPr/>
          <a:lstStyle/>
          <a:p>
            <a:r>
              <a:rPr lang="en-US" dirty="0" smtClean="0"/>
              <a:t>Match your findings with users’ concerns.</a:t>
            </a:r>
          </a:p>
          <a:p>
            <a:r>
              <a:rPr lang="en-US" dirty="0" smtClean="0"/>
              <a:t>Symptoms of a problem are just that: symptoms.</a:t>
            </a:r>
          </a:p>
          <a:p>
            <a:pPr marL="1250115" lvl="1" indent="-457200"/>
            <a:r>
              <a:rPr lang="en-US" dirty="0" smtClean="0"/>
              <a:t>A symptom is subjective.</a:t>
            </a:r>
          </a:p>
          <a:p>
            <a:pPr marL="1250115" lvl="1" indent="-457200"/>
            <a:r>
              <a:rPr lang="en-US" dirty="0" smtClean="0"/>
              <a:t>Usually cannot be measured directly.</a:t>
            </a:r>
          </a:p>
          <a:p>
            <a:pPr marL="457200" indent="-457200"/>
            <a:r>
              <a:rPr lang="en-US" dirty="0" smtClean="0"/>
              <a:t>Correlate your findings with the symptoms.</a:t>
            </a:r>
          </a:p>
          <a:p>
            <a:pPr marL="1250115" lvl="1" indent="-457200"/>
            <a:r>
              <a:rPr lang="en-US" dirty="0" smtClean="0"/>
              <a:t>“You saw a large number of time outs in the application. We can correlate that with these long running queries and associated wait stats.”</a:t>
            </a:r>
          </a:p>
          <a:p>
            <a:endParaRPr lang="en-US" dirty="0"/>
          </a:p>
        </p:txBody>
      </p:sp>
    </p:spTree>
    <p:extLst>
      <p:ext uri="{BB962C8B-B14F-4D97-AF65-F5344CB8AC3E}">
        <p14:creationId xmlns:p14="http://schemas.microsoft.com/office/powerpoint/2010/main" val="14280448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Allocate Responsibility</a:t>
            </a:r>
            <a:endParaRPr lang="en-US" dirty="0"/>
          </a:p>
        </p:txBody>
      </p:sp>
      <p:sp>
        <p:nvSpPr>
          <p:cNvPr id="3" name="Content Placeholder 2"/>
          <p:cNvSpPr>
            <a:spLocks noGrp="1"/>
          </p:cNvSpPr>
          <p:nvPr>
            <p:ph idx="1"/>
          </p:nvPr>
        </p:nvSpPr>
        <p:spPr/>
        <p:txBody>
          <a:bodyPr/>
          <a:lstStyle/>
          <a:p>
            <a:r>
              <a:rPr lang="en-US" dirty="0" smtClean="0"/>
              <a:t>With ISV applications, two groups are responsible:</a:t>
            </a:r>
          </a:p>
          <a:p>
            <a:pPr marL="1052102" lvl="1" indent="-457200">
              <a:buFont typeface="Arial" panose="020B0604020202020204" pitchFamily="34" charset="0"/>
              <a:buChar char="•"/>
            </a:pPr>
            <a:r>
              <a:rPr lang="en-US" dirty="0" smtClean="0"/>
              <a:t>The vendor.</a:t>
            </a:r>
          </a:p>
          <a:p>
            <a:pPr marL="1052102" lvl="1" indent="-457200">
              <a:buFont typeface="Arial" panose="020B0604020202020204" pitchFamily="34" charset="0"/>
              <a:buChar char="•"/>
            </a:pPr>
            <a:r>
              <a:rPr lang="en-US" dirty="0" smtClean="0"/>
              <a:t>You.</a:t>
            </a:r>
          </a:p>
          <a:p>
            <a:r>
              <a:rPr lang="en-US" dirty="0" smtClean="0"/>
              <a:t>Allocate responsibility appropriately.</a:t>
            </a:r>
          </a:p>
          <a:p>
            <a:pPr marL="1052102" lvl="1" indent="-457200">
              <a:buFont typeface="Arial" panose="020B0604020202020204" pitchFamily="34" charset="0"/>
              <a:buChar char="•"/>
            </a:pPr>
            <a:r>
              <a:rPr lang="en-US" dirty="0" smtClean="0"/>
              <a:t>Poor hardware cannot perform well.</a:t>
            </a:r>
          </a:p>
          <a:p>
            <a:pPr marL="1052102" lvl="1" indent="-457200">
              <a:buFont typeface="Arial" panose="020B0604020202020204" pitchFamily="34" charset="0"/>
              <a:buChar char="•"/>
            </a:pPr>
            <a:r>
              <a:rPr lang="en-US" dirty="0" smtClean="0"/>
              <a:t>Fast hardware, however, can hide ugly code.</a:t>
            </a:r>
            <a:endParaRPr lang="en-US" dirty="0"/>
          </a:p>
        </p:txBody>
      </p:sp>
    </p:spTree>
    <p:extLst>
      <p:ext uri="{BB962C8B-B14F-4D97-AF65-F5344CB8AC3E}">
        <p14:creationId xmlns:p14="http://schemas.microsoft.com/office/powerpoint/2010/main" val="360023079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should you </a:t>
            </a:r>
            <a:br>
              <a:rPr lang="en-US" dirty="0" smtClean="0"/>
            </a:br>
            <a:r>
              <a:rPr lang="en-US" dirty="0" smtClean="0"/>
              <a:t>perform a health check?</a:t>
            </a:r>
            <a:endParaRPr lang="en-US" dirty="0"/>
          </a:p>
        </p:txBody>
      </p:sp>
      <p:sp>
        <p:nvSpPr>
          <p:cNvPr id="3" name="Content Placeholder 2"/>
          <p:cNvSpPr>
            <a:spLocks noGrp="1"/>
          </p:cNvSpPr>
          <p:nvPr>
            <p:ph idx="1"/>
          </p:nvPr>
        </p:nvSpPr>
        <p:spPr/>
        <p:txBody>
          <a:bodyPr/>
          <a:lstStyle/>
          <a:p>
            <a:r>
              <a:rPr lang="en-US" dirty="0" smtClean="0"/>
              <a:t>As often as you want regular indicators of server health.	</a:t>
            </a:r>
          </a:p>
          <a:p>
            <a:r>
              <a:rPr lang="en-US" dirty="0" smtClean="0"/>
              <a:t>At least once a quarter.</a:t>
            </a:r>
          </a:p>
          <a:p>
            <a:pPr marL="1250115" lvl="1" indent="-457200"/>
            <a:r>
              <a:rPr lang="en-US" dirty="0" smtClean="0"/>
              <a:t>Regular indicator of system health.</a:t>
            </a:r>
          </a:p>
          <a:p>
            <a:pPr marL="1250115" lvl="1" indent="-457200"/>
            <a:r>
              <a:rPr lang="en-US" dirty="0" smtClean="0"/>
              <a:t>Spot hardware and software flaws before they stop the business cold.</a:t>
            </a:r>
          </a:p>
        </p:txBody>
      </p:sp>
    </p:spTree>
    <p:extLst>
      <p:ext uri="{BB962C8B-B14F-4D97-AF65-F5344CB8AC3E}">
        <p14:creationId xmlns:p14="http://schemas.microsoft.com/office/powerpoint/2010/main" val="34730165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Gathering</a:t>
            </a:r>
            <a:br>
              <a:rPr lang="en-US" dirty="0" smtClean="0"/>
            </a:br>
            <a:r>
              <a:rPr lang="en-US" dirty="0" smtClean="0"/>
              <a:t>Vital Signs</a:t>
            </a:r>
            <a:endParaRPr lang="en-US" dirty="0"/>
          </a:p>
        </p:txBody>
      </p:sp>
      <p:sp>
        <p:nvSpPr>
          <p:cNvPr id="8" name="Text Placeholder 7"/>
          <p:cNvSpPr>
            <a:spLocks noGrp="1"/>
          </p:cNvSpPr>
          <p:nvPr>
            <p:ph type="body" idx="1"/>
          </p:nvPr>
        </p:nvSpPr>
        <p:spPr/>
        <p:txBody>
          <a:bodyPr/>
          <a:lstStyle/>
          <a:p>
            <a:endParaRPr lang="en-US"/>
          </a:p>
        </p:txBody>
      </p:sp>
      <p:pic>
        <p:nvPicPr>
          <p:cNvPr id="5" name="Picture 4" descr="Resear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3712" y="4714123"/>
            <a:ext cx="2390608" cy="3293355"/>
          </a:xfrm>
          <a:prstGeom prst="rect">
            <a:avLst/>
          </a:prstGeom>
        </p:spPr>
      </p:pic>
    </p:spTree>
    <p:extLst>
      <p:ext uri="{BB962C8B-B14F-4D97-AF65-F5344CB8AC3E}">
        <p14:creationId xmlns:p14="http://schemas.microsoft.com/office/powerpoint/2010/main" val="1135948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p>
          <a:p>
            <a:pPr marL="1249926" lvl="1" indent="-457011"/>
            <a:r>
              <a:rPr lang="en-US" dirty="0" smtClean="0"/>
              <a:t>Windows settings</a:t>
            </a:r>
          </a:p>
          <a:p>
            <a:pPr marL="1249926" lvl="1" indent="-457011"/>
            <a:r>
              <a:rPr lang="en-US" dirty="0" smtClean="0"/>
              <a:t>SQL Server settings</a:t>
            </a:r>
          </a:p>
          <a:p>
            <a:pPr marL="1249926" lvl="1" indent="-457011"/>
            <a:r>
              <a:rPr lang="en-US" dirty="0" smtClean="0"/>
              <a:t>Large, system-wide improvements can happen here.</a:t>
            </a:r>
          </a:p>
          <a:p>
            <a:pPr marL="1249926" lvl="1" indent="-457011"/>
            <a:r>
              <a:rPr lang="en-US" dirty="0" smtClean="0"/>
              <a:t>Verify configuration settings with tools like </a:t>
            </a:r>
            <a:r>
              <a:rPr lang="en-US" dirty="0" err="1" smtClean="0"/>
              <a:t>sp_Blitz</a:t>
            </a:r>
            <a:r>
              <a:rPr lang="en-US" dirty="0" smtClean="0"/>
              <a:t>®</a:t>
            </a:r>
            <a:endParaRPr lang="en-US" dirty="0"/>
          </a:p>
        </p:txBody>
      </p:sp>
    </p:spTree>
    <p:extLst>
      <p:ext uri="{BB962C8B-B14F-4D97-AF65-F5344CB8AC3E}">
        <p14:creationId xmlns:p14="http://schemas.microsoft.com/office/powerpoint/2010/main" val="3465494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endParaRPr lang="en-US" dirty="0" smtClean="0">
              <a:solidFill>
                <a:srgbClr val="ED1C24"/>
              </a:solidFill>
            </a:endParaRPr>
          </a:p>
          <a:p>
            <a:pPr marL="514350" indent="-514350">
              <a:buFont typeface="+mj-lt"/>
              <a:buAutoNum type="arabicPeriod"/>
            </a:pPr>
            <a:r>
              <a:rPr lang="en-US" dirty="0" smtClean="0"/>
              <a:t>Index information</a:t>
            </a:r>
          </a:p>
          <a:p>
            <a:pPr marL="1249926" lvl="1" indent="-457011"/>
            <a:r>
              <a:rPr lang="en-US" dirty="0" smtClean="0"/>
              <a:t>Missing indexes can hurt performance.</a:t>
            </a:r>
          </a:p>
          <a:p>
            <a:pPr marL="1249926" lvl="1" indent="-457011"/>
            <a:r>
              <a:rPr lang="en-US" dirty="0" smtClean="0"/>
              <a:t>Extra indexes can also hurt performance.</a:t>
            </a:r>
          </a:p>
          <a:p>
            <a:pPr marL="1249926" lvl="1" indent="-457011"/>
            <a:r>
              <a:rPr lang="en-US" dirty="0" smtClean="0"/>
              <a:t>Collect index usage data</a:t>
            </a:r>
            <a:endParaRPr lang="en-US" dirty="0"/>
          </a:p>
        </p:txBody>
      </p:sp>
    </p:spTree>
    <p:extLst>
      <p:ext uri="{BB962C8B-B14F-4D97-AF65-F5344CB8AC3E}">
        <p14:creationId xmlns:p14="http://schemas.microsoft.com/office/powerpoint/2010/main" val="4038961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endParaRPr lang="en-US" dirty="0" smtClean="0">
              <a:solidFill>
                <a:srgbClr val="ED1C24"/>
              </a:solidFill>
            </a:endParaRPr>
          </a:p>
          <a:p>
            <a:pPr marL="514350" indent="-514350">
              <a:buFont typeface="+mj-lt"/>
              <a:buAutoNum type="arabicPeriod"/>
            </a:pPr>
            <a:r>
              <a:rPr lang="en-US" dirty="0" smtClean="0"/>
              <a:t>Index information</a:t>
            </a:r>
            <a:endParaRPr lang="en-US" dirty="0" smtClean="0">
              <a:solidFill>
                <a:srgbClr val="ED1C24"/>
              </a:solidFill>
            </a:endParaRPr>
          </a:p>
          <a:p>
            <a:pPr marL="514350" indent="-514350">
              <a:buFont typeface="+mj-lt"/>
              <a:buAutoNum type="arabicPeriod"/>
            </a:pPr>
            <a:r>
              <a:rPr lang="en-US" dirty="0" smtClean="0"/>
              <a:t>Poorly performing queries</a:t>
            </a:r>
          </a:p>
          <a:p>
            <a:pPr marL="1249926" lvl="1" indent="-457011"/>
            <a:r>
              <a:rPr lang="en-US" dirty="0" smtClean="0"/>
              <a:t>Identify the sources of performance problems.</a:t>
            </a:r>
          </a:p>
          <a:p>
            <a:pPr marL="1249926" lvl="1" indent="-457011"/>
            <a:r>
              <a:rPr lang="en-US" dirty="0" smtClean="0"/>
              <a:t>Examine plan cache metrics first – it’s passive and low impact to production.</a:t>
            </a:r>
          </a:p>
          <a:p>
            <a:pPr marL="1249926" lvl="1" indent="-457011"/>
            <a:r>
              <a:rPr lang="en-US" dirty="0" smtClean="0"/>
              <a:t>A slow report may be caused by frequent OLTP queries.</a:t>
            </a:r>
            <a:endParaRPr lang="en-US" dirty="0"/>
          </a:p>
        </p:txBody>
      </p:sp>
    </p:spTree>
    <p:extLst>
      <p:ext uri="{BB962C8B-B14F-4D97-AF65-F5344CB8AC3E}">
        <p14:creationId xmlns:p14="http://schemas.microsoft.com/office/powerpoint/2010/main" val="3198294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endParaRPr lang="en-US" dirty="0" smtClean="0">
              <a:solidFill>
                <a:srgbClr val="ED1C24"/>
              </a:solidFill>
            </a:endParaRPr>
          </a:p>
          <a:p>
            <a:pPr marL="514350" indent="-514350">
              <a:buFont typeface="+mj-lt"/>
              <a:buAutoNum type="arabicPeriod"/>
            </a:pPr>
            <a:r>
              <a:rPr lang="en-US" dirty="0" smtClean="0"/>
              <a:t>Index information</a:t>
            </a:r>
            <a:endParaRPr lang="en-US" dirty="0" smtClean="0">
              <a:solidFill>
                <a:srgbClr val="ED1C24"/>
              </a:solidFill>
            </a:endParaRPr>
          </a:p>
          <a:p>
            <a:pPr marL="514350" indent="-514350">
              <a:buFont typeface="+mj-lt"/>
              <a:buAutoNum type="arabicPeriod"/>
            </a:pPr>
            <a:r>
              <a:rPr lang="en-US" dirty="0" smtClean="0"/>
              <a:t>Poorly performing queries</a:t>
            </a:r>
          </a:p>
          <a:p>
            <a:pPr marL="514350" indent="-514350">
              <a:buFont typeface="+mj-lt"/>
              <a:buAutoNum type="arabicPeriod"/>
            </a:pPr>
            <a:r>
              <a:rPr lang="en-US" dirty="0" smtClean="0"/>
              <a:t>Top wait statistics</a:t>
            </a:r>
          </a:p>
          <a:p>
            <a:pPr marL="1249926" lvl="1" indent="-457011"/>
            <a:r>
              <a:rPr lang="en-US" dirty="0" smtClean="0"/>
              <a:t>Waits provide insight into why queries are slow.</a:t>
            </a:r>
          </a:p>
          <a:p>
            <a:pPr marL="1249926" lvl="1" indent="-457011"/>
            <a:r>
              <a:rPr lang="en-US" dirty="0" smtClean="0"/>
              <a:t>Identify top waits over time and by average wait length.</a:t>
            </a:r>
          </a:p>
          <a:p>
            <a:pPr marL="1249926" lvl="1" indent="-457011"/>
            <a:r>
              <a:rPr lang="en-US" dirty="0" smtClean="0"/>
              <a:t>Some waits may only occur during activity – sample regularly.</a:t>
            </a:r>
            <a:endParaRPr lang="en-US" dirty="0"/>
          </a:p>
        </p:txBody>
      </p:sp>
    </p:spTree>
    <p:extLst>
      <p:ext uri="{BB962C8B-B14F-4D97-AF65-F5344CB8AC3E}">
        <p14:creationId xmlns:p14="http://schemas.microsoft.com/office/powerpoint/2010/main" val="3428728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endParaRPr lang="en-US" dirty="0" smtClean="0">
              <a:solidFill>
                <a:srgbClr val="ED1C24"/>
              </a:solidFill>
            </a:endParaRPr>
          </a:p>
          <a:p>
            <a:pPr marL="514350" indent="-514350">
              <a:buFont typeface="+mj-lt"/>
              <a:buAutoNum type="arabicPeriod"/>
            </a:pPr>
            <a:r>
              <a:rPr lang="en-US" dirty="0" smtClean="0"/>
              <a:t>Index information</a:t>
            </a:r>
            <a:endParaRPr lang="en-US" dirty="0" smtClean="0">
              <a:solidFill>
                <a:srgbClr val="ED1C24"/>
              </a:solidFill>
            </a:endParaRPr>
          </a:p>
          <a:p>
            <a:pPr marL="514350" indent="-514350">
              <a:buFont typeface="+mj-lt"/>
              <a:buAutoNum type="arabicPeriod"/>
            </a:pPr>
            <a:r>
              <a:rPr lang="en-US" dirty="0" smtClean="0"/>
              <a:t>Poorly performing queries</a:t>
            </a:r>
          </a:p>
          <a:p>
            <a:pPr marL="514350" indent="-514350">
              <a:buFont typeface="+mj-lt"/>
              <a:buAutoNum type="arabicPeriod"/>
            </a:pPr>
            <a:r>
              <a:rPr lang="en-US" dirty="0" smtClean="0"/>
              <a:t>Top wait statistics</a:t>
            </a:r>
          </a:p>
          <a:p>
            <a:pPr marL="514350" indent="-514350">
              <a:buFont typeface="+mj-lt"/>
              <a:buAutoNum type="arabicPeriod"/>
            </a:pPr>
            <a:r>
              <a:rPr lang="en-US" dirty="0" smtClean="0"/>
              <a:t>Storage metrics</a:t>
            </a:r>
          </a:p>
          <a:p>
            <a:pPr marL="1249926" lvl="1" indent="-457011"/>
            <a:r>
              <a:rPr lang="en-US" dirty="0" smtClean="0"/>
              <a:t>Find signs of storage contention.</a:t>
            </a:r>
          </a:p>
          <a:p>
            <a:pPr marL="1249926" lvl="1" indent="-457011"/>
            <a:r>
              <a:rPr lang="en-US" dirty="0" smtClean="0"/>
              <a:t>Compare throughput to latency.</a:t>
            </a:r>
            <a:endParaRPr lang="en-US" dirty="0"/>
          </a:p>
        </p:txBody>
      </p:sp>
    </p:spTree>
    <p:extLst>
      <p:ext uri="{BB962C8B-B14F-4D97-AF65-F5344CB8AC3E}">
        <p14:creationId xmlns:p14="http://schemas.microsoft.com/office/powerpoint/2010/main" val="5241252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endParaRPr lang="en-US" dirty="0" smtClean="0">
              <a:solidFill>
                <a:srgbClr val="ED1C24"/>
              </a:solidFill>
            </a:endParaRPr>
          </a:p>
          <a:p>
            <a:pPr marL="514350" indent="-514350">
              <a:buFont typeface="+mj-lt"/>
              <a:buAutoNum type="arabicPeriod"/>
            </a:pPr>
            <a:r>
              <a:rPr lang="en-US" dirty="0" smtClean="0"/>
              <a:t>Index information</a:t>
            </a:r>
            <a:endParaRPr lang="en-US" dirty="0" smtClean="0">
              <a:solidFill>
                <a:srgbClr val="ED1C24"/>
              </a:solidFill>
            </a:endParaRPr>
          </a:p>
          <a:p>
            <a:pPr marL="514350" indent="-514350">
              <a:buFont typeface="+mj-lt"/>
              <a:buAutoNum type="arabicPeriod"/>
            </a:pPr>
            <a:r>
              <a:rPr lang="en-US" dirty="0" smtClean="0"/>
              <a:t>Poorly performing queries</a:t>
            </a:r>
          </a:p>
          <a:p>
            <a:pPr marL="514350" indent="-514350">
              <a:buFont typeface="+mj-lt"/>
              <a:buAutoNum type="arabicPeriod"/>
            </a:pPr>
            <a:r>
              <a:rPr lang="en-US" dirty="0" smtClean="0"/>
              <a:t>Top wait statistics</a:t>
            </a:r>
          </a:p>
          <a:p>
            <a:pPr marL="514350" indent="-514350">
              <a:buFont typeface="+mj-lt"/>
              <a:buAutoNum type="arabicPeriod"/>
            </a:pPr>
            <a:r>
              <a:rPr lang="en-US" dirty="0" smtClean="0"/>
              <a:t>Storage metrics</a:t>
            </a:r>
          </a:p>
          <a:p>
            <a:pPr marL="514350" indent="-514350">
              <a:buFont typeface="+mj-lt"/>
              <a:buAutoNum type="arabicPeriod"/>
            </a:pPr>
            <a:r>
              <a:rPr lang="en-US" dirty="0" smtClean="0"/>
              <a:t>Memory utilization</a:t>
            </a:r>
          </a:p>
          <a:p>
            <a:pPr marL="1249926" lvl="1" indent="-457011"/>
            <a:r>
              <a:rPr lang="en-US" dirty="0" smtClean="0"/>
              <a:t>Is there enough memory to cache data?</a:t>
            </a:r>
          </a:p>
          <a:p>
            <a:pPr marL="1249926" lvl="1" indent="-457011"/>
            <a:r>
              <a:rPr lang="en-US" dirty="0" smtClean="0"/>
              <a:t>Is memory being used by the plan cache?</a:t>
            </a:r>
            <a:endParaRPr lang="en-US" dirty="0"/>
          </a:p>
        </p:txBody>
      </p:sp>
    </p:spTree>
    <p:extLst>
      <p:ext uri="{BB962C8B-B14F-4D97-AF65-F5344CB8AC3E}">
        <p14:creationId xmlns:p14="http://schemas.microsoft.com/office/powerpoint/2010/main" val="2942917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Typical Vital Signs</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Configuration</a:t>
            </a:r>
            <a:r>
              <a:rPr lang="en-US" dirty="0" smtClean="0">
                <a:solidFill>
                  <a:srgbClr val="ED1C24"/>
                </a:solidFill>
              </a:rPr>
              <a:t>*</a:t>
            </a:r>
          </a:p>
          <a:p>
            <a:pPr marL="514350" indent="-514350">
              <a:buFont typeface="+mj-lt"/>
              <a:buAutoNum type="arabicPeriod"/>
            </a:pPr>
            <a:r>
              <a:rPr lang="en-US" dirty="0" smtClean="0"/>
              <a:t>Index information</a:t>
            </a:r>
            <a:r>
              <a:rPr lang="en-US" dirty="0" smtClean="0">
                <a:solidFill>
                  <a:srgbClr val="ED1C24"/>
                </a:solidFill>
              </a:rPr>
              <a:t>*</a:t>
            </a:r>
          </a:p>
          <a:p>
            <a:pPr marL="514350" indent="-514350">
              <a:buFont typeface="+mj-lt"/>
              <a:buAutoNum type="arabicPeriod"/>
            </a:pPr>
            <a:r>
              <a:rPr lang="en-US" dirty="0" smtClean="0"/>
              <a:t>Poorly performing queries</a:t>
            </a:r>
            <a:r>
              <a:rPr lang="en-US" dirty="0" smtClean="0">
                <a:solidFill>
                  <a:srgbClr val="ED1C24"/>
                </a:solidFill>
              </a:rPr>
              <a:t>*</a:t>
            </a:r>
          </a:p>
          <a:p>
            <a:pPr marL="514350" indent="-514350">
              <a:buFont typeface="+mj-lt"/>
              <a:buAutoNum type="arabicPeriod"/>
            </a:pPr>
            <a:r>
              <a:rPr lang="en-US" dirty="0" smtClean="0"/>
              <a:t>Top wait statistics</a:t>
            </a:r>
          </a:p>
          <a:p>
            <a:pPr marL="514350" indent="-514350">
              <a:buFont typeface="+mj-lt"/>
              <a:buAutoNum type="arabicPeriod"/>
            </a:pPr>
            <a:r>
              <a:rPr lang="en-US" dirty="0" smtClean="0"/>
              <a:t>Storage metrics</a:t>
            </a:r>
          </a:p>
          <a:p>
            <a:pPr marL="514350" indent="-514350">
              <a:buFont typeface="+mj-lt"/>
              <a:buAutoNum type="arabicPeriod"/>
            </a:pPr>
            <a:r>
              <a:rPr lang="en-US" dirty="0" smtClean="0"/>
              <a:t>Memory utilization</a:t>
            </a:r>
          </a:p>
          <a:p>
            <a:pPr marL="514350" indent="-514350">
              <a:buFont typeface="+mj-lt"/>
              <a:buAutoNum type="arabicPeriod"/>
            </a:pPr>
            <a:r>
              <a:rPr lang="en-US" dirty="0" smtClean="0"/>
              <a:t>All kinds of other stuff</a:t>
            </a:r>
            <a:endParaRPr lang="en-US" dirty="0"/>
          </a:p>
        </p:txBody>
      </p:sp>
      <p:sp>
        <p:nvSpPr>
          <p:cNvPr id="6" name="TextBox 5"/>
          <p:cNvSpPr txBox="1"/>
          <p:nvPr/>
        </p:nvSpPr>
        <p:spPr>
          <a:xfrm>
            <a:off x="9178123" y="8051802"/>
            <a:ext cx="3826689" cy="400110"/>
          </a:xfrm>
          <a:prstGeom prst="rect">
            <a:avLst/>
          </a:prstGeom>
          <a:noFill/>
        </p:spPr>
        <p:txBody>
          <a:bodyPr wrap="none" lIns="91401" tIns="45700" rIns="91401" bIns="45700" rtlCol="0">
            <a:spAutoFit/>
          </a:bodyPr>
          <a:lstStyle/>
          <a:p>
            <a:r>
              <a:rPr lang="en-US" sz="2000" dirty="0">
                <a:latin typeface="Sweet Sans Pro Light" panose="02000000000000000000" pitchFamily="50" charset="0"/>
                <a:cs typeface="Sweet Sans Pro Light" panose="02000000000000000000" pitchFamily="50" charset="0"/>
              </a:rPr>
              <a:t>A </a:t>
            </a:r>
            <a:r>
              <a:rPr lang="en-US" sz="2000" dirty="0">
                <a:solidFill>
                  <a:srgbClr val="ED1C24"/>
                </a:solidFill>
                <a:latin typeface="Sweet Sans Pro Light" panose="02000000000000000000" pitchFamily="50" charset="0"/>
                <a:cs typeface="Sweet Sans Pro Light" panose="02000000000000000000" pitchFamily="50" charset="0"/>
              </a:rPr>
              <a:t>*</a:t>
            </a:r>
            <a:r>
              <a:rPr lang="en-US" sz="2000" dirty="0">
                <a:latin typeface="Sweet Sans Pro Light" panose="02000000000000000000" pitchFamily="50" charset="0"/>
                <a:cs typeface="Sweet Sans Pro Light" panose="02000000000000000000" pitchFamily="50" charset="0"/>
              </a:rPr>
              <a:t> means we’ll cover it today</a:t>
            </a:r>
          </a:p>
        </p:txBody>
      </p:sp>
    </p:spTree>
    <p:extLst>
      <p:ext uri="{BB962C8B-B14F-4D97-AF65-F5344CB8AC3E}">
        <p14:creationId xmlns:p14="http://schemas.microsoft.com/office/powerpoint/2010/main" val="28348746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Tools</a:t>
            </a:r>
            <a:endParaRPr lang="en-US" dirty="0"/>
          </a:p>
        </p:txBody>
      </p:sp>
      <p:sp>
        <p:nvSpPr>
          <p:cNvPr id="3" name="Content Placeholder 2"/>
          <p:cNvSpPr>
            <a:spLocks noGrp="1"/>
          </p:cNvSpPr>
          <p:nvPr>
            <p:ph idx="1"/>
          </p:nvPr>
        </p:nvSpPr>
        <p:spPr/>
        <p:txBody>
          <a:bodyPr/>
          <a:lstStyle/>
          <a:p>
            <a:r>
              <a:rPr lang="en-US" dirty="0" smtClean="0"/>
              <a:t>Configuration – </a:t>
            </a:r>
            <a:r>
              <a:rPr lang="en-US" dirty="0" err="1" smtClean="0"/>
              <a:t>sp_Blitz</a:t>
            </a:r>
            <a:r>
              <a:rPr lang="en-US" dirty="0"/>
              <a:t>®</a:t>
            </a:r>
            <a:r>
              <a:rPr lang="en-US" dirty="0" smtClean="0"/>
              <a:t/>
            </a:r>
            <a:br>
              <a:rPr lang="en-US" dirty="0" smtClean="0"/>
            </a:br>
            <a:r>
              <a:rPr lang="en-US" dirty="0" smtClean="0">
                <a:latin typeface="Sweet Sans Pro" panose="02000000000000000000" pitchFamily="50" charset="0"/>
                <a:hlinkClick r:id="rId2"/>
              </a:rPr>
              <a:t>http://</a:t>
            </a:r>
            <a:r>
              <a:rPr lang="en-US" dirty="0">
                <a:latin typeface="Sweet Sans Pro" panose="02000000000000000000" pitchFamily="50" charset="0"/>
                <a:cs typeface="Sweet Sans Pro" panose="02000000000000000000" pitchFamily="50" charset="0"/>
                <a:hlinkClick r:id="rId2"/>
              </a:rPr>
              <a:t>brentozar.com/blitz</a:t>
            </a:r>
            <a:r>
              <a:rPr lang="en-US" dirty="0" smtClean="0">
                <a:latin typeface="Sweet Sans Pro" panose="02000000000000000000" pitchFamily="50" charset="0"/>
                <a:hlinkClick r:id="rId2"/>
              </a:rPr>
              <a:t>/</a:t>
            </a:r>
            <a:r>
              <a:rPr lang="en-US" dirty="0" smtClean="0">
                <a:latin typeface="Sweet Sans Pro" panose="02000000000000000000" pitchFamily="50" charset="0"/>
              </a:rPr>
              <a:t> </a:t>
            </a:r>
          </a:p>
          <a:p>
            <a:r>
              <a:rPr lang="en-US" dirty="0" smtClean="0"/>
              <a:t>Indexing – </a:t>
            </a:r>
            <a:r>
              <a:rPr lang="en-US" dirty="0" err="1" smtClean="0"/>
              <a:t>sp_BlitzIndex</a:t>
            </a:r>
            <a:r>
              <a:rPr lang="en-US" dirty="0"/>
              <a:t>®</a:t>
            </a:r>
            <a:r>
              <a:rPr lang="en-US" dirty="0" smtClean="0"/>
              <a:t/>
            </a:r>
            <a:br>
              <a:rPr lang="en-US" dirty="0" smtClean="0"/>
            </a:br>
            <a:r>
              <a:rPr lang="en-US" dirty="0" smtClean="0">
                <a:latin typeface="Sweet Sans Pro" panose="02000000000000000000" pitchFamily="50" charset="0"/>
                <a:hlinkClick r:id="rId3"/>
              </a:rPr>
              <a:t>http://</a:t>
            </a:r>
            <a:r>
              <a:rPr lang="en-US" dirty="0">
                <a:latin typeface="Sweet Sans Pro" panose="02000000000000000000" pitchFamily="50" charset="0"/>
                <a:cs typeface="Sweet Sans Pro" panose="02000000000000000000" pitchFamily="50" charset="0"/>
                <a:hlinkClick r:id="rId3"/>
              </a:rPr>
              <a:t>brentozar.com/blitzindex</a:t>
            </a:r>
            <a:r>
              <a:rPr lang="en-US" dirty="0" smtClean="0">
                <a:latin typeface="Sweet Sans Pro" panose="02000000000000000000" pitchFamily="50" charset="0"/>
                <a:hlinkClick r:id="rId3"/>
              </a:rPr>
              <a:t>/</a:t>
            </a:r>
            <a:r>
              <a:rPr lang="en-US" dirty="0" smtClean="0">
                <a:latin typeface="Sweet Sans Pro" panose="02000000000000000000" pitchFamily="50" charset="0"/>
              </a:rPr>
              <a:t> </a:t>
            </a:r>
          </a:p>
          <a:p>
            <a:r>
              <a:rPr lang="en-US" dirty="0" smtClean="0"/>
              <a:t>Poorly performing queries</a:t>
            </a:r>
            <a:br>
              <a:rPr lang="en-US" dirty="0" smtClean="0"/>
            </a:br>
            <a:r>
              <a:rPr lang="en-US" dirty="0" smtClean="0">
                <a:latin typeface="Sweet Sans Pro" panose="02000000000000000000" pitchFamily="50" charset="0"/>
                <a:cs typeface="Sweet Sans Pro" panose="02000000000000000000" pitchFamily="50" charset="0"/>
                <a:hlinkClick r:id="rId4"/>
              </a:rPr>
              <a:t>http://brentozar.com/go/plancache</a:t>
            </a:r>
            <a:r>
              <a:rPr lang="en-US" dirty="0" smtClean="0">
                <a:latin typeface="Sweet Sans Pro" panose="02000000000000000000" pitchFamily="50" charset="0"/>
                <a:cs typeface="Sweet Sans Pro" panose="02000000000000000000" pitchFamily="50" charset="0"/>
              </a:rPr>
              <a:t> </a:t>
            </a:r>
            <a:endParaRPr lang="en-US" dirty="0">
              <a:latin typeface="Sweet Sans Pro" panose="02000000000000000000" pitchFamily="50" charset="0"/>
              <a:cs typeface="Sweet Sans Pro" panose="02000000000000000000" pitchFamily="50" charset="0"/>
            </a:endParaRPr>
          </a:p>
        </p:txBody>
      </p:sp>
    </p:spTree>
    <p:extLst>
      <p:ext uri="{BB962C8B-B14F-4D97-AF65-F5344CB8AC3E}">
        <p14:creationId xmlns:p14="http://schemas.microsoft.com/office/powerpoint/2010/main" val="3863570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Let’s grab vital signs!</a:t>
            </a:r>
            <a:endParaRPr lang="en-US" dirty="0"/>
          </a:p>
        </p:txBody>
      </p:sp>
    </p:spTree>
    <p:extLst>
      <p:ext uri="{BB962C8B-B14F-4D97-AF65-F5344CB8AC3E}">
        <p14:creationId xmlns:p14="http://schemas.microsoft.com/office/powerpoint/2010/main" val="1643539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run a health check?</a:t>
            </a:r>
            <a:endParaRPr lang="en-US" dirty="0"/>
          </a:p>
        </p:txBody>
      </p:sp>
      <p:sp>
        <p:nvSpPr>
          <p:cNvPr id="3" name="Content Placeholder 2"/>
          <p:cNvSpPr>
            <a:spLocks noGrp="1"/>
          </p:cNvSpPr>
          <p:nvPr>
            <p:ph idx="1"/>
          </p:nvPr>
        </p:nvSpPr>
        <p:spPr/>
        <p:txBody>
          <a:bodyPr/>
          <a:lstStyle/>
          <a:p>
            <a:r>
              <a:rPr lang="en-US" dirty="0" smtClean="0"/>
              <a:t>You go to the doctor regularly:</a:t>
            </a:r>
          </a:p>
          <a:p>
            <a:pPr marL="1250115" lvl="1" indent="-457200"/>
            <a:r>
              <a:rPr lang="en-US" dirty="0" smtClean="0"/>
              <a:t>To make sure nothing is wrong.</a:t>
            </a:r>
          </a:p>
          <a:p>
            <a:pPr marL="1250115" lvl="1" indent="-457200"/>
            <a:r>
              <a:rPr lang="en-US" dirty="0" smtClean="0"/>
              <a:t>To get advice on your overall health.</a:t>
            </a:r>
          </a:p>
          <a:p>
            <a:pPr marL="457200" indent="-457200"/>
            <a:r>
              <a:rPr lang="en-US" dirty="0" smtClean="0"/>
              <a:t>Run a SQL Server health check for the same reasons!</a:t>
            </a:r>
          </a:p>
          <a:p>
            <a:pPr marL="457200" indent="-457200"/>
            <a:r>
              <a:rPr lang="en-US" dirty="0"/>
              <a:t>It’s an overview of system health.</a:t>
            </a:r>
          </a:p>
          <a:p>
            <a:pPr marL="457200" indent="-457200"/>
            <a:r>
              <a:rPr lang="en-US" dirty="0" smtClean="0"/>
              <a:t>It’s </a:t>
            </a:r>
            <a:r>
              <a:rPr lang="en-US" dirty="0"/>
              <a:t>your insurance policy</a:t>
            </a:r>
          </a:p>
          <a:p>
            <a:pPr marL="1250115" lvl="1" indent="-457200"/>
            <a:r>
              <a:rPr lang="en-US" dirty="0"/>
              <a:t>Things can break at any minute.</a:t>
            </a:r>
          </a:p>
          <a:p>
            <a:pPr marL="1250115" lvl="1" indent="-457200"/>
            <a:r>
              <a:rPr lang="en-US" dirty="0"/>
              <a:t>If you’re running health checks and you know things are okay, a sudden failure really is sudden.</a:t>
            </a:r>
          </a:p>
          <a:p>
            <a:pPr marL="457200" indent="-457200"/>
            <a:endParaRPr lang="en-US" dirty="0"/>
          </a:p>
        </p:txBody>
      </p:sp>
    </p:spTree>
    <p:extLst>
      <p:ext uri="{BB962C8B-B14F-4D97-AF65-F5344CB8AC3E}">
        <p14:creationId xmlns:p14="http://schemas.microsoft.com/office/powerpoint/2010/main" val="1497396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Analyzing the</a:t>
            </a:r>
            <a:br>
              <a:rPr lang="en-US" dirty="0" smtClean="0"/>
            </a:br>
            <a:r>
              <a:rPr lang="en-US" dirty="0" smtClean="0"/>
              <a:t>Data</a:t>
            </a:r>
            <a:endParaRPr lang="en-US" dirty="0"/>
          </a:p>
        </p:txBody>
      </p:sp>
      <p:sp>
        <p:nvSpPr>
          <p:cNvPr id="4" name="Text Placeholder 3"/>
          <p:cNvSpPr>
            <a:spLocks noGrp="1"/>
          </p:cNvSpPr>
          <p:nvPr>
            <p:ph type="body" idx="1"/>
          </p:nvPr>
        </p:nvSpPr>
        <p:spPr/>
        <p:txBody>
          <a:bodyPr/>
          <a:lstStyle/>
          <a:p>
            <a:endParaRPr lang="en-US"/>
          </a:p>
        </p:txBody>
      </p:sp>
      <p:pic>
        <p:nvPicPr>
          <p:cNvPr id="5" name="Picture 4" descr="Laboratory-Testing.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8912256" y="5067809"/>
            <a:ext cx="2792064" cy="3136966"/>
          </a:xfrm>
          <a:prstGeom prst="rect">
            <a:avLst/>
          </a:prstGeom>
        </p:spPr>
      </p:pic>
    </p:spTree>
    <p:extLst>
      <p:ext uri="{BB962C8B-B14F-4D97-AF65-F5344CB8AC3E}">
        <p14:creationId xmlns:p14="http://schemas.microsoft.com/office/powerpoint/2010/main" val="7208424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story are we going to tell?</a:t>
            </a:r>
            <a:endParaRPr lang="en-US" dirty="0"/>
          </a:p>
        </p:txBody>
      </p:sp>
    </p:spTree>
    <p:extLst>
      <p:ext uri="{BB962C8B-B14F-4D97-AF65-F5344CB8AC3E}">
        <p14:creationId xmlns:p14="http://schemas.microsoft.com/office/powerpoint/2010/main" val="13893081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Understand success</a:t>
            </a:r>
            <a:endParaRPr lang="en-US" dirty="0"/>
          </a:p>
        </p:txBody>
      </p:sp>
      <p:sp>
        <p:nvSpPr>
          <p:cNvPr id="4" name="Content Placeholder 3"/>
          <p:cNvSpPr>
            <a:spLocks noGrp="1"/>
          </p:cNvSpPr>
          <p:nvPr>
            <p:ph idx="1"/>
          </p:nvPr>
        </p:nvSpPr>
        <p:spPr/>
        <p:txBody>
          <a:bodyPr/>
          <a:lstStyle/>
          <a:p>
            <a:r>
              <a:rPr lang="en-US" dirty="0" smtClean="0"/>
              <a:t>If it’s not related to pain, don’t spend time on it.</a:t>
            </a:r>
          </a:p>
          <a:p>
            <a:pPr marL="1249927" lvl="1" indent="-457011"/>
            <a:r>
              <a:rPr lang="en-US" dirty="0" smtClean="0"/>
              <a:t>You don’t have to document that 1AM ETL is slow if people are worried about mid-day inventory queries.</a:t>
            </a:r>
          </a:p>
          <a:p>
            <a:pPr marL="1249927" lvl="1" indent="-457011"/>
            <a:r>
              <a:rPr lang="en-US" dirty="0" smtClean="0"/>
              <a:t>You do have to document supporting evidence.</a:t>
            </a:r>
          </a:p>
          <a:p>
            <a:pPr marL="457011" indent="-457011"/>
            <a:r>
              <a:rPr lang="en-US" dirty="0" smtClean="0"/>
              <a:t>If it is related to </a:t>
            </a:r>
            <a:r>
              <a:rPr lang="en-US" dirty="0" smtClean="0">
                <a:solidFill>
                  <a:schemeClr val="accent1"/>
                </a:solidFill>
              </a:rPr>
              <a:t>success</a:t>
            </a:r>
            <a:r>
              <a:rPr lang="en-US" dirty="0" smtClean="0"/>
              <a:t>, make sure you include it.</a:t>
            </a:r>
          </a:p>
          <a:p>
            <a:pPr marL="1250115" lvl="1" indent="-457200"/>
            <a:r>
              <a:rPr lang="en-US" dirty="0" smtClean="0"/>
              <a:t>No backups, no DBCC checks – let someone know.</a:t>
            </a:r>
          </a:p>
          <a:p>
            <a:pPr marL="457011" indent="-457011"/>
            <a:r>
              <a:rPr lang="en-US" dirty="0" smtClean="0"/>
              <a:t>Correlate findings for long term success.</a:t>
            </a:r>
          </a:p>
        </p:txBody>
      </p:sp>
    </p:spTree>
    <p:extLst>
      <p:ext uri="{BB962C8B-B14F-4D97-AF65-F5344CB8AC3E}">
        <p14:creationId xmlns:p14="http://schemas.microsoft.com/office/powerpoint/2010/main" val="7425254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should we show key stakeholders?</a:t>
            </a:r>
            <a:endParaRPr lang="en-US" dirty="0"/>
          </a:p>
        </p:txBody>
      </p:sp>
    </p:spTree>
    <p:extLst>
      <p:ext uri="{BB962C8B-B14F-4D97-AF65-F5344CB8AC3E}">
        <p14:creationId xmlns:p14="http://schemas.microsoft.com/office/powerpoint/2010/main" val="30304175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Focusing the Message</a:t>
            </a:r>
            <a:endParaRPr lang="en-US" dirty="0"/>
          </a:p>
        </p:txBody>
      </p:sp>
      <p:sp>
        <p:nvSpPr>
          <p:cNvPr id="4" name="Content Placeholder 3"/>
          <p:cNvSpPr>
            <a:spLocks noGrp="1"/>
          </p:cNvSpPr>
          <p:nvPr>
            <p:ph idx="1"/>
          </p:nvPr>
        </p:nvSpPr>
        <p:spPr/>
        <p:txBody>
          <a:bodyPr/>
          <a:lstStyle/>
          <a:p>
            <a:r>
              <a:rPr lang="en-US" dirty="0" smtClean="0"/>
              <a:t>Narrow down your message to a few salient points.</a:t>
            </a:r>
          </a:p>
          <a:p>
            <a:r>
              <a:rPr lang="en-US" dirty="0" smtClean="0"/>
              <a:t>Deliver the message based on evidence.</a:t>
            </a:r>
            <a:endParaRPr lang="en-US" dirty="0"/>
          </a:p>
        </p:txBody>
      </p:sp>
    </p:spTree>
    <p:extLst>
      <p:ext uri="{BB962C8B-B14F-4D97-AF65-F5344CB8AC3E}">
        <p14:creationId xmlns:p14="http://schemas.microsoft.com/office/powerpoint/2010/main" val="2070680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348710120"/>
              </p:ext>
            </p:extLst>
          </p:nvPr>
        </p:nvGraphicFramePr>
        <p:xfrm>
          <a:off x="758627" y="758627"/>
          <a:ext cx="11636587" cy="85005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98431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3163033878"/>
              </p:ext>
            </p:extLst>
          </p:nvPr>
        </p:nvGraphicFramePr>
        <p:xfrm>
          <a:off x="758627" y="758627"/>
          <a:ext cx="11636587" cy="8500535"/>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p:cNvSpPr/>
          <p:nvPr/>
        </p:nvSpPr>
        <p:spPr bwMode="auto">
          <a:xfrm rot="20599407">
            <a:off x="989733" y="3475704"/>
            <a:ext cx="11025334" cy="2802193"/>
          </a:xfrm>
          <a:prstGeom prst="rect">
            <a:avLst/>
          </a:prstGeom>
          <a:solidFill>
            <a:schemeClr val="tx2"/>
          </a:solid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3800" b="1" i="0" u="none" strike="noStrike" cap="none" normalizeH="0" baseline="0" dirty="0" smtClean="0">
                <a:ln>
                  <a:noFill/>
                </a:ln>
                <a:solidFill>
                  <a:srgbClr val="FF0000"/>
                </a:solidFill>
                <a:effectLst/>
                <a:latin typeface="Sweet Sans Pro Medium" panose="02000000000000000000" pitchFamily="50" charset="0"/>
                <a:sym typeface="GillSans" charset="0"/>
              </a:rPr>
              <a:t>NO!</a:t>
            </a:r>
          </a:p>
        </p:txBody>
      </p:sp>
    </p:spTree>
    <p:extLst>
      <p:ext uri="{BB962C8B-B14F-4D97-AF65-F5344CB8AC3E}">
        <p14:creationId xmlns:p14="http://schemas.microsoft.com/office/powerpoint/2010/main" val="10784323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595239667"/>
              </p:ext>
            </p:extLst>
          </p:nvPr>
        </p:nvGraphicFramePr>
        <p:xfrm>
          <a:off x="758613" y="325120"/>
          <a:ext cx="11704320" cy="7694507"/>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Straight Connector 2"/>
          <p:cNvCxnSpPr/>
          <p:nvPr/>
        </p:nvCxnSpPr>
        <p:spPr bwMode="auto">
          <a:xfrm>
            <a:off x="463998" y="6610775"/>
            <a:ext cx="12246187" cy="0"/>
          </a:xfrm>
          <a:prstGeom prst="line">
            <a:avLst/>
          </a:prstGeom>
          <a:blipFill dpi="0" rotWithShape="0">
            <a:blip r:embed="rId3"/>
            <a:srcRect/>
            <a:tile tx="0" ty="0" sx="100000" sy="100000" flip="none" algn="tl"/>
          </a:blipFill>
          <a:ln w="254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Picture 4"/>
          <p:cNvPicPr>
            <a:picLocks noChangeAspect="1"/>
          </p:cNvPicPr>
          <p:nvPr/>
        </p:nvPicPr>
        <p:blipFill>
          <a:blip r:embed="rId4"/>
          <a:stretch>
            <a:fillRect/>
          </a:stretch>
        </p:blipFill>
        <p:spPr>
          <a:xfrm>
            <a:off x="216747" y="6610775"/>
            <a:ext cx="494504" cy="433493"/>
          </a:xfrm>
          <a:prstGeom prst="rect">
            <a:avLst/>
          </a:prstGeom>
        </p:spPr>
      </p:pic>
    </p:spTree>
    <p:extLst>
      <p:ext uri="{BB962C8B-B14F-4D97-AF65-F5344CB8AC3E}">
        <p14:creationId xmlns:p14="http://schemas.microsoft.com/office/powerpoint/2010/main" val="3450883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learn?</a:t>
            </a:r>
            <a:endParaRPr lang="en-US" dirty="0"/>
          </a:p>
        </p:txBody>
      </p:sp>
      <p:sp>
        <p:nvSpPr>
          <p:cNvPr id="3" name="Content Placeholder 2"/>
          <p:cNvSpPr>
            <a:spLocks noGrp="1"/>
          </p:cNvSpPr>
          <p:nvPr>
            <p:ph idx="1"/>
          </p:nvPr>
        </p:nvSpPr>
        <p:spPr/>
        <p:txBody>
          <a:bodyPr/>
          <a:lstStyle/>
          <a:p>
            <a:r>
              <a:rPr lang="en-US" dirty="0" smtClean="0"/>
              <a:t>Convey a clear message to business users &amp; the ISV.</a:t>
            </a:r>
          </a:p>
          <a:p>
            <a:r>
              <a:rPr lang="en-US" dirty="0" smtClean="0"/>
              <a:t>Use simple, understandable images to prove your points.</a:t>
            </a:r>
          </a:p>
          <a:p>
            <a:r>
              <a:rPr lang="en-US" dirty="0" smtClean="0"/>
              <a:t>Isolate problems into clear responsibility areas:</a:t>
            </a:r>
          </a:p>
          <a:p>
            <a:pPr marL="1052102" lvl="1" indent="-457200">
              <a:buFont typeface="Arial" panose="020B0604020202020204" pitchFamily="34" charset="0"/>
              <a:buChar char="•"/>
            </a:pPr>
            <a:r>
              <a:rPr lang="en-US" dirty="0" smtClean="0"/>
              <a:t>“Boss: </a:t>
            </a:r>
            <a:r>
              <a:rPr lang="en-US" dirty="0"/>
              <a:t>W</a:t>
            </a:r>
            <a:r>
              <a:rPr lang="en-US" dirty="0" smtClean="0"/>
              <a:t>e need more/better storage so reports will be faster and they don’t block business users.”</a:t>
            </a:r>
          </a:p>
          <a:p>
            <a:pPr marL="1052102" lvl="1" indent="-457200">
              <a:buFont typeface="Arial" panose="020B0604020202020204" pitchFamily="34" charset="0"/>
              <a:buChar char="•"/>
            </a:pPr>
            <a:r>
              <a:rPr lang="en-US" dirty="0" smtClean="0"/>
              <a:t>“Vendor: We’d appreciate you supporting RCSI, readable </a:t>
            </a:r>
            <a:r>
              <a:rPr lang="en-US" dirty="0" err="1" smtClean="0"/>
              <a:t>secondaries</a:t>
            </a:r>
            <a:r>
              <a:rPr lang="en-US" dirty="0" smtClean="0"/>
              <a:t>, or a separate reporting schema.”</a:t>
            </a:r>
            <a:endParaRPr lang="en-US" dirty="0"/>
          </a:p>
        </p:txBody>
      </p:sp>
    </p:spTree>
    <p:extLst>
      <p:ext uri="{BB962C8B-B14F-4D97-AF65-F5344CB8AC3E}">
        <p14:creationId xmlns:p14="http://schemas.microsoft.com/office/powerpoint/2010/main" val="22620270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Solving the Problem</a:t>
            </a:r>
            <a:endParaRPr lang="en-US" dirty="0"/>
          </a:p>
        </p:txBody>
      </p:sp>
      <p:sp>
        <p:nvSpPr>
          <p:cNvPr id="3" name="Text Placeholder 2"/>
          <p:cNvSpPr>
            <a:spLocks noGrp="1"/>
          </p:cNvSpPr>
          <p:nvPr>
            <p:ph type="body" idx="1"/>
          </p:nvPr>
        </p:nvSpPr>
        <p:spPr/>
        <p:txBody>
          <a:bodyPr/>
          <a:lstStyle/>
          <a:p>
            <a:endParaRPr lang="en-US"/>
          </a:p>
        </p:txBody>
      </p:sp>
      <p:pic>
        <p:nvPicPr>
          <p:cNvPr id="5" name="Picture 4" descr="Servic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6191" y="5129421"/>
            <a:ext cx="1918133" cy="3075354"/>
          </a:xfrm>
          <a:prstGeom prst="rect">
            <a:avLst/>
          </a:prstGeom>
        </p:spPr>
      </p:pic>
    </p:spTree>
    <p:extLst>
      <p:ext uri="{BB962C8B-B14F-4D97-AF65-F5344CB8AC3E}">
        <p14:creationId xmlns:p14="http://schemas.microsoft.com/office/powerpoint/2010/main" val="5762309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check your ISV applications?</a:t>
            </a:r>
            <a:endParaRPr lang="en-US" dirty="0"/>
          </a:p>
        </p:txBody>
      </p:sp>
      <p:sp>
        <p:nvSpPr>
          <p:cNvPr id="3" name="Content Placeholder 2"/>
          <p:cNvSpPr>
            <a:spLocks noGrp="1"/>
          </p:cNvSpPr>
          <p:nvPr>
            <p:ph idx="1"/>
          </p:nvPr>
        </p:nvSpPr>
        <p:spPr/>
        <p:txBody>
          <a:bodyPr/>
          <a:lstStyle/>
          <a:p>
            <a:r>
              <a:rPr lang="en-US" dirty="0" smtClean="0"/>
              <a:t>Point the finger of blame in the right direction.</a:t>
            </a:r>
          </a:p>
          <a:p>
            <a:r>
              <a:rPr lang="en-US" dirty="0" smtClean="0"/>
              <a:t>Break problems into two sections:</a:t>
            </a:r>
          </a:p>
          <a:p>
            <a:pPr marL="1052102" lvl="1" indent="-457200">
              <a:buFont typeface="Arial" panose="020B0604020202020204" pitchFamily="34" charset="0"/>
              <a:buChar char="•"/>
            </a:pPr>
            <a:r>
              <a:rPr lang="en-US" dirty="0" smtClean="0"/>
              <a:t>Infrastructure problems</a:t>
            </a:r>
          </a:p>
          <a:p>
            <a:pPr marL="1052102" lvl="1" indent="-457200">
              <a:buFont typeface="Arial" panose="020B0604020202020204" pitchFamily="34" charset="0"/>
              <a:buChar char="•"/>
            </a:pPr>
            <a:r>
              <a:rPr lang="en-US" dirty="0" smtClean="0"/>
              <a:t>Software problems</a:t>
            </a:r>
          </a:p>
          <a:p>
            <a:r>
              <a:rPr lang="en-US" dirty="0" smtClean="0"/>
              <a:t>Promotes better communication with the vendor.</a:t>
            </a:r>
          </a:p>
          <a:p>
            <a:pPr marL="1052102" lvl="1" indent="-457200">
              <a:buFont typeface="Arial" panose="020B0604020202020204" pitchFamily="34" charset="0"/>
              <a:buChar char="•"/>
            </a:pPr>
            <a:r>
              <a:rPr lang="en-US" dirty="0" smtClean="0"/>
              <a:t>Focus on making the product better.</a:t>
            </a:r>
          </a:p>
          <a:p>
            <a:pPr marL="1052102" lvl="1" indent="-457200">
              <a:buFont typeface="Arial" panose="020B0604020202020204" pitchFamily="34" charset="0"/>
              <a:buChar char="•"/>
            </a:pPr>
            <a:r>
              <a:rPr lang="en-US" dirty="0" smtClean="0"/>
              <a:t>Do it before it’s a problem.</a:t>
            </a:r>
          </a:p>
          <a:p>
            <a:pPr marL="1052102" lvl="1" indent="-457200">
              <a:buFont typeface="Arial" panose="020B0604020202020204" pitchFamily="34" charset="0"/>
              <a:buChar char="•"/>
            </a:pPr>
            <a:r>
              <a:rPr lang="en-US" dirty="0" smtClean="0"/>
              <a:t>Stop complaining, start helping.</a:t>
            </a:r>
          </a:p>
        </p:txBody>
      </p:sp>
    </p:spTree>
    <p:extLst>
      <p:ext uri="{BB962C8B-B14F-4D97-AF65-F5344CB8AC3E}">
        <p14:creationId xmlns:p14="http://schemas.microsoft.com/office/powerpoint/2010/main" val="137998012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Detail Solutions</a:t>
            </a:r>
            <a:endParaRPr lang="en-US" dirty="0"/>
          </a:p>
        </p:txBody>
      </p:sp>
      <p:sp>
        <p:nvSpPr>
          <p:cNvPr id="5" name="Content Placeholder 4"/>
          <p:cNvSpPr>
            <a:spLocks noGrp="1"/>
          </p:cNvSpPr>
          <p:nvPr>
            <p:ph idx="1"/>
          </p:nvPr>
        </p:nvSpPr>
        <p:spPr/>
        <p:txBody>
          <a:bodyPr/>
          <a:lstStyle/>
          <a:p>
            <a:r>
              <a:rPr lang="en-US" dirty="0" smtClean="0"/>
              <a:t>Create a list of possible solutions</a:t>
            </a:r>
          </a:p>
          <a:p>
            <a:pPr marL="1052102" lvl="1" indent="-457200">
              <a:buFont typeface="Arial" panose="020B0604020202020204" pitchFamily="34" charset="0"/>
              <a:buChar char="•"/>
            </a:pPr>
            <a:r>
              <a:rPr lang="en-US" dirty="0" smtClean="0"/>
              <a:t>Match the solution to a symptom and pain.</a:t>
            </a:r>
          </a:p>
          <a:p>
            <a:pPr marL="1052102" lvl="1" indent="-457200">
              <a:buFont typeface="Arial" panose="020B0604020202020204" pitchFamily="34" charset="0"/>
              <a:buChar char="•"/>
            </a:pPr>
            <a:r>
              <a:rPr lang="en-US" dirty="0" smtClean="0"/>
              <a:t>Detail a list of risks with the solution.</a:t>
            </a:r>
          </a:p>
          <a:p>
            <a:pPr marL="1052102" lvl="1" indent="-457200">
              <a:buFont typeface="Arial" panose="020B0604020202020204" pitchFamily="34" charset="0"/>
              <a:buChar char="•"/>
            </a:pPr>
            <a:r>
              <a:rPr lang="en-US" dirty="0" smtClean="0"/>
              <a:t>Mitigate each risk.</a:t>
            </a:r>
          </a:p>
          <a:p>
            <a:pPr marL="457129" indent="-457129"/>
            <a:r>
              <a:rPr lang="en-US" dirty="0" smtClean="0"/>
              <a:t>People like options</a:t>
            </a:r>
          </a:p>
          <a:p>
            <a:pPr marL="1052102" lvl="1" indent="-457200">
              <a:buFont typeface="Arial" panose="020B0604020202020204" pitchFamily="34" charset="0"/>
              <a:buChar char="•"/>
            </a:pPr>
            <a:r>
              <a:rPr lang="en-US" dirty="0" smtClean="0"/>
              <a:t>Even when the options are “get better or stay sick”.</a:t>
            </a:r>
          </a:p>
          <a:p>
            <a:pPr marL="1052102" lvl="1" indent="-457200">
              <a:buFont typeface="Arial" panose="020B0604020202020204" pitchFamily="34" charset="0"/>
              <a:buChar char="•"/>
            </a:pPr>
            <a:r>
              <a:rPr lang="en-US" dirty="0" smtClean="0"/>
              <a:t>Provide a local option for every vendor fix. Sometimes we can fix the vendor’s code problem with faster cores or more RAM.</a:t>
            </a:r>
          </a:p>
          <a:p>
            <a:pPr marL="1250044" lvl="1" indent="-457129"/>
            <a:endParaRPr lang="en-US" dirty="0" smtClean="0"/>
          </a:p>
        </p:txBody>
      </p:sp>
    </p:spTree>
    <p:extLst>
      <p:ext uri="{BB962C8B-B14F-4D97-AF65-F5344CB8AC3E}">
        <p14:creationId xmlns:p14="http://schemas.microsoft.com/office/powerpoint/2010/main" val="2657042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“Stop doing that!”</a:t>
            </a:r>
            <a:endParaRPr lang="en-US" dirty="0"/>
          </a:p>
        </p:txBody>
      </p:sp>
      <p:sp>
        <p:nvSpPr>
          <p:cNvPr id="3" name="Content Placeholder 2"/>
          <p:cNvSpPr>
            <a:spLocks noGrp="1"/>
          </p:cNvSpPr>
          <p:nvPr>
            <p:ph idx="1"/>
          </p:nvPr>
        </p:nvSpPr>
        <p:spPr/>
        <p:txBody>
          <a:bodyPr/>
          <a:lstStyle/>
          <a:p>
            <a:r>
              <a:rPr lang="en-US" dirty="0" smtClean="0"/>
              <a:t>Don’t just point, provide a road map.</a:t>
            </a:r>
          </a:p>
          <a:p>
            <a:r>
              <a:rPr lang="en-US" dirty="0"/>
              <a:t>Proposing solutions builds trust.</a:t>
            </a:r>
          </a:p>
          <a:p>
            <a:endParaRPr lang="en-US" dirty="0" smtClean="0"/>
          </a:p>
          <a:p>
            <a:r>
              <a:rPr lang="en-US" dirty="0" smtClean="0"/>
              <a:t>Describe anti-patterns that can get in the way.</a:t>
            </a:r>
          </a:p>
          <a:p>
            <a:pPr marL="1052102" lvl="1" indent="-457200">
              <a:buFont typeface="Arial" panose="020B0604020202020204" pitchFamily="34" charset="0"/>
              <a:buChar char="•"/>
            </a:pPr>
            <a:r>
              <a:rPr lang="en-US" dirty="0" smtClean="0"/>
              <a:t>Is the ISV writing cursors?</a:t>
            </a:r>
          </a:p>
          <a:p>
            <a:pPr marL="1052102" lvl="1" indent="-457200">
              <a:buFont typeface="Arial" panose="020B0604020202020204" pitchFamily="34" charset="0"/>
              <a:buChar char="•"/>
            </a:pPr>
            <a:r>
              <a:rPr lang="en-US" dirty="0" smtClean="0"/>
              <a:t>Is there no index maintenance?</a:t>
            </a:r>
          </a:p>
          <a:p>
            <a:pPr marL="1052102" lvl="1" indent="-457200">
              <a:buFont typeface="Arial" panose="020B0604020202020204" pitchFamily="34" charset="0"/>
              <a:buChar char="•"/>
            </a:pPr>
            <a:r>
              <a:rPr lang="en-US" dirty="0" smtClean="0"/>
              <a:t>Is there too much index maintenance?</a:t>
            </a:r>
          </a:p>
          <a:p>
            <a:pPr marL="654050" indent="-654050">
              <a:tabLst>
                <a:tab pos="0" algn="l"/>
              </a:tabLst>
            </a:pPr>
            <a:endParaRPr lang="en-US" dirty="0" smtClean="0"/>
          </a:p>
          <a:p>
            <a:pPr marL="457129" indent="-457129"/>
            <a:endParaRPr lang="en-US" dirty="0" smtClean="0"/>
          </a:p>
        </p:txBody>
      </p:sp>
    </p:spTree>
    <p:extLst>
      <p:ext uri="{BB962C8B-B14F-4D97-AF65-F5344CB8AC3E}">
        <p14:creationId xmlns:p14="http://schemas.microsoft.com/office/powerpoint/2010/main" val="862264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300" dirty="0"/>
              <a:t>Make a map to </a:t>
            </a:r>
            <a:r>
              <a:rPr lang="en-US" sz="7300" dirty="0">
                <a:solidFill>
                  <a:srgbClr val="ED1C24"/>
                </a:solidFill>
              </a:rPr>
              <a:t>success</a:t>
            </a:r>
            <a:r>
              <a:rPr lang="en-US" sz="7300" dirty="0"/>
              <a:t>.</a:t>
            </a:r>
            <a:br>
              <a:rPr lang="en-US" sz="7300" dirty="0"/>
            </a:br>
            <a:r>
              <a:rPr lang="en-US" sz="7300" dirty="0"/>
              <a:t>Point out </a:t>
            </a:r>
            <a:r>
              <a:rPr lang="en-US" sz="7300" dirty="0">
                <a:solidFill>
                  <a:schemeClr val="accent1"/>
                </a:solidFill>
              </a:rPr>
              <a:t>failure</a:t>
            </a:r>
            <a:r>
              <a:rPr lang="en-US" sz="7300" dirty="0">
                <a:solidFill>
                  <a:schemeClr val="accent2"/>
                </a:solidFill>
              </a:rPr>
              <a:t> </a:t>
            </a:r>
            <a:r>
              <a:rPr lang="en-US" sz="7300" dirty="0"/>
              <a:t>pitfalls.</a:t>
            </a:r>
          </a:p>
        </p:txBody>
      </p:sp>
    </p:spTree>
    <p:extLst>
      <p:ext uri="{BB962C8B-B14F-4D97-AF65-F5344CB8AC3E}">
        <p14:creationId xmlns:p14="http://schemas.microsoft.com/office/powerpoint/2010/main" val="2400529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Create an action plan</a:t>
            </a:r>
            <a:endParaRPr lang="en-US" dirty="0"/>
          </a:p>
        </p:txBody>
      </p:sp>
      <p:sp>
        <p:nvSpPr>
          <p:cNvPr id="5" name="Content Placeholder 4"/>
          <p:cNvSpPr>
            <a:spLocks noGrp="1"/>
          </p:cNvSpPr>
          <p:nvPr>
            <p:ph idx="1"/>
          </p:nvPr>
        </p:nvSpPr>
        <p:spPr/>
        <p:txBody>
          <a:bodyPr/>
          <a:lstStyle/>
          <a:p>
            <a:r>
              <a:rPr lang="en-US" dirty="0" smtClean="0"/>
              <a:t>Provide a solution that can be accomplished in stages.</a:t>
            </a:r>
          </a:p>
          <a:p>
            <a:pPr marL="1052102" lvl="1" indent="-457200">
              <a:buFont typeface="Arial" panose="020B0604020202020204" pitchFamily="34" charset="0"/>
              <a:buChar char="•"/>
            </a:pPr>
            <a:r>
              <a:rPr lang="en-US" dirty="0" smtClean="0"/>
              <a:t>Some things will be clean up.</a:t>
            </a:r>
          </a:p>
          <a:p>
            <a:pPr marL="1052102" lvl="1" indent="-457200">
              <a:buFont typeface="Arial" panose="020B0604020202020204" pitchFamily="34" charset="0"/>
              <a:buChar char="•"/>
            </a:pPr>
            <a:r>
              <a:rPr lang="en-US" dirty="0" smtClean="0"/>
              <a:t>Others will be small projects.</a:t>
            </a:r>
          </a:p>
          <a:p>
            <a:pPr marL="1052102" lvl="1" indent="-457200">
              <a:buFont typeface="Arial" panose="020B0604020202020204" pitchFamily="34" charset="0"/>
              <a:buChar char="•"/>
            </a:pPr>
            <a:r>
              <a:rPr lang="en-US" dirty="0" smtClean="0"/>
              <a:t>There may even be large projects.</a:t>
            </a:r>
          </a:p>
          <a:p>
            <a:pPr marL="457129" indent="-457129"/>
            <a:r>
              <a:rPr lang="en-US" dirty="0" smtClean="0"/>
              <a:t>A prioritized plan makes implementation easier.</a:t>
            </a:r>
          </a:p>
          <a:p>
            <a:pPr marL="1052102" lvl="1" indent="-457200">
              <a:buFont typeface="Arial" panose="020B0604020202020204" pitchFamily="34" charset="0"/>
              <a:buChar char="•"/>
            </a:pPr>
            <a:r>
              <a:rPr lang="en-US" dirty="0" smtClean="0"/>
              <a:t>Short, medium, long term.</a:t>
            </a:r>
          </a:p>
          <a:p>
            <a:pPr marL="1052102" lvl="1" indent="-457200">
              <a:buFont typeface="Arial" panose="020B0604020202020204" pitchFamily="34" charset="0"/>
              <a:buChar char="•"/>
            </a:pPr>
            <a:r>
              <a:rPr lang="en-US" dirty="0" smtClean="0"/>
              <a:t>Time frame for each stage.</a:t>
            </a:r>
            <a:endParaRPr lang="en-US" dirty="0"/>
          </a:p>
        </p:txBody>
      </p:sp>
    </p:spTree>
    <p:extLst>
      <p:ext uri="{BB962C8B-B14F-4D97-AF65-F5344CB8AC3E}">
        <p14:creationId xmlns:p14="http://schemas.microsoft.com/office/powerpoint/2010/main" val="3961061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vendor’s plan?</a:t>
            </a:r>
            <a:endParaRPr lang="en-US" dirty="0"/>
          </a:p>
        </p:txBody>
      </p:sp>
      <p:sp>
        <p:nvSpPr>
          <p:cNvPr id="3" name="Content Placeholder 2"/>
          <p:cNvSpPr>
            <a:spLocks noGrp="1"/>
          </p:cNvSpPr>
          <p:nvPr>
            <p:ph idx="1"/>
          </p:nvPr>
        </p:nvSpPr>
        <p:spPr/>
        <p:txBody>
          <a:bodyPr/>
          <a:lstStyle/>
          <a:p>
            <a:r>
              <a:rPr lang="en-US" dirty="0" smtClean="0"/>
              <a:t>Detail the problems you found.</a:t>
            </a:r>
          </a:p>
          <a:p>
            <a:pPr marL="1052102" lvl="1" indent="-457200">
              <a:buFont typeface="Arial" panose="020B0604020202020204" pitchFamily="34" charset="0"/>
              <a:buChar char="•"/>
            </a:pPr>
            <a:r>
              <a:rPr lang="en-US" dirty="0" smtClean="0"/>
              <a:t>Be specific.</a:t>
            </a:r>
          </a:p>
          <a:p>
            <a:pPr marL="1052102" lvl="1" indent="-457200">
              <a:buFont typeface="Arial" panose="020B0604020202020204" pitchFamily="34" charset="0"/>
              <a:buChar char="•"/>
            </a:pPr>
            <a:r>
              <a:rPr lang="en-US" dirty="0" smtClean="0"/>
              <a:t>Describe problem queries and provide steps to reproduce.</a:t>
            </a:r>
          </a:p>
          <a:p>
            <a:r>
              <a:rPr lang="en-US" dirty="0" smtClean="0"/>
              <a:t>Be aware that your priority may not reflect the vendor’s:</a:t>
            </a:r>
          </a:p>
          <a:p>
            <a:pPr marL="1052102" lvl="1" indent="-457200">
              <a:buFont typeface="Arial" panose="020B0604020202020204" pitchFamily="34" charset="0"/>
              <a:buChar char="•"/>
            </a:pPr>
            <a:r>
              <a:rPr lang="en-US" dirty="0" smtClean="0"/>
              <a:t>Big fixes won’t be fast.</a:t>
            </a:r>
          </a:p>
          <a:p>
            <a:pPr marL="1052102" lvl="1" indent="-457200">
              <a:buFont typeface="Arial" panose="020B0604020202020204" pitchFamily="34" charset="0"/>
              <a:buChar char="•"/>
            </a:pPr>
            <a:r>
              <a:rPr lang="en-US" dirty="0" smtClean="0"/>
              <a:t>What seems trivial may be hard.</a:t>
            </a:r>
          </a:p>
          <a:p>
            <a:r>
              <a:rPr lang="en-US" dirty="0" smtClean="0"/>
              <a:t>Do push for a roadmap, but know that specific dates may be hard to get.</a:t>
            </a:r>
            <a:endParaRPr lang="en-US" dirty="0"/>
          </a:p>
        </p:txBody>
      </p:sp>
    </p:spTree>
    <p:extLst>
      <p:ext uri="{BB962C8B-B14F-4D97-AF65-F5344CB8AC3E}">
        <p14:creationId xmlns:p14="http://schemas.microsoft.com/office/powerpoint/2010/main" val="311249113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surprises</a:t>
            </a:r>
            <a:endParaRPr lang="en-US" dirty="0"/>
          </a:p>
        </p:txBody>
      </p:sp>
      <p:sp>
        <p:nvSpPr>
          <p:cNvPr id="3" name="Content Placeholder 2"/>
          <p:cNvSpPr>
            <a:spLocks noGrp="1"/>
          </p:cNvSpPr>
          <p:nvPr>
            <p:ph idx="1"/>
          </p:nvPr>
        </p:nvSpPr>
        <p:spPr/>
        <p:txBody>
          <a:bodyPr/>
          <a:lstStyle/>
          <a:p>
            <a:r>
              <a:rPr lang="en-US" dirty="0" smtClean="0"/>
              <a:t>Everything in the action plan must be documented.</a:t>
            </a:r>
          </a:p>
          <a:p>
            <a:pPr marL="1052102" lvl="1" indent="-457200">
              <a:buFont typeface="Arial" panose="020B0604020202020204" pitchFamily="34" charset="0"/>
              <a:buChar char="•"/>
            </a:pPr>
            <a:r>
              <a:rPr lang="en-US" dirty="0" smtClean="0"/>
              <a:t>Provide supporting evidence.</a:t>
            </a:r>
          </a:p>
          <a:p>
            <a:pPr marL="1052102" lvl="1" indent="-457200">
              <a:buFont typeface="Arial" panose="020B0604020202020204" pitchFamily="34" charset="0"/>
              <a:buChar char="•"/>
            </a:pPr>
            <a:r>
              <a:rPr lang="en-US" dirty="0" smtClean="0"/>
              <a:t>If it doesn’t relate to the pain points, throw it out.</a:t>
            </a:r>
          </a:p>
          <a:p>
            <a:pPr marL="1052102" lvl="1" indent="-457200">
              <a:buFont typeface="Arial" panose="020B0604020202020204" pitchFamily="34" charset="0"/>
              <a:buChar char="•"/>
            </a:pPr>
            <a:r>
              <a:rPr lang="en-US" dirty="0" smtClean="0"/>
              <a:t>If it doesn’t relate to success, throw it out.</a:t>
            </a:r>
          </a:p>
          <a:p>
            <a:pPr marL="654050" indent="-654050">
              <a:tabLst/>
            </a:pPr>
            <a:r>
              <a:rPr lang="en-US" dirty="0" smtClean="0"/>
              <a:t>Solutions should be reasonable.</a:t>
            </a:r>
          </a:p>
          <a:p>
            <a:pPr marL="1248952" lvl="1" indent="-654050">
              <a:buFont typeface="Arial" panose="020B0604020202020204" pitchFamily="34" charset="0"/>
              <a:buChar char="•"/>
            </a:pPr>
            <a:r>
              <a:rPr lang="en-US" dirty="0" smtClean="0"/>
              <a:t>The solution shouldn’t be “buy new servers and SAN” or “write a new app”.</a:t>
            </a:r>
          </a:p>
          <a:p>
            <a:pPr marL="1248952" lvl="1" indent="-654050">
              <a:buFont typeface="Arial" panose="020B0604020202020204" pitchFamily="34" charset="0"/>
              <a:buChar char="•"/>
            </a:pPr>
            <a:r>
              <a:rPr lang="en-US" dirty="0" smtClean="0"/>
              <a:t>Focus on measurable goals.</a:t>
            </a:r>
          </a:p>
          <a:p>
            <a:pPr marL="457176" indent="-457176"/>
            <a:endParaRPr lang="en-US" dirty="0"/>
          </a:p>
        </p:txBody>
      </p:sp>
    </p:spTree>
    <p:extLst>
      <p:ext uri="{BB962C8B-B14F-4D97-AF65-F5344CB8AC3E}">
        <p14:creationId xmlns:p14="http://schemas.microsoft.com/office/powerpoint/2010/main" val="2019905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Meticulous Documentation?</a:t>
            </a:r>
            <a:endParaRPr lang="en-US" dirty="0"/>
          </a:p>
        </p:txBody>
      </p:sp>
      <p:sp>
        <p:nvSpPr>
          <p:cNvPr id="3" name="Content Placeholder 2"/>
          <p:cNvSpPr>
            <a:spLocks noGrp="1"/>
          </p:cNvSpPr>
          <p:nvPr>
            <p:ph idx="1"/>
          </p:nvPr>
        </p:nvSpPr>
        <p:spPr/>
        <p:txBody>
          <a:bodyPr/>
          <a:lstStyle/>
          <a:p>
            <a:r>
              <a:rPr lang="en-US" dirty="0" smtClean="0"/>
              <a:t>Someone else already wrote an overview.</a:t>
            </a:r>
          </a:p>
          <a:p>
            <a:r>
              <a:rPr lang="en-US" dirty="0" smtClean="0"/>
              <a:t>Provide a recommended reading/viewing list.</a:t>
            </a:r>
          </a:p>
          <a:p>
            <a:pPr marL="1052102" lvl="1" indent="-457200">
              <a:buFont typeface="Arial" panose="020B0604020202020204" pitchFamily="34" charset="0"/>
              <a:buChar char="•"/>
            </a:pPr>
            <a:r>
              <a:rPr lang="en-US" dirty="0" smtClean="0">
                <a:solidFill>
                  <a:schemeClr val="accent1"/>
                </a:solidFill>
              </a:rPr>
              <a:t>Don’t</a:t>
            </a:r>
            <a:r>
              <a:rPr lang="en-US" dirty="0" smtClean="0"/>
              <a:t> reinvent the wheel.</a:t>
            </a:r>
          </a:p>
          <a:p>
            <a:pPr marL="1052102" lvl="1" indent="-457200">
              <a:buFont typeface="Arial" panose="020B0604020202020204" pitchFamily="34" charset="0"/>
              <a:buChar char="•"/>
            </a:pPr>
            <a:r>
              <a:rPr lang="en-US" dirty="0" smtClean="0">
                <a:solidFill>
                  <a:schemeClr val="accent1"/>
                </a:solidFill>
              </a:rPr>
              <a:t>Don’t</a:t>
            </a:r>
            <a:r>
              <a:rPr lang="en-US" dirty="0" smtClean="0"/>
              <a:t> re-explain virtual log files.</a:t>
            </a:r>
          </a:p>
          <a:p>
            <a:pPr marL="1052102" lvl="1" indent="-457200">
              <a:buFont typeface="Arial" panose="020B0604020202020204" pitchFamily="34" charset="0"/>
              <a:buChar char="•"/>
            </a:pPr>
            <a:r>
              <a:rPr lang="en-US" b="1" dirty="0" smtClean="0"/>
              <a:t>Do</a:t>
            </a:r>
            <a:r>
              <a:rPr lang="en-US" dirty="0" smtClean="0"/>
              <a:t> provide helpful, relevant links.</a:t>
            </a:r>
          </a:p>
          <a:p>
            <a:r>
              <a:rPr lang="en-US" dirty="0" smtClean="0"/>
              <a:t>Highlight problems and point people to another explanation when you can’t summarize quickly.</a:t>
            </a:r>
            <a:endParaRPr lang="en-US" dirty="0"/>
          </a:p>
        </p:txBody>
      </p:sp>
    </p:spTree>
    <p:extLst>
      <p:ext uri="{BB962C8B-B14F-4D97-AF65-F5344CB8AC3E}">
        <p14:creationId xmlns:p14="http://schemas.microsoft.com/office/powerpoint/2010/main" val="1776378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Staying </a:t>
            </a:r>
            <a:br>
              <a:rPr lang="en-US" dirty="0" smtClean="0"/>
            </a:br>
            <a:r>
              <a:rPr lang="en-US" dirty="0" smtClean="0"/>
              <a:t>in Shape</a:t>
            </a:r>
            <a:endParaRPr lang="en-US" dirty="0"/>
          </a:p>
        </p:txBody>
      </p:sp>
      <p:sp>
        <p:nvSpPr>
          <p:cNvPr id="5" name="Text Placeholder 4"/>
          <p:cNvSpPr>
            <a:spLocks noGrp="1"/>
          </p:cNvSpPr>
          <p:nvPr>
            <p:ph type="body" idx="1"/>
          </p:nvPr>
        </p:nvSpPr>
        <p:spPr/>
        <p:txBody>
          <a:bodyPr/>
          <a:lstStyle/>
          <a:p>
            <a:endParaRPr lang="en-US"/>
          </a:p>
        </p:txBody>
      </p:sp>
      <p:pic>
        <p:nvPicPr>
          <p:cNvPr id="6" name="Picture 5" descr="Health-Maintenanc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842624" y="5555441"/>
            <a:ext cx="1861697" cy="2649338"/>
          </a:xfrm>
          <a:prstGeom prst="rect">
            <a:avLst/>
          </a:prstGeom>
        </p:spPr>
      </p:pic>
    </p:spTree>
    <p:extLst>
      <p:ext uri="{BB962C8B-B14F-4D97-AF65-F5344CB8AC3E}">
        <p14:creationId xmlns:p14="http://schemas.microsoft.com/office/powerpoint/2010/main" val="2938451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Success Criteria</a:t>
            </a:r>
            <a:endParaRPr lang="en-US" dirty="0"/>
          </a:p>
        </p:txBody>
      </p:sp>
      <p:sp>
        <p:nvSpPr>
          <p:cNvPr id="5" name="Content Placeholder 4"/>
          <p:cNvSpPr>
            <a:spLocks noGrp="1"/>
          </p:cNvSpPr>
          <p:nvPr>
            <p:ph idx="1"/>
          </p:nvPr>
        </p:nvSpPr>
        <p:spPr/>
        <p:txBody>
          <a:bodyPr/>
          <a:lstStyle/>
          <a:p>
            <a:r>
              <a:rPr lang="en-US" dirty="0"/>
              <a:t>How do you know you’re getting better?</a:t>
            </a:r>
          </a:p>
          <a:p>
            <a:pPr marL="457176" indent="-457176"/>
            <a:r>
              <a:rPr lang="en-US" dirty="0" smtClean="0"/>
              <a:t>Define success criteria</a:t>
            </a:r>
          </a:p>
          <a:p>
            <a:r>
              <a:rPr lang="en-US" dirty="0" smtClean="0"/>
              <a:t>Recommendations should include success metrics.</a:t>
            </a:r>
          </a:p>
          <a:p>
            <a:r>
              <a:rPr lang="en-US" dirty="0" smtClean="0"/>
              <a:t>Examples:</a:t>
            </a:r>
          </a:p>
          <a:p>
            <a:pPr marL="1250091" lvl="1" indent="-457176"/>
            <a:r>
              <a:rPr lang="en-US" dirty="0" smtClean="0"/>
              <a:t>Reduction in PAGEIOLATCH_*</a:t>
            </a:r>
          </a:p>
          <a:p>
            <a:pPr marL="1250091" lvl="1" indent="-457176"/>
            <a:r>
              <a:rPr lang="en-US" dirty="0" smtClean="0"/>
              <a:t>I/O latency should be reduced</a:t>
            </a:r>
          </a:p>
          <a:p>
            <a:pPr marL="1250091" lvl="1" indent="-457176"/>
            <a:r>
              <a:rPr lang="en-US" dirty="0" smtClean="0"/>
              <a:t>Users will stop complaining</a:t>
            </a:r>
          </a:p>
          <a:p>
            <a:pPr marL="457176" indent="-457176"/>
            <a:endParaRPr lang="en-US" dirty="0" smtClean="0"/>
          </a:p>
        </p:txBody>
      </p:sp>
    </p:spTree>
    <p:extLst>
      <p:ext uri="{BB962C8B-B14F-4D97-AF65-F5344CB8AC3E}">
        <p14:creationId xmlns:p14="http://schemas.microsoft.com/office/powerpoint/2010/main" val="30170349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Detection</a:t>
            </a:r>
            <a:endParaRPr lang="en-US" dirty="0"/>
          </a:p>
        </p:txBody>
      </p:sp>
      <p:sp>
        <p:nvSpPr>
          <p:cNvPr id="5" name="Content Placeholder 4"/>
          <p:cNvSpPr>
            <a:spLocks noGrp="1"/>
          </p:cNvSpPr>
          <p:nvPr>
            <p:ph idx="1"/>
          </p:nvPr>
        </p:nvSpPr>
        <p:spPr/>
        <p:txBody>
          <a:bodyPr/>
          <a:lstStyle/>
          <a:p>
            <a:r>
              <a:rPr lang="en-US" dirty="0" smtClean="0"/>
              <a:t>Perform regular server reviews.</a:t>
            </a:r>
          </a:p>
          <a:p>
            <a:r>
              <a:rPr lang="en-US" dirty="0" smtClean="0"/>
              <a:t>Use high level scripts to find major problems.</a:t>
            </a:r>
          </a:p>
          <a:p>
            <a:pPr marL="1052102" lvl="1" indent="-457200">
              <a:buFont typeface="Arial" panose="020B0604020202020204" pitchFamily="34" charset="0"/>
              <a:buChar char="•"/>
            </a:pPr>
            <a:r>
              <a:rPr lang="en-US" dirty="0" err="1" smtClean="0"/>
              <a:t>sp_Blitz</a:t>
            </a:r>
            <a:r>
              <a:rPr lang="en-US" dirty="0" smtClean="0"/>
              <a:t>®</a:t>
            </a:r>
          </a:p>
          <a:p>
            <a:pPr marL="1052102" lvl="1" indent="-457200">
              <a:buFont typeface="Arial" panose="020B0604020202020204" pitchFamily="34" charset="0"/>
              <a:buChar char="•"/>
            </a:pPr>
            <a:r>
              <a:rPr lang="en-US" dirty="0" err="1" smtClean="0"/>
              <a:t>sp_BlitzIndex</a:t>
            </a:r>
            <a:r>
              <a:rPr lang="en-US" dirty="0" smtClean="0"/>
              <a:t>®</a:t>
            </a:r>
          </a:p>
          <a:p>
            <a:pPr marL="457176" indent="-457176"/>
            <a:r>
              <a:rPr lang="en-US" dirty="0" smtClean="0"/>
              <a:t>Only dig deeper as needed.</a:t>
            </a:r>
          </a:p>
          <a:p>
            <a:pPr marL="1052102" lvl="1" indent="-457200">
              <a:buFont typeface="Arial" panose="020B0604020202020204" pitchFamily="34" charset="0"/>
              <a:buChar char="•"/>
            </a:pPr>
            <a:r>
              <a:rPr lang="en-US" dirty="0" smtClean="0"/>
              <a:t>Look for </a:t>
            </a:r>
            <a:r>
              <a:rPr lang="en-US" dirty="0"/>
              <a:t>problem </a:t>
            </a:r>
            <a:r>
              <a:rPr lang="en-US" dirty="0" smtClean="0"/>
              <a:t>indicators.</a:t>
            </a:r>
          </a:p>
          <a:p>
            <a:pPr marL="1052102" lvl="1" indent="-457200">
              <a:buFont typeface="Arial" panose="020B0604020202020204" pitchFamily="34" charset="0"/>
              <a:buChar char="•"/>
            </a:pPr>
            <a:r>
              <a:rPr lang="en-US" dirty="0" smtClean="0"/>
              <a:t>When </a:t>
            </a:r>
            <a:r>
              <a:rPr lang="en-US" dirty="0"/>
              <a:t>you find them, perform a deeper analysis.</a:t>
            </a:r>
          </a:p>
          <a:p>
            <a:pPr marL="457176" indent="-457176"/>
            <a:endParaRPr lang="en-US" sz="2987" dirty="0">
              <a:latin typeface="Sweet Sans Pro" panose="02000000000000000000" pitchFamily="50" charset="0"/>
              <a:cs typeface="Sweet Sans Pro" panose="02000000000000000000" pitchFamily="50" charset="0"/>
            </a:endParaRPr>
          </a:p>
        </p:txBody>
      </p:sp>
    </p:spTree>
    <p:extLst>
      <p:ext uri="{BB962C8B-B14F-4D97-AF65-F5344CB8AC3E}">
        <p14:creationId xmlns:p14="http://schemas.microsoft.com/office/powerpoint/2010/main" val="2050093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your last visit to the doctor.</a:t>
            </a:r>
            <a:endParaRPr lang="en-US" dirty="0"/>
          </a:p>
        </p:txBody>
      </p:sp>
    </p:spTree>
    <p:extLst>
      <p:ext uri="{BB962C8B-B14F-4D97-AF65-F5344CB8AC3E}">
        <p14:creationId xmlns:p14="http://schemas.microsoft.com/office/powerpoint/2010/main" val="1739187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health is a cycle.</a:t>
            </a:r>
            <a:endParaRPr lang="en-US" dirty="0"/>
          </a:p>
        </p:txBody>
      </p:sp>
    </p:spTree>
    <p:extLst>
      <p:ext uri="{BB962C8B-B14F-4D97-AF65-F5344CB8AC3E}">
        <p14:creationId xmlns:p14="http://schemas.microsoft.com/office/powerpoint/2010/main" val="7401368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dirty="0" smtClean="0"/>
              <a:t>Process</a:t>
            </a:r>
            <a:endParaRPr lang="en-US"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3964332617"/>
              </p:ext>
            </p:extLst>
          </p:nvPr>
        </p:nvGraphicFramePr>
        <p:xfrm>
          <a:off x="2689232" y="673812"/>
          <a:ext cx="8300238" cy="7628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Stethoscope.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21196" y="168413"/>
            <a:ext cx="2421035" cy="2389178"/>
          </a:xfrm>
          <a:prstGeom prst="rect">
            <a:avLst/>
          </a:prstGeom>
        </p:spPr>
      </p:pic>
      <p:pic>
        <p:nvPicPr>
          <p:cNvPr id="7" name="Picture 6" descr="Laboratory-Testing.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42232" y="5824111"/>
            <a:ext cx="2284587" cy="2566801"/>
          </a:xfrm>
          <a:prstGeom prst="rect">
            <a:avLst/>
          </a:prstGeom>
        </p:spPr>
      </p:pic>
      <p:pic>
        <p:nvPicPr>
          <p:cNvPr id="9" name="Picture 8" descr="Health-Maintenance.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2689232" y="2129135"/>
            <a:ext cx="1861697" cy="2649338"/>
          </a:xfrm>
          <a:prstGeom prst="rect">
            <a:avLst/>
          </a:prstGeom>
        </p:spPr>
      </p:pic>
      <p:pic>
        <p:nvPicPr>
          <p:cNvPr id="10" name="Picture 9" descr="Research.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39317" y="2276574"/>
            <a:ext cx="1816100" cy="2501899"/>
          </a:xfrm>
          <a:prstGeom prst="rect">
            <a:avLst/>
          </a:prstGeom>
        </p:spPr>
      </p:pic>
      <p:pic>
        <p:nvPicPr>
          <p:cNvPr id="12" name="Picture 11" descr="Service.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4876" y="6088684"/>
            <a:ext cx="1536700" cy="2463799"/>
          </a:xfrm>
          <a:prstGeom prst="rect">
            <a:avLst/>
          </a:prstGeom>
        </p:spPr>
      </p:pic>
    </p:spTree>
    <p:extLst>
      <p:ext uri="{BB962C8B-B14F-4D97-AF65-F5344CB8AC3E}">
        <p14:creationId xmlns:p14="http://schemas.microsoft.com/office/powerpoint/2010/main" val="34892669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Ensure Database Health</a:t>
            </a:r>
            <a:endParaRPr lang="en-US" dirty="0"/>
          </a:p>
        </p:txBody>
      </p:sp>
      <p:sp>
        <p:nvSpPr>
          <p:cNvPr id="3" name="Content Placeholder 2"/>
          <p:cNvSpPr>
            <a:spLocks noGrp="1"/>
          </p:cNvSpPr>
          <p:nvPr>
            <p:ph idx="1"/>
          </p:nvPr>
        </p:nvSpPr>
        <p:spPr/>
        <p:txBody>
          <a:bodyPr/>
          <a:lstStyle/>
          <a:p>
            <a:pPr marL="514323" indent="-514323">
              <a:buFont typeface="+mj-lt"/>
              <a:buAutoNum type="arabicPeriod"/>
            </a:pPr>
            <a:r>
              <a:rPr lang="en-US" dirty="0" smtClean="0"/>
              <a:t>Perform regular health checks</a:t>
            </a:r>
          </a:p>
          <a:p>
            <a:pPr marL="514135" indent="-514135">
              <a:buFont typeface="+mj-lt"/>
              <a:buAutoNum type="arabicPeriod"/>
            </a:pPr>
            <a:r>
              <a:rPr lang="en-US" dirty="0"/>
              <a:t>List of symptoms</a:t>
            </a:r>
          </a:p>
          <a:p>
            <a:pPr marL="514135" indent="-514135">
              <a:buFont typeface="+mj-lt"/>
              <a:buAutoNum type="arabicPeriod"/>
            </a:pPr>
            <a:r>
              <a:rPr lang="en-US" dirty="0" smtClean="0"/>
              <a:t>Capture evidence </a:t>
            </a:r>
            <a:r>
              <a:rPr lang="en-US" dirty="0"/>
              <a:t>and vital signs</a:t>
            </a:r>
          </a:p>
          <a:p>
            <a:pPr marL="514135" indent="-514135">
              <a:buFont typeface="+mj-lt"/>
              <a:buAutoNum type="arabicPeriod"/>
            </a:pPr>
            <a:r>
              <a:rPr lang="en-US" dirty="0" smtClean="0"/>
              <a:t>Document recommended </a:t>
            </a:r>
            <a:r>
              <a:rPr lang="en-US" dirty="0"/>
              <a:t>treatment</a:t>
            </a:r>
          </a:p>
          <a:p>
            <a:pPr marL="514135" indent="-514135">
              <a:buFont typeface="+mj-lt"/>
              <a:buAutoNum type="arabicPeriod"/>
            </a:pPr>
            <a:r>
              <a:rPr lang="en-US" dirty="0" smtClean="0"/>
              <a:t>Create a prioritized </a:t>
            </a:r>
            <a:r>
              <a:rPr lang="en-US" dirty="0"/>
              <a:t>action plan</a:t>
            </a:r>
          </a:p>
          <a:p>
            <a:pPr marL="514323" indent="-514323">
              <a:buFont typeface="+mj-lt"/>
              <a:buAutoNum type="arabicPeriod"/>
            </a:pPr>
            <a:endParaRPr lang="en-US" dirty="0"/>
          </a:p>
        </p:txBody>
      </p:sp>
    </p:spTree>
    <p:extLst>
      <p:ext uri="{BB962C8B-B14F-4D97-AF65-F5344CB8AC3E}">
        <p14:creationId xmlns:p14="http://schemas.microsoft.com/office/powerpoint/2010/main" val="166919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vendor is a partner</a:t>
            </a:r>
            <a:endParaRPr lang="en-US" dirty="0"/>
          </a:p>
        </p:txBody>
      </p:sp>
      <p:sp>
        <p:nvSpPr>
          <p:cNvPr id="3" name="Content Placeholder 2"/>
          <p:cNvSpPr>
            <a:spLocks noGrp="1"/>
          </p:cNvSpPr>
          <p:nvPr>
            <p:ph idx="1"/>
          </p:nvPr>
        </p:nvSpPr>
        <p:spPr/>
        <p:txBody>
          <a:bodyPr/>
          <a:lstStyle/>
          <a:p>
            <a:r>
              <a:rPr lang="en-US" dirty="0" smtClean="0"/>
              <a:t>Create a separate set of changes for them.</a:t>
            </a:r>
          </a:p>
          <a:p>
            <a:r>
              <a:rPr lang="en-US" dirty="0" smtClean="0"/>
              <a:t>Share your own fixes.</a:t>
            </a:r>
          </a:p>
          <a:p>
            <a:pPr marL="1052102" lvl="1" indent="-457200">
              <a:buFont typeface="Arial" panose="020B0604020202020204" pitchFamily="34" charset="0"/>
              <a:buChar char="•"/>
            </a:pPr>
            <a:r>
              <a:rPr lang="en-US" dirty="0" smtClean="0"/>
              <a:t>Your changes may help them improve other deployments.</a:t>
            </a:r>
          </a:p>
          <a:p>
            <a:pPr marL="1052102" lvl="1" indent="-457200">
              <a:buFont typeface="Arial" panose="020B0604020202020204" pitchFamily="34" charset="0"/>
              <a:buChar char="•"/>
            </a:pPr>
            <a:r>
              <a:rPr lang="en-US" dirty="0" smtClean="0"/>
              <a:t>Plus it shows you’re working with them.</a:t>
            </a:r>
          </a:p>
          <a:p>
            <a:r>
              <a:rPr lang="en-US" dirty="0" smtClean="0"/>
              <a:t>Where possible, provide a local mitigation to ISV issues.</a:t>
            </a:r>
          </a:p>
        </p:txBody>
      </p:sp>
    </p:spTree>
    <p:extLst>
      <p:ext uri="{BB962C8B-B14F-4D97-AF65-F5344CB8AC3E}">
        <p14:creationId xmlns:p14="http://schemas.microsoft.com/office/powerpoint/2010/main" val="14960496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Tools</a:t>
            </a:r>
            <a:endParaRPr lang="en-US" dirty="0"/>
          </a:p>
        </p:txBody>
      </p:sp>
      <p:sp>
        <p:nvSpPr>
          <p:cNvPr id="3" name="Content Placeholder 2"/>
          <p:cNvSpPr>
            <a:spLocks noGrp="1"/>
          </p:cNvSpPr>
          <p:nvPr>
            <p:ph idx="1"/>
          </p:nvPr>
        </p:nvSpPr>
        <p:spPr/>
        <p:txBody>
          <a:bodyPr/>
          <a:lstStyle/>
          <a:p>
            <a:r>
              <a:rPr lang="en-US" dirty="0" smtClean="0">
                <a:hlinkClick r:id="rId2"/>
              </a:rPr>
              <a:t>http://brentozar.com/blitz/</a:t>
            </a:r>
            <a:endParaRPr lang="en-US" dirty="0" smtClean="0"/>
          </a:p>
          <a:p>
            <a:r>
              <a:rPr lang="en-US" dirty="0">
                <a:hlinkClick r:id="rId3"/>
              </a:rPr>
              <a:t>http://brentozar.com/</a:t>
            </a:r>
            <a:r>
              <a:rPr lang="en-US" dirty="0" smtClean="0">
                <a:hlinkClick r:id="rId3"/>
              </a:rPr>
              <a:t>blitzindex/</a:t>
            </a:r>
            <a:endParaRPr lang="en-US" dirty="0" smtClean="0"/>
          </a:p>
          <a:p>
            <a:r>
              <a:rPr lang="en-US" dirty="0" smtClean="0">
                <a:hlinkClick r:id="rId4"/>
              </a:rPr>
              <a:t>http://brentozar.com/go/plancache/</a:t>
            </a:r>
            <a:r>
              <a:rPr lang="en-US" dirty="0" smtClean="0"/>
              <a:t> </a:t>
            </a:r>
            <a:endParaRPr lang="en-US" dirty="0"/>
          </a:p>
          <a:p>
            <a:endParaRPr lang="en-US" dirty="0"/>
          </a:p>
        </p:txBody>
      </p:sp>
    </p:spTree>
    <p:extLst>
      <p:ext uri="{BB962C8B-B14F-4D97-AF65-F5344CB8AC3E}">
        <p14:creationId xmlns:p14="http://schemas.microsoft.com/office/powerpoint/2010/main" val="28942684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ExampleCo</a:t>
            </a:r>
            <a:r>
              <a:rPr lang="en-US" dirty="0" smtClean="0"/>
              <a:t> SQL Critical Care® </a:t>
            </a:r>
            <a:endParaRPr lang="en-US" dirty="0"/>
          </a:p>
        </p:txBody>
      </p:sp>
      <p:sp>
        <p:nvSpPr>
          <p:cNvPr id="4" name="Content Placeholder 3"/>
          <p:cNvSpPr>
            <a:spLocks noGrp="1"/>
          </p:cNvSpPr>
          <p:nvPr>
            <p:ph sz="quarter" idx="10"/>
          </p:nvPr>
        </p:nvSpPr>
        <p:spPr/>
        <p:txBody>
          <a:bodyPr/>
          <a:lstStyle/>
          <a:p>
            <a:endParaRPr lang="en-US"/>
          </a:p>
        </p:txBody>
      </p:sp>
    </p:spTree>
    <p:extLst>
      <p:ext uri="{BB962C8B-B14F-4D97-AF65-F5344CB8AC3E}">
        <p14:creationId xmlns:p14="http://schemas.microsoft.com/office/powerpoint/2010/main" val="2177806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What Does Success Look Like To You?</a:t>
            </a:r>
            <a:endParaRPr lang="en-US" sz="4000" dirty="0"/>
          </a:p>
        </p:txBody>
      </p:sp>
      <p:sp>
        <p:nvSpPr>
          <p:cNvPr id="3" name="Content Placeholder 2"/>
          <p:cNvSpPr>
            <a:spLocks noGrp="1"/>
          </p:cNvSpPr>
          <p:nvPr>
            <p:ph idx="1"/>
          </p:nvPr>
        </p:nvSpPr>
        <p:spPr/>
        <p:txBody>
          <a:bodyPr/>
          <a:lstStyle/>
          <a:p>
            <a:r>
              <a:rPr lang="en-US" dirty="0" smtClean="0"/>
              <a:t>Improved concurrency.</a:t>
            </a:r>
          </a:p>
          <a:p>
            <a:r>
              <a:rPr lang="en-US" dirty="0" smtClean="0"/>
              <a:t>Ability to handle more users and spikes in load.</a:t>
            </a:r>
          </a:p>
          <a:p>
            <a:r>
              <a:rPr lang="en-US" dirty="0" smtClean="0"/>
              <a:t>Long term stability.</a:t>
            </a:r>
            <a:endParaRPr lang="en-US" dirty="0"/>
          </a:p>
        </p:txBody>
      </p:sp>
    </p:spTree>
    <p:extLst>
      <p:ext uri="{BB962C8B-B14F-4D97-AF65-F5344CB8AC3E}">
        <p14:creationId xmlns:p14="http://schemas.microsoft.com/office/powerpoint/2010/main" val="38682781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Environment</a:t>
            </a:r>
            <a:endParaRPr lang="en-US" dirty="0"/>
          </a:p>
        </p:txBody>
      </p:sp>
      <p:sp>
        <p:nvSpPr>
          <p:cNvPr id="3" name="Content Placeholder 2"/>
          <p:cNvSpPr>
            <a:spLocks noGrp="1"/>
          </p:cNvSpPr>
          <p:nvPr>
            <p:ph idx="1"/>
          </p:nvPr>
        </p:nvSpPr>
        <p:spPr/>
        <p:txBody>
          <a:bodyPr/>
          <a:lstStyle/>
          <a:p>
            <a:r>
              <a:rPr lang="en-US" dirty="0"/>
              <a:t>EC2 instance </a:t>
            </a:r>
          </a:p>
          <a:p>
            <a:pPr marL="1052102" lvl="1" indent="-457200">
              <a:buFont typeface="Arial" panose="020B0604020202020204" pitchFamily="34" charset="0"/>
              <a:buChar char="•"/>
            </a:pPr>
            <a:r>
              <a:rPr lang="en-US" dirty="0" smtClean="0"/>
              <a:t>4 </a:t>
            </a:r>
            <a:r>
              <a:rPr lang="en-US" dirty="0" err="1" smtClean="0"/>
              <a:t>vCPUs</a:t>
            </a:r>
            <a:endParaRPr lang="en-US" dirty="0" smtClean="0"/>
          </a:p>
          <a:p>
            <a:pPr marL="1052102" lvl="1" indent="-457200">
              <a:buFont typeface="Arial" panose="020B0604020202020204" pitchFamily="34" charset="0"/>
              <a:buChar char="•"/>
            </a:pPr>
            <a:r>
              <a:rPr lang="en-US" dirty="0" smtClean="0"/>
              <a:t>34GB memory</a:t>
            </a:r>
          </a:p>
          <a:p>
            <a:r>
              <a:rPr lang="en-US" dirty="0" smtClean="0"/>
              <a:t>Modern software</a:t>
            </a:r>
          </a:p>
          <a:p>
            <a:pPr marL="1052102" lvl="1" indent="-457200">
              <a:buFont typeface="Arial" panose="020B0604020202020204" pitchFamily="34" charset="0"/>
              <a:buChar char="•"/>
            </a:pPr>
            <a:r>
              <a:rPr lang="en-US" dirty="0" smtClean="0"/>
              <a:t>Windows Server 2012R2</a:t>
            </a:r>
          </a:p>
          <a:p>
            <a:pPr marL="1052102" lvl="1" indent="-457200">
              <a:buFont typeface="Arial" panose="020B0604020202020204" pitchFamily="34" charset="0"/>
              <a:buChar char="•"/>
            </a:pPr>
            <a:r>
              <a:rPr lang="en-US" dirty="0" smtClean="0"/>
              <a:t>SQL Server 2014</a:t>
            </a:r>
          </a:p>
        </p:txBody>
      </p:sp>
    </p:spTree>
    <p:extLst>
      <p:ext uri="{BB962C8B-B14F-4D97-AF65-F5344CB8AC3E}">
        <p14:creationId xmlns:p14="http://schemas.microsoft.com/office/powerpoint/2010/main" val="233514566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Health Issues</a:t>
            </a:r>
            <a:endParaRPr lang="en-US" dirty="0"/>
          </a:p>
        </p:txBody>
      </p:sp>
      <p:sp>
        <p:nvSpPr>
          <p:cNvPr id="3" name="Content Placeholder 2"/>
          <p:cNvSpPr>
            <a:spLocks noGrp="1"/>
          </p:cNvSpPr>
          <p:nvPr>
            <p:ph idx="1"/>
          </p:nvPr>
        </p:nvSpPr>
        <p:spPr/>
        <p:txBody>
          <a:bodyPr/>
          <a:lstStyle/>
          <a:p>
            <a:r>
              <a:rPr lang="en-US" dirty="0" smtClean="0"/>
              <a:t>Some high level health items have not been set up:</a:t>
            </a:r>
          </a:p>
          <a:p>
            <a:pPr marL="1052102" lvl="1" indent="-457200">
              <a:buFont typeface="Arial" panose="020B0604020202020204" pitchFamily="34" charset="0"/>
              <a:buChar char="•"/>
            </a:pPr>
            <a:r>
              <a:rPr lang="en-US" dirty="0" smtClean="0"/>
              <a:t>DBCC checks</a:t>
            </a:r>
          </a:p>
          <a:p>
            <a:pPr marL="1052102" lvl="1" indent="-457200">
              <a:buFont typeface="Arial" panose="020B0604020202020204" pitchFamily="34" charset="0"/>
              <a:buChar char="•"/>
            </a:pPr>
            <a:r>
              <a:rPr lang="en-US" dirty="0" smtClean="0"/>
              <a:t>Corruption alerts</a:t>
            </a:r>
          </a:p>
          <a:p>
            <a:pPr marL="1052102" lvl="1" indent="-457200">
              <a:buFont typeface="Arial" panose="020B0604020202020204" pitchFamily="34" charset="0"/>
              <a:buChar char="•"/>
            </a:pPr>
            <a:r>
              <a:rPr lang="en-US" dirty="0" smtClean="0"/>
              <a:t>High severity alerts</a:t>
            </a:r>
          </a:p>
          <a:p>
            <a:pPr marL="1052102" lvl="1" indent="-457200">
              <a:buFont typeface="Arial" panose="020B0604020202020204" pitchFamily="34" charset="0"/>
              <a:buChar char="•"/>
            </a:pPr>
            <a:endParaRPr lang="en-US" dirty="0"/>
          </a:p>
          <a:p>
            <a:r>
              <a:rPr lang="en-US" dirty="0" smtClean="0"/>
              <a:t>Mitigation:</a:t>
            </a:r>
          </a:p>
          <a:p>
            <a:pPr marL="1052102" lvl="1" indent="-457200">
              <a:buFont typeface="Arial" panose="020B0604020202020204" pitchFamily="34" charset="0"/>
              <a:buChar char="•"/>
            </a:pPr>
            <a:r>
              <a:rPr lang="en-US" dirty="0" smtClean="0"/>
              <a:t>Use </a:t>
            </a:r>
            <a:r>
              <a:rPr lang="en-US" dirty="0" err="1" smtClean="0"/>
              <a:t>sp_Blitz</a:t>
            </a:r>
            <a:r>
              <a:rPr lang="en-US" dirty="0" smtClean="0"/>
              <a:t>® output or our setup guide to correct these configuration issues.</a:t>
            </a:r>
          </a:p>
          <a:p>
            <a:pPr marL="1052102" lvl="1" indent="-457200">
              <a:buFont typeface="Arial" panose="020B0604020202020204" pitchFamily="34" charset="0"/>
              <a:buChar char="•"/>
            </a:pPr>
            <a:r>
              <a:rPr lang="en-US" dirty="0" smtClean="0"/>
              <a:t>See </a:t>
            </a:r>
            <a:r>
              <a:rPr lang="en-US" dirty="0" smtClean="0">
                <a:hlinkClick r:id="rId2"/>
              </a:rPr>
              <a:t>http://brentozar.com/blitz</a:t>
            </a:r>
            <a:r>
              <a:rPr lang="en-US" dirty="0" smtClean="0"/>
              <a:t> or </a:t>
            </a:r>
            <a:r>
              <a:rPr lang="en-US" dirty="0" smtClean="0">
                <a:hlinkClick r:id="rId3"/>
              </a:rPr>
              <a:t>http://brentozar.com/go/setup</a:t>
            </a:r>
            <a:r>
              <a:rPr lang="en-US" dirty="0" smtClean="0"/>
              <a:t> for more.</a:t>
            </a:r>
          </a:p>
        </p:txBody>
      </p:sp>
    </p:spTree>
    <p:extLst>
      <p:ext uri="{BB962C8B-B14F-4D97-AF65-F5344CB8AC3E}">
        <p14:creationId xmlns:p14="http://schemas.microsoft.com/office/powerpoint/2010/main" val="369149512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aren’t running backups!</a:t>
            </a:r>
            <a:endParaRPr lang="en-US" dirty="0"/>
          </a:p>
        </p:txBody>
      </p:sp>
      <p:sp>
        <p:nvSpPr>
          <p:cNvPr id="3" name="Content Placeholder 2"/>
          <p:cNvSpPr>
            <a:spLocks noGrp="1"/>
          </p:cNvSpPr>
          <p:nvPr>
            <p:ph idx="1"/>
          </p:nvPr>
        </p:nvSpPr>
        <p:spPr/>
        <p:txBody>
          <a:bodyPr/>
          <a:lstStyle/>
          <a:p>
            <a:r>
              <a:rPr lang="en-US" dirty="0" smtClean="0"/>
              <a:t>You’ve never backed up any of these databases.</a:t>
            </a:r>
          </a:p>
          <a:p>
            <a:r>
              <a:rPr lang="en-US" dirty="0" smtClean="0"/>
              <a:t>Run, don’t walk, to </a:t>
            </a:r>
            <a:r>
              <a:rPr lang="en-US" dirty="0" smtClean="0">
                <a:hlinkClick r:id="rId2"/>
              </a:rPr>
              <a:t>http://ola.hallengrent.com</a:t>
            </a:r>
            <a:r>
              <a:rPr lang="en-US" dirty="0" smtClean="0"/>
              <a:t> and set up automated </a:t>
            </a:r>
            <a:r>
              <a:rPr lang="en-US" smtClean="0"/>
              <a:t>backups right now.</a:t>
            </a:r>
            <a:endParaRPr lang="en-US"/>
          </a:p>
        </p:txBody>
      </p:sp>
    </p:spTree>
    <p:extLst>
      <p:ext uri="{BB962C8B-B14F-4D97-AF65-F5344CB8AC3E}">
        <p14:creationId xmlns:p14="http://schemas.microsoft.com/office/powerpoint/2010/main" val="160714455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kind of </a:t>
            </a:r>
            <a:r>
              <a:rPr lang="en-US" dirty="0" smtClean="0">
                <a:solidFill>
                  <a:srgbClr val="FF0000"/>
                </a:solidFill>
              </a:rPr>
              <a:t>process</a:t>
            </a:r>
            <a:r>
              <a:rPr lang="en-US" dirty="0" smtClean="0"/>
              <a:t> did they follow?</a:t>
            </a:r>
            <a:endParaRPr lang="en-US" dirty="0"/>
          </a:p>
        </p:txBody>
      </p:sp>
    </p:spTree>
    <p:extLst>
      <p:ext uri="{BB962C8B-B14F-4D97-AF65-F5344CB8AC3E}">
        <p14:creationId xmlns:p14="http://schemas.microsoft.com/office/powerpoint/2010/main" val="3824244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we waiting on?</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16156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Massive Parallelism</a:t>
            </a:r>
            <a:endParaRPr lang="en-US" dirty="0"/>
          </a:p>
        </p:txBody>
      </p:sp>
      <p:sp>
        <p:nvSpPr>
          <p:cNvPr id="3" name="Content Placeholder 2"/>
          <p:cNvSpPr>
            <a:spLocks noGrp="1"/>
          </p:cNvSpPr>
          <p:nvPr>
            <p:ph idx="1"/>
          </p:nvPr>
        </p:nvSpPr>
        <p:spPr/>
        <p:txBody>
          <a:bodyPr/>
          <a:lstStyle/>
          <a:p>
            <a:r>
              <a:rPr lang="en-US" dirty="0" smtClean="0"/>
              <a:t>Many queries are using up a lot of CPU.</a:t>
            </a:r>
          </a:p>
          <a:p>
            <a:r>
              <a:rPr lang="en-US" dirty="0" smtClean="0"/>
              <a:t>This is inhibiting concurrent querying.</a:t>
            </a:r>
          </a:p>
          <a:p>
            <a:endParaRPr lang="en-US" dirty="0" smtClean="0"/>
          </a:p>
          <a:p>
            <a:r>
              <a:rPr lang="en-US" dirty="0" smtClean="0"/>
              <a:t>The solution is to tune parallelism through:</a:t>
            </a:r>
          </a:p>
          <a:p>
            <a:pPr marL="1052102" lvl="1" indent="-457200">
              <a:buFont typeface="Arial" panose="020B0604020202020204" pitchFamily="34" charset="0"/>
              <a:buChar char="•"/>
            </a:pPr>
            <a:r>
              <a:rPr lang="en-US" dirty="0" smtClean="0"/>
              <a:t>Effective indexes.</a:t>
            </a:r>
          </a:p>
          <a:p>
            <a:pPr marL="1052102" lvl="1" indent="-457200">
              <a:buFont typeface="Arial" panose="020B0604020202020204" pitchFamily="34" charset="0"/>
              <a:buChar char="•"/>
            </a:pPr>
            <a:r>
              <a:rPr lang="en-US" dirty="0" smtClean="0"/>
              <a:t>Query tuning.</a:t>
            </a:r>
          </a:p>
          <a:p>
            <a:pPr marL="1052102" lvl="1" indent="-457200">
              <a:buFont typeface="Arial" panose="020B0604020202020204" pitchFamily="34" charset="0"/>
              <a:buChar char="•"/>
            </a:pPr>
            <a:r>
              <a:rPr lang="en-US" dirty="0" smtClean="0"/>
              <a:t>Controlling parallelism with server level settings.</a:t>
            </a:r>
            <a:endParaRPr lang="en-US" dirty="0"/>
          </a:p>
        </p:txBody>
      </p:sp>
    </p:spTree>
    <p:extLst>
      <p:ext uri="{BB962C8B-B14F-4D97-AF65-F5344CB8AC3E}">
        <p14:creationId xmlns:p14="http://schemas.microsoft.com/office/powerpoint/2010/main" val="38826133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CPU Contention</a:t>
            </a:r>
            <a:endParaRPr lang="en-US" dirty="0"/>
          </a:p>
        </p:txBody>
      </p:sp>
      <p:sp>
        <p:nvSpPr>
          <p:cNvPr id="3" name="Content Placeholder 2"/>
          <p:cNvSpPr>
            <a:spLocks noGrp="1"/>
          </p:cNvSpPr>
          <p:nvPr>
            <p:ph idx="1"/>
          </p:nvPr>
        </p:nvSpPr>
        <p:spPr/>
        <p:txBody>
          <a:bodyPr/>
          <a:lstStyle/>
          <a:p>
            <a:r>
              <a:rPr lang="en-US" dirty="0" smtClean="0"/>
              <a:t>There are a lot of SOS_SCHEDULER_YIELD waits.</a:t>
            </a:r>
          </a:p>
          <a:p>
            <a:r>
              <a:rPr lang="en-US" dirty="0" smtClean="0"/>
              <a:t>In effect, queries are fighting to get on CPUs.</a:t>
            </a:r>
          </a:p>
          <a:p>
            <a:endParaRPr lang="en-US" dirty="0"/>
          </a:p>
          <a:p>
            <a:r>
              <a:rPr lang="en-US" dirty="0" smtClean="0"/>
              <a:t>Mitigations:</a:t>
            </a:r>
          </a:p>
          <a:p>
            <a:pPr marL="1052102" lvl="1" indent="-457200">
              <a:buFont typeface="Arial" panose="020B0604020202020204" pitchFamily="34" charset="0"/>
              <a:buChar char="•"/>
            </a:pPr>
            <a:r>
              <a:rPr lang="en-US" dirty="0" smtClean="0"/>
              <a:t>Query re-writes to avoid common anti-patterns.</a:t>
            </a:r>
          </a:p>
          <a:p>
            <a:pPr marL="1052102" lvl="1" indent="-457200">
              <a:buFont typeface="Arial" panose="020B0604020202020204" pitchFamily="34" charset="0"/>
              <a:buChar char="•"/>
            </a:pPr>
            <a:r>
              <a:rPr lang="en-US" dirty="0" smtClean="0"/>
              <a:t>Maybe some indexing – faster queries will use fewer resources.</a:t>
            </a:r>
            <a:endParaRPr lang="en-US" dirty="0"/>
          </a:p>
        </p:txBody>
      </p:sp>
    </p:spTree>
    <p:extLst>
      <p:ext uri="{BB962C8B-B14F-4D97-AF65-F5344CB8AC3E}">
        <p14:creationId xmlns:p14="http://schemas.microsoft.com/office/powerpoint/2010/main" val="420399899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Signs that disks could be a problem</a:t>
            </a:r>
            <a:endParaRPr lang="en-US" dirty="0"/>
          </a:p>
        </p:txBody>
      </p:sp>
      <p:sp>
        <p:nvSpPr>
          <p:cNvPr id="3" name="Content Placeholder 2"/>
          <p:cNvSpPr>
            <a:spLocks noGrp="1"/>
          </p:cNvSpPr>
          <p:nvPr>
            <p:ph idx="1"/>
          </p:nvPr>
        </p:nvSpPr>
        <p:spPr/>
        <p:txBody>
          <a:bodyPr/>
          <a:lstStyle/>
          <a:p>
            <a:r>
              <a:rPr lang="en-US" dirty="0" smtClean="0"/>
              <a:t>They’re not the top problem now.</a:t>
            </a:r>
          </a:p>
          <a:p>
            <a:r>
              <a:rPr lang="en-US" dirty="0" smtClean="0"/>
              <a:t>But read and write stalls are higher than expected.</a:t>
            </a:r>
          </a:p>
          <a:p>
            <a:endParaRPr lang="en-US" dirty="0"/>
          </a:p>
          <a:p>
            <a:r>
              <a:rPr lang="en-US" dirty="0" err="1" smtClean="0"/>
              <a:t>Mitgations</a:t>
            </a:r>
            <a:r>
              <a:rPr lang="en-US" dirty="0" smtClean="0"/>
              <a:t>:</a:t>
            </a:r>
          </a:p>
          <a:p>
            <a:pPr marL="1052102" lvl="1" indent="-457200">
              <a:buFont typeface="Arial" panose="020B0604020202020204" pitchFamily="34" charset="0"/>
              <a:buChar char="•"/>
            </a:pPr>
            <a:r>
              <a:rPr lang="en-US" dirty="0" smtClean="0"/>
              <a:t>Use the right indexes.</a:t>
            </a:r>
          </a:p>
          <a:p>
            <a:pPr marL="1052102" lvl="1" indent="-457200">
              <a:buFont typeface="Arial" panose="020B0604020202020204" pitchFamily="34" charset="0"/>
              <a:buChar char="•"/>
            </a:pPr>
            <a:r>
              <a:rPr lang="en-US" dirty="0" smtClean="0"/>
              <a:t>Tune queries to avoid implicit conversions.</a:t>
            </a:r>
          </a:p>
          <a:p>
            <a:pPr marL="1052102" lvl="1" indent="-457200">
              <a:buFont typeface="Arial" panose="020B0604020202020204" pitchFamily="34" charset="0"/>
              <a:buChar char="•"/>
            </a:pPr>
            <a:r>
              <a:rPr lang="en-US" dirty="0" smtClean="0"/>
              <a:t>Consider switching to SSDs </a:t>
            </a:r>
            <a:br>
              <a:rPr lang="en-US" dirty="0" smtClean="0"/>
            </a:br>
            <a:r>
              <a:rPr lang="en-US" dirty="0" smtClean="0"/>
              <a:t>(this is the new default in AWS).</a:t>
            </a:r>
            <a:endParaRPr lang="en-US" dirty="0"/>
          </a:p>
        </p:txBody>
      </p:sp>
    </p:spTree>
    <p:extLst>
      <p:ext uri="{BB962C8B-B14F-4D97-AF65-F5344CB8AC3E}">
        <p14:creationId xmlns:p14="http://schemas.microsoft.com/office/powerpoint/2010/main" val="2068951472"/>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Stats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4586793"/>
              </p:ext>
            </p:extLst>
          </p:nvPr>
        </p:nvGraphicFramePr>
        <p:xfrm>
          <a:off x="216778" y="1955800"/>
          <a:ext cx="12667392" cy="2704691"/>
        </p:xfrm>
        <a:graphic>
          <a:graphicData uri="http://schemas.openxmlformats.org/drawingml/2006/table">
            <a:tbl>
              <a:tblPr firstRow="1" bandRow="1">
                <a:tableStyleId>{5C22544A-7EE6-4342-B048-85BDC9FD1C3A}</a:tableStyleId>
              </a:tblPr>
              <a:tblGrid>
                <a:gridCol w="3166848"/>
                <a:gridCol w="3166848"/>
                <a:gridCol w="3166848"/>
                <a:gridCol w="3166848"/>
              </a:tblGrid>
              <a:tr h="909119">
                <a:tc>
                  <a:txBody>
                    <a:bodyPr/>
                    <a:lstStyle/>
                    <a:p>
                      <a:pPr algn="ctr" fontAlgn="b"/>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Wait Type</a:t>
                      </a:r>
                    </a:p>
                  </a:txBody>
                  <a:tcPr marL="11530" marR="11530" marT="11530" marB="0"/>
                </a:tc>
                <a:tc>
                  <a:txBody>
                    <a:bodyPr/>
                    <a:lstStyle/>
                    <a:p>
                      <a:pPr algn="ctr" fontAlgn="b"/>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 % Total Wait Time </a:t>
                      </a:r>
                    </a:p>
                  </a:txBody>
                  <a:tcPr marL="11530" marR="11530" marT="11530" marB="0"/>
                </a:tc>
                <a:tc>
                  <a:txBody>
                    <a:bodyPr/>
                    <a:lstStyle/>
                    <a:p>
                      <a:pPr algn="ctr" fontAlgn="b"/>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 Number Waiting Tasks </a:t>
                      </a:r>
                    </a:p>
                  </a:txBody>
                  <a:tcPr marL="11530" marR="11530" marT="11530" marB="0"/>
                </a:tc>
                <a:tc>
                  <a:txBody>
                    <a:bodyPr/>
                    <a:lstStyle/>
                    <a:p>
                      <a:pPr algn="ctr" fontAlgn="b"/>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 </a:t>
                      </a:r>
                      <a:r>
                        <a:rPr lang="en-US" sz="2900" b="1" i="0" u="none" strike="noStrike" dirty="0" err="1">
                          <a:solidFill>
                            <a:schemeClr val="bg1"/>
                          </a:solidFill>
                          <a:effectLst/>
                          <a:latin typeface="Sweet Sans Pro Medium" panose="02000000000000000000" pitchFamily="50" charset="0"/>
                          <a:cs typeface="Sweet Sans Pro Medium" panose="02000000000000000000" pitchFamily="50" charset="0"/>
                        </a:rPr>
                        <a:t>Avg</a:t>
                      </a:r>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 Wait Time (</a:t>
                      </a:r>
                      <a:r>
                        <a:rPr lang="en-US" sz="2900" b="1" i="0" u="none" strike="noStrike" dirty="0" err="1">
                          <a:solidFill>
                            <a:schemeClr val="bg1"/>
                          </a:solidFill>
                          <a:effectLst/>
                          <a:latin typeface="Sweet Sans Pro Medium" panose="02000000000000000000" pitchFamily="50" charset="0"/>
                          <a:cs typeface="Sweet Sans Pro Medium" panose="02000000000000000000" pitchFamily="50" charset="0"/>
                        </a:rPr>
                        <a:t>ms</a:t>
                      </a:r>
                      <a:r>
                        <a:rPr lang="en-US" sz="2900" b="1" i="0" u="none" strike="noStrike" dirty="0">
                          <a:solidFill>
                            <a:schemeClr val="bg1"/>
                          </a:solidFill>
                          <a:effectLst/>
                          <a:latin typeface="Sweet Sans Pro Medium" panose="02000000000000000000" pitchFamily="50" charset="0"/>
                          <a:cs typeface="Sweet Sans Pro Medium" panose="02000000000000000000" pitchFamily="50" charset="0"/>
                        </a:rPr>
                        <a:t>) </a:t>
                      </a:r>
                    </a:p>
                  </a:txBody>
                  <a:tcPr marL="11530" marR="11530" marT="11530" marB="0"/>
                </a:tc>
              </a:tr>
              <a:tr h="448893">
                <a:tc>
                  <a:txBody>
                    <a:bodyPr/>
                    <a:lstStyle/>
                    <a:p>
                      <a:pPr algn="l" fontAlgn="b"/>
                      <a:r>
                        <a:rPr lang="en-US" sz="1800" b="1" i="0" u="none" strike="noStrike" dirty="0">
                          <a:solidFill>
                            <a:srgbClr val="000000"/>
                          </a:solidFill>
                          <a:effectLst/>
                          <a:latin typeface="Sweet Sans Pro" panose="02000000000000000000" pitchFamily="50" charset="0"/>
                          <a:cs typeface="Sweet Sans Pro" panose="02000000000000000000" pitchFamily="50" charset="0"/>
                        </a:rPr>
                        <a:t>CXPACKET</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79.6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2,003,890.0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4.10 </a:t>
                      </a:r>
                    </a:p>
                  </a:txBody>
                  <a:tcPr marL="11530" marR="11530" marT="11530" marB="0" anchor="b"/>
                </a:tc>
              </a:tr>
              <a:tr h="448893">
                <a:tc>
                  <a:txBody>
                    <a:bodyPr/>
                    <a:lstStyle/>
                    <a:p>
                      <a:pPr algn="l" fontAlgn="b"/>
                      <a:r>
                        <a:rPr lang="en-US" sz="1800" b="1" i="0" u="none" strike="noStrike" dirty="0">
                          <a:solidFill>
                            <a:srgbClr val="000000"/>
                          </a:solidFill>
                          <a:effectLst/>
                          <a:latin typeface="Sweet Sans Pro" panose="02000000000000000000" pitchFamily="50" charset="0"/>
                          <a:cs typeface="Sweet Sans Pro" panose="02000000000000000000" pitchFamily="50" charset="0"/>
                        </a:rPr>
                        <a:t>SOS_SCHEDULER_YIELD</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12.3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799,842.0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1.60 </a:t>
                      </a:r>
                    </a:p>
                  </a:txBody>
                  <a:tcPr marL="11530" marR="11530" marT="11530" marB="0" anchor="b"/>
                </a:tc>
              </a:tr>
              <a:tr h="448893">
                <a:tc>
                  <a:txBody>
                    <a:bodyPr/>
                    <a:lstStyle/>
                    <a:p>
                      <a:pPr algn="l" fontAlgn="b"/>
                      <a:r>
                        <a:rPr lang="en-US" sz="1800" b="1" i="0" u="none" strike="noStrike" dirty="0">
                          <a:solidFill>
                            <a:srgbClr val="000000"/>
                          </a:solidFill>
                          <a:effectLst/>
                          <a:latin typeface="Sweet Sans Pro" panose="02000000000000000000" pitchFamily="50" charset="0"/>
                          <a:cs typeface="Sweet Sans Pro" panose="02000000000000000000" pitchFamily="50" charset="0"/>
                        </a:rPr>
                        <a:t>PAGEIOLATCH_SH</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5.0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20,580.0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25.30 </a:t>
                      </a:r>
                    </a:p>
                  </a:txBody>
                  <a:tcPr marL="11530" marR="11530" marT="11530" marB="0" anchor="b"/>
                </a:tc>
              </a:tr>
              <a:tr h="448893">
                <a:tc>
                  <a:txBody>
                    <a:bodyPr/>
                    <a:lstStyle/>
                    <a:p>
                      <a:pPr algn="l" fontAlgn="b"/>
                      <a:r>
                        <a:rPr lang="en-US" sz="1800" b="1" i="0" u="none" strike="noStrike" dirty="0">
                          <a:solidFill>
                            <a:srgbClr val="000000"/>
                          </a:solidFill>
                          <a:effectLst/>
                          <a:latin typeface="Sweet Sans Pro" panose="02000000000000000000" pitchFamily="50" charset="0"/>
                          <a:cs typeface="Sweet Sans Pro" panose="02000000000000000000" pitchFamily="50" charset="0"/>
                        </a:rPr>
                        <a:t>IO_COMPLETION</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1.2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21,812.0 </a:t>
                      </a:r>
                    </a:p>
                  </a:txBody>
                  <a:tcPr marL="11530" marR="11530" marT="11530" marB="0" anchor="b"/>
                </a:tc>
                <a:tc>
                  <a:txBody>
                    <a:bodyPr/>
                    <a:lstStyle/>
                    <a:p>
                      <a:pPr algn="r" fontAlgn="b"/>
                      <a:r>
                        <a:rPr lang="en-US" sz="1800" b="0" i="0" u="none" strike="noStrike" dirty="0">
                          <a:solidFill>
                            <a:srgbClr val="000000"/>
                          </a:solidFill>
                          <a:effectLst/>
                          <a:latin typeface="Sweet Sans Pro Medium" panose="02000000000000000000" pitchFamily="50" charset="0"/>
                        </a:rPr>
                        <a:t>                5.60 </a:t>
                      </a:r>
                    </a:p>
                  </a:txBody>
                  <a:tcPr marL="11530" marR="11530" marT="11530" marB="0" anchor="b"/>
                </a:tc>
              </a:tr>
            </a:tbl>
          </a:graphicData>
        </a:graphic>
      </p:graphicFrame>
    </p:spTree>
    <p:extLst>
      <p:ext uri="{BB962C8B-B14F-4D97-AF65-F5344CB8AC3E}">
        <p14:creationId xmlns:p14="http://schemas.microsoft.com/office/powerpoint/2010/main" val="51782513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Query Problems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31436781"/>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sp_BlitzCache</a:t>
            </a:r>
            <a:r>
              <a:rPr lang="en-US" dirty="0" smtClean="0"/>
              <a:t>™ found some problems</a:t>
            </a:r>
            <a:endParaRPr lang="en-US" dirty="0"/>
          </a:p>
        </p:txBody>
      </p:sp>
      <p:sp>
        <p:nvSpPr>
          <p:cNvPr id="5" name="Content Placeholder 4"/>
          <p:cNvSpPr>
            <a:spLocks noGrp="1"/>
          </p:cNvSpPr>
          <p:nvPr>
            <p:ph idx="1"/>
          </p:nvPr>
        </p:nvSpPr>
        <p:spPr/>
        <p:txBody>
          <a:bodyPr/>
          <a:lstStyle/>
          <a:p>
            <a:r>
              <a:rPr lang="en-US" dirty="0" smtClean="0"/>
              <a:t>Implicit conversions</a:t>
            </a:r>
          </a:p>
          <a:p>
            <a:pPr marL="1052102" lvl="1" indent="-457200">
              <a:buFont typeface="Arial" panose="020B0604020202020204" pitchFamily="34" charset="0"/>
              <a:buChar char="•"/>
            </a:pPr>
            <a:r>
              <a:rPr lang="en-US" dirty="0" smtClean="0"/>
              <a:t>SQL Server is converting values on the fly.</a:t>
            </a:r>
          </a:p>
          <a:p>
            <a:pPr marL="1052102" lvl="1" indent="-457200">
              <a:buFont typeface="Arial" panose="020B0604020202020204" pitchFamily="34" charset="0"/>
              <a:buChar char="•"/>
            </a:pPr>
            <a:r>
              <a:rPr lang="en-US" dirty="0" smtClean="0"/>
              <a:t>This can lead to poor index use.</a:t>
            </a:r>
          </a:p>
          <a:p>
            <a:r>
              <a:rPr lang="en-US" dirty="0" smtClean="0"/>
              <a:t>Parameter sniffing</a:t>
            </a:r>
          </a:p>
          <a:p>
            <a:pPr marL="1052102" lvl="1" indent="-457200">
              <a:buFont typeface="Arial" panose="020B0604020202020204" pitchFamily="34" charset="0"/>
              <a:buChar char="•"/>
            </a:pPr>
            <a:r>
              <a:rPr lang="en-US" dirty="0" smtClean="0"/>
              <a:t>Big variance in query performance, this can be caused by data skew.</a:t>
            </a:r>
          </a:p>
          <a:p>
            <a:r>
              <a:rPr lang="en-US" dirty="0" smtClean="0"/>
              <a:t>Missing Indexes</a:t>
            </a:r>
          </a:p>
          <a:p>
            <a:pPr marL="1052102" lvl="1" indent="-457200">
              <a:buFont typeface="Arial" panose="020B0604020202020204" pitchFamily="34" charset="0"/>
              <a:buChar char="•"/>
            </a:pPr>
            <a:r>
              <a:rPr lang="en-US" dirty="0" smtClean="0"/>
              <a:t>Top slow queries have missing index requests.</a:t>
            </a:r>
            <a:endParaRPr lang="en-US" dirty="0"/>
          </a:p>
        </p:txBody>
      </p:sp>
    </p:spTree>
    <p:extLst>
      <p:ext uri="{BB962C8B-B14F-4D97-AF65-F5344CB8AC3E}">
        <p14:creationId xmlns:p14="http://schemas.microsoft.com/office/powerpoint/2010/main" val="142763758"/>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Queries to tune</a:t>
            </a:r>
            <a:endParaRPr lang="en-US" dirty="0"/>
          </a:p>
        </p:txBody>
      </p:sp>
      <p:sp>
        <p:nvSpPr>
          <p:cNvPr id="3" name="Content Placeholder 2"/>
          <p:cNvSpPr>
            <a:spLocks noGrp="1"/>
          </p:cNvSpPr>
          <p:nvPr>
            <p:ph idx="1"/>
          </p:nvPr>
        </p:nvSpPr>
        <p:spPr/>
        <p:txBody>
          <a:bodyPr/>
          <a:lstStyle/>
          <a:p>
            <a:r>
              <a:rPr lang="en-US" dirty="0" err="1" smtClean="0"/>
              <a:t>TopPeopleForTag</a:t>
            </a:r>
            <a:endParaRPr lang="en-US" dirty="0" smtClean="0"/>
          </a:p>
          <a:p>
            <a:pPr marL="1052102" lvl="1" indent="-457200">
              <a:buFont typeface="Arial" panose="020B0604020202020204" pitchFamily="34" charset="0"/>
              <a:buChar char="•"/>
            </a:pPr>
            <a:r>
              <a:rPr lang="en-US" dirty="0" smtClean="0"/>
              <a:t>3 missing indexes</a:t>
            </a:r>
          </a:p>
          <a:p>
            <a:pPr marL="1052102" lvl="1" indent="-457200">
              <a:buFont typeface="Arial" panose="020B0604020202020204" pitchFamily="34" charset="0"/>
              <a:buChar char="•"/>
            </a:pPr>
            <a:r>
              <a:rPr lang="en-US" dirty="0" smtClean="0"/>
              <a:t>Parameter sniffing</a:t>
            </a:r>
          </a:p>
          <a:p>
            <a:pPr marL="1052102" lvl="1" indent="-457200">
              <a:buFont typeface="Arial" panose="020B0604020202020204" pitchFamily="34" charset="0"/>
              <a:buChar char="•"/>
            </a:pPr>
            <a:r>
              <a:rPr lang="en-US" dirty="0" smtClean="0"/>
              <a:t>Implicit conversions</a:t>
            </a:r>
          </a:p>
          <a:p>
            <a:r>
              <a:rPr lang="en-US" dirty="0" err="1" smtClean="0"/>
              <a:t>CommentsByKeyword</a:t>
            </a:r>
            <a:endParaRPr lang="en-US" dirty="0" smtClean="0"/>
          </a:p>
          <a:p>
            <a:pPr marL="1052102" lvl="1" indent="-457200">
              <a:buFont typeface="Arial" panose="020B0604020202020204" pitchFamily="34" charset="0"/>
              <a:buChar char="•"/>
            </a:pPr>
            <a:r>
              <a:rPr lang="en-US" dirty="0" smtClean="0"/>
              <a:t>Parameter sniffing</a:t>
            </a:r>
          </a:p>
          <a:p>
            <a:endParaRPr lang="en-US" dirty="0" smtClean="0"/>
          </a:p>
        </p:txBody>
      </p:sp>
    </p:spTree>
    <p:extLst>
      <p:ext uri="{BB962C8B-B14F-4D97-AF65-F5344CB8AC3E}">
        <p14:creationId xmlns:p14="http://schemas.microsoft.com/office/powerpoint/2010/main" val="21879420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Action Plan: Us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337336501"/>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 Term: 1 week</a:t>
            </a:r>
            <a:endParaRPr lang="en-US" dirty="0"/>
          </a:p>
        </p:txBody>
      </p:sp>
      <p:sp>
        <p:nvSpPr>
          <p:cNvPr id="3" name="Content Placeholder 2"/>
          <p:cNvSpPr>
            <a:spLocks noGrp="1"/>
          </p:cNvSpPr>
          <p:nvPr>
            <p:ph idx="1"/>
          </p:nvPr>
        </p:nvSpPr>
        <p:spPr/>
        <p:txBody>
          <a:bodyPr/>
          <a:lstStyle/>
          <a:p>
            <a:r>
              <a:rPr lang="en-US" dirty="0" smtClean="0"/>
              <a:t>Start running DBCC checks.</a:t>
            </a:r>
          </a:p>
          <a:p>
            <a:r>
              <a:rPr lang="en-US" dirty="0" smtClean="0"/>
              <a:t>Start running backups.</a:t>
            </a:r>
          </a:p>
          <a:p>
            <a:r>
              <a:rPr lang="en-US" dirty="0" smtClean="0"/>
              <a:t>Implement high value missing indexes.</a:t>
            </a:r>
          </a:p>
          <a:p>
            <a:r>
              <a:rPr lang="en-US" dirty="0" smtClean="0"/>
              <a:t>Fix basic setup</a:t>
            </a:r>
          </a:p>
          <a:p>
            <a:pPr marL="1052102" lvl="1" indent="-457200">
              <a:buFont typeface="Arial" panose="020B0604020202020204" pitchFamily="34" charset="0"/>
              <a:buChar char="•"/>
            </a:pPr>
            <a:r>
              <a:rPr lang="en-US" dirty="0" smtClean="0">
                <a:hlinkClick r:id="rId2"/>
              </a:rPr>
              <a:t>http://brentozar.com/go/setup</a:t>
            </a:r>
            <a:r>
              <a:rPr lang="en-US" dirty="0" smtClean="0"/>
              <a:t> </a:t>
            </a:r>
          </a:p>
          <a:p>
            <a:pPr marL="1052102" lvl="1" indent="-457200">
              <a:buFont typeface="Arial" panose="020B0604020202020204" pitchFamily="34" charset="0"/>
              <a:buChar char="•"/>
            </a:pPr>
            <a:endParaRPr lang="en-US" dirty="0"/>
          </a:p>
        </p:txBody>
      </p:sp>
    </p:spTree>
    <p:extLst>
      <p:ext uri="{BB962C8B-B14F-4D97-AF65-F5344CB8AC3E}">
        <p14:creationId xmlns:p14="http://schemas.microsoft.com/office/powerpoint/2010/main" val="12126334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Visit to the Doctor</a:t>
            </a:r>
            <a:endParaRPr lang="en-US" dirty="0"/>
          </a:p>
        </p:txBody>
      </p:sp>
      <p:sp>
        <p:nvSpPr>
          <p:cNvPr id="3" name="Content Placeholder 2"/>
          <p:cNvSpPr>
            <a:spLocks noGrp="1"/>
          </p:cNvSpPr>
          <p:nvPr>
            <p:ph idx="1"/>
          </p:nvPr>
        </p:nvSpPr>
        <p:spPr/>
        <p:txBody>
          <a:bodyPr/>
          <a:lstStyle/>
          <a:p>
            <a:r>
              <a:rPr lang="en-US" dirty="0" smtClean="0"/>
              <a:t>Does your doctor:</a:t>
            </a:r>
          </a:p>
          <a:p>
            <a:pPr marL="1307054" lvl="1" indent="-514135">
              <a:buFont typeface="+mj-lt"/>
              <a:buAutoNum type="alphaUcPeriod"/>
            </a:pPr>
            <a:r>
              <a:rPr lang="en-US" dirty="0" smtClean="0"/>
              <a:t>Randomly poke you,</a:t>
            </a:r>
            <a:r>
              <a:rPr lang="en-US" dirty="0"/>
              <a:t> </a:t>
            </a:r>
            <a:r>
              <a:rPr lang="en-US" dirty="0" smtClean="0"/>
              <a:t>look at various limbs/organs, ignore your symptoms, consult WebMD, and declare that you have bubonic plague and an obscure incurable cancer?</a:t>
            </a:r>
            <a:br>
              <a:rPr lang="en-US" dirty="0" smtClean="0"/>
            </a:br>
            <a:endParaRPr lang="en-US" dirty="0" smtClean="0"/>
          </a:p>
          <a:p>
            <a:pPr marL="1307054" lvl="1" indent="-514135">
              <a:buFont typeface="+mj-lt"/>
              <a:buAutoNum type="alphaUcPeriod"/>
            </a:pPr>
            <a:r>
              <a:rPr lang="en-US" dirty="0" smtClean="0"/>
              <a:t>Collect symptoms and data, perform research, recommend a course of treatment?</a:t>
            </a:r>
            <a:endParaRPr lang="en-US" dirty="0"/>
          </a:p>
        </p:txBody>
      </p:sp>
    </p:spTree>
    <p:extLst>
      <p:ext uri="{BB962C8B-B14F-4D97-AF65-F5344CB8AC3E}">
        <p14:creationId xmlns:p14="http://schemas.microsoft.com/office/powerpoint/2010/main" val="7576669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Medium Term: 1 month</a:t>
            </a:r>
            <a:endParaRPr lang="en-US" dirty="0"/>
          </a:p>
        </p:txBody>
      </p:sp>
      <p:sp>
        <p:nvSpPr>
          <p:cNvPr id="3" name="Content Placeholder 2"/>
          <p:cNvSpPr>
            <a:spLocks noGrp="1"/>
          </p:cNvSpPr>
          <p:nvPr>
            <p:ph idx="1"/>
          </p:nvPr>
        </p:nvSpPr>
        <p:spPr/>
        <p:txBody>
          <a:bodyPr/>
          <a:lstStyle/>
          <a:p>
            <a:r>
              <a:rPr lang="en-US" dirty="0" smtClean="0"/>
              <a:t>After tuning indexes, examine wait stats.</a:t>
            </a:r>
          </a:p>
          <a:p>
            <a:pPr marL="457200" indent="-457200">
              <a:buFont typeface="Arial" panose="020B0604020202020204" pitchFamily="34" charset="0"/>
              <a:buChar char="•"/>
            </a:pPr>
            <a:r>
              <a:rPr lang="en-US" dirty="0" smtClean="0"/>
              <a:t>Tune for parallelism. If CXPACKET persists:</a:t>
            </a:r>
          </a:p>
          <a:p>
            <a:pPr marL="1052102" lvl="1" indent="-457200">
              <a:buFont typeface="Arial" panose="020B0604020202020204" pitchFamily="34" charset="0"/>
              <a:buChar char="•"/>
            </a:pPr>
            <a:r>
              <a:rPr lang="en-US" dirty="0" smtClean="0"/>
              <a:t>Increase cost threshold for parallelism.</a:t>
            </a:r>
          </a:p>
          <a:p>
            <a:pPr marL="1052102" lvl="1" indent="-457200">
              <a:buFont typeface="Arial" panose="020B0604020202020204" pitchFamily="34" charset="0"/>
              <a:buChar char="•"/>
            </a:pPr>
            <a:r>
              <a:rPr lang="en-US" dirty="0" smtClean="0"/>
              <a:t>Set MAXDOP appropriately (start with 2).</a:t>
            </a:r>
          </a:p>
        </p:txBody>
      </p:sp>
    </p:spTree>
    <p:extLst>
      <p:ext uri="{BB962C8B-B14F-4D97-AF65-F5344CB8AC3E}">
        <p14:creationId xmlns:p14="http://schemas.microsoft.com/office/powerpoint/2010/main" val="3915656389"/>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Long Term: 1 Quarter</a:t>
            </a:r>
            <a:endParaRPr lang="en-US" dirty="0"/>
          </a:p>
        </p:txBody>
      </p:sp>
      <p:sp>
        <p:nvSpPr>
          <p:cNvPr id="3" name="Content Placeholder 2"/>
          <p:cNvSpPr>
            <a:spLocks noGrp="1"/>
          </p:cNvSpPr>
          <p:nvPr>
            <p:ph idx="1"/>
          </p:nvPr>
        </p:nvSpPr>
        <p:spPr/>
        <p:txBody>
          <a:bodyPr/>
          <a:lstStyle/>
          <a:p>
            <a:r>
              <a:rPr lang="en-US" dirty="0" smtClean="0"/>
              <a:t>Evaluate disk latency:</a:t>
            </a:r>
          </a:p>
          <a:p>
            <a:pPr marL="1052102" lvl="1" indent="-457200">
              <a:buFont typeface="Arial" panose="020B0604020202020204" pitchFamily="34" charset="0"/>
              <a:buChar char="•"/>
            </a:pPr>
            <a:r>
              <a:rPr lang="en-US" dirty="0" smtClean="0"/>
              <a:t>Consider optimizations provided by Amazon.</a:t>
            </a:r>
          </a:p>
          <a:p>
            <a:pPr marL="1052102" lvl="1" indent="-457200">
              <a:buFont typeface="Arial" panose="020B0604020202020204" pitchFamily="34" charset="0"/>
              <a:buChar char="•"/>
            </a:pPr>
            <a:r>
              <a:rPr lang="en-US" dirty="0" smtClean="0"/>
              <a:t>Provisioned IOPS.</a:t>
            </a:r>
          </a:p>
          <a:p>
            <a:pPr marL="1052102" lvl="1" indent="-457200">
              <a:buFont typeface="Arial" panose="020B0604020202020204" pitchFamily="34" charset="0"/>
              <a:buChar char="•"/>
            </a:pPr>
            <a:r>
              <a:rPr lang="en-US" dirty="0" smtClean="0"/>
              <a:t>EBS SSD volumes.</a:t>
            </a:r>
          </a:p>
          <a:p>
            <a:endParaRPr lang="en-US" dirty="0"/>
          </a:p>
        </p:txBody>
      </p:sp>
    </p:spTree>
    <p:extLst>
      <p:ext uri="{BB962C8B-B14F-4D97-AF65-F5344CB8AC3E}">
        <p14:creationId xmlns:p14="http://schemas.microsoft.com/office/powerpoint/2010/main" val="1015699961"/>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Action Items:</a:t>
            </a:r>
            <a:br>
              <a:rPr lang="en-US" dirty="0" smtClean="0"/>
            </a:br>
            <a:r>
              <a:rPr lang="en-US" dirty="0" err="1" smtClean="0"/>
              <a:t>VendCo</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930925897"/>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Vendor Action Items</a:t>
            </a:r>
            <a:endParaRPr lang="en-US" dirty="0"/>
          </a:p>
        </p:txBody>
      </p:sp>
      <p:sp>
        <p:nvSpPr>
          <p:cNvPr id="3" name="Content Placeholder 2"/>
          <p:cNvSpPr>
            <a:spLocks noGrp="1"/>
          </p:cNvSpPr>
          <p:nvPr>
            <p:ph idx="1"/>
          </p:nvPr>
        </p:nvSpPr>
        <p:spPr/>
        <p:txBody>
          <a:bodyPr/>
          <a:lstStyle/>
          <a:p>
            <a:r>
              <a:rPr lang="en-US" dirty="0"/>
              <a:t>Tune worst queries:</a:t>
            </a:r>
          </a:p>
          <a:p>
            <a:pPr marL="1052102" lvl="1" indent="-457200">
              <a:buFont typeface="Arial" panose="020B0604020202020204" pitchFamily="34" charset="0"/>
              <a:buChar char="•"/>
            </a:pPr>
            <a:r>
              <a:rPr lang="en-US" dirty="0" err="1"/>
              <a:t>TopPeopleForTag</a:t>
            </a:r>
            <a:endParaRPr lang="en-US" dirty="0"/>
          </a:p>
          <a:p>
            <a:pPr marL="1052102" lvl="1" indent="-457200">
              <a:buFont typeface="Arial" panose="020B0604020202020204" pitchFamily="34" charset="0"/>
              <a:buChar char="•"/>
            </a:pPr>
            <a:r>
              <a:rPr lang="en-US" dirty="0" err="1" smtClean="0"/>
              <a:t>CommentsByKeyword</a:t>
            </a:r>
            <a:endParaRPr lang="en-US" dirty="0" smtClean="0"/>
          </a:p>
          <a:p>
            <a:r>
              <a:rPr lang="en-US" dirty="0"/>
              <a:t>Evaluate a separate reporting system.</a:t>
            </a:r>
          </a:p>
          <a:p>
            <a:pPr marL="1052102" lvl="1" indent="-457200">
              <a:buFont typeface="Arial" panose="020B0604020202020204" pitchFamily="34" charset="0"/>
              <a:buChar char="•"/>
            </a:pPr>
            <a:r>
              <a:rPr lang="en-US" dirty="0"/>
              <a:t>Consider a data warehouse system.</a:t>
            </a:r>
          </a:p>
          <a:p>
            <a:pPr marL="1052102" lvl="1" indent="-457200">
              <a:buFont typeface="Arial" panose="020B0604020202020204" pitchFamily="34" charset="0"/>
              <a:buChar char="•"/>
            </a:pPr>
            <a:r>
              <a:rPr lang="en-US" dirty="0"/>
              <a:t>Consider </a:t>
            </a:r>
            <a:r>
              <a:rPr lang="en-US" dirty="0" smtClean="0"/>
              <a:t>supporting scale </a:t>
            </a:r>
            <a:r>
              <a:rPr lang="en-US" dirty="0"/>
              <a:t>out reads with </a:t>
            </a:r>
            <a:r>
              <a:rPr lang="en-US" dirty="0" err="1"/>
              <a:t>AlwaysOn</a:t>
            </a:r>
            <a:r>
              <a:rPr lang="en-US" dirty="0"/>
              <a:t> </a:t>
            </a:r>
            <a:r>
              <a:rPr lang="en-US" dirty="0" smtClean="0"/>
              <a:t>AGs</a:t>
            </a:r>
          </a:p>
          <a:p>
            <a:r>
              <a:rPr lang="en-US" dirty="0" smtClean="0"/>
              <a:t>Consider adding the missing indexes outlined in the short </a:t>
            </a:r>
            <a:r>
              <a:rPr lang="en-US" smtClean="0"/>
              <a:t>term section.</a:t>
            </a:r>
            <a:endParaRPr lang="en-US" dirty="0"/>
          </a:p>
          <a:p>
            <a:endParaRPr lang="en-US" dirty="0"/>
          </a:p>
          <a:p>
            <a:endParaRPr lang="en-US" dirty="0"/>
          </a:p>
        </p:txBody>
      </p:sp>
    </p:spTree>
    <p:extLst>
      <p:ext uri="{BB962C8B-B14F-4D97-AF65-F5344CB8AC3E}">
        <p14:creationId xmlns:p14="http://schemas.microsoft.com/office/powerpoint/2010/main" val="100607911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a:t>
            </a:r>
            <a:br>
              <a:rPr lang="en-US" dirty="0" smtClean="0"/>
            </a:br>
            <a:r>
              <a:rPr lang="en-US" dirty="0" smtClean="0"/>
              <a:t>is </a:t>
            </a:r>
            <a:r>
              <a:rPr lang="en-US" dirty="0" smtClean="0">
                <a:solidFill>
                  <a:schemeClr val="accent1"/>
                </a:solidFill>
              </a:rPr>
              <a:t>no different</a:t>
            </a:r>
            <a:r>
              <a:rPr lang="en-US" dirty="0" smtClean="0"/>
              <a:t>.</a:t>
            </a:r>
            <a:endParaRPr lang="en-US" dirty="0"/>
          </a:p>
        </p:txBody>
      </p:sp>
    </p:spTree>
    <p:extLst>
      <p:ext uri="{BB962C8B-B14F-4D97-AF65-F5344CB8AC3E}">
        <p14:creationId xmlns:p14="http://schemas.microsoft.com/office/powerpoint/2010/main" val="1481645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p:txBody>
          <a:bodyPr/>
          <a:lstStyle/>
          <a:p>
            <a:r>
              <a:rPr lang="en-US" dirty="0" smtClean="0"/>
              <a:t>Process</a:t>
            </a:r>
            <a:endParaRPr lang="en-US"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112069037"/>
              </p:ext>
            </p:extLst>
          </p:nvPr>
        </p:nvGraphicFramePr>
        <p:xfrm>
          <a:off x="2689232" y="673812"/>
          <a:ext cx="8300238" cy="7628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Stethoscope.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21196" y="168413"/>
            <a:ext cx="2421035" cy="2389178"/>
          </a:xfrm>
          <a:prstGeom prst="rect">
            <a:avLst/>
          </a:prstGeom>
        </p:spPr>
      </p:pic>
      <p:pic>
        <p:nvPicPr>
          <p:cNvPr id="7" name="Picture 6" descr="Laboratory-Testing.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42232" y="5824111"/>
            <a:ext cx="2284587" cy="2566801"/>
          </a:xfrm>
          <a:prstGeom prst="rect">
            <a:avLst/>
          </a:prstGeom>
        </p:spPr>
      </p:pic>
      <p:pic>
        <p:nvPicPr>
          <p:cNvPr id="9" name="Picture 8" descr="Health-Maintenance.png"/>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2689232" y="2129135"/>
            <a:ext cx="1861697" cy="2649338"/>
          </a:xfrm>
          <a:prstGeom prst="rect">
            <a:avLst/>
          </a:prstGeom>
        </p:spPr>
      </p:pic>
      <p:pic>
        <p:nvPicPr>
          <p:cNvPr id="10" name="Picture 9" descr="Research.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939317" y="2276574"/>
            <a:ext cx="1816100" cy="2501899"/>
          </a:xfrm>
          <a:prstGeom prst="rect">
            <a:avLst/>
          </a:prstGeom>
        </p:spPr>
      </p:pic>
      <p:pic>
        <p:nvPicPr>
          <p:cNvPr id="12" name="Picture 11" descr="Service.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774876" y="6088684"/>
            <a:ext cx="1536700" cy="2463799"/>
          </a:xfrm>
          <a:prstGeom prst="rect">
            <a:avLst/>
          </a:prstGeom>
        </p:spPr>
      </p:pic>
    </p:spTree>
    <p:extLst>
      <p:ext uri="{BB962C8B-B14F-4D97-AF65-F5344CB8AC3E}">
        <p14:creationId xmlns:p14="http://schemas.microsoft.com/office/powerpoint/2010/main" val="141692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2986</TotalTime>
  <Words>2016</Words>
  <Application>Microsoft Office PowerPoint</Application>
  <PresentationFormat>Custom</PresentationFormat>
  <Paragraphs>375</Paragraphs>
  <Slides>73</Slides>
  <Notes>2</Notes>
  <HiddenSlides>0</HiddenSlides>
  <MMClips>0</MMClips>
  <ScaleCrop>false</ScaleCrop>
  <HeadingPairs>
    <vt:vector size="4" baseType="variant">
      <vt:variant>
        <vt:lpstr>Theme</vt:lpstr>
      </vt:variant>
      <vt:variant>
        <vt:i4>2</vt:i4>
      </vt:variant>
      <vt:variant>
        <vt:lpstr>Slide Titles</vt:lpstr>
      </vt:variant>
      <vt:variant>
        <vt:i4>73</vt:i4>
      </vt:variant>
    </vt:vector>
  </HeadingPairs>
  <TitlesOfParts>
    <vt:vector size="75" baseType="lpstr">
      <vt:lpstr>2014 Fall Intersection</vt:lpstr>
      <vt:lpstr>Brent Ozar Unlimited</vt:lpstr>
      <vt:lpstr>Building a Health Check Report</vt:lpstr>
      <vt:lpstr>When should you  perform a health check?</vt:lpstr>
      <vt:lpstr>Why run a health check?</vt:lpstr>
      <vt:lpstr>Why check your ISV applications?</vt:lpstr>
      <vt:lpstr>Think about your last visit to the doctor.</vt:lpstr>
      <vt:lpstr>What kind of process did they follow?</vt:lpstr>
      <vt:lpstr>A Visit to the Doctor</vt:lpstr>
      <vt:lpstr>SQL Server  is no different.</vt:lpstr>
      <vt:lpstr>Process</vt:lpstr>
      <vt:lpstr>What should your health check include?</vt:lpstr>
      <vt:lpstr>A Good Health Check Includes</vt:lpstr>
      <vt:lpstr>Symptoms</vt:lpstr>
      <vt:lpstr>Collecting Symptoms</vt:lpstr>
      <vt:lpstr>List of symptoms</vt:lpstr>
      <vt:lpstr>Symptoms: A Word of Warning</vt:lpstr>
      <vt:lpstr>Symptoms: A Word of Warning</vt:lpstr>
      <vt:lpstr>Symptoms guide findings delivery, not discovery.</vt:lpstr>
      <vt:lpstr>Symptoms &amp; Delivery</vt:lpstr>
      <vt:lpstr>Allocate Responsibility</vt:lpstr>
      <vt:lpstr>Gathering Vital Signs</vt:lpstr>
      <vt:lpstr>Typical Vital Signs</vt:lpstr>
      <vt:lpstr>Typical Vital Signs</vt:lpstr>
      <vt:lpstr>Typical Vital Signs</vt:lpstr>
      <vt:lpstr>Typical Vital Signs</vt:lpstr>
      <vt:lpstr>Typical Vital Signs</vt:lpstr>
      <vt:lpstr>Typical Vital Signs</vt:lpstr>
      <vt:lpstr>Typical Vital Signs</vt:lpstr>
      <vt:lpstr>Our Tools</vt:lpstr>
      <vt:lpstr>Let’s grab vital signs!</vt:lpstr>
      <vt:lpstr>Analyzing the Data</vt:lpstr>
      <vt:lpstr>What story are we going to tell?</vt:lpstr>
      <vt:lpstr>Understand success</vt:lpstr>
      <vt:lpstr>What should we show key stakeholders?</vt:lpstr>
      <vt:lpstr>Focusing the Message</vt:lpstr>
      <vt:lpstr>PowerPoint Presentation</vt:lpstr>
      <vt:lpstr>PowerPoint Presentation</vt:lpstr>
      <vt:lpstr>PowerPoint Presentation</vt:lpstr>
      <vt:lpstr>What do we learn?</vt:lpstr>
      <vt:lpstr>Solving the Problem</vt:lpstr>
      <vt:lpstr>Detail Solutions</vt:lpstr>
      <vt:lpstr>“Stop doing that!”</vt:lpstr>
      <vt:lpstr>Make a map to success. Point out failure pitfalls.</vt:lpstr>
      <vt:lpstr>Create an action plan</vt:lpstr>
      <vt:lpstr>What’s the vendor’s plan?</vt:lpstr>
      <vt:lpstr>No surprises</vt:lpstr>
      <vt:lpstr>Meticulous Documentation?</vt:lpstr>
      <vt:lpstr>Staying  in Shape</vt:lpstr>
      <vt:lpstr>Success Criteria</vt:lpstr>
      <vt:lpstr>Problem Detection</vt:lpstr>
      <vt:lpstr>SQL Server health is a cycle.</vt:lpstr>
      <vt:lpstr>Process</vt:lpstr>
      <vt:lpstr>Ensure Database Health</vt:lpstr>
      <vt:lpstr>Your vendor is a partner</vt:lpstr>
      <vt:lpstr>Free Tools</vt:lpstr>
      <vt:lpstr>ExampleCo SQL Critical Care® </vt:lpstr>
      <vt:lpstr>What Does Success Look Like To You?</vt:lpstr>
      <vt:lpstr>Your Environment</vt:lpstr>
      <vt:lpstr>General Health Issues</vt:lpstr>
      <vt:lpstr>You aren’t running backups!</vt:lpstr>
      <vt:lpstr>What are we waiting on?</vt:lpstr>
      <vt:lpstr>Massive Parallelism</vt:lpstr>
      <vt:lpstr>More CPU Contention</vt:lpstr>
      <vt:lpstr>Signs that disks could be a problem</vt:lpstr>
      <vt:lpstr>Wait Stats</vt:lpstr>
      <vt:lpstr>Query Problems</vt:lpstr>
      <vt:lpstr>sp_BlitzCache™ found some problems</vt:lpstr>
      <vt:lpstr>Queries to tune</vt:lpstr>
      <vt:lpstr>Action Plan: Us</vt:lpstr>
      <vt:lpstr>Short Term: 1 week</vt:lpstr>
      <vt:lpstr>Medium Term: 1 month</vt:lpstr>
      <vt:lpstr>Long Term: 1 Quarter</vt:lpstr>
      <vt:lpstr>Action Items: VendCo</vt:lpstr>
      <vt:lpstr>Vendor Action Items</vt:lpstr>
    </vt:vector>
  </TitlesOfParts>
  <Company>Quest Software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Health Check Report</dc:title>
  <dc:creator>Jeremiah Peschka</dc:creator>
  <cp:lastModifiedBy>Kimberly L. Tripp</cp:lastModifiedBy>
  <cp:revision>146</cp:revision>
  <cp:lastPrinted>2014-11-02T21:41:57Z</cp:lastPrinted>
  <dcterms:created xsi:type="dcterms:W3CDTF">2014-02-17T18:20:48Z</dcterms:created>
  <dcterms:modified xsi:type="dcterms:W3CDTF">2014-11-02T21:43:24Z</dcterms:modified>
</cp:coreProperties>
</file>