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73" r:id="rId1"/>
    <p:sldMasterId id="2147483987" r:id="rId2"/>
  </p:sldMasterIdLst>
  <p:notesMasterIdLst>
    <p:notesMasterId r:id="rId49"/>
  </p:notesMasterIdLst>
  <p:handoutMasterIdLst>
    <p:handoutMasterId r:id="rId50"/>
  </p:handoutMasterIdLst>
  <p:sldIdLst>
    <p:sldId id="256" r:id="rId3"/>
    <p:sldId id="297" r:id="rId4"/>
    <p:sldId id="300" r:id="rId5"/>
    <p:sldId id="316" r:id="rId6"/>
    <p:sldId id="317" r:id="rId7"/>
    <p:sldId id="318" r:id="rId8"/>
    <p:sldId id="319" r:id="rId9"/>
    <p:sldId id="306" r:id="rId10"/>
    <p:sldId id="308" r:id="rId11"/>
    <p:sldId id="309" r:id="rId12"/>
    <p:sldId id="311" r:id="rId13"/>
    <p:sldId id="261" r:id="rId14"/>
    <p:sldId id="260" r:id="rId15"/>
    <p:sldId id="257" r:id="rId16"/>
    <p:sldId id="320" r:id="rId17"/>
    <p:sldId id="302" r:id="rId18"/>
    <p:sldId id="312" r:id="rId19"/>
    <p:sldId id="314" r:id="rId20"/>
    <p:sldId id="313" r:id="rId21"/>
    <p:sldId id="263" r:id="rId22"/>
    <p:sldId id="295" r:id="rId23"/>
    <p:sldId id="332" r:id="rId24"/>
    <p:sldId id="333" r:id="rId25"/>
    <p:sldId id="334" r:id="rId26"/>
    <p:sldId id="335" r:id="rId27"/>
    <p:sldId id="339" r:id="rId28"/>
    <p:sldId id="336" r:id="rId29"/>
    <p:sldId id="337" r:id="rId30"/>
    <p:sldId id="325" r:id="rId31"/>
    <p:sldId id="327" r:id="rId32"/>
    <p:sldId id="328" r:id="rId33"/>
    <p:sldId id="326" r:id="rId34"/>
    <p:sldId id="329" r:id="rId35"/>
    <p:sldId id="330" r:id="rId36"/>
    <p:sldId id="331" r:id="rId37"/>
    <p:sldId id="340" r:id="rId38"/>
    <p:sldId id="342" r:id="rId39"/>
    <p:sldId id="341" r:id="rId40"/>
    <p:sldId id="278" r:id="rId41"/>
    <p:sldId id="279" r:id="rId42"/>
    <p:sldId id="280" r:id="rId43"/>
    <p:sldId id="281" r:id="rId44"/>
    <p:sldId id="298" r:id="rId45"/>
    <p:sldId id="292" r:id="rId46"/>
    <p:sldId id="282" r:id="rId47"/>
    <p:sldId id="303" r:id="rId48"/>
  </p:sldIdLst>
  <p:sldSz cx="9144000" cy="6858000" type="screen4x3"/>
  <p:notesSz cx="7315200" cy="9601200"/>
  <p:defaultText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FE00C9A-D885-B64B-AF9D-F56CF83BBCF6}">
          <p14:sldIdLst>
            <p14:sldId id="256"/>
            <p14:sldId id="297"/>
            <p14:sldId id="300"/>
          </p14:sldIdLst>
        </p14:section>
        <p14:section name="Quick Reference" id="{C0510E94-EEA6-1F42-9B13-E39DBB5D8C79}">
          <p14:sldIdLst>
            <p14:sldId id="316"/>
            <p14:sldId id="317"/>
            <p14:sldId id="318"/>
            <p14:sldId id="319"/>
          </p14:sldIdLst>
        </p14:section>
        <p14:section name="How to Diagnose" id="{3C789863-13BC-DB48-A5F6-67F74FA71F52}">
          <p14:sldIdLst>
            <p14:sldId id="306"/>
            <p14:sldId id="308"/>
            <p14:sldId id="309"/>
            <p14:sldId id="311"/>
            <p14:sldId id="261"/>
            <p14:sldId id="260"/>
            <p14:sldId id="257"/>
            <p14:sldId id="320"/>
            <p14:sldId id="302"/>
          </p14:sldIdLst>
        </p14:section>
        <p14:section name="Demo 1" id="{AF80D5BC-DA3C-AC44-889A-94C2030BE5A4}">
          <p14:sldIdLst>
            <p14:sldId id="312"/>
            <p14:sldId id="314"/>
          </p14:sldIdLst>
        </p14:section>
        <p14:section name="DEMO" id="{B6555A52-DE20-F04E-8AB6-5CD282D76753}">
          <p14:sldIdLst>
            <p14:sldId id="313"/>
            <p14:sldId id="263"/>
          </p14:sldIdLst>
        </p14:section>
        <p14:section name="Demo2" id="{441B5823-0DEF-9544-B150-A02E86E06B8B}">
          <p14:sldIdLst>
            <p14:sldId id="295"/>
            <p14:sldId id="332"/>
            <p14:sldId id="333"/>
            <p14:sldId id="334"/>
            <p14:sldId id="335"/>
            <p14:sldId id="339"/>
            <p14:sldId id="336"/>
            <p14:sldId id="337"/>
            <p14:sldId id="325"/>
            <p14:sldId id="327"/>
            <p14:sldId id="328"/>
            <p14:sldId id="326"/>
            <p14:sldId id="329"/>
            <p14:sldId id="330"/>
            <p14:sldId id="331"/>
            <p14:sldId id="340"/>
            <p14:sldId id="342"/>
            <p14:sldId id="341"/>
          </p14:sldIdLst>
        </p14:section>
        <p14:section name="Indexing Gotchas" id="{1D1D5DB5-A266-3747-AFC1-BC3B24439BE7}">
          <p14:sldIdLst>
            <p14:sldId id="278"/>
            <p14:sldId id="279"/>
            <p14:sldId id="280"/>
            <p14:sldId id="281"/>
            <p14:sldId id="298"/>
            <p14:sldId id="292"/>
          </p14:sldIdLst>
        </p14:section>
        <p14:section name="Index Tuning Cycle" id="{C4D0B6CE-49F6-1F4F-890E-DEA6911DE6FD}">
          <p14:sldIdLst>
            <p14:sldId id="282"/>
            <p14:sldId id="303"/>
          </p14:sldIdLst>
        </p14:section>
      </p14:sectionLst>
    </p:ext>
    <p:ext uri="{EFAFB233-063F-42B5-8137-9DF3F51BA10A}">
      <p15:sldGuideLst xmlns:p15="http://schemas.microsoft.com/office/powerpoint/2012/main" xmlns="">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1C2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533" autoAdjust="0"/>
  </p:normalViewPr>
  <p:slideViewPr>
    <p:cSldViewPr snapToGrid="0" snapToObjects="1">
      <p:cViewPr>
        <p:scale>
          <a:sx n="134" d="100"/>
          <a:sy n="134" d="100"/>
        </p:scale>
        <p:origin x="-954" y="-42"/>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18427"/>
    </p:cViewPr>
  </p:sorterViewPr>
  <p:notesViewPr>
    <p:cSldViewPr snapToGrid="0" snapToObjects="1">
      <p:cViewPr varScale="1">
        <p:scale>
          <a:sx n="100" d="100"/>
          <a:sy n="100" d="100"/>
        </p:scale>
        <p:origin x="-3408" y="-15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6" name="Straight Connector 5"/>
          <p:cNvCxnSpPr/>
          <p:nvPr/>
        </p:nvCxnSpPr>
        <p:spPr>
          <a:xfrm>
            <a:off x="0" y="9054603"/>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179103" y="9054603"/>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Header Placeholder 1"/>
          <p:cNvSpPr>
            <a:spLocks noGrp="1"/>
          </p:cNvSpPr>
          <p:nvPr>
            <p:ph type="hdr" sz="quarter"/>
          </p:nvPr>
        </p:nvSpPr>
        <p:spPr>
          <a:xfrm>
            <a:off x="1966807" y="160020"/>
            <a:ext cx="3381587" cy="720090"/>
          </a:xfrm>
          <a:prstGeom prst="rect">
            <a:avLst/>
          </a:prstGeom>
        </p:spPr>
        <p:txBody>
          <a:bodyPr vert="horz" lIns="96637" tIns="48318" rIns="96637" bIns="48318" rtlCol="0"/>
          <a:lstStyle>
            <a:lvl1pPr algn="ctr" eaLnBrk="0" hangingPunct="0">
              <a:defRPr sz="1700" b="1" dirty="0" err="1" smtClean="0">
                <a:latin typeface="Calibri Light" pitchFamily="34" charset="0"/>
                <a:cs typeface="+mn-cs"/>
              </a:defRPr>
            </a:lvl1pPr>
          </a:lstStyle>
          <a:p>
            <a:pPr>
              <a:defRPr/>
            </a:pPr>
            <a:endParaRPr lang="en-US" sz="500" dirty="0"/>
          </a:p>
          <a:p>
            <a:pPr>
              <a:defRPr/>
            </a:pPr>
            <a:r>
              <a:rPr lang="en-US" dirty="0" err="1" smtClean="0"/>
              <a:t>SQLintersection</a:t>
            </a:r>
            <a:r>
              <a:rPr lang="en-US" sz="1500" b="0" dirty="0"/>
              <a:t/>
            </a:r>
            <a:br>
              <a:rPr lang="en-US" sz="1500" b="0" dirty="0"/>
            </a:br>
            <a:r>
              <a:rPr lang="en-US" sz="1300" b="0" dirty="0"/>
              <a:t>www.SQLintersection.com   </a:t>
            </a:r>
            <a:endParaRPr lang="en-US" sz="1300" b="0" dirty="0"/>
          </a:p>
        </p:txBody>
      </p:sp>
      <p:pic>
        <p:nvPicPr>
          <p:cNvPr id="9"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auto">
          <a:xfrm>
            <a:off x="2926080" y="8848470"/>
            <a:ext cx="1463040" cy="4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7383294"/>
      </p:ext>
    </p:extLst>
  </p:cSld>
  <p:clrMap bg1="lt1" tx1="dk1" bg2="lt2" tx2="dk2" accent1="accent1" accent2="accent2" accent3="accent3" accent4="accent4" accent5="accent5" accent6="accent6" hlink="hlink" folHlink="folHlink"/>
  <p:hf sldNum="0"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r>
              <a:rPr lang="en-US" smtClean="0"/>
              <a:t>Copyright Brent Ozar Unlimited™ 2014</a:t>
            </a: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5B873EF3-2386-F345-BA04-BD801ECF07B6}" type="slidenum">
              <a:rPr lang="en-US" smtClean="0"/>
              <a:t>‹#›</a:t>
            </a:fld>
            <a:endParaRPr lang="en-US"/>
          </a:p>
        </p:txBody>
      </p:sp>
    </p:spTree>
    <p:extLst>
      <p:ext uri="{BB962C8B-B14F-4D97-AF65-F5344CB8AC3E}">
        <p14:creationId xmlns:p14="http://schemas.microsoft.com/office/powerpoint/2010/main" val="3319385247"/>
      </p:ext>
    </p:extLst>
  </p:cSld>
  <p:clrMap bg1="lt1" tx1="dk1" bg2="lt2" tx2="dk2" accent1="accent1" accent2="accent2" accent3="accent3" accent4="accent4" accent5="accent5" accent6="accent6" hlink="hlink" folHlink="folHlink"/>
  <p:hf sldNum="0" hd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4139804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smtClean="0"/>
              <a:t>Demo 1: Just need restore script and to run through queries live.</a:t>
            </a:r>
          </a:p>
          <a:p>
            <a:r>
              <a:rPr lang="en-US" dirty="0" smtClean="0"/>
              <a:t>Demo 2: Needs pre-loaded DMV data</a:t>
            </a:r>
          </a:p>
          <a:p>
            <a:pPr lvl="1"/>
            <a:r>
              <a:rPr lang="en-US" dirty="0" smtClean="0"/>
              <a:t>Run AdventureWorks2012 workload for five minutes prior to demo</a:t>
            </a:r>
          </a:p>
          <a:p>
            <a:pPr lvl="1"/>
            <a:r>
              <a:rPr lang="en-US" dirty="0" smtClean="0"/>
              <a:t>Seven virtual users</a:t>
            </a:r>
          </a:p>
          <a:p>
            <a:pPr lvl="1"/>
            <a:r>
              <a:rPr lang="en-US" dirty="0" err="1" smtClean="0"/>
              <a:t>HammerDB</a:t>
            </a:r>
            <a:endParaRPr lang="en-US" dirty="0" smtClean="0"/>
          </a:p>
          <a:p>
            <a:pPr lvl="2"/>
            <a:r>
              <a:rPr lang="en-US" dirty="0" smtClean="0"/>
              <a:t>_AdventureWorks2012Setup.sql</a:t>
            </a:r>
          </a:p>
          <a:p>
            <a:pPr lvl="2"/>
            <a:r>
              <a:rPr lang="en-US" dirty="0" smtClean="0"/>
              <a:t>HammerDB-AdventureWorks2012-How-To-Identify-Indexing-Problems.tcl</a:t>
            </a:r>
          </a:p>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17553668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smtClean="0"/>
              <a:t>key columns</a:t>
            </a:r>
            <a:r>
              <a:rPr lang="en-US" baseline="0" dirty="0" smtClean="0"/>
              <a:t> 900 bytes</a:t>
            </a:r>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1994216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3079570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2976417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882043" y="3781345"/>
            <a:ext cx="7385589" cy="580430"/>
          </a:xfrm>
        </p:spPr>
        <p:txBody>
          <a:bodyPr/>
          <a:lstStyle>
            <a:lvl1pPr>
              <a:defRPr>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882488" y="4449217"/>
            <a:ext cx="7385589" cy="2283362"/>
          </a:xfrm>
        </p:spPr>
        <p:txBody>
          <a:bodyPr>
            <a:normAutofit/>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66971"/>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920913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882489" y="1203158"/>
            <a:ext cx="7385590" cy="3018206"/>
          </a:xfrm>
        </p:spPr>
        <p:txBody>
          <a:bodyPr/>
          <a:lstStyle>
            <a:lvl1pPr algn="ctr">
              <a:lnSpc>
                <a:spcPct val="100000"/>
              </a:lnSpc>
              <a:defRPr sz="5976"/>
            </a:lvl1pPr>
          </a:lstStyle>
          <a:p>
            <a:r>
              <a:rPr lang="en-US" smtClean="0"/>
              <a:t>Click to edit Master title style</a:t>
            </a:r>
            <a:endParaRPr lang="en-US" dirty="0"/>
          </a:p>
        </p:txBody>
      </p:sp>
    </p:spTree>
    <p:extLst>
      <p:ext uri="{BB962C8B-B14F-4D97-AF65-F5344CB8AC3E}">
        <p14:creationId xmlns:p14="http://schemas.microsoft.com/office/powerpoint/2010/main" val="679516592"/>
      </p:ext>
    </p:extLst>
  </p:cSld>
  <p:clrMapOvr>
    <a:masterClrMapping/>
  </p:clrMapOvr>
  <p:timing>
    <p:tnLst>
      <p:par>
        <p:cTn id="1" dur="indefinite" restart="never" nodeType="tmRoot"/>
      </p:par>
    </p:tnLst>
  </p:timing>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34"/>
            </a:lvl1p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1208169" y="1600200"/>
            <a:ext cx="6744734" cy="3962400"/>
          </a:xfrm>
          <a:solidFill>
            <a:schemeClr val="accent1">
              <a:lumMod val="20000"/>
              <a:lumOff val="80000"/>
            </a:schemeClr>
          </a:solidFill>
          <a:ln w="19050" cmpd="sng">
            <a:solidFill>
              <a:srgbClr val="404040"/>
            </a:solidFill>
            <a:prstDash val="dash"/>
          </a:ln>
        </p:spPr>
        <p:txBody>
          <a:bodyPr>
            <a:normAutofit/>
          </a:bodyPr>
          <a:lstStyle>
            <a:lvl1pPr>
              <a:spcBef>
                <a:spcPts val="70"/>
              </a:spcBef>
              <a:spcAft>
                <a:spcPts val="70"/>
              </a:spcAft>
              <a:buNone/>
              <a:tabLst>
                <a:tab pos="319225" algn="l"/>
              </a:tabLst>
              <a:defRPr sz="3094" b="0">
                <a:latin typeface="Courier New"/>
                <a:cs typeface="Courier New"/>
              </a:defRPr>
            </a:lvl1pPr>
          </a:lstStyle>
          <a:p>
            <a:pPr lvl="0"/>
            <a:r>
              <a:rPr lang="en-US" dirty="0" smtClean="0"/>
              <a:t>SELECT</a:t>
            </a:r>
          </a:p>
          <a:p>
            <a:pPr lvl="0"/>
            <a:r>
              <a:rPr lang="en-US" dirty="0" smtClean="0"/>
              <a:t>	Unlimited</a:t>
            </a:r>
          </a:p>
          <a:p>
            <a:pPr lvl="0"/>
            <a:r>
              <a:rPr lang="en-US" dirty="0" smtClean="0"/>
              <a:t>FROM </a:t>
            </a:r>
            <a:r>
              <a:rPr lang="en-US" dirty="0" err="1" smtClean="0"/>
              <a:t>Brent.Ozar</a:t>
            </a:r>
            <a:r>
              <a:rPr lang="en-US" dirty="0" smtClean="0"/>
              <a:t>;</a:t>
            </a:r>
          </a:p>
          <a:p>
            <a:pPr lvl="0"/>
            <a:r>
              <a:rPr lang="en-US" dirty="0" smtClean="0"/>
              <a:t>GO</a:t>
            </a:r>
          </a:p>
        </p:txBody>
      </p:sp>
    </p:spTree>
    <p:extLst>
      <p:ext uri="{BB962C8B-B14F-4D97-AF65-F5344CB8AC3E}">
        <p14:creationId xmlns:p14="http://schemas.microsoft.com/office/powerpoint/2010/main" val="2777956345"/>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Simple Detail Slide -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2018" y="1118436"/>
            <a:ext cx="7724027" cy="3294615"/>
          </a:xfrm>
          <a:effectLst/>
        </p:spPr>
        <p:txBody>
          <a:bodyPr anchor="ctr">
            <a:noAutofit/>
          </a:bodyPr>
          <a:lstStyle>
            <a:lvl1pPr algn="l">
              <a:lnSpc>
                <a:spcPct val="100000"/>
              </a:lnSpc>
              <a:defRPr sz="4957" b="0" cap="none" spc="-59"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41330009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2579" y="3787189"/>
            <a:ext cx="7399627" cy="580430"/>
          </a:xfrm>
        </p:spPr>
        <p:txBody>
          <a:bodyPr/>
          <a:lstStyle>
            <a:lvl1pPr>
              <a:defRPr sz="3399">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883024" y="4455063"/>
            <a:ext cx="7399627" cy="2111871"/>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0943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22110301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90822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482114" rtl="0" eaLnBrk="1" fontAlgn="base" latinLnBrk="0" hangingPunct="1">
              <a:lnSpc>
                <a:spcPct val="100000"/>
              </a:lnSpc>
              <a:spcBef>
                <a:spcPts val="1265"/>
              </a:spcBef>
              <a:spcAft>
                <a:spcPts val="0"/>
              </a:spcAft>
              <a:buClrTx/>
              <a:buSzTx/>
              <a:buFont typeface="Arial"/>
              <a:buNone/>
              <a:tabLst>
                <a:tab pos="61102" algn="l"/>
              </a:tabLst>
              <a:defRPr/>
            </a:lvl1pPr>
            <a:lvl2pPr marL="418276" marR="0" indent="-123426" algn="l" defTabSz="482114" rtl="0" eaLnBrk="1" fontAlgn="base" latinLnBrk="0" hangingPunct="1">
              <a:lnSpc>
                <a:spcPct val="100000"/>
              </a:lnSpc>
              <a:spcBef>
                <a:spcPts val="316"/>
              </a:spcBef>
              <a:spcAft>
                <a:spcPct val="0"/>
              </a:spcAft>
              <a:buClrTx/>
              <a:buSzTx/>
              <a:buFont typeface="Arial"/>
              <a:buChar char="•"/>
              <a:tabLst/>
              <a:defRPr/>
            </a:lvl2pPr>
            <a:lvl3pPr marL="662907" marR="0" indent="-180793" algn="l" defTabSz="482114" rtl="0" eaLnBrk="1" fontAlgn="base" latinLnBrk="0" hangingPunct="1">
              <a:lnSpc>
                <a:spcPct val="100000"/>
              </a:lnSpc>
              <a:spcBef>
                <a:spcPts val="316"/>
              </a:spcBef>
              <a:spcAft>
                <a:spcPct val="0"/>
              </a:spcAft>
              <a:buClr>
                <a:srgbClr val="ED1C24"/>
              </a:buClr>
              <a:buSzTx/>
              <a:buFont typeface="Arial"/>
              <a:buChar char="•"/>
              <a:tabLst/>
              <a:defRPr/>
            </a:lvl3pPr>
            <a:lvl4pPr marL="873831" marR="0" indent="-150661" algn="l" defTabSz="685698" rtl="0" eaLnBrk="1" fontAlgn="base" latinLnBrk="0" hangingPunct="1">
              <a:lnSpc>
                <a:spcPct val="100000"/>
              </a:lnSpc>
              <a:spcBef>
                <a:spcPts val="316"/>
              </a:spcBef>
              <a:spcAft>
                <a:spcPct val="0"/>
              </a:spcAft>
              <a:buClrTx/>
              <a:buSzTx/>
              <a:buFont typeface="Arial"/>
              <a:buChar char="•"/>
              <a:tabLst/>
              <a:defRPr sz="1700"/>
            </a:lvl4pPr>
            <a:lvl5pPr marL="1114888" marR="0" indent="-150661" algn="l" defTabSz="685698" rtl="0" eaLnBrk="1" fontAlgn="base" latinLnBrk="0" hangingPunct="1">
              <a:lnSpc>
                <a:spcPct val="100000"/>
              </a:lnSpc>
              <a:spcBef>
                <a:spcPts val="316"/>
              </a:spcBef>
              <a:spcAft>
                <a:spcPct val="0"/>
              </a:spcAft>
              <a:buClrTx/>
              <a:buSzTx/>
              <a:buFont typeface="Arial"/>
              <a:buChar char="•"/>
              <a:tabLst/>
              <a:defRPr sz="17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888151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421013" indent="-121366">
              <a:spcBef>
                <a:spcPts val="316"/>
              </a:spcBef>
              <a:buFont typeface="Arial" panose="020B0604020202020204" pitchFamily="34" charset="0"/>
              <a:buChar char="•"/>
              <a:defRPr/>
            </a:lvl2pPr>
            <a:lvl3pPr marL="604316" indent="-120529">
              <a:spcBef>
                <a:spcPts val="316"/>
              </a:spcBef>
              <a:defRPr baseline="0"/>
            </a:lvl3pPr>
            <a:lvl4pPr indent="-120529">
              <a:spcBef>
                <a:spcPts val="316"/>
              </a:spcBef>
              <a:defRPr sz="1700"/>
            </a:lvl4pPr>
            <a:lvl5pPr indent="-120529">
              <a:spcBef>
                <a:spcPts val="316"/>
              </a:spcBef>
              <a:defRPr sz="17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145131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8423" y="1447804"/>
            <a:ext cx="7387936" cy="4321175"/>
          </a:xfrm>
        </p:spPr>
        <p:txBody>
          <a:bodyPr anchor="ctr">
            <a:noAutofit/>
          </a:bodyPr>
          <a:lstStyle>
            <a:lvl1pPr algn="l">
              <a:lnSpc>
                <a:spcPct val="100000"/>
              </a:lnSpc>
              <a:defRPr sz="6600" b="0" cap="none" spc="-60"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888423" y="228603"/>
            <a:ext cx="7387936" cy="1066800"/>
          </a:xfrm>
        </p:spPr>
        <p:txBody>
          <a:bodyPr anchor="b">
            <a:normAutofit/>
          </a:bodyPr>
          <a:lstStyle>
            <a:lvl1pPr marL="0" indent="0">
              <a:buNone/>
              <a:defRPr sz="2400" b="0" cap="none" spc="90" baseline="0">
                <a:solidFill>
                  <a:schemeClr val="tx2"/>
                </a:solidFill>
                <a:latin typeface="Sweet Sans Pro" panose="02000000000000000000" pitchFamily="50" charset="0"/>
                <a:cs typeface="Sweet Sans Pro" panose="02000000000000000000" pitchFamily="50" charset="0"/>
              </a:defRPr>
            </a:lvl1pPr>
            <a:lvl2pPr marL="342832" indent="0">
              <a:buNone/>
              <a:defRPr sz="1371">
                <a:solidFill>
                  <a:schemeClr val="tx1">
                    <a:tint val="75000"/>
                  </a:schemeClr>
                </a:solidFill>
              </a:defRPr>
            </a:lvl2pPr>
            <a:lvl3pPr marL="685662" indent="0">
              <a:buNone/>
              <a:defRPr sz="1213">
                <a:solidFill>
                  <a:schemeClr val="tx1">
                    <a:tint val="75000"/>
                  </a:schemeClr>
                </a:solidFill>
              </a:defRPr>
            </a:lvl3pPr>
            <a:lvl4pPr marL="1028493" indent="0">
              <a:buNone/>
              <a:defRPr sz="1055">
                <a:solidFill>
                  <a:schemeClr val="tx1">
                    <a:tint val="75000"/>
                  </a:schemeClr>
                </a:solidFill>
              </a:defRPr>
            </a:lvl4pPr>
            <a:lvl5pPr marL="1371324" indent="0">
              <a:buNone/>
              <a:defRPr sz="1055">
                <a:solidFill>
                  <a:schemeClr val="tx1">
                    <a:tint val="75000"/>
                  </a:schemeClr>
                </a:solidFill>
              </a:defRPr>
            </a:lvl5pPr>
            <a:lvl6pPr marL="1714155" indent="0">
              <a:buNone/>
              <a:defRPr sz="1055">
                <a:solidFill>
                  <a:schemeClr val="tx1">
                    <a:tint val="75000"/>
                  </a:schemeClr>
                </a:solidFill>
              </a:defRPr>
            </a:lvl6pPr>
            <a:lvl7pPr marL="2056987" indent="0">
              <a:buNone/>
              <a:defRPr sz="1055">
                <a:solidFill>
                  <a:schemeClr val="tx1">
                    <a:tint val="75000"/>
                  </a:schemeClr>
                </a:solidFill>
              </a:defRPr>
            </a:lvl7pPr>
            <a:lvl8pPr marL="2399818" indent="0">
              <a:buNone/>
              <a:defRPr sz="1055">
                <a:solidFill>
                  <a:schemeClr val="tx1">
                    <a:tint val="75000"/>
                  </a:schemeClr>
                </a:solidFill>
              </a:defRPr>
            </a:lvl8pPr>
            <a:lvl9pPr marL="2742649" indent="0">
              <a:buNone/>
              <a:defRPr sz="1055">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37237176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rtl="0" eaLnBrk="1" fontAlgn="base" hangingPunct="1">
              <a:spcBef>
                <a:spcPct val="0"/>
              </a:spcBef>
              <a:spcAft>
                <a:spcPct val="0"/>
              </a:spcAft>
              <a:defRPr lang="en-US" sz="2812"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Your Name Goes Here</a:t>
            </a:r>
            <a:endParaRPr lang="en-US" dirty="0"/>
          </a:p>
        </p:txBody>
      </p:sp>
    </p:spTree>
    <p:extLst>
      <p:ext uri="{BB962C8B-B14F-4D97-AF65-F5344CB8AC3E}">
        <p14:creationId xmlns:p14="http://schemas.microsoft.com/office/powerpoint/2010/main" val="1844106655"/>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2580" y="420381"/>
            <a:ext cx="7393781" cy="5472173"/>
          </a:xfrm>
        </p:spPr>
        <p:txBody>
          <a:bodyPr anchor="ctr">
            <a:noAutofit/>
          </a:bodyPr>
          <a:lstStyle>
            <a:lvl1pPr algn="ctr">
              <a:lnSpc>
                <a:spcPct val="100000"/>
              </a:lnSpc>
              <a:defRPr sz="4955" b="0" cap="none" spc="-60"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19652253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1" y="1446609"/>
            <a:ext cx="4675982" cy="4293394"/>
          </a:xfrm>
        </p:spPr>
        <p:txBody>
          <a:bodyPr/>
          <a:lstStyle>
            <a:lvl1pPr>
              <a:defRPr sz="2425"/>
            </a:lvl1pPr>
            <a:lvl2pPr>
              <a:defRPr sz="2109"/>
            </a:lvl2pPr>
            <a:lvl3pPr>
              <a:defRPr sz="1793"/>
            </a:lvl3pPr>
            <a:lvl4pPr>
              <a:defRPr sz="1476"/>
            </a:lvl4pPr>
            <a:lvl5pPr>
              <a:defRPr sz="1476"/>
            </a:lvl5pPr>
            <a:lvl6pPr>
              <a:defRPr sz="1476"/>
            </a:lvl6pPr>
            <a:lvl7pPr>
              <a:defRPr sz="1476"/>
            </a:lvl7pPr>
            <a:lvl8pPr>
              <a:defRPr sz="1476"/>
            </a:lvl8pPr>
            <a:lvl9pPr>
              <a:defRPr sz="14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92971" y="1446609"/>
            <a:ext cx="2572545" cy="4293394"/>
          </a:xfrm>
        </p:spPr>
        <p:txBody>
          <a:bodyPr>
            <a:normAutofit/>
          </a:bodyPr>
          <a:lstStyle>
            <a:lvl1pPr marL="0" indent="0">
              <a:buNone/>
              <a:defRPr sz="1213"/>
            </a:lvl1pPr>
            <a:lvl2pPr marL="342832" indent="0">
              <a:buNone/>
              <a:defRPr sz="896"/>
            </a:lvl2pPr>
            <a:lvl3pPr marL="685662" indent="0">
              <a:buNone/>
              <a:defRPr sz="738"/>
            </a:lvl3pPr>
            <a:lvl4pPr marL="1028493" indent="0">
              <a:buNone/>
              <a:defRPr sz="685"/>
            </a:lvl4pPr>
            <a:lvl5pPr marL="1371324" indent="0">
              <a:buNone/>
              <a:defRPr sz="685"/>
            </a:lvl5pPr>
            <a:lvl6pPr marL="1714155" indent="0">
              <a:buNone/>
              <a:defRPr sz="685"/>
            </a:lvl6pPr>
            <a:lvl7pPr marL="2056987" indent="0">
              <a:buNone/>
              <a:defRPr sz="685"/>
            </a:lvl7pPr>
            <a:lvl8pPr marL="2399818" indent="0">
              <a:buNone/>
              <a:defRPr sz="685"/>
            </a:lvl8pPr>
            <a:lvl9pPr marL="2742649" indent="0">
              <a:buNone/>
              <a:defRPr sz="685"/>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920016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630680" y="1446612"/>
            <a:ext cx="3291840" cy="4445942"/>
          </a:xfrm>
        </p:spPr>
        <p:txBody>
          <a:bodyPr/>
          <a:lstStyle>
            <a:lvl1pPr>
              <a:defRPr sz="2109"/>
            </a:lvl1pPr>
            <a:lvl2pPr>
              <a:defRPr sz="1793"/>
            </a:lvl2pPr>
            <a:lvl3pPr>
              <a:defRPr sz="1476"/>
            </a:lvl3pPr>
            <a:lvl4pPr>
              <a:defRPr sz="1371"/>
            </a:lvl4pPr>
            <a:lvl5pPr>
              <a:defRPr sz="1371"/>
            </a:lvl5pPr>
            <a:lvl6pPr>
              <a:defRPr sz="1371"/>
            </a:lvl6pPr>
            <a:lvl7pPr>
              <a:defRPr sz="1371"/>
            </a:lvl7pPr>
            <a:lvl8pPr>
              <a:defRPr sz="1371"/>
            </a:lvl8pPr>
            <a:lvl9pPr>
              <a:defRPr sz="1371"/>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1" y="1446612"/>
            <a:ext cx="3291840" cy="4445942"/>
          </a:xfrm>
        </p:spPr>
        <p:txBody>
          <a:bodyPr/>
          <a:lstStyle>
            <a:lvl1pPr>
              <a:defRPr sz="2109"/>
            </a:lvl1pPr>
            <a:lvl2pPr>
              <a:defRPr sz="1793"/>
            </a:lvl2pPr>
            <a:lvl3pPr>
              <a:defRPr sz="1476"/>
            </a:lvl3pPr>
            <a:lvl4pPr>
              <a:defRPr sz="1371"/>
            </a:lvl4pPr>
            <a:lvl5pPr>
              <a:defRPr sz="1371"/>
            </a:lvl5pPr>
            <a:lvl6pPr>
              <a:defRPr sz="1371"/>
            </a:lvl6pPr>
            <a:lvl7pPr>
              <a:defRPr sz="1371"/>
            </a:lvl7pPr>
            <a:lvl8pPr>
              <a:defRPr sz="1371"/>
            </a:lvl8pPr>
            <a:lvl9pPr>
              <a:defRPr sz="1371"/>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113814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93616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892972" y="1600202"/>
            <a:ext cx="7358063" cy="3962400"/>
          </a:xfrm>
          <a:solidFill>
            <a:schemeClr val="accent6">
              <a:lumMod val="20000"/>
              <a:lumOff val="80000"/>
            </a:schemeClr>
          </a:solidFill>
          <a:ln w="19050">
            <a:solidFill>
              <a:schemeClr val="bg2">
                <a:lumMod val="75000"/>
              </a:schemeClr>
            </a:solidFill>
            <a:prstDash val="dash"/>
          </a:ln>
        </p:spPr>
        <p:txBody>
          <a:bodyPr lIns="182871" tIns="137153" rIns="182871" bIns="91435">
            <a:normAutofit/>
          </a:bodyPr>
          <a:lstStyle>
            <a:lvl1pPr>
              <a:spcBef>
                <a:spcPts val="53"/>
              </a:spcBef>
              <a:spcAft>
                <a:spcPts val="53"/>
              </a:spcAft>
              <a:buNone/>
              <a:defRPr sz="2400"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6468121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882579" y="1203158"/>
            <a:ext cx="7393781" cy="3018206"/>
          </a:xfrm>
        </p:spPr>
        <p:txBody>
          <a:bodyPr/>
          <a:lstStyle>
            <a:lvl1pPr algn="ctr">
              <a:lnSpc>
                <a:spcPct val="100000"/>
              </a:lnSpc>
              <a:defRPr sz="4498"/>
            </a:lvl1pPr>
          </a:lstStyle>
          <a:p>
            <a:r>
              <a:rPr lang="en-US" smtClean="0"/>
              <a:t>Click to edit Master title style</a:t>
            </a:r>
            <a:endParaRPr lang="en-US" dirty="0"/>
          </a:p>
        </p:txBody>
      </p:sp>
    </p:spTree>
    <p:extLst>
      <p:ext uri="{BB962C8B-B14F-4D97-AF65-F5344CB8AC3E}">
        <p14:creationId xmlns:p14="http://schemas.microsoft.com/office/powerpoint/2010/main" val="308231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1627632" y="1572768"/>
            <a:ext cx="3291840" cy="639762"/>
          </a:xfrm>
        </p:spPr>
        <p:txBody>
          <a:bodyPr anchor="b">
            <a:noAutofit/>
          </a:bodyPr>
          <a:lstStyle>
            <a:lvl1pPr marL="0" indent="0">
              <a:buNone/>
              <a:defRPr sz="1800" b="1" cap="none" spc="100" baseline="0">
                <a:solidFill>
                  <a:schemeClr val="tx1"/>
                </a:solidFill>
                <a:latin typeface="Sweet Sans Pro" panose="02000000000000000000" pitchFamily="50" charset="0"/>
                <a:cs typeface="Sweet Sans Pro" panose="02000000000000000000" pitchFamily="50" charset="0"/>
              </a:defRPr>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1627632" y="2259366"/>
            <a:ext cx="3291840" cy="358689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5093208" y="1572768"/>
            <a:ext cx="3291840" cy="639762"/>
          </a:xfrm>
        </p:spPr>
        <p:txBody>
          <a:bodyPr anchor="b">
            <a:noAutofit/>
          </a:bodyPr>
          <a:lstStyle>
            <a:lvl1pPr marL="0" indent="0">
              <a:buNone/>
              <a:defRPr lang="en-US" sz="1800" b="1" i="0" kern="1200" cap="none" spc="100" baseline="0" dirty="0" smtClean="0">
                <a:solidFill>
                  <a:schemeClr val="tx1"/>
                </a:solidFill>
                <a:latin typeface="Sweet Sans Pro" panose="02000000000000000000" pitchFamily="50" charset="0"/>
                <a:ea typeface="+mn-ea"/>
                <a:cs typeface="Sweet Sans Pro" panose="02000000000000000000" pitchFamily="50" charset="0"/>
              </a:defRPr>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marL="0" lvl="0" indent="0" algn="l" defTabSz="914353"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5093208" y="2259366"/>
            <a:ext cx="3291840" cy="358689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85959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2812"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Title Only</a:t>
            </a:r>
            <a:endParaRPr lang="en-US" dirty="0"/>
          </a:p>
        </p:txBody>
      </p:sp>
    </p:spTree>
    <p:extLst>
      <p:ext uri="{BB962C8B-B14F-4D97-AF65-F5344CB8AC3E}">
        <p14:creationId xmlns:p14="http://schemas.microsoft.com/office/powerpoint/2010/main" val="4119419174"/>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642849" rtl="0" eaLnBrk="1" fontAlgn="base" latinLnBrk="0" hangingPunct="1">
              <a:lnSpc>
                <a:spcPct val="100000"/>
              </a:lnSpc>
              <a:spcBef>
                <a:spcPts val="1687"/>
              </a:spcBef>
              <a:spcAft>
                <a:spcPts val="0"/>
              </a:spcAft>
              <a:buClrTx/>
              <a:buSzTx/>
              <a:buFont typeface="Arial"/>
              <a:buNone/>
              <a:tabLst>
                <a:tab pos="81473" algn="l"/>
              </a:tabLst>
              <a:defRPr/>
            </a:lvl1pPr>
            <a:lvl2pPr marL="557726" marR="0" indent="-164575" algn="l" defTabSz="642849" rtl="0" eaLnBrk="1" fontAlgn="base" latinLnBrk="0" hangingPunct="1">
              <a:lnSpc>
                <a:spcPct val="100000"/>
              </a:lnSpc>
              <a:spcBef>
                <a:spcPts val="422"/>
              </a:spcBef>
              <a:spcAft>
                <a:spcPct val="0"/>
              </a:spcAft>
              <a:buClrTx/>
              <a:buSzTx/>
              <a:buFont typeface="Arial"/>
              <a:buChar char="•"/>
              <a:tabLst/>
              <a:defRPr/>
            </a:lvl2pPr>
            <a:lvl3pPr marL="883918" marR="0" indent="-241068" algn="l" defTabSz="642849" rtl="0" eaLnBrk="1" fontAlgn="base" latinLnBrk="0" hangingPunct="1">
              <a:lnSpc>
                <a:spcPct val="100000"/>
              </a:lnSpc>
              <a:spcBef>
                <a:spcPts val="422"/>
              </a:spcBef>
              <a:spcAft>
                <a:spcPct val="0"/>
              </a:spcAft>
              <a:buClr>
                <a:srgbClr val="ED1C24"/>
              </a:buClr>
              <a:buSzTx/>
              <a:buFont typeface="Arial"/>
              <a:buChar char="•"/>
              <a:tabLst/>
              <a:defRPr/>
            </a:lvl3pPr>
            <a:lvl4pPr marL="1165163" marR="0" indent="-200890" algn="l" defTabSz="914306" rtl="0" eaLnBrk="1" fontAlgn="base" latinLnBrk="0" hangingPunct="1">
              <a:lnSpc>
                <a:spcPct val="100000"/>
              </a:lnSpc>
              <a:spcBef>
                <a:spcPts val="422"/>
              </a:spcBef>
              <a:spcAft>
                <a:spcPct val="0"/>
              </a:spcAft>
              <a:buClrTx/>
              <a:buSzTx/>
              <a:buFont typeface="Arial"/>
              <a:buChar char="•"/>
              <a:tabLst/>
              <a:defRPr sz="1687"/>
            </a:lvl4pPr>
            <a:lvl5pPr marL="1486588" marR="0" indent="-200890" algn="l" defTabSz="914306" rtl="0" eaLnBrk="1" fontAlgn="base" latinLnBrk="0" hangingPunct="1">
              <a:lnSpc>
                <a:spcPct val="100000"/>
              </a:lnSpc>
              <a:spcBef>
                <a:spcPts val="422"/>
              </a:spcBef>
              <a:spcAft>
                <a:spcPct val="0"/>
              </a:spcAft>
              <a:buClrTx/>
              <a:buSzTx/>
              <a:buFont typeface="Arial"/>
              <a:buChar char="•"/>
              <a:tabLst/>
              <a:defRPr sz="1687"/>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731739"/>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3375" b="0" i="0" baseline="0" dirty="0" smtClean="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561376" indent="-161829">
              <a:spcBef>
                <a:spcPts val="422"/>
              </a:spcBef>
              <a:buFont typeface="Arial" panose="020B0604020202020204" pitchFamily="34" charset="0"/>
              <a:buChar char="•"/>
              <a:defRPr/>
            </a:lvl2pPr>
            <a:lvl3pPr marL="805794" indent="-160712">
              <a:spcBef>
                <a:spcPts val="422"/>
              </a:spcBef>
              <a:defRPr baseline="0"/>
            </a:lvl3pPr>
            <a:lvl4pPr indent="-160712">
              <a:spcBef>
                <a:spcPts val="422"/>
              </a:spcBef>
              <a:defRPr sz="1687"/>
            </a:lvl4pPr>
            <a:lvl5pPr indent="-160712">
              <a:spcBef>
                <a:spcPts val="422"/>
              </a:spcBef>
              <a:defRPr sz="1687"/>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880993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2488" y="1447803"/>
            <a:ext cx="7347111" cy="4321175"/>
          </a:xfrm>
        </p:spPr>
        <p:txBody>
          <a:bodyPr anchor="ctr">
            <a:noAutofit/>
          </a:bodyPr>
          <a:lstStyle>
            <a:lvl1pPr algn="l">
              <a:lnSpc>
                <a:spcPct val="100000"/>
              </a:lnSpc>
              <a:defRPr sz="6609" b="0" cap="none" spc="-80"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882488" y="228601"/>
            <a:ext cx="7347111" cy="1066800"/>
          </a:xfrm>
        </p:spPr>
        <p:txBody>
          <a:bodyPr anchor="b"/>
          <a:lstStyle>
            <a:lvl1pPr marL="0" indent="0">
              <a:buNone/>
              <a:defRPr sz="1969" b="0" cap="none" spc="120" baseline="0">
                <a:solidFill>
                  <a:schemeClr val="tx2"/>
                </a:solidFill>
                <a:latin typeface="Sweet Sans Pro" panose="02000000000000000000" pitchFamily="50" charset="0"/>
                <a:cs typeface="Sweet Sans Pro" panose="02000000000000000000" pitchFamily="50" charset="0"/>
              </a:defRPr>
            </a:lvl1pPr>
            <a:lvl2pPr marL="457130" indent="0">
              <a:buNone/>
              <a:defRPr sz="1828">
                <a:solidFill>
                  <a:schemeClr val="tx1">
                    <a:tint val="75000"/>
                  </a:schemeClr>
                </a:solidFill>
              </a:defRPr>
            </a:lvl2pPr>
            <a:lvl3pPr marL="914259" indent="0">
              <a:buNone/>
              <a:defRPr sz="1617">
                <a:solidFill>
                  <a:schemeClr val="tx1">
                    <a:tint val="75000"/>
                  </a:schemeClr>
                </a:solidFill>
              </a:defRPr>
            </a:lvl3pPr>
            <a:lvl4pPr marL="1371390" indent="0">
              <a:buNone/>
              <a:defRPr sz="1406">
                <a:solidFill>
                  <a:schemeClr val="tx1">
                    <a:tint val="75000"/>
                  </a:schemeClr>
                </a:solidFill>
              </a:defRPr>
            </a:lvl4pPr>
            <a:lvl5pPr marL="1828519" indent="0">
              <a:buNone/>
              <a:defRPr sz="1406">
                <a:solidFill>
                  <a:schemeClr val="tx1">
                    <a:tint val="75000"/>
                  </a:schemeClr>
                </a:solidFill>
              </a:defRPr>
            </a:lvl5pPr>
            <a:lvl6pPr marL="2285649" indent="0">
              <a:buNone/>
              <a:defRPr sz="1406">
                <a:solidFill>
                  <a:schemeClr val="tx1">
                    <a:tint val="75000"/>
                  </a:schemeClr>
                </a:solidFill>
              </a:defRPr>
            </a:lvl6pPr>
            <a:lvl7pPr marL="2742780" indent="0">
              <a:buNone/>
              <a:defRPr sz="1406">
                <a:solidFill>
                  <a:schemeClr val="tx1">
                    <a:tint val="75000"/>
                  </a:schemeClr>
                </a:solidFill>
              </a:defRPr>
            </a:lvl7pPr>
            <a:lvl8pPr marL="3199908" indent="0">
              <a:buNone/>
              <a:defRPr sz="1406">
                <a:solidFill>
                  <a:schemeClr val="tx1">
                    <a:tint val="75000"/>
                  </a:schemeClr>
                </a:solidFill>
              </a:defRPr>
            </a:lvl8pPr>
            <a:lvl9pPr marL="3657039" indent="0">
              <a:buNone/>
              <a:defRPr sz="1406">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170592584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20380"/>
            <a:ext cx="8048432" cy="5457906"/>
          </a:xfrm>
        </p:spPr>
        <p:txBody>
          <a:bodyPr anchor="ctr">
            <a:noAutofit/>
          </a:bodyPr>
          <a:lstStyle>
            <a:lvl1pPr algn="ctr">
              <a:lnSpc>
                <a:spcPct val="100000"/>
              </a:lnSpc>
              <a:defRPr sz="6609" b="0" cap="none" spc="-80"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1204264587"/>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1" y="1446609"/>
            <a:ext cx="4675983" cy="4293394"/>
          </a:xfrm>
        </p:spPr>
        <p:txBody>
          <a:bodyPr/>
          <a:lstStyle>
            <a:lvl1pPr>
              <a:defRPr sz="3234"/>
            </a:lvl1pPr>
            <a:lvl2pPr>
              <a:defRPr sz="2812"/>
            </a:lvl2pPr>
            <a:lvl3pPr>
              <a:defRPr sz="2391"/>
            </a:lvl3pPr>
            <a:lvl4pPr>
              <a:defRPr sz="1969"/>
            </a:lvl4pPr>
            <a:lvl5pPr>
              <a:defRPr sz="1969"/>
            </a:lvl5pPr>
            <a:lvl6pPr>
              <a:defRPr sz="1969"/>
            </a:lvl6pPr>
            <a:lvl7pPr>
              <a:defRPr sz="1969"/>
            </a:lvl7pPr>
            <a:lvl8pPr>
              <a:defRPr sz="1969"/>
            </a:lvl8pPr>
            <a:lvl9pPr>
              <a:defRPr sz="196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92970" y="1446609"/>
            <a:ext cx="2572545" cy="4293394"/>
          </a:xfrm>
        </p:spPr>
        <p:txBody>
          <a:bodyPr>
            <a:normAutofit/>
          </a:bodyPr>
          <a:lstStyle>
            <a:lvl1pPr marL="0" indent="0">
              <a:buNone/>
              <a:defRPr sz="1617"/>
            </a:lvl1pPr>
            <a:lvl2pPr marL="457130" indent="0">
              <a:buNone/>
              <a:defRPr sz="1195"/>
            </a:lvl2pPr>
            <a:lvl3pPr marL="914259" indent="0">
              <a:buNone/>
              <a:defRPr sz="984"/>
            </a:lvl3pPr>
            <a:lvl4pPr marL="1371390" indent="0">
              <a:buNone/>
              <a:defRPr sz="914"/>
            </a:lvl4pPr>
            <a:lvl5pPr marL="1828519" indent="0">
              <a:buNone/>
              <a:defRPr sz="914"/>
            </a:lvl5pPr>
            <a:lvl6pPr marL="2285649" indent="0">
              <a:buNone/>
              <a:defRPr sz="914"/>
            </a:lvl6pPr>
            <a:lvl7pPr marL="2742780" indent="0">
              <a:buNone/>
              <a:defRPr sz="914"/>
            </a:lvl7pPr>
            <a:lvl8pPr marL="3199908" indent="0">
              <a:buNone/>
              <a:defRPr sz="914"/>
            </a:lvl8pPr>
            <a:lvl9pPr marL="3657039" indent="0">
              <a:buNone/>
              <a:defRPr sz="914"/>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931907701"/>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630680" y="1446612"/>
            <a:ext cx="3291840" cy="4413532"/>
          </a:xfrm>
        </p:spPr>
        <p:txBody>
          <a:bodyPr/>
          <a:lstStyle>
            <a:lvl1pPr>
              <a:defRPr sz="2812"/>
            </a:lvl1pPr>
            <a:lvl2pPr>
              <a:defRPr sz="2391"/>
            </a:lvl2pPr>
            <a:lvl3pPr>
              <a:defRPr sz="1969"/>
            </a:lvl3pPr>
            <a:lvl4pPr>
              <a:defRPr sz="1828"/>
            </a:lvl4pPr>
            <a:lvl5pPr>
              <a:defRPr sz="1828"/>
            </a:lvl5pPr>
            <a:lvl6pPr>
              <a:defRPr sz="1828"/>
            </a:lvl6pPr>
            <a:lvl7pPr>
              <a:defRPr sz="1828"/>
            </a:lvl7pPr>
            <a:lvl8pPr>
              <a:defRPr sz="1828"/>
            </a:lvl8pPr>
            <a:lvl9pPr>
              <a:defRPr sz="1828"/>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446612"/>
            <a:ext cx="3291840" cy="4413533"/>
          </a:xfrm>
        </p:spPr>
        <p:txBody>
          <a:bodyPr/>
          <a:lstStyle>
            <a:lvl1pPr>
              <a:defRPr sz="2812"/>
            </a:lvl1pPr>
            <a:lvl2pPr>
              <a:defRPr sz="2391"/>
            </a:lvl2pPr>
            <a:lvl3pPr>
              <a:defRPr sz="1969"/>
            </a:lvl3pPr>
            <a:lvl4pPr>
              <a:defRPr sz="1828"/>
            </a:lvl4pPr>
            <a:lvl5pPr>
              <a:defRPr sz="1828"/>
            </a:lvl5pPr>
            <a:lvl6pPr>
              <a:defRPr sz="1828"/>
            </a:lvl6pPr>
            <a:lvl7pPr>
              <a:defRPr sz="1828"/>
            </a:lvl7pPr>
            <a:lvl8pPr>
              <a:defRPr sz="1828"/>
            </a:lvl8pPr>
            <a:lvl9pPr>
              <a:defRPr sz="1828"/>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77627852"/>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4.jp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892971" y="535781"/>
            <a:ext cx="7358063" cy="5804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797" tIns="50797" rIns="50797" bIns="50797"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892971" y="1375172"/>
            <a:ext cx="7358063" cy="428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241068" marR="0" lvl="0" indent="-241068" algn="l" defTabSz="642849" rtl="0" eaLnBrk="1" fontAlgn="base" latinLnBrk="0" hangingPunct="1">
              <a:lnSpc>
                <a:spcPct val="80000"/>
              </a:lnSpc>
              <a:spcBef>
                <a:spcPts val="1687"/>
              </a:spcBef>
              <a:spcAft>
                <a:spcPct val="0"/>
              </a:spcAft>
              <a:buClrTx/>
              <a:buSzTx/>
              <a:tabLst/>
              <a:defRPr/>
            </a:pPr>
            <a:r>
              <a:rPr lang="en-US" dirty="0" smtClean="0">
                <a:sym typeface="SweetSansPro Medium" charset="0"/>
              </a:rPr>
              <a:t>Click to edit to edit to edit to edit to edit to edit to edit</a:t>
            </a:r>
          </a:p>
          <a:p>
            <a:pPr marL="642849" marR="0" lvl="1" indent="-321424" algn="l" defTabSz="642849" rtl="0" eaLnBrk="1" fontAlgn="base" latinLnBrk="0" hangingPunct="1">
              <a:lnSpc>
                <a:spcPct val="80000"/>
              </a:lnSpc>
              <a:spcBef>
                <a:spcPts val="1687"/>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883918" marR="0" lvl="2" indent="-241068" algn="l" defTabSz="642849" rtl="0" eaLnBrk="1" fontAlgn="base" latinLnBrk="0" hangingPunct="1">
              <a:lnSpc>
                <a:spcPct val="80000"/>
              </a:lnSpc>
              <a:spcBef>
                <a:spcPts val="1687"/>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
        <p:nvSpPr>
          <p:cNvPr id="4" name="Rectangle 3"/>
          <p:cNvSpPr/>
          <p:nvPr/>
        </p:nvSpPr>
        <p:spPr bwMode="auto">
          <a:xfrm>
            <a:off x="10046" y="6368478"/>
            <a:ext cx="9133954" cy="487794"/>
          </a:xfrm>
          <a:prstGeom prst="rect">
            <a:avLst/>
          </a:prstGeom>
          <a:blipFill>
            <a:blip r:embed="rId15"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1406" dirty="0">
              <a:latin typeface="Cambria" pitchFamily="18" charset="0"/>
              <a:cs typeface="+mn-cs"/>
            </a:endParaRPr>
          </a:p>
        </p:txBody>
      </p:sp>
      <p:sp>
        <p:nvSpPr>
          <p:cNvPr id="5" name="TextBox 4"/>
          <p:cNvSpPr txBox="1">
            <a:spLocks noChangeArrowheads="1"/>
          </p:cNvSpPr>
          <p:nvPr/>
        </p:nvSpPr>
        <p:spPr bwMode="auto">
          <a:xfrm>
            <a:off x="4388053" y="6630563"/>
            <a:ext cx="367895" cy="22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844">
                <a:latin typeface="Sweet Sans Pro Light" panose="02000000000000000000" pitchFamily="50" charset="0"/>
              </a:rPr>
              <a:pPr/>
              <a:t>‹#›</a:t>
            </a:fld>
            <a:endParaRPr lang="en-US" altLang="en-US" sz="984" dirty="0">
              <a:latin typeface="Sweet Sans Pro Light" panose="02000000000000000000" pitchFamily="50" charset="0"/>
            </a:endParaRPr>
          </a:p>
        </p:txBody>
      </p:sp>
      <p:sp>
        <p:nvSpPr>
          <p:cNvPr id="6" name="TextBox 5"/>
          <p:cNvSpPr txBox="1">
            <a:spLocks noChangeArrowheads="1"/>
          </p:cNvSpPr>
          <p:nvPr/>
        </p:nvSpPr>
        <p:spPr bwMode="auto">
          <a:xfrm>
            <a:off x="6479931" y="6565823"/>
            <a:ext cx="2664070" cy="28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633" dirty="0">
                <a:latin typeface="Sweet Sans Pro Light" panose="02000000000000000000" pitchFamily="50" charset="0"/>
                <a:cs typeface="Mangal" pitchFamily="18" charset="0"/>
              </a:rPr>
              <a:t>© </a:t>
            </a:r>
            <a:r>
              <a:rPr lang="en-US" altLang="en-US" sz="633" dirty="0" err="1">
                <a:latin typeface="Sweet Sans Pro Light" panose="02000000000000000000" pitchFamily="50" charset="0"/>
                <a:cs typeface="Mangal" pitchFamily="18" charset="0"/>
              </a:rPr>
              <a:t>SQLintersection</a:t>
            </a:r>
            <a:r>
              <a:rPr lang="en-US" altLang="en-US" sz="633" dirty="0">
                <a:latin typeface="Sweet Sans Pro Light" panose="02000000000000000000" pitchFamily="50" charset="0"/>
                <a:cs typeface="Mangal" pitchFamily="18" charset="0"/>
              </a:rPr>
              <a:t>. All rights reserved.</a:t>
            </a:r>
          </a:p>
          <a:p>
            <a:pPr algn="r"/>
            <a:r>
              <a:rPr lang="en-US" altLang="en-US" sz="633" u="sng" dirty="0">
                <a:latin typeface="Sweet Sans Pro Light" panose="02000000000000000000" pitchFamily="50" charset="0"/>
                <a:cs typeface="Mangal" pitchFamily="18" charset="0"/>
              </a:rPr>
              <a:t>http://www.SQLintersection.com </a:t>
            </a:r>
          </a:p>
        </p:txBody>
      </p:sp>
      <p:pic>
        <p:nvPicPr>
          <p:cNvPr id="7" name="Picture 6"/>
          <p:cNvPicPr>
            <a:picLocks noChangeAspect="1"/>
          </p:cNvPicPr>
          <p:nvPr/>
        </p:nvPicPr>
        <p:blipFill>
          <a:blip r:embed="rId16"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49573" y="6166904"/>
            <a:ext cx="2389733" cy="600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5613967"/>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 id="2147483985" r:id="rId12"/>
    <p:sldLayoutId id="2147483986" r:id="rId13"/>
  </p:sldLayoutIdLst>
  <p:transition>
    <p:fade/>
  </p:transition>
  <p:timing>
    <p:tnLst>
      <p:par>
        <p:cTn id="1" dur="indefinite" restart="never" nodeType="tmRoot"/>
      </p:par>
    </p:tnLst>
  </p:timing>
  <p:hf sldNum="0" hdr="0" ftr="0" dt="0"/>
  <p:txStyles>
    <p:titleStyle>
      <a:lvl1pPr algn="l" rtl="0" eaLnBrk="1" fontAlgn="base" hangingPunct="1">
        <a:spcBef>
          <a:spcPct val="0"/>
        </a:spcBef>
        <a:spcAft>
          <a:spcPct val="0"/>
        </a:spcAft>
        <a:defRPr lang="en-US" sz="2812" b="1" i="0" baseline="0" dirty="0">
          <a:solidFill>
            <a:srgbClr val="144595"/>
          </a:solidFill>
          <a:latin typeface="Sweet Sans Pro Medium" panose="02000000000000000000" pitchFamily="50" charset="0"/>
          <a:ea typeface="+mj-ea"/>
          <a:cs typeface="Segoe UI" pitchFamily="34" charset="0"/>
          <a:sym typeface="SweetSansPro Medium" charset="0"/>
        </a:defRPr>
      </a:lvl1pPr>
      <a:lvl2pPr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5pPr>
      <a:lvl6pPr marL="321424"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6pPr>
      <a:lvl7pPr marL="642849"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7pPr>
      <a:lvl8pPr marL="964274"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8pPr>
      <a:lvl9pPr marL="1285697"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642849" rtl="0" eaLnBrk="1" fontAlgn="base" latinLnBrk="0" hangingPunct="1">
        <a:lnSpc>
          <a:spcPct val="100000"/>
        </a:lnSpc>
        <a:spcBef>
          <a:spcPts val="1687"/>
        </a:spcBef>
        <a:spcAft>
          <a:spcPts val="422"/>
        </a:spcAft>
        <a:buClrTx/>
        <a:buSzTx/>
        <a:buFont typeface="Arial"/>
        <a:buNone/>
        <a:tabLst>
          <a:tab pos="81473" algn="l"/>
        </a:tabLst>
        <a:defRPr sz="2180" b="0" i="0" strike="noStrike">
          <a:solidFill>
            <a:schemeClr val="tx1"/>
          </a:solidFill>
          <a:latin typeface="Sweet Sans Pro Medium" panose="02000000000000000000" pitchFamily="50" charset="0"/>
          <a:ea typeface="+mn-ea"/>
          <a:cs typeface="Sweet Sans Pro" panose="02000000000000000000" pitchFamily="50" charset="0"/>
          <a:sym typeface="SweetSansPro Medium" charset="0"/>
        </a:defRPr>
      </a:lvl1pPr>
      <a:lvl2pPr marL="642849" marR="0" indent="-77008" algn="l" defTabSz="642849" rtl="0" eaLnBrk="1" fontAlgn="base" latinLnBrk="0" hangingPunct="1">
        <a:lnSpc>
          <a:spcPct val="100000"/>
        </a:lnSpc>
        <a:spcBef>
          <a:spcPts val="1687"/>
        </a:spcBef>
        <a:spcAft>
          <a:spcPct val="0"/>
        </a:spcAft>
        <a:buClrTx/>
        <a:buSzTx/>
        <a:buFont typeface="Arial"/>
        <a:buChar char="•"/>
        <a:tabLst/>
        <a:defRPr sz="2109"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883918" marR="0" indent="-241068" algn="l" defTabSz="642849" rtl="0" eaLnBrk="1" fontAlgn="base" latinLnBrk="0" hangingPunct="1">
        <a:lnSpc>
          <a:spcPct val="100000"/>
        </a:lnSpc>
        <a:spcBef>
          <a:spcPts val="1687"/>
        </a:spcBef>
        <a:spcAft>
          <a:spcPct val="0"/>
        </a:spcAft>
        <a:buClr>
          <a:srgbClr val="ED1C24"/>
        </a:buClr>
        <a:buSzTx/>
        <a:buFont typeface="Arial"/>
        <a:buChar char="•"/>
        <a:tabLst/>
        <a:defRPr sz="1687"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165163" indent="-200890" algn="l" rtl="0" eaLnBrk="1" fontAlgn="base" hangingPunct="1">
        <a:lnSpc>
          <a:spcPct val="100000"/>
        </a:lnSpc>
        <a:spcBef>
          <a:spcPts val="1687"/>
        </a:spcBef>
        <a:spcAft>
          <a:spcPct val="0"/>
        </a:spcAft>
        <a:buFont typeface="Arial"/>
        <a:buChar char="•"/>
        <a:defRPr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486588" indent="-200890" algn="l" rtl="0" eaLnBrk="1" fontAlgn="base" hangingPunct="1">
        <a:lnSpc>
          <a:spcPct val="100000"/>
        </a:lnSpc>
        <a:spcBef>
          <a:spcPts val="1687"/>
        </a:spcBef>
        <a:spcAft>
          <a:spcPct val="0"/>
        </a:spcAft>
        <a:buFont typeface="Arial"/>
        <a:buChar char="•"/>
        <a:defRPr sz="984"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321424" algn="l" rtl="0" eaLnBrk="1" fontAlgn="base" hangingPunct="1">
        <a:lnSpc>
          <a:spcPct val="80000"/>
        </a:lnSpc>
        <a:spcBef>
          <a:spcPts val="1687"/>
        </a:spcBef>
        <a:spcAft>
          <a:spcPct val="0"/>
        </a:spcAft>
        <a:defRPr sz="984">
          <a:solidFill>
            <a:schemeClr val="tx1"/>
          </a:solidFill>
          <a:latin typeface="+mn-lt"/>
          <a:ea typeface="+mn-ea"/>
          <a:cs typeface="+mn-cs"/>
          <a:sym typeface="SweetSansPro Medium" charset="0"/>
        </a:defRPr>
      </a:lvl6pPr>
      <a:lvl7pPr marL="642849" algn="l" rtl="0" eaLnBrk="1" fontAlgn="base" hangingPunct="1">
        <a:lnSpc>
          <a:spcPct val="80000"/>
        </a:lnSpc>
        <a:spcBef>
          <a:spcPts val="1687"/>
        </a:spcBef>
        <a:spcAft>
          <a:spcPct val="0"/>
        </a:spcAft>
        <a:defRPr sz="984">
          <a:solidFill>
            <a:schemeClr val="tx1"/>
          </a:solidFill>
          <a:latin typeface="+mn-lt"/>
          <a:ea typeface="+mn-ea"/>
          <a:cs typeface="+mn-cs"/>
          <a:sym typeface="SweetSansPro Medium" charset="0"/>
        </a:defRPr>
      </a:lvl7pPr>
      <a:lvl8pPr marL="964274" algn="l" rtl="0" eaLnBrk="1" fontAlgn="base" hangingPunct="1">
        <a:lnSpc>
          <a:spcPct val="80000"/>
        </a:lnSpc>
        <a:spcBef>
          <a:spcPts val="1687"/>
        </a:spcBef>
        <a:spcAft>
          <a:spcPct val="0"/>
        </a:spcAft>
        <a:defRPr sz="984">
          <a:solidFill>
            <a:schemeClr val="tx1"/>
          </a:solidFill>
          <a:latin typeface="+mn-lt"/>
          <a:ea typeface="+mn-ea"/>
          <a:cs typeface="+mn-cs"/>
          <a:sym typeface="SweetSansPro Medium" charset="0"/>
        </a:defRPr>
      </a:lvl8pPr>
      <a:lvl9pPr marL="1285697" algn="l" rtl="0" eaLnBrk="1" fontAlgn="base" hangingPunct="1">
        <a:lnSpc>
          <a:spcPct val="80000"/>
        </a:lnSpc>
        <a:spcBef>
          <a:spcPts val="1687"/>
        </a:spcBef>
        <a:spcAft>
          <a:spcPct val="0"/>
        </a:spcAft>
        <a:defRPr sz="984">
          <a:solidFill>
            <a:schemeClr val="tx1"/>
          </a:solidFill>
          <a:latin typeface="+mn-lt"/>
          <a:ea typeface="+mn-ea"/>
          <a:cs typeface="+mn-cs"/>
          <a:sym typeface="SweetSansPro Medium" charset="0"/>
        </a:defRPr>
      </a:lvl9pPr>
    </p:bodyStyle>
    <p:otherStyle>
      <a:defPPr>
        <a:defRPr lang="en-US"/>
      </a:defPPr>
      <a:lvl1pPr marL="0" algn="l" defTabSz="642849" rtl="0" eaLnBrk="1" latinLnBrk="0" hangingPunct="1">
        <a:defRPr sz="1266" kern="1200">
          <a:solidFill>
            <a:schemeClr val="tx1"/>
          </a:solidFill>
          <a:latin typeface="+mn-lt"/>
          <a:ea typeface="+mn-ea"/>
          <a:cs typeface="+mn-cs"/>
        </a:defRPr>
      </a:lvl1pPr>
      <a:lvl2pPr marL="321424" algn="l" defTabSz="642849" rtl="0" eaLnBrk="1" latinLnBrk="0" hangingPunct="1">
        <a:defRPr sz="1266" kern="1200">
          <a:solidFill>
            <a:schemeClr val="tx1"/>
          </a:solidFill>
          <a:latin typeface="+mn-lt"/>
          <a:ea typeface="+mn-ea"/>
          <a:cs typeface="+mn-cs"/>
        </a:defRPr>
      </a:lvl2pPr>
      <a:lvl3pPr marL="642849" algn="l" defTabSz="642849" rtl="0" eaLnBrk="1" latinLnBrk="0" hangingPunct="1">
        <a:defRPr sz="1266" kern="1200">
          <a:solidFill>
            <a:schemeClr val="tx1"/>
          </a:solidFill>
          <a:latin typeface="+mn-lt"/>
          <a:ea typeface="+mn-ea"/>
          <a:cs typeface="+mn-cs"/>
        </a:defRPr>
      </a:lvl3pPr>
      <a:lvl4pPr marL="964274" algn="l" defTabSz="642849" rtl="0" eaLnBrk="1" latinLnBrk="0" hangingPunct="1">
        <a:defRPr sz="1266" kern="1200">
          <a:solidFill>
            <a:schemeClr val="tx1"/>
          </a:solidFill>
          <a:latin typeface="+mn-lt"/>
          <a:ea typeface="+mn-ea"/>
          <a:cs typeface="+mn-cs"/>
        </a:defRPr>
      </a:lvl4pPr>
      <a:lvl5pPr marL="1285697" algn="l" defTabSz="642849" rtl="0" eaLnBrk="1" latinLnBrk="0" hangingPunct="1">
        <a:defRPr sz="1266" kern="1200">
          <a:solidFill>
            <a:schemeClr val="tx1"/>
          </a:solidFill>
          <a:latin typeface="+mn-lt"/>
          <a:ea typeface="+mn-ea"/>
          <a:cs typeface="+mn-cs"/>
        </a:defRPr>
      </a:lvl5pPr>
      <a:lvl6pPr marL="1607123" algn="l" defTabSz="642849" rtl="0" eaLnBrk="1" latinLnBrk="0" hangingPunct="1">
        <a:defRPr sz="1266" kern="1200">
          <a:solidFill>
            <a:schemeClr val="tx1"/>
          </a:solidFill>
          <a:latin typeface="+mn-lt"/>
          <a:ea typeface="+mn-ea"/>
          <a:cs typeface="+mn-cs"/>
        </a:defRPr>
      </a:lvl6pPr>
      <a:lvl7pPr marL="1928546" algn="l" defTabSz="642849" rtl="0" eaLnBrk="1" latinLnBrk="0" hangingPunct="1">
        <a:defRPr sz="1266" kern="1200">
          <a:solidFill>
            <a:schemeClr val="tx1"/>
          </a:solidFill>
          <a:latin typeface="+mn-lt"/>
          <a:ea typeface="+mn-ea"/>
          <a:cs typeface="+mn-cs"/>
        </a:defRPr>
      </a:lvl7pPr>
      <a:lvl8pPr marL="2249971" algn="l" defTabSz="642849" rtl="0" eaLnBrk="1" latinLnBrk="0" hangingPunct="1">
        <a:defRPr sz="1266" kern="1200">
          <a:solidFill>
            <a:schemeClr val="tx1"/>
          </a:solidFill>
          <a:latin typeface="+mn-lt"/>
          <a:ea typeface="+mn-ea"/>
          <a:cs typeface="+mn-cs"/>
        </a:defRPr>
      </a:lvl8pPr>
      <a:lvl9pPr marL="2571396" algn="l" defTabSz="642849" rtl="0" eaLnBrk="1" latinLnBrk="0" hangingPunct="1">
        <a:defRPr sz="1266"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892971" y="535781"/>
            <a:ext cx="7358063" cy="5804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892971" y="1375172"/>
            <a:ext cx="7358063" cy="428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180793" marR="0" lvl="0" indent="-180793" algn="l" defTabSz="482114" rtl="0" eaLnBrk="1" fontAlgn="base" latinLnBrk="0" hangingPunct="1">
              <a:lnSpc>
                <a:spcPct val="80000"/>
              </a:lnSpc>
              <a:spcBef>
                <a:spcPts val="1265"/>
              </a:spcBef>
              <a:spcAft>
                <a:spcPct val="0"/>
              </a:spcAft>
              <a:buClrTx/>
              <a:buSzTx/>
              <a:tabLst/>
              <a:defRPr/>
            </a:pPr>
            <a:r>
              <a:rPr lang="en-US" dirty="0" smtClean="0">
                <a:sym typeface="SweetSansPro Medium" charset="0"/>
              </a:rPr>
              <a:t>Click to edit to edit to edit to edit to edit to edit to edit</a:t>
            </a:r>
          </a:p>
          <a:p>
            <a:pPr marL="482114" marR="0" lvl="1" indent="-241056" algn="l" defTabSz="482114" rtl="0" eaLnBrk="1" fontAlgn="base" latinLnBrk="0" hangingPunct="1">
              <a:lnSpc>
                <a:spcPct val="80000"/>
              </a:lnSpc>
              <a:spcBef>
                <a:spcPts val="1265"/>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662907" marR="0" lvl="2" indent="-180793" algn="l" defTabSz="482114" rtl="0" eaLnBrk="1" fontAlgn="base" latinLnBrk="0" hangingPunct="1">
              <a:lnSpc>
                <a:spcPct val="80000"/>
              </a:lnSpc>
              <a:spcBef>
                <a:spcPts val="1265"/>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3594845428"/>
      </p:ext>
    </p:extLst>
  </p:cSld>
  <p:clrMap bg1="lt1" tx1="dk1" bg2="lt2" tx2="dk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 id="2147483999" r:id="rId12"/>
    <p:sldLayoutId id="2147484000"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320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5pPr>
      <a:lvl6pPr marL="241056"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6pPr>
      <a:lvl7pPr marL="482114"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7pPr>
      <a:lvl8pPr marL="723171"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8pPr>
      <a:lvl9pPr marL="964228"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482114" rtl="0" eaLnBrk="1" fontAlgn="base" latinLnBrk="0" hangingPunct="1">
        <a:lnSpc>
          <a:spcPct val="100000"/>
        </a:lnSpc>
        <a:spcBef>
          <a:spcPts val="1265"/>
        </a:spcBef>
        <a:spcAft>
          <a:spcPts val="316"/>
        </a:spcAft>
        <a:buClrTx/>
        <a:buSzTx/>
        <a:buFont typeface="Arial"/>
        <a:buNone/>
        <a:tabLst>
          <a:tab pos="61102" algn="l"/>
        </a:tabLst>
        <a:defRPr sz="2200"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482114" marR="0" indent="-57753" algn="l" defTabSz="482114" rtl="0" eaLnBrk="1" fontAlgn="base" latinLnBrk="0" hangingPunct="1">
        <a:lnSpc>
          <a:spcPct val="100000"/>
        </a:lnSpc>
        <a:spcBef>
          <a:spcPts val="1265"/>
        </a:spcBef>
        <a:spcAft>
          <a:spcPct val="0"/>
        </a:spcAft>
        <a:buClrTx/>
        <a:buSzTx/>
        <a:buFont typeface="Arial"/>
        <a:buChar char="•"/>
        <a:tabLst/>
        <a:defRPr sz="21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662907" marR="0" indent="-180793" algn="l" defTabSz="482114" rtl="0" eaLnBrk="1" fontAlgn="base" latinLnBrk="0" hangingPunct="1">
        <a:lnSpc>
          <a:spcPct val="100000"/>
        </a:lnSpc>
        <a:spcBef>
          <a:spcPts val="1265"/>
        </a:spcBef>
        <a:spcAft>
          <a:spcPct val="0"/>
        </a:spcAft>
        <a:buClr>
          <a:srgbClr val="ED1C24"/>
        </a:buClr>
        <a:buSzTx/>
        <a:buFont typeface="Arial"/>
        <a:buChar char="•"/>
        <a:tabLst/>
        <a:defRPr sz="17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873831" indent="-150661" algn="l" rtl="0" eaLnBrk="1" fontAlgn="base" hangingPunct="1">
        <a:lnSpc>
          <a:spcPct val="100000"/>
        </a:lnSpc>
        <a:spcBef>
          <a:spcPts val="1265"/>
        </a:spcBef>
        <a:spcAft>
          <a:spcPct val="0"/>
        </a:spcAft>
        <a:buFont typeface="Arial"/>
        <a:buChar char="•"/>
        <a:defRPr sz="1600"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114888" indent="-150661" algn="l" rtl="0" eaLnBrk="1" fontAlgn="base" hangingPunct="1">
        <a:lnSpc>
          <a:spcPct val="100000"/>
        </a:lnSpc>
        <a:spcBef>
          <a:spcPts val="1265"/>
        </a:spcBef>
        <a:spcAft>
          <a:spcPct val="0"/>
        </a:spcAft>
        <a:buFont typeface="Arial"/>
        <a:buChar char="•"/>
        <a:defRPr sz="16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241056" algn="l" rtl="0" eaLnBrk="1" fontAlgn="base" hangingPunct="1">
        <a:lnSpc>
          <a:spcPct val="80000"/>
        </a:lnSpc>
        <a:spcBef>
          <a:spcPts val="1265"/>
        </a:spcBef>
        <a:spcAft>
          <a:spcPct val="0"/>
        </a:spcAft>
        <a:defRPr sz="738">
          <a:solidFill>
            <a:schemeClr val="tx1"/>
          </a:solidFill>
          <a:latin typeface="+mn-lt"/>
          <a:ea typeface="+mn-ea"/>
          <a:cs typeface="+mn-cs"/>
          <a:sym typeface="SweetSansPro Medium" charset="0"/>
        </a:defRPr>
      </a:lvl6pPr>
      <a:lvl7pPr marL="482114" algn="l" rtl="0" eaLnBrk="1" fontAlgn="base" hangingPunct="1">
        <a:lnSpc>
          <a:spcPct val="80000"/>
        </a:lnSpc>
        <a:spcBef>
          <a:spcPts val="1265"/>
        </a:spcBef>
        <a:spcAft>
          <a:spcPct val="0"/>
        </a:spcAft>
        <a:defRPr sz="738">
          <a:solidFill>
            <a:schemeClr val="tx1"/>
          </a:solidFill>
          <a:latin typeface="+mn-lt"/>
          <a:ea typeface="+mn-ea"/>
          <a:cs typeface="+mn-cs"/>
          <a:sym typeface="SweetSansPro Medium" charset="0"/>
        </a:defRPr>
      </a:lvl7pPr>
      <a:lvl8pPr marL="723171" algn="l" rtl="0" eaLnBrk="1" fontAlgn="base" hangingPunct="1">
        <a:lnSpc>
          <a:spcPct val="80000"/>
        </a:lnSpc>
        <a:spcBef>
          <a:spcPts val="1265"/>
        </a:spcBef>
        <a:spcAft>
          <a:spcPct val="0"/>
        </a:spcAft>
        <a:defRPr sz="738">
          <a:solidFill>
            <a:schemeClr val="tx1"/>
          </a:solidFill>
          <a:latin typeface="+mn-lt"/>
          <a:ea typeface="+mn-ea"/>
          <a:cs typeface="+mn-cs"/>
          <a:sym typeface="SweetSansPro Medium" charset="0"/>
        </a:defRPr>
      </a:lvl8pPr>
      <a:lvl9pPr marL="964228" algn="l" rtl="0" eaLnBrk="1" fontAlgn="base" hangingPunct="1">
        <a:lnSpc>
          <a:spcPct val="80000"/>
        </a:lnSpc>
        <a:spcBef>
          <a:spcPts val="1265"/>
        </a:spcBef>
        <a:spcAft>
          <a:spcPct val="0"/>
        </a:spcAft>
        <a:defRPr sz="738">
          <a:solidFill>
            <a:schemeClr val="tx1"/>
          </a:solidFill>
          <a:latin typeface="+mn-lt"/>
          <a:ea typeface="+mn-ea"/>
          <a:cs typeface="+mn-cs"/>
          <a:sym typeface="SweetSansPro Medium" charset="0"/>
        </a:defRPr>
      </a:lvl9pPr>
    </p:bodyStyle>
    <p:otherStyle>
      <a:defPPr>
        <a:defRPr lang="en-US"/>
      </a:defPPr>
      <a:lvl1pPr marL="0" algn="l" defTabSz="482114" rtl="0" eaLnBrk="1" latinLnBrk="0" hangingPunct="1">
        <a:defRPr sz="950" kern="1200">
          <a:solidFill>
            <a:schemeClr val="tx1"/>
          </a:solidFill>
          <a:latin typeface="+mn-lt"/>
          <a:ea typeface="+mn-ea"/>
          <a:cs typeface="+mn-cs"/>
        </a:defRPr>
      </a:lvl1pPr>
      <a:lvl2pPr marL="241056" algn="l" defTabSz="482114" rtl="0" eaLnBrk="1" latinLnBrk="0" hangingPunct="1">
        <a:defRPr sz="950" kern="1200">
          <a:solidFill>
            <a:schemeClr val="tx1"/>
          </a:solidFill>
          <a:latin typeface="+mn-lt"/>
          <a:ea typeface="+mn-ea"/>
          <a:cs typeface="+mn-cs"/>
        </a:defRPr>
      </a:lvl2pPr>
      <a:lvl3pPr marL="482114" algn="l" defTabSz="482114" rtl="0" eaLnBrk="1" latinLnBrk="0" hangingPunct="1">
        <a:defRPr sz="950" kern="1200">
          <a:solidFill>
            <a:schemeClr val="tx1"/>
          </a:solidFill>
          <a:latin typeface="+mn-lt"/>
          <a:ea typeface="+mn-ea"/>
          <a:cs typeface="+mn-cs"/>
        </a:defRPr>
      </a:lvl3pPr>
      <a:lvl4pPr marL="723171" algn="l" defTabSz="482114" rtl="0" eaLnBrk="1" latinLnBrk="0" hangingPunct="1">
        <a:defRPr sz="950" kern="1200">
          <a:solidFill>
            <a:schemeClr val="tx1"/>
          </a:solidFill>
          <a:latin typeface="+mn-lt"/>
          <a:ea typeface="+mn-ea"/>
          <a:cs typeface="+mn-cs"/>
        </a:defRPr>
      </a:lvl4pPr>
      <a:lvl5pPr marL="964228" algn="l" defTabSz="482114" rtl="0" eaLnBrk="1" latinLnBrk="0" hangingPunct="1">
        <a:defRPr sz="950" kern="1200">
          <a:solidFill>
            <a:schemeClr val="tx1"/>
          </a:solidFill>
          <a:latin typeface="+mn-lt"/>
          <a:ea typeface="+mn-ea"/>
          <a:cs typeface="+mn-cs"/>
        </a:defRPr>
      </a:lvl5pPr>
      <a:lvl6pPr marL="1205286" algn="l" defTabSz="482114" rtl="0" eaLnBrk="1" latinLnBrk="0" hangingPunct="1">
        <a:defRPr sz="950" kern="1200">
          <a:solidFill>
            <a:schemeClr val="tx1"/>
          </a:solidFill>
          <a:latin typeface="+mn-lt"/>
          <a:ea typeface="+mn-ea"/>
          <a:cs typeface="+mn-cs"/>
        </a:defRPr>
      </a:lvl6pPr>
      <a:lvl7pPr marL="1446342" algn="l" defTabSz="482114" rtl="0" eaLnBrk="1" latinLnBrk="0" hangingPunct="1">
        <a:defRPr sz="950" kern="1200">
          <a:solidFill>
            <a:schemeClr val="tx1"/>
          </a:solidFill>
          <a:latin typeface="+mn-lt"/>
          <a:ea typeface="+mn-ea"/>
          <a:cs typeface="+mn-cs"/>
        </a:defRPr>
      </a:lvl7pPr>
      <a:lvl8pPr marL="1687398" algn="l" defTabSz="482114" rtl="0" eaLnBrk="1" latinLnBrk="0" hangingPunct="1">
        <a:defRPr sz="950" kern="1200">
          <a:solidFill>
            <a:schemeClr val="tx1"/>
          </a:solidFill>
          <a:latin typeface="+mn-lt"/>
          <a:ea typeface="+mn-ea"/>
          <a:cs typeface="+mn-cs"/>
        </a:defRPr>
      </a:lvl8pPr>
      <a:lvl9pPr marL="1928455" algn="l" defTabSz="482114" rtl="0" eaLnBrk="1" latinLnBrk="0" hangingPunct="1">
        <a:defRPr sz="9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hyperlink" Target="http://www.brentozar.com/blitzindex" TargetMode="Externa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Layout" Target="../slideLayouts/slideLayout10.xml"/><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1.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Indexing to Fix Performance Problems</a:t>
            </a:r>
            <a:endParaRPr lang="en-US" dirty="0"/>
          </a:p>
        </p:txBody>
      </p:sp>
      <p:sp>
        <p:nvSpPr>
          <p:cNvPr id="3" name="Content Placeholder 2"/>
          <p:cNvSpPr>
            <a:spLocks noGrp="1"/>
          </p:cNvSpPr>
          <p:nvPr>
            <p:ph sz="quarter" idx="10"/>
          </p:nvPr>
        </p:nvSpPr>
        <p:spPr/>
        <p:txBody>
          <a:bodyPr/>
          <a:lstStyle/>
          <a:p>
            <a:endParaRPr lang="en-US"/>
          </a:p>
        </p:txBody>
      </p:sp>
    </p:spTree>
    <p:extLst>
      <p:ext uri="{BB962C8B-B14F-4D97-AF65-F5344CB8AC3E}">
        <p14:creationId xmlns:p14="http://schemas.microsoft.com/office/powerpoint/2010/main" val="1998545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“Usage Stats”</a:t>
            </a:r>
            <a:endParaRPr lang="en-US" dirty="0"/>
          </a:p>
        </p:txBody>
      </p:sp>
      <p:sp>
        <p:nvSpPr>
          <p:cNvPr id="3" name="Content Placeholder 2"/>
          <p:cNvSpPr>
            <a:spLocks noGrp="1"/>
          </p:cNvSpPr>
          <p:nvPr>
            <p:ph idx="1"/>
          </p:nvPr>
        </p:nvSpPr>
        <p:spPr/>
        <p:txBody>
          <a:bodyPr>
            <a:normAutofit fontScale="85000" lnSpcReduction="20000"/>
          </a:bodyPr>
          <a:lstStyle/>
          <a:p>
            <a:r>
              <a:rPr lang="en-US" dirty="0" err="1" smtClean="0"/>
              <a:t>sys.dm_db_index_usage_stats</a:t>
            </a:r>
            <a:endParaRPr lang="en-US" dirty="0" smtClean="0"/>
          </a:p>
          <a:p>
            <a:pPr indent="-123425"/>
            <a:r>
              <a:rPr lang="en-US" dirty="0"/>
              <a:t>Shows </a:t>
            </a:r>
            <a:r>
              <a:rPr lang="en-US" dirty="0" smtClean="0"/>
              <a:t>the </a:t>
            </a:r>
            <a:r>
              <a:rPr lang="en-US" dirty="0"/>
              <a:t>number of </a:t>
            </a:r>
            <a:r>
              <a:rPr lang="en-US" dirty="0" smtClean="0"/>
              <a:t>executions where a plan included </a:t>
            </a:r>
            <a:r>
              <a:rPr lang="en-US" dirty="0"/>
              <a:t>an operator</a:t>
            </a:r>
          </a:p>
          <a:p>
            <a:pPr lvl="1"/>
            <a:r>
              <a:rPr lang="en-US" dirty="0"/>
              <a:t>Does NOT show if the operator was used (or how </a:t>
            </a:r>
            <a:r>
              <a:rPr lang="en-US" dirty="0" smtClean="0"/>
              <a:t>often it was accessed)</a:t>
            </a:r>
            <a:endParaRPr lang="en-US" dirty="0"/>
          </a:p>
          <a:p>
            <a:pPr indent="-123425"/>
            <a:r>
              <a:rPr lang="en-US" dirty="0"/>
              <a:t>Number and last date of reads</a:t>
            </a:r>
          </a:p>
          <a:p>
            <a:pPr lvl="1"/>
            <a:r>
              <a:rPr lang="en-US" dirty="0"/>
              <a:t>Seeks</a:t>
            </a:r>
          </a:p>
          <a:p>
            <a:pPr lvl="1"/>
            <a:r>
              <a:rPr lang="en-US" dirty="0"/>
              <a:t>Scans</a:t>
            </a:r>
          </a:p>
          <a:p>
            <a:pPr lvl="1"/>
            <a:r>
              <a:rPr lang="en-US" dirty="0"/>
              <a:t>Lookups</a:t>
            </a:r>
          </a:p>
          <a:p>
            <a:pPr indent="-123425"/>
            <a:r>
              <a:rPr lang="en-US" dirty="0"/>
              <a:t>Number and last date of last write</a:t>
            </a:r>
          </a:p>
          <a:p>
            <a:pPr lvl="1"/>
            <a:r>
              <a:rPr lang="en-US" dirty="0"/>
              <a:t>Insert/update/deletes all called “updates</a:t>
            </a:r>
            <a:r>
              <a:rPr lang="en-US" dirty="0" smtClean="0"/>
              <a:t>”</a:t>
            </a:r>
          </a:p>
          <a:p>
            <a:pPr indent="-123425"/>
            <a:r>
              <a:rPr lang="en-US" dirty="0" smtClean="0"/>
              <a:t>Data is since startup OR since the last time the index was modified</a:t>
            </a:r>
            <a:endParaRPr lang="en-US" dirty="0"/>
          </a:p>
          <a:p>
            <a:endParaRPr lang="en-US" dirty="0"/>
          </a:p>
        </p:txBody>
      </p:sp>
    </p:spTree>
    <p:extLst>
      <p:ext uri="{BB962C8B-B14F-4D97-AF65-F5344CB8AC3E}">
        <p14:creationId xmlns:p14="http://schemas.microsoft.com/office/powerpoint/2010/main" val="182566062"/>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“Operational Stats”</a:t>
            </a:r>
            <a:endParaRPr lang="en-US" dirty="0"/>
          </a:p>
        </p:txBody>
      </p:sp>
      <p:sp>
        <p:nvSpPr>
          <p:cNvPr id="3" name="Content Placeholder 2"/>
          <p:cNvSpPr>
            <a:spLocks noGrp="1"/>
          </p:cNvSpPr>
          <p:nvPr>
            <p:ph idx="1"/>
          </p:nvPr>
        </p:nvSpPr>
        <p:spPr/>
        <p:txBody>
          <a:bodyPr>
            <a:normAutofit lnSpcReduction="10000"/>
          </a:bodyPr>
          <a:lstStyle/>
          <a:p>
            <a:pPr indent="-123425"/>
            <a:r>
              <a:rPr lang="en-US" dirty="0" err="1" smtClean="0"/>
              <a:t>sys.dm_db_index_operational_stats</a:t>
            </a:r>
            <a:endParaRPr lang="en-US" dirty="0" smtClean="0"/>
          </a:p>
          <a:p>
            <a:pPr indent="-123425"/>
            <a:r>
              <a:rPr lang="en-US" dirty="0" smtClean="0"/>
              <a:t>Lower level, more transitory</a:t>
            </a:r>
          </a:p>
          <a:p>
            <a:pPr indent="-123425"/>
            <a:r>
              <a:rPr lang="en-US" dirty="0" smtClean="0"/>
              <a:t>Lock waits</a:t>
            </a:r>
          </a:p>
          <a:p>
            <a:pPr lvl="1"/>
            <a:r>
              <a:rPr lang="en-US" dirty="0" smtClean="0"/>
              <a:t>Page and row</a:t>
            </a:r>
          </a:p>
          <a:p>
            <a:pPr indent="-123425"/>
            <a:r>
              <a:rPr lang="en-US" dirty="0" smtClean="0"/>
              <a:t>Access counts</a:t>
            </a:r>
          </a:p>
          <a:p>
            <a:pPr lvl="1"/>
            <a:r>
              <a:rPr lang="en-US" dirty="0" smtClean="0"/>
              <a:t>Doesn’t distinguish between full scans/range scans, or even range scans and seeks</a:t>
            </a:r>
          </a:p>
          <a:p>
            <a:pPr indent="-123425"/>
            <a:r>
              <a:rPr lang="en-US" dirty="0" smtClean="0"/>
              <a:t>Data is only persisted while an object’s metadata is in memory</a:t>
            </a:r>
          </a:p>
          <a:p>
            <a:pPr indent="-123425"/>
            <a:r>
              <a:rPr lang="en-US" dirty="0" smtClean="0"/>
              <a:t>No good way when to tell it was last cleared</a:t>
            </a:r>
          </a:p>
        </p:txBody>
      </p:sp>
    </p:spTree>
    <p:extLst>
      <p:ext uri="{BB962C8B-B14F-4D97-AF65-F5344CB8AC3E}">
        <p14:creationId xmlns:p14="http://schemas.microsoft.com/office/powerpoint/2010/main" val="363210758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“Missing index” DMVs </a:t>
            </a:r>
            <a:endParaRPr lang="en-US" dirty="0"/>
          </a:p>
        </p:txBody>
      </p:sp>
      <p:sp>
        <p:nvSpPr>
          <p:cNvPr id="4" name="Content Placeholder 3"/>
          <p:cNvSpPr>
            <a:spLocks noGrp="1"/>
          </p:cNvSpPr>
          <p:nvPr>
            <p:ph idx="1"/>
          </p:nvPr>
        </p:nvSpPr>
        <p:spPr/>
        <p:txBody>
          <a:bodyPr>
            <a:normAutofit/>
          </a:bodyPr>
          <a:lstStyle/>
          <a:p>
            <a:pPr>
              <a:lnSpc>
                <a:spcPct val="110000"/>
              </a:lnSpc>
              <a:spcBef>
                <a:spcPts val="158"/>
              </a:spcBef>
            </a:pPr>
            <a:r>
              <a:rPr lang="en-US" sz="1350" dirty="0" err="1"/>
              <a:t>sys.dm_db_missing_index_details</a:t>
            </a:r>
            <a:endParaRPr lang="en-US" sz="1350" dirty="0"/>
          </a:p>
          <a:p>
            <a:pPr>
              <a:lnSpc>
                <a:spcPct val="110000"/>
              </a:lnSpc>
              <a:spcBef>
                <a:spcPts val="158"/>
              </a:spcBef>
            </a:pPr>
            <a:r>
              <a:rPr lang="en-US" sz="1350" dirty="0" err="1"/>
              <a:t>sys.dm_db_missing_index_columns</a:t>
            </a:r>
            <a:endParaRPr lang="en-US" sz="1350" dirty="0"/>
          </a:p>
          <a:p>
            <a:pPr>
              <a:lnSpc>
                <a:spcPct val="110000"/>
              </a:lnSpc>
              <a:spcBef>
                <a:spcPts val="158"/>
              </a:spcBef>
            </a:pPr>
            <a:r>
              <a:rPr lang="en-US" sz="1350" dirty="0" err="1"/>
              <a:t>sys.dm_db_missing_index_groups</a:t>
            </a:r>
            <a:endParaRPr lang="en-US" sz="1350" dirty="0"/>
          </a:p>
          <a:p>
            <a:pPr>
              <a:lnSpc>
                <a:spcPct val="110000"/>
              </a:lnSpc>
              <a:spcBef>
                <a:spcPts val="158"/>
              </a:spcBef>
            </a:pPr>
            <a:r>
              <a:rPr lang="en-US" sz="1350" dirty="0" err="1"/>
              <a:t>sys.dm_db_missing_index_group_stats</a:t>
            </a:r>
            <a:endParaRPr lang="en-US" sz="1350" dirty="0"/>
          </a:p>
          <a:p>
            <a:r>
              <a:rPr lang="en-US" dirty="0" smtClean="0"/>
              <a:t>They tell you:</a:t>
            </a:r>
          </a:p>
          <a:p>
            <a:pPr marL="659388" lvl="1" indent="-241093">
              <a:buFontTx/>
              <a:buChar char="•"/>
            </a:pPr>
            <a:r>
              <a:rPr lang="en-US" dirty="0" smtClean="0"/>
              <a:t>How many time an index would have been used</a:t>
            </a:r>
          </a:p>
          <a:p>
            <a:pPr marL="659388" lvl="1" indent="-241093">
              <a:buFontTx/>
              <a:buChar char="•"/>
            </a:pPr>
            <a:r>
              <a:rPr lang="en-US" dirty="0" smtClean="0"/>
              <a:t>Estimated improvement the index would give</a:t>
            </a:r>
          </a:p>
          <a:p>
            <a:pPr marL="659388" lvl="1" indent="-241093">
              <a:buFontTx/>
              <a:buChar char="•"/>
            </a:pPr>
            <a:r>
              <a:rPr lang="en-US" dirty="0" smtClean="0"/>
              <a:t>Estimated cost of queries that wanted it</a:t>
            </a:r>
          </a:p>
          <a:p>
            <a:pPr marL="659388" lvl="1" indent="-241093">
              <a:buFontTx/>
              <a:buChar char="•"/>
            </a:pPr>
            <a:endParaRPr lang="en-US" dirty="0"/>
          </a:p>
          <a:p>
            <a:r>
              <a:rPr lang="en-US" dirty="0" smtClean="0"/>
              <a:t>This is incredibly useful information…</a:t>
            </a:r>
          </a:p>
          <a:p>
            <a:r>
              <a:rPr lang="en-US" dirty="0" smtClean="0"/>
              <a:t>But it’s just</a:t>
            </a:r>
            <a:r>
              <a:rPr lang="en-US" dirty="0" smtClean="0">
                <a:solidFill>
                  <a:srgbClr val="ED1C24"/>
                </a:solidFill>
              </a:rPr>
              <a:t> raw information</a:t>
            </a:r>
          </a:p>
        </p:txBody>
      </p:sp>
    </p:spTree>
    <p:extLst>
      <p:ext uri="{BB962C8B-B14F-4D97-AF65-F5344CB8AC3E}">
        <p14:creationId xmlns:p14="http://schemas.microsoft.com/office/powerpoint/2010/main" val="304571783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Advice is complicated</a:t>
            </a:r>
            <a:endParaRPr lang="en-US" dirty="0"/>
          </a:p>
        </p:txBody>
      </p:sp>
      <p:sp>
        <p:nvSpPr>
          <p:cNvPr id="3" name="Text Placeholder 2"/>
          <p:cNvSpPr>
            <a:spLocks noGrp="1"/>
          </p:cNvSpPr>
          <p:nvPr>
            <p:ph type="body" idx="1"/>
          </p:nvPr>
        </p:nvSpPr>
        <p:spPr/>
        <p:txBody>
          <a:bodyPr/>
          <a:lstStyle/>
          <a:p>
            <a:r>
              <a:rPr lang="en-US" smtClean="0"/>
              <a:t>Missing index DMV “requests”</a:t>
            </a:r>
          </a:p>
          <a:p>
            <a:pPr lvl="1"/>
            <a:r>
              <a:rPr lang="en-US" smtClean="0"/>
              <a:t>Recommend super wide indexes</a:t>
            </a:r>
          </a:p>
          <a:p>
            <a:pPr lvl="1"/>
            <a:r>
              <a:rPr lang="en-US" smtClean="0"/>
              <a:t>Don’t de-duplicate requests</a:t>
            </a:r>
          </a:p>
          <a:p>
            <a:pPr lvl="1"/>
            <a:r>
              <a:rPr lang="en-US" smtClean="0"/>
              <a:t>Don’t get thrown for all types of queries</a:t>
            </a:r>
          </a:p>
          <a:p>
            <a:pPr lvl="1"/>
            <a:r>
              <a:rPr lang="en-US" smtClean="0"/>
              <a:t>Get cleared at tricky times</a:t>
            </a:r>
          </a:p>
          <a:p>
            <a:r>
              <a:rPr lang="en-US" smtClean="0"/>
              <a:t>Database Tuning Advisor</a:t>
            </a:r>
          </a:p>
          <a:p>
            <a:pPr lvl="1"/>
            <a:r>
              <a:rPr lang="en-US" smtClean="0"/>
              <a:t>Needs a firm hand</a:t>
            </a:r>
          </a:p>
          <a:p>
            <a:pPr lvl="1"/>
            <a:r>
              <a:rPr lang="en-US" smtClean="0"/>
              <a:t>Shouldn’t be run against production</a:t>
            </a:r>
          </a:p>
          <a:p>
            <a:pPr lvl="1"/>
            <a:r>
              <a:rPr lang="en-US" smtClean="0"/>
              <a:t>Can recommend truly kooky things (including for clustered indexes)</a:t>
            </a:r>
            <a:endParaRPr lang="en-US" dirty="0"/>
          </a:p>
        </p:txBody>
      </p:sp>
    </p:spTree>
    <p:extLst>
      <p:ext uri="{BB962C8B-B14F-4D97-AF65-F5344CB8AC3E}">
        <p14:creationId xmlns:p14="http://schemas.microsoft.com/office/powerpoint/2010/main" val="399236101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450" dirty="0">
                <a:solidFill>
                  <a:srgbClr val="ED1C24"/>
                </a:solidFill>
              </a:rPr>
              <a:t>sp_BlitzIndex® </a:t>
            </a:r>
            <a:r>
              <a:rPr lang="en-US" sz="3450" dirty="0"/>
              <a:t>helps you see lots information in </a:t>
            </a:r>
            <a:r>
              <a:rPr lang="en-US" sz="3450" u="sng" dirty="0">
                <a:solidFill>
                  <a:srgbClr val="ED1C24"/>
                </a:solidFill>
              </a:rPr>
              <a:t>one place</a:t>
            </a:r>
          </a:p>
        </p:txBody>
      </p:sp>
    </p:spTree>
    <p:extLst>
      <p:ext uri="{BB962C8B-B14F-4D97-AF65-F5344CB8AC3E}">
        <p14:creationId xmlns:p14="http://schemas.microsoft.com/office/powerpoint/2010/main" val="275801711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2100" dirty="0">
                <a:cs typeface="Calibri"/>
              </a:rPr>
              <a:t>BrentOzar.com/BlitzIndex</a:t>
            </a:r>
            <a:endParaRPr lang="en-US" sz="2100"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09343" y="1694409"/>
            <a:ext cx="6181428" cy="4306342"/>
          </a:xfrm>
          <a:prstGeom prst="rect">
            <a:avLst/>
          </a:prstGeom>
        </p:spPr>
      </p:pic>
    </p:spTree>
    <p:extLst>
      <p:ext uri="{BB962C8B-B14F-4D97-AF65-F5344CB8AC3E}">
        <p14:creationId xmlns:p14="http://schemas.microsoft.com/office/powerpoint/2010/main" val="3022751734"/>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details on a table</a:t>
            </a:r>
            <a:endParaRPr lang="en-US" dirty="0"/>
          </a:p>
        </p:txBody>
      </p:sp>
      <p:sp>
        <p:nvSpPr>
          <p:cNvPr id="3" name="Text Placeholder 2"/>
          <p:cNvSpPr>
            <a:spLocks noGrp="1"/>
          </p:cNvSpPr>
          <p:nvPr>
            <p:ph type="body" idx="1"/>
          </p:nvPr>
        </p:nvSpPr>
        <p:spPr/>
        <p:txBody>
          <a:bodyPr>
            <a:normAutofit/>
          </a:bodyPr>
          <a:lstStyle/>
          <a:p>
            <a:pPr lvl="0"/>
            <a:r>
              <a:rPr lang="en-US" dirty="0" smtClean="0"/>
              <a:t>Examine individual tables with commands from the ‘More Info’ column:</a:t>
            </a:r>
          </a:p>
          <a:p>
            <a:pPr marL="299660" lvl="1" indent="0">
              <a:buNone/>
            </a:pPr>
            <a:r>
              <a:rPr lang="en-US" dirty="0"/>
              <a:t>EXEC dbo.sp_BlitzIndex </a:t>
            </a:r>
            <a:r>
              <a:rPr lang="en-US" dirty="0" smtClean="0"/>
              <a:t>	@</a:t>
            </a:r>
            <a:r>
              <a:rPr lang="en-US" dirty="0" err="1" smtClean="0"/>
              <a:t>DatabaseName</a:t>
            </a:r>
            <a:r>
              <a:rPr lang="en-US" dirty="0" smtClean="0"/>
              <a:t>='AdventureWorks',</a:t>
            </a:r>
            <a:br>
              <a:rPr lang="en-US" dirty="0" smtClean="0"/>
            </a:br>
            <a:r>
              <a:rPr lang="en-US" dirty="0" smtClean="0"/>
              <a:t>	@</a:t>
            </a:r>
            <a:r>
              <a:rPr lang="en-US" dirty="0" err="1" smtClean="0"/>
              <a:t>SchemaName</a:t>
            </a:r>
            <a:r>
              <a:rPr lang="en-US" dirty="0" smtClean="0"/>
              <a:t>='Person',</a:t>
            </a:r>
            <a:br>
              <a:rPr lang="en-US" dirty="0" smtClean="0"/>
            </a:br>
            <a:r>
              <a:rPr lang="en-US" dirty="0" smtClean="0"/>
              <a:t>	@</a:t>
            </a:r>
            <a:r>
              <a:rPr lang="en-US" dirty="0" err="1" smtClean="0"/>
              <a:t>TableName</a:t>
            </a:r>
            <a:r>
              <a:rPr lang="en-US" dirty="0" smtClean="0"/>
              <a:t>='Person';</a:t>
            </a:r>
          </a:p>
          <a:p>
            <a:r>
              <a:rPr lang="en-US" dirty="0" smtClean="0"/>
              <a:t>This gives you:</a:t>
            </a:r>
          </a:p>
          <a:p>
            <a:pPr lvl="1"/>
            <a:r>
              <a:rPr lang="en-US" dirty="0" smtClean="0"/>
              <a:t>Index size, use, recent locking info</a:t>
            </a:r>
          </a:p>
          <a:p>
            <a:pPr lvl="1"/>
            <a:r>
              <a:rPr lang="en-US" dirty="0" smtClean="0"/>
              <a:t>Missing index requests</a:t>
            </a:r>
          </a:p>
          <a:p>
            <a:pPr lvl="1"/>
            <a:r>
              <a:rPr lang="en-US" dirty="0" smtClean="0"/>
              <a:t>Foreign key info</a:t>
            </a:r>
          </a:p>
          <a:p>
            <a:pPr lvl="1"/>
            <a:r>
              <a:rPr lang="en-US" dirty="0"/>
              <a:t>Column </a:t>
            </a:r>
            <a:r>
              <a:rPr lang="en-US" dirty="0" smtClean="0"/>
              <a:t>list</a:t>
            </a:r>
            <a:r>
              <a:rPr lang="en-US" dirty="0"/>
              <a:t> </a:t>
            </a:r>
            <a:r>
              <a:rPr lang="en-US" dirty="0" smtClean="0"/>
              <a:t>(and data types)</a:t>
            </a:r>
            <a:endParaRPr lang="en-US" dirty="0"/>
          </a:p>
        </p:txBody>
      </p:sp>
    </p:spTree>
    <p:extLst>
      <p:ext uri="{BB962C8B-B14F-4D97-AF65-F5344CB8AC3E}">
        <p14:creationId xmlns:p14="http://schemas.microsoft.com/office/powerpoint/2010/main" val="68354975"/>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 1:</a:t>
            </a:r>
            <a:br>
              <a:rPr lang="en-US" smtClean="0"/>
            </a:br>
            <a:r>
              <a:rPr lang="en-US" smtClean="0"/>
              <a:t>Meet the Index DMVs</a:t>
            </a:r>
            <a:endParaRPr lang="en-US" dirty="0"/>
          </a:p>
        </p:txBody>
      </p:sp>
    </p:spTree>
    <p:extLst>
      <p:ext uri="{BB962C8B-B14F-4D97-AF65-F5344CB8AC3E}">
        <p14:creationId xmlns:p14="http://schemas.microsoft.com/office/powerpoint/2010/main" val="1515314801"/>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Index DMVs</a:t>
            </a:r>
            <a:endParaRPr lang="en-US" dirty="0"/>
          </a:p>
        </p:txBody>
      </p:sp>
      <p:sp>
        <p:nvSpPr>
          <p:cNvPr id="4" name="Text Placeholder 3"/>
          <p:cNvSpPr>
            <a:spLocks noGrp="1"/>
          </p:cNvSpPr>
          <p:nvPr>
            <p:ph type="body" idx="1"/>
          </p:nvPr>
        </p:nvSpPr>
        <p:spPr/>
        <p:txBody>
          <a:bodyPr/>
          <a:lstStyle/>
          <a:p>
            <a:r>
              <a:rPr lang="en-US" dirty="0" smtClean="0"/>
              <a:t>Remember:</a:t>
            </a:r>
          </a:p>
          <a:p>
            <a:pPr lvl="1"/>
            <a:r>
              <a:rPr lang="en-US" dirty="0" smtClean="0"/>
              <a:t>Scans aren't always bad</a:t>
            </a:r>
          </a:p>
          <a:p>
            <a:pPr lvl="1"/>
            <a:r>
              <a:rPr lang="en-US" dirty="0" smtClean="0"/>
              <a:t>Index usage stats stays around longer– but is less granular/precise</a:t>
            </a:r>
          </a:p>
          <a:p>
            <a:pPr lvl="1"/>
            <a:r>
              <a:rPr lang="en-US" dirty="0" smtClean="0"/>
              <a:t>Operational stats aren’t perfect either. And …</a:t>
            </a:r>
          </a:p>
          <a:p>
            <a:r>
              <a:rPr lang="en-US" dirty="0" smtClean="0"/>
              <a:t>Look at the big picture</a:t>
            </a:r>
          </a:p>
          <a:p>
            <a:r>
              <a:rPr lang="en-US" dirty="0" smtClean="0"/>
              <a:t>There’s many free scripts and tools to look at these: pick what works for you</a:t>
            </a:r>
          </a:p>
          <a:p>
            <a:endParaRPr lang="en-US" dirty="0"/>
          </a:p>
        </p:txBody>
      </p:sp>
    </p:spTree>
    <p:extLst>
      <p:ext uri="{BB962C8B-B14F-4D97-AF65-F5344CB8AC3E}">
        <p14:creationId xmlns:p14="http://schemas.microsoft.com/office/powerpoint/2010/main" val="38763358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Let’s find out what’s </a:t>
            </a:r>
            <a:r>
              <a:rPr lang="en-US" u="sng" dirty="0" smtClean="0">
                <a:solidFill>
                  <a:srgbClr val="ED1C24"/>
                </a:solidFill>
              </a:rPr>
              <a:t>wrong</a:t>
            </a:r>
            <a:r>
              <a:rPr lang="en-US" dirty="0" smtClean="0"/>
              <a:t>.</a:t>
            </a:r>
            <a:endParaRPr lang="en-US" dirty="0"/>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352658912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dirty="0"/>
              <a:t>Confession: we haven’t been tuning indexes regularly</a:t>
            </a:r>
          </a:p>
        </p:txBody>
      </p:sp>
    </p:spTree>
    <p:extLst>
      <p:ext uri="{BB962C8B-B14F-4D97-AF65-F5344CB8AC3E}">
        <p14:creationId xmlns:p14="http://schemas.microsoft.com/office/powerpoint/2010/main" val="13658100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a:t>
            </a:r>
            <a:r>
              <a:rPr lang="en-US" dirty="0" smtClean="0"/>
              <a:t>we diagnose</a:t>
            </a:r>
            <a:endParaRPr lang="en-US" dirty="0"/>
          </a:p>
        </p:txBody>
      </p:sp>
      <p:sp>
        <p:nvSpPr>
          <p:cNvPr id="3" name="Text Placeholder 2"/>
          <p:cNvSpPr>
            <a:spLocks noGrp="1"/>
          </p:cNvSpPr>
          <p:nvPr>
            <p:ph type="body" idx="1"/>
          </p:nvPr>
        </p:nvSpPr>
        <p:spPr/>
        <p:txBody>
          <a:bodyPr>
            <a:normAutofit/>
          </a:bodyPr>
          <a:lstStyle/>
          <a:p>
            <a:pPr lvl="0"/>
            <a:r>
              <a:rPr lang="en-US" dirty="0" err="1" smtClean="0"/>
              <a:t>sp_BlitzIndex</a:t>
            </a:r>
            <a:r>
              <a:rPr lang="en-US" dirty="0" smtClean="0"/>
              <a:t>® (reads those DMVs!)</a:t>
            </a:r>
          </a:p>
          <a:p>
            <a:pPr marL="299676" lvl="1" indent="0">
              <a:buNone/>
            </a:pPr>
            <a:r>
              <a:rPr lang="en-US" dirty="0" smtClean="0">
                <a:hlinkClick r:id="rId2"/>
              </a:rPr>
              <a:t>http</a:t>
            </a:r>
            <a:r>
              <a:rPr lang="en-US" dirty="0">
                <a:hlinkClick r:id="rId2"/>
              </a:rPr>
              <a:t>://</a:t>
            </a:r>
            <a:r>
              <a:rPr lang="en-US" dirty="0" smtClean="0">
                <a:hlinkClick r:id="rId2"/>
              </a:rPr>
              <a:t>www.brentozar.com/blitzindex</a:t>
            </a:r>
            <a:r>
              <a:rPr lang="en-US" dirty="0" smtClean="0"/>
              <a:t> </a:t>
            </a:r>
            <a:endParaRPr lang="en-US" dirty="0"/>
          </a:p>
          <a:p>
            <a:pPr lvl="0"/>
            <a:r>
              <a:rPr lang="en-US" dirty="0" smtClean="0"/>
              <a:t>Syntax to run in “diagnose” mode</a:t>
            </a:r>
            <a:endParaRPr lang="en-US" dirty="0"/>
          </a:p>
          <a:p>
            <a:pPr marL="299676" lvl="1" indent="0">
              <a:buNone/>
            </a:pPr>
            <a:r>
              <a:rPr lang="en-US" dirty="0" smtClean="0"/>
              <a:t>EXEC </a:t>
            </a:r>
            <a:r>
              <a:rPr lang="en-US" dirty="0"/>
              <a:t>dbo.sp_BlitzIndex </a:t>
            </a:r>
            <a:r>
              <a:rPr lang="en-US" dirty="0" smtClean="0"/>
              <a:t>	@</a:t>
            </a:r>
            <a:r>
              <a:rPr lang="en-US" dirty="0" err="1" smtClean="0"/>
              <a:t>DatabaseName</a:t>
            </a:r>
            <a:r>
              <a:rPr lang="en-US" dirty="0"/>
              <a:t>='AdventureWorks';</a:t>
            </a:r>
          </a:p>
          <a:p>
            <a:endParaRPr lang="en-US" dirty="0"/>
          </a:p>
          <a:p>
            <a:pPr lvl="0"/>
            <a:endParaRPr lang="en-US" dirty="0"/>
          </a:p>
        </p:txBody>
      </p:sp>
    </p:spTree>
    <p:extLst>
      <p:ext uri="{BB962C8B-B14F-4D97-AF65-F5344CB8AC3E}">
        <p14:creationId xmlns:p14="http://schemas.microsoft.com/office/powerpoint/2010/main" val="92967039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DEMO 2:</a:t>
            </a:r>
            <a:br>
              <a:rPr lang="en-US" smtClean="0"/>
            </a:br>
            <a:r>
              <a:rPr lang="en-US" smtClean="0"/>
              <a:t>Diagnose!</a:t>
            </a:r>
            <a:endParaRPr lang="en-US" dirty="0"/>
          </a:p>
        </p:txBody>
      </p:sp>
    </p:spTree>
    <p:extLst>
      <p:ext uri="{BB962C8B-B14F-4D97-AF65-F5344CB8AC3E}">
        <p14:creationId xmlns:p14="http://schemas.microsoft.com/office/powerpoint/2010/main" val="3723496664"/>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 sp_BlitzIndex</a:t>
            </a:r>
            <a:endParaRPr lang="en-US" dirty="0"/>
          </a:p>
        </p:txBody>
      </p:sp>
      <p:pic>
        <p:nvPicPr>
          <p:cNvPr id="4" name="Picture 3"/>
          <p:cNvPicPr>
            <a:picLocks noChangeAspect="1"/>
          </p:cNvPicPr>
          <p:nvPr/>
        </p:nvPicPr>
        <p:blipFill>
          <a:blip r:embed="rId2"/>
          <a:stretch>
            <a:fillRect/>
          </a:stretch>
        </p:blipFill>
        <p:spPr>
          <a:xfrm>
            <a:off x="319426" y="1414798"/>
            <a:ext cx="8571383" cy="3829073"/>
          </a:xfrm>
          <a:prstGeom prst="rect">
            <a:avLst/>
          </a:prstGeom>
        </p:spPr>
      </p:pic>
    </p:spTree>
    <p:extLst>
      <p:ext uri="{BB962C8B-B14F-4D97-AF65-F5344CB8AC3E}">
        <p14:creationId xmlns:p14="http://schemas.microsoft.com/office/powerpoint/2010/main" val="398868064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Duplicates</a:t>
            </a:r>
            <a:endParaRPr lang="en-US" dirty="0"/>
          </a:p>
        </p:txBody>
      </p:sp>
      <p:pic>
        <p:nvPicPr>
          <p:cNvPr id="4" name="Picture 3"/>
          <p:cNvPicPr>
            <a:picLocks noChangeAspect="1"/>
          </p:cNvPicPr>
          <p:nvPr/>
        </p:nvPicPr>
        <p:blipFill>
          <a:blip r:embed="rId2"/>
          <a:stretch>
            <a:fillRect/>
          </a:stretch>
        </p:blipFill>
        <p:spPr>
          <a:xfrm>
            <a:off x="317241" y="2547063"/>
            <a:ext cx="8583376" cy="1452271"/>
          </a:xfrm>
          <a:prstGeom prst="rect">
            <a:avLst/>
          </a:prstGeom>
        </p:spPr>
      </p:pic>
    </p:spTree>
    <p:extLst>
      <p:ext uri="{BB962C8B-B14F-4D97-AF65-F5344CB8AC3E}">
        <p14:creationId xmlns:p14="http://schemas.microsoft.com/office/powerpoint/2010/main" val="106759318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Unused</a:t>
            </a:r>
            <a:endParaRPr lang="en-US" dirty="0"/>
          </a:p>
        </p:txBody>
      </p:sp>
      <p:pic>
        <p:nvPicPr>
          <p:cNvPr id="4" name="Picture 3"/>
          <p:cNvPicPr>
            <a:picLocks noChangeAspect="1"/>
          </p:cNvPicPr>
          <p:nvPr/>
        </p:nvPicPr>
        <p:blipFill>
          <a:blip r:embed="rId2"/>
          <a:stretch>
            <a:fillRect/>
          </a:stretch>
        </p:blipFill>
        <p:spPr>
          <a:xfrm>
            <a:off x="300538" y="1591538"/>
            <a:ext cx="8598542" cy="3652333"/>
          </a:xfrm>
          <a:prstGeom prst="rect">
            <a:avLst/>
          </a:prstGeom>
        </p:spPr>
      </p:pic>
    </p:spTree>
    <p:extLst>
      <p:ext uri="{BB962C8B-B14F-4D97-AF65-F5344CB8AC3E}">
        <p14:creationId xmlns:p14="http://schemas.microsoft.com/office/powerpoint/2010/main" val="146100513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Fillfactor</a:t>
            </a:r>
            <a:endParaRPr lang="en-US" dirty="0"/>
          </a:p>
        </p:txBody>
      </p:sp>
      <p:pic>
        <p:nvPicPr>
          <p:cNvPr id="4" name="Picture 3"/>
          <p:cNvPicPr>
            <a:picLocks noChangeAspect="1"/>
          </p:cNvPicPr>
          <p:nvPr/>
        </p:nvPicPr>
        <p:blipFill>
          <a:blip r:embed="rId2"/>
          <a:stretch>
            <a:fillRect/>
          </a:stretch>
        </p:blipFill>
        <p:spPr>
          <a:xfrm>
            <a:off x="328253" y="2322351"/>
            <a:ext cx="8487502" cy="2082864"/>
          </a:xfrm>
          <a:prstGeom prst="rect">
            <a:avLst/>
          </a:prstGeom>
        </p:spPr>
      </p:pic>
    </p:spTree>
    <p:extLst>
      <p:ext uri="{BB962C8B-B14F-4D97-AF65-F5344CB8AC3E}">
        <p14:creationId xmlns:p14="http://schemas.microsoft.com/office/powerpoint/2010/main" val="498867145"/>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Heaps</a:t>
            </a:r>
            <a:endParaRPr lang="en-US" dirty="0"/>
          </a:p>
        </p:txBody>
      </p:sp>
      <p:pic>
        <p:nvPicPr>
          <p:cNvPr id="3" name="Picture 2"/>
          <p:cNvPicPr>
            <a:picLocks noChangeAspect="1"/>
          </p:cNvPicPr>
          <p:nvPr/>
        </p:nvPicPr>
        <p:blipFill>
          <a:blip r:embed="rId2"/>
          <a:stretch>
            <a:fillRect/>
          </a:stretch>
        </p:blipFill>
        <p:spPr>
          <a:xfrm>
            <a:off x="41017" y="2567279"/>
            <a:ext cx="9102983" cy="410352"/>
          </a:xfrm>
          <a:prstGeom prst="rect">
            <a:avLst/>
          </a:prstGeom>
        </p:spPr>
      </p:pic>
    </p:spTree>
    <p:extLst>
      <p:ext uri="{BB962C8B-B14F-4D97-AF65-F5344CB8AC3E}">
        <p14:creationId xmlns:p14="http://schemas.microsoft.com/office/powerpoint/2010/main" val="416863071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Missing</a:t>
            </a:r>
            <a:endParaRPr lang="en-US" dirty="0"/>
          </a:p>
        </p:txBody>
      </p:sp>
      <p:pic>
        <p:nvPicPr>
          <p:cNvPr id="4" name="Picture 3"/>
          <p:cNvPicPr>
            <a:picLocks noChangeAspect="1"/>
          </p:cNvPicPr>
          <p:nvPr/>
        </p:nvPicPr>
        <p:blipFill>
          <a:blip r:embed="rId2"/>
          <a:stretch>
            <a:fillRect/>
          </a:stretch>
        </p:blipFill>
        <p:spPr>
          <a:xfrm>
            <a:off x="198275" y="2351611"/>
            <a:ext cx="8732807" cy="919935"/>
          </a:xfrm>
          <a:prstGeom prst="rect">
            <a:avLst/>
          </a:prstGeom>
        </p:spPr>
      </p:pic>
    </p:spTree>
    <p:extLst>
      <p:ext uri="{BB962C8B-B14F-4D97-AF65-F5344CB8AC3E}">
        <p14:creationId xmlns:p14="http://schemas.microsoft.com/office/powerpoint/2010/main" val="193276876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Busiest indexes</a:t>
            </a:r>
            <a:endParaRPr lang="en-US" dirty="0"/>
          </a:p>
        </p:txBody>
      </p:sp>
      <p:pic>
        <p:nvPicPr>
          <p:cNvPr id="6" name="Picture 5"/>
          <p:cNvPicPr>
            <a:picLocks noChangeAspect="1"/>
          </p:cNvPicPr>
          <p:nvPr/>
        </p:nvPicPr>
        <p:blipFill rotWithShape="1">
          <a:blip r:embed="rId2"/>
          <a:srcRect r="16416"/>
          <a:stretch/>
        </p:blipFill>
        <p:spPr>
          <a:xfrm>
            <a:off x="254186" y="2256316"/>
            <a:ext cx="8635635" cy="2134904"/>
          </a:xfrm>
          <a:prstGeom prst="rect">
            <a:avLst/>
          </a:prstGeom>
        </p:spPr>
      </p:pic>
    </p:spTree>
    <p:extLst>
      <p:ext uri="{BB962C8B-B14F-4D97-AF65-F5344CB8AC3E}">
        <p14:creationId xmlns:p14="http://schemas.microsoft.com/office/powerpoint/2010/main" val="359551663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p:cNvGrpSpPr/>
          <p:nvPr/>
        </p:nvGrpSpPr>
        <p:grpSpPr>
          <a:xfrm>
            <a:off x="230934" y="3231719"/>
            <a:ext cx="9525713" cy="1585055"/>
            <a:chOff x="1524000" y="3121066"/>
            <a:chExt cx="9144000" cy="1365938"/>
          </a:xfrm>
        </p:grpSpPr>
        <p:pic>
          <p:nvPicPr>
            <p:cNvPr id="3" name="Picture 2"/>
            <p:cNvPicPr>
              <a:picLocks noChangeAspect="1"/>
            </p:cNvPicPr>
            <p:nvPr/>
          </p:nvPicPr>
          <p:blipFill>
            <a:blip r:embed="rId2"/>
            <a:stretch>
              <a:fillRect/>
            </a:stretch>
          </p:blipFill>
          <p:spPr>
            <a:xfrm>
              <a:off x="1524000" y="3121066"/>
              <a:ext cx="9144000" cy="1365938"/>
            </a:xfrm>
            <a:prstGeom prst="rect">
              <a:avLst/>
            </a:prstGeom>
          </p:spPr>
        </p:pic>
        <p:sp>
          <p:nvSpPr>
            <p:cNvPr id="5" name="Rectangle 4"/>
            <p:cNvSpPr/>
            <p:nvPr/>
          </p:nvSpPr>
          <p:spPr>
            <a:xfrm>
              <a:off x="4788028" y="3646423"/>
              <a:ext cx="2539854" cy="238707"/>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spAutoFit/>
            </a:bodyPr>
            <a:lstStyle/>
            <a:p>
              <a:pPr algn="l"/>
              <a:endParaRPr lang="en-US" sz="1200" dirty="0">
                <a:latin typeface="SweetSansPro"/>
                <a:cs typeface="SweetSansPro"/>
              </a:endParaRPr>
            </a:p>
          </p:txBody>
        </p:sp>
      </p:grpSp>
      <p:pic>
        <p:nvPicPr>
          <p:cNvPr id="7" name="Picture 6"/>
          <p:cNvPicPr>
            <a:picLocks noChangeAspect="1"/>
          </p:cNvPicPr>
          <p:nvPr/>
        </p:nvPicPr>
        <p:blipFill>
          <a:blip r:embed="rId3"/>
          <a:stretch>
            <a:fillRect/>
          </a:stretch>
        </p:blipFill>
        <p:spPr>
          <a:xfrm>
            <a:off x="230933" y="1332765"/>
            <a:ext cx="7310537" cy="1678144"/>
          </a:xfrm>
          <a:prstGeom prst="rect">
            <a:avLst/>
          </a:prstGeom>
        </p:spPr>
      </p:pic>
    </p:spTree>
    <p:extLst>
      <p:ext uri="{BB962C8B-B14F-4D97-AF65-F5344CB8AC3E}">
        <p14:creationId xmlns:p14="http://schemas.microsoft.com/office/powerpoint/2010/main" val="362970300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We’re going to practice diagnosis</a:t>
            </a:r>
            <a:endParaRPr lang="en-US" dirty="0"/>
          </a:p>
        </p:txBody>
      </p:sp>
      <p:sp>
        <p:nvSpPr>
          <p:cNvPr id="4" name="Content Placeholder 3"/>
          <p:cNvSpPr>
            <a:spLocks noGrp="1"/>
          </p:cNvSpPr>
          <p:nvPr>
            <p:ph type="body" idx="1"/>
          </p:nvPr>
        </p:nvSpPr>
        <p:spPr/>
        <p:txBody>
          <a:bodyPr/>
          <a:lstStyle/>
          <a:p>
            <a:r>
              <a:rPr lang="en-US" smtClean="0"/>
              <a:t>You’ll learn:</a:t>
            </a:r>
          </a:p>
          <a:p>
            <a:pPr lvl="1"/>
            <a:r>
              <a:rPr lang="en-US" smtClean="0"/>
              <a:t>Free tools to make things easier</a:t>
            </a:r>
          </a:p>
          <a:p>
            <a:pPr lvl="1"/>
            <a:r>
              <a:rPr lang="en-US" smtClean="0"/>
              <a:t>How to use the tools to learn more</a:t>
            </a:r>
          </a:p>
          <a:p>
            <a:pPr lvl="1"/>
            <a:r>
              <a:rPr lang="en-US" smtClean="0"/>
              <a:t>How to plug the tools into a real world process</a:t>
            </a:r>
          </a:p>
          <a:p>
            <a:pPr lvl="1"/>
            <a:r>
              <a:rPr lang="en-US" smtClean="0"/>
              <a:t>Gotchas to look out for</a:t>
            </a:r>
            <a:endParaRPr lang="en-US" dirty="0" smtClean="0"/>
          </a:p>
        </p:txBody>
      </p:sp>
    </p:spTree>
    <p:extLst>
      <p:ext uri="{BB962C8B-B14F-4D97-AF65-F5344CB8AC3E}">
        <p14:creationId xmlns:p14="http://schemas.microsoft.com/office/powerpoint/2010/main" val="189797524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8717" y="954077"/>
            <a:ext cx="5309692" cy="1562750"/>
          </a:xfrm>
          <a:prstGeom prst="rect">
            <a:avLst/>
          </a:prstGeom>
        </p:spPr>
      </p:pic>
      <p:grpSp>
        <p:nvGrpSpPr>
          <p:cNvPr id="4" name="Group 3"/>
          <p:cNvGrpSpPr/>
          <p:nvPr/>
        </p:nvGrpSpPr>
        <p:grpSpPr>
          <a:xfrm>
            <a:off x="148717" y="2636808"/>
            <a:ext cx="8675138" cy="1295899"/>
            <a:chOff x="1524000" y="2680222"/>
            <a:chExt cx="9144000" cy="1365938"/>
          </a:xfrm>
        </p:grpSpPr>
        <p:pic>
          <p:nvPicPr>
            <p:cNvPr id="3" name="Picture 2"/>
            <p:cNvPicPr>
              <a:picLocks noChangeAspect="1"/>
            </p:cNvPicPr>
            <p:nvPr/>
          </p:nvPicPr>
          <p:blipFill>
            <a:blip r:embed="rId3"/>
            <a:stretch>
              <a:fillRect/>
            </a:stretch>
          </p:blipFill>
          <p:spPr>
            <a:xfrm>
              <a:off x="1524000" y="2680222"/>
              <a:ext cx="9144000" cy="1365938"/>
            </a:xfrm>
            <a:prstGeom prst="rect">
              <a:avLst/>
            </a:prstGeom>
          </p:spPr>
        </p:pic>
        <p:sp>
          <p:nvSpPr>
            <p:cNvPr id="6" name="Rectangle 5"/>
            <p:cNvSpPr/>
            <p:nvPr/>
          </p:nvSpPr>
          <p:spPr>
            <a:xfrm>
              <a:off x="4788028" y="3173754"/>
              <a:ext cx="2539854" cy="291970"/>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spAutoFit/>
            </a:bodyPr>
            <a:lstStyle/>
            <a:p>
              <a:pPr algn="l"/>
              <a:endParaRPr lang="en-US" sz="1200" dirty="0">
                <a:latin typeface="SweetSansPro"/>
                <a:cs typeface="SweetSansPro"/>
              </a:endParaRPr>
            </a:p>
          </p:txBody>
        </p:sp>
      </p:grpSp>
      <p:grpSp>
        <p:nvGrpSpPr>
          <p:cNvPr id="8" name="Group 7"/>
          <p:cNvGrpSpPr/>
          <p:nvPr/>
        </p:nvGrpSpPr>
        <p:grpSpPr>
          <a:xfrm>
            <a:off x="148717" y="4058934"/>
            <a:ext cx="8675136" cy="909490"/>
            <a:chOff x="1524000" y="4245591"/>
            <a:chExt cx="9144000" cy="958645"/>
          </a:xfrm>
        </p:grpSpPr>
        <p:pic>
          <p:nvPicPr>
            <p:cNvPr id="5" name="Picture 4"/>
            <p:cNvPicPr>
              <a:picLocks noChangeAspect="1"/>
            </p:cNvPicPr>
            <p:nvPr/>
          </p:nvPicPr>
          <p:blipFill>
            <a:blip r:embed="rId4"/>
            <a:stretch>
              <a:fillRect/>
            </a:stretch>
          </p:blipFill>
          <p:spPr>
            <a:xfrm>
              <a:off x="1524000" y="4245591"/>
              <a:ext cx="9144000" cy="958645"/>
            </a:xfrm>
            <a:prstGeom prst="rect">
              <a:avLst/>
            </a:prstGeom>
          </p:spPr>
        </p:pic>
        <p:sp>
          <p:nvSpPr>
            <p:cNvPr id="7" name="Rectangle 6"/>
            <p:cNvSpPr/>
            <p:nvPr/>
          </p:nvSpPr>
          <p:spPr>
            <a:xfrm>
              <a:off x="7401349" y="4691838"/>
              <a:ext cx="766154" cy="291970"/>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spAutoFit/>
            </a:bodyPr>
            <a:lstStyle/>
            <a:p>
              <a:pPr algn="l"/>
              <a:endParaRPr lang="en-US" sz="1200" dirty="0">
                <a:latin typeface="SweetSansPro"/>
                <a:cs typeface="SweetSansPro"/>
              </a:endParaRPr>
            </a:p>
          </p:txBody>
        </p:sp>
      </p:grpSp>
    </p:spTree>
    <p:extLst>
      <p:ext uri="{BB962C8B-B14F-4D97-AF65-F5344CB8AC3E}">
        <p14:creationId xmlns:p14="http://schemas.microsoft.com/office/powerpoint/2010/main" val="372951714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 requests</a:t>
            </a:r>
            <a:endParaRPr lang="en-US" dirty="0"/>
          </a:p>
        </p:txBody>
      </p:sp>
      <p:sp>
        <p:nvSpPr>
          <p:cNvPr id="3" name="Content Placeholder 2"/>
          <p:cNvSpPr>
            <a:spLocks noGrp="1"/>
          </p:cNvSpPr>
          <p:nvPr>
            <p:ph idx="1"/>
          </p:nvPr>
        </p:nvSpPr>
        <p:spPr/>
        <p:txBody>
          <a:bodyPr>
            <a:normAutofit/>
          </a:bodyPr>
          <a:lstStyle/>
          <a:p>
            <a:r>
              <a:rPr lang="en-US" dirty="0"/>
              <a:t>INEQUALITY: [TransactionDate] INCLUDES: [</a:t>
            </a:r>
            <a:r>
              <a:rPr lang="en-US" dirty="0" err="1"/>
              <a:t>ReferenceOrderID</a:t>
            </a:r>
            <a:r>
              <a:rPr lang="en-US" dirty="0"/>
              <a:t>], [</a:t>
            </a:r>
            <a:r>
              <a:rPr lang="en-US" dirty="0" err="1"/>
              <a:t>TransactionType</a:t>
            </a:r>
            <a:r>
              <a:rPr lang="en-US" dirty="0"/>
              <a:t>], [Quantity], [ActualCost</a:t>
            </a:r>
            <a:r>
              <a:rPr lang="en-US" dirty="0" smtClean="0"/>
              <a:t>]</a:t>
            </a:r>
          </a:p>
          <a:p>
            <a:pPr lvl="1"/>
            <a:r>
              <a:rPr lang="en-US" dirty="0" smtClean="0"/>
              <a:t>6,267 </a:t>
            </a:r>
            <a:r>
              <a:rPr lang="en-US" dirty="0"/>
              <a:t>uses; Impact: 74.5%; Avg query cost: </a:t>
            </a:r>
            <a:r>
              <a:rPr lang="en-US" dirty="0" smtClean="0"/>
              <a:t>6.9</a:t>
            </a:r>
            <a:endParaRPr lang="en-US" dirty="0"/>
          </a:p>
          <a:p>
            <a:r>
              <a:rPr lang="en-US" dirty="0"/>
              <a:t>EQUALITY: [ActualCost] INEQUALITY: [TransactionDate] INCLUDES: [</a:t>
            </a:r>
            <a:r>
              <a:rPr lang="en-US" dirty="0" err="1"/>
              <a:t>TransactionType</a:t>
            </a:r>
            <a:r>
              <a:rPr lang="en-US" dirty="0" smtClean="0"/>
              <a:t>]</a:t>
            </a:r>
          </a:p>
          <a:p>
            <a:pPr lvl="1"/>
            <a:r>
              <a:rPr lang="en-US" dirty="0" smtClean="0"/>
              <a:t>1,814 </a:t>
            </a:r>
            <a:r>
              <a:rPr lang="en-US" dirty="0"/>
              <a:t>uses; Impact: 99.8%; Avg query cost: </a:t>
            </a:r>
            <a:r>
              <a:rPr lang="en-US" dirty="0" smtClean="0"/>
              <a:t>6.6</a:t>
            </a:r>
            <a:endParaRPr lang="en-US" dirty="0"/>
          </a:p>
          <a:p>
            <a:r>
              <a:rPr lang="en-US" dirty="0"/>
              <a:t>INEQUALITY: [TransactionDate], [ActualCost] INCLUDES: [</a:t>
            </a:r>
            <a:r>
              <a:rPr lang="en-US" dirty="0" err="1"/>
              <a:t>ReferenceOrderID</a:t>
            </a:r>
            <a:r>
              <a:rPr lang="en-US" dirty="0"/>
              <a:t>], [</a:t>
            </a:r>
            <a:r>
              <a:rPr lang="en-US" dirty="0" err="1"/>
              <a:t>TransactionType</a:t>
            </a:r>
            <a:r>
              <a:rPr lang="en-US" dirty="0" smtClean="0"/>
              <a:t>]</a:t>
            </a:r>
          </a:p>
          <a:p>
            <a:pPr lvl="1"/>
            <a:r>
              <a:rPr lang="en-US" dirty="0" smtClean="0"/>
              <a:t>2,101 </a:t>
            </a:r>
            <a:r>
              <a:rPr lang="en-US" dirty="0"/>
              <a:t>uses; Impact: 85.4%; Avg query cost: 6.6</a:t>
            </a:r>
          </a:p>
          <a:p>
            <a:pPr lvl="1"/>
            <a:endParaRPr lang="en-US" dirty="0"/>
          </a:p>
          <a:p>
            <a:pPr lvl="1"/>
            <a:endParaRPr lang="en-US" dirty="0"/>
          </a:p>
        </p:txBody>
      </p:sp>
    </p:spTree>
    <p:extLst>
      <p:ext uri="{BB962C8B-B14F-4D97-AF65-F5344CB8AC3E}">
        <p14:creationId xmlns:p14="http://schemas.microsoft.com/office/powerpoint/2010/main" val="83692619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List just the keys</a:t>
            </a:r>
            <a:endParaRPr lang="en-US" dirty="0"/>
          </a:p>
        </p:txBody>
      </p:sp>
      <p:sp>
        <p:nvSpPr>
          <p:cNvPr id="3" name="Content Placeholder 2"/>
          <p:cNvSpPr>
            <a:spLocks noGrp="1"/>
          </p:cNvSpPr>
          <p:nvPr>
            <p:ph idx="1"/>
          </p:nvPr>
        </p:nvSpPr>
        <p:spPr/>
        <p:txBody>
          <a:bodyPr/>
          <a:lstStyle/>
          <a:p>
            <a:pPr lvl="1"/>
            <a:r>
              <a:rPr lang="en-US" dirty="0" smtClean="0"/>
              <a:t>6,267 uses</a:t>
            </a:r>
            <a:r>
              <a:rPr lang="en-US" dirty="0"/>
              <a:t> </a:t>
            </a:r>
            <a:r>
              <a:rPr lang="en-US" dirty="0" smtClean="0"/>
              <a:t>- INEQUALITY</a:t>
            </a:r>
            <a:r>
              <a:rPr lang="en-US" dirty="0"/>
              <a:t>: [TransactionDate]</a:t>
            </a:r>
          </a:p>
          <a:p>
            <a:pPr lvl="1"/>
            <a:r>
              <a:rPr lang="en-US" dirty="0" smtClean="0"/>
              <a:t>1,814 uses</a:t>
            </a:r>
            <a:r>
              <a:rPr lang="en-US" dirty="0"/>
              <a:t> </a:t>
            </a:r>
            <a:r>
              <a:rPr lang="en-US" dirty="0" smtClean="0"/>
              <a:t>- EQUALITY</a:t>
            </a:r>
            <a:r>
              <a:rPr lang="en-US" dirty="0"/>
              <a:t>: [ActualCost] INEQUALITY: [TransactionDate]</a:t>
            </a:r>
          </a:p>
          <a:p>
            <a:pPr lvl="1"/>
            <a:r>
              <a:rPr lang="en-US" dirty="0" smtClean="0"/>
              <a:t>2,101 uses</a:t>
            </a:r>
            <a:r>
              <a:rPr lang="en-US" dirty="0"/>
              <a:t> </a:t>
            </a:r>
            <a:r>
              <a:rPr lang="en-US" dirty="0" smtClean="0"/>
              <a:t>- INEQUALITY</a:t>
            </a:r>
            <a:r>
              <a:rPr lang="en-US" dirty="0"/>
              <a:t>: [TransactionDate], [ActualCost] </a:t>
            </a:r>
          </a:p>
          <a:p>
            <a:endParaRPr lang="en-US" dirty="0" smtClean="0"/>
          </a:p>
          <a:p>
            <a:r>
              <a:rPr lang="en-US" dirty="0" smtClean="0"/>
              <a:t>Let’s go with: </a:t>
            </a:r>
            <a:r>
              <a:rPr lang="en-US" dirty="0"/>
              <a:t> [TransactionDate], [ActualCost</a:t>
            </a:r>
            <a:r>
              <a:rPr lang="en-US" dirty="0" smtClean="0"/>
              <a:t>]</a:t>
            </a:r>
            <a:endParaRPr lang="en-US" dirty="0"/>
          </a:p>
        </p:txBody>
      </p:sp>
    </p:spTree>
    <p:extLst>
      <p:ext uri="{BB962C8B-B14F-4D97-AF65-F5344CB8AC3E}">
        <p14:creationId xmlns:p14="http://schemas.microsoft.com/office/powerpoint/2010/main" val="170630979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else is in the includes? </a:t>
            </a:r>
          </a:p>
        </p:txBody>
      </p:sp>
      <p:sp>
        <p:nvSpPr>
          <p:cNvPr id="3" name="Content Placeholder 2"/>
          <p:cNvSpPr>
            <a:spLocks noGrp="1"/>
          </p:cNvSpPr>
          <p:nvPr>
            <p:ph idx="1"/>
          </p:nvPr>
        </p:nvSpPr>
        <p:spPr/>
        <p:txBody>
          <a:bodyPr>
            <a:normAutofit/>
          </a:bodyPr>
          <a:lstStyle/>
          <a:p>
            <a:r>
              <a:rPr lang="en-US" dirty="0" smtClean="0"/>
              <a:t>DEDUP</a:t>
            </a:r>
            <a:r>
              <a:rPr lang="en-US" dirty="0"/>
              <a:t>!</a:t>
            </a:r>
          </a:p>
          <a:p>
            <a:pPr lvl="1"/>
            <a:r>
              <a:rPr lang="en-US" dirty="0" smtClean="0"/>
              <a:t>[</a:t>
            </a:r>
            <a:r>
              <a:rPr lang="en-US" dirty="0" err="1"/>
              <a:t>ReferenceOrderID</a:t>
            </a:r>
            <a:r>
              <a:rPr lang="en-US" dirty="0"/>
              <a:t>], [</a:t>
            </a:r>
            <a:r>
              <a:rPr lang="en-US" dirty="0" err="1"/>
              <a:t>TransactionType</a:t>
            </a:r>
            <a:r>
              <a:rPr lang="en-US" dirty="0"/>
              <a:t>], [Quantity], [ActualCost] 	</a:t>
            </a:r>
          </a:p>
          <a:p>
            <a:pPr lvl="1"/>
            <a:r>
              <a:rPr lang="en-US" dirty="0" smtClean="0"/>
              <a:t>[</a:t>
            </a:r>
            <a:r>
              <a:rPr lang="en-US" dirty="0" err="1"/>
              <a:t>TransactionType</a:t>
            </a:r>
            <a:r>
              <a:rPr lang="en-US" dirty="0"/>
              <a:t>]</a:t>
            </a:r>
          </a:p>
          <a:p>
            <a:pPr lvl="1"/>
            <a:r>
              <a:rPr lang="en-US" dirty="0" smtClean="0"/>
              <a:t>[</a:t>
            </a:r>
            <a:r>
              <a:rPr lang="en-US" dirty="0" err="1"/>
              <a:t>ReferenceOrderID</a:t>
            </a:r>
            <a:r>
              <a:rPr lang="en-US" dirty="0"/>
              <a:t>], [</a:t>
            </a:r>
            <a:r>
              <a:rPr lang="en-US" dirty="0" err="1"/>
              <a:t>TransactionType</a:t>
            </a:r>
            <a:r>
              <a:rPr lang="en-US" dirty="0"/>
              <a:t>] </a:t>
            </a:r>
          </a:p>
          <a:p>
            <a:r>
              <a:rPr lang="en-US" dirty="0" smtClean="0"/>
              <a:t>Order doesn’t matter here.</a:t>
            </a:r>
          </a:p>
          <a:p>
            <a:r>
              <a:rPr lang="en-US" dirty="0"/>
              <a:t>That gives us: </a:t>
            </a:r>
            <a:endParaRPr lang="en-US" dirty="0" smtClean="0"/>
          </a:p>
          <a:p>
            <a:pPr lvl="1"/>
            <a:r>
              <a:rPr lang="en-US" dirty="0" smtClean="0"/>
              <a:t>KEYS = [TransactionDate], [ActualCost]</a:t>
            </a:r>
          </a:p>
          <a:p>
            <a:pPr lvl="1"/>
            <a:r>
              <a:rPr lang="en-US" dirty="0" smtClean="0"/>
              <a:t>INCLUDES = [</a:t>
            </a:r>
            <a:r>
              <a:rPr lang="en-US" dirty="0" err="1" smtClean="0"/>
              <a:t>ReferenceOrderID</a:t>
            </a:r>
            <a:r>
              <a:rPr lang="en-US" dirty="0" smtClean="0"/>
              <a:t>], [</a:t>
            </a:r>
            <a:r>
              <a:rPr lang="en-US" dirty="0" err="1" smtClean="0"/>
              <a:t>TransactionType</a:t>
            </a:r>
            <a:r>
              <a:rPr lang="en-US" dirty="0" smtClean="0"/>
              <a:t>], [Quantity]</a:t>
            </a:r>
            <a:endParaRPr lang="en-US" dirty="0"/>
          </a:p>
        </p:txBody>
      </p:sp>
    </p:spTree>
    <p:extLst>
      <p:ext uri="{BB962C8B-B14F-4D97-AF65-F5344CB8AC3E}">
        <p14:creationId xmlns:p14="http://schemas.microsoft.com/office/powerpoint/2010/main" val="102543557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plan cache says….</a:t>
            </a:r>
            <a:endParaRPr lang="en-US" dirty="0"/>
          </a:p>
        </p:txBody>
      </p:sp>
      <p:pic>
        <p:nvPicPr>
          <p:cNvPr id="4" name="Picture 3"/>
          <p:cNvPicPr>
            <a:picLocks noChangeAspect="1"/>
          </p:cNvPicPr>
          <p:nvPr/>
        </p:nvPicPr>
        <p:blipFill>
          <a:blip r:embed="rId2"/>
          <a:stretch>
            <a:fillRect/>
          </a:stretch>
        </p:blipFill>
        <p:spPr>
          <a:xfrm>
            <a:off x="266700" y="1933574"/>
            <a:ext cx="4305300" cy="647700"/>
          </a:xfrm>
          <a:prstGeom prst="rect">
            <a:avLst/>
          </a:prstGeom>
        </p:spPr>
      </p:pic>
      <p:pic>
        <p:nvPicPr>
          <p:cNvPr id="5" name="Picture 4"/>
          <p:cNvPicPr>
            <a:picLocks noChangeAspect="1"/>
          </p:cNvPicPr>
          <p:nvPr/>
        </p:nvPicPr>
        <p:blipFill>
          <a:blip r:embed="rId3"/>
          <a:stretch>
            <a:fillRect/>
          </a:stretch>
        </p:blipFill>
        <p:spPr>
          <a:xfrm>
            <a:off x="196720" y="2820439"/>
            <a:ext cx="8509886" cy="2067636"/>
          </a:xfrm>
          <a:prstGeom prst="rect">
            <a:avLst/>
          </a:prstGeom>
        </p:spPr>
      </p:pic>
    </p:spTree>
    <p:extLst>
      <p:ext uri="{BB962C8B-B14F-4D97-AF65-F5344CB8AC3E}">
        <p14:creationId xmlns:p14="http://schemas.microsoft.com/office/powerpoint/2010/main" val="167669471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top query plan</a:t>
            </a:r>
            <a:endParaRPr lang="en-US" dirty="0"/>
          </a:p>
        </p:txBody>
      </p:sp>
      <p:pic>
        <p:nvPicPr>
          <p:cNvPr id="3" name="Picture 2"/>
          <p:cNvPicPr>
            <a:picLocks noChangeAspect="1"/>
          </p:cNvPicPr>
          <p:nvPr/>
        </p:nvPicPr>
        <p:blipFill>
          <a:blip r:embed="rId2"/>
          <a:stretch>
            <a:fillRect/>
          </a:stretch>
        </p:blipFill>
        <p:spPr>
          <a:xfrm>
            <a:off x="310243" y="2257426"/>
            <a:ext cx="8680573" cy="2091806"/>
          </a:xfrm>
          <a:prstGeom prst="rect">
            <a:avLst/>
          </a:prstGeom>
        </p:spPr>
      </p:pic>
    </p:spTree>
    <p:extLst>
      <p:ext uri="{BB962C8B-B14F-4D97-AF65-F5344CB8AC3E}">
        <p14:creationId xmlns:p14="http://schemas.microsoft.com/office/powerpoint/2010/main" val="1531502854"/>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Create index…</a:t>
            </a:r>
            <a:endParaRPr lang="en-US" dirty="0"/>
          </a:p>
        </p:txBody>
      </p:sp>
      <p:sp>
        <p:nvSpPr>
          <p:cNvPr id="6" name="Text Placeholder 5"/>
          <p:cNvSpPr>
            <a:spLocks noGrp="1"/>
          </p:cNvSpPr>
          <p:nvPr>
            <p:ph type="body" sz="quarter" idx="10"/>
          </p:nvPr>
        </p:nvSpPr>
        <p:spPr/>
        <p:txBody>
          <a:bodyPr>
            <a:noAutofit/>
          </a:bodyPr>
          <a:lstStyle/>
          <a:p>
            <a:r>
              <a:rPr lang="en-US" sz="1800" dirty="0"/>
              <a:t>CREATE INDEX </a:t>
            </a:r>
            <a:r>
              <a:rPr lang="en-US" sz="1800" dirty="0" err="1"/>
              <a:t>ix_KL_Test</a:t>
            </a:r>
            <a:r>
              <a:rPr lang="en-US" sz="1800" dirty="0"/>
              <a:t> </a:t>
            </a:r>
          </a:p>
          <a:p>
            <a:r>
              <a:rPr lang="en-US" sz="1800" dirty="0"/>
              <a:t>	on </a:t>
            </a:r>
            <a:r>
              <a:rPr lang="en-US" sz="1800" dirty="0" err="1"/>
              <a:t>Production.TransactionHistory</a:t>
            </a:r>
            <a:r>
              <a:rPr lang="en-US" sz="1800" dirty="0"/>
              <a:t> </a:t>
            </a:r>
          </a:p>
          <a:p>
            <a:r>
              <a:rPr lang="en-US" sz="1800" dirty="0"/>
              <a:t>  	([TransactionDate], [</a:t>
            </a:r>
            <a:r>
              <a:rPr lang="en-US" sz="1800" dirty="0" err="1"/>
              <a:t>ActualCost</a:t>
            </a:r>
            <a:r>
              <a:rPr lang="en-US" sz="1800" dirty="0"/>
              <a:t>])</a:t>
            </a:r>
          </a:p>
          <a:p>
            <a:r>
              <a:rPr lang="en-US" sz="1800" dirty="0"/>
              <a:t>	INCLUDE ([</a:t>
            </a:r>
            <a:r>
              <a:rPr lang="en-US" sz="1800" dirty="0" err="1"/>
              <a:t>ReferenceOrderID</a:t>
            </a:r>
            <a:r>
              <a:rPr lang="en-US" sz="1800" dirty="0"/>
              <a:t>],</a:t>
            </a:r>
          </a:p>
          <a:p>
            <a:r>
              <a:rPr lang="en-US" sz="1800" dirty="0"/>
              <a:t>		</a:t>
            </a:r>
            <a:r>
              <a:rPr lang="en-US" sz="1800" dirty="0" err="1"/>
              <a:t>TransactionType</a:t>
            </a:r>
            <a:r>
              <a:rPr lang="en-US" sz="1800" dirty="0"/>
              <a:t>], [Quantity])</a:t>
            </a:r>
          </a:p>
          <a:p>
            <a:r>
              <a:rPr lang="en-US" sz="1800" dirty="0"/>
              <a:t>	WITH (ONLINE=ON,SORT_IN_TEMPDB=ON);</a:t>
            </a:r>
          </a:p>
          <a:p>
            <a:r>
              <a:rPr lang="en-US" sz="1800" dirty="0"/>
              <a:t>GO</a:t>
            </a:r>
          </a:p>
        </p:txBody>
      </p:sp>
    </p:spTree>
    <p:extLst>
      <p:ext uri="{BB962C8B-B14F-4D97-AF65-F5344CB8AC3E}">
        <p14:creationId xmlns:p14="http://schemas.microsoft.com/office/powerpoint/2010/main" val="80516738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Top query B&amp;A</a:t>
            </a:r>
            <a:endParaRPr lang="en-US" dirty="0"/>
          </a:p>
        </p:txBody>
      </p:sp>
      <p:pic>
        <p:nvPicPr>
          <p:cNvPr id="5" name="Picture 4"/>
          <p:cNvPicPr>
            <a:picLocks noChangeAspect="1"/>
          </p:cNvPicPr>
          <p:nvPr/>
        </p:nvPicPr>
        <p:blipFill>
          <a:blip r:embed="rId2"/>
          <a:stretch>
            <a:fillRect/>
          </a:stretch>
        </p:blipFill>
        <p:spPr>
          <a:xfrm>
            <a:off x="892973" y="3585788"/>
            <a:ext cx="7358063" cy="1713340"/>
          </a:xfrm>
          <a:prstGeom prst="rect">
            <a:avLst/>
          </a:prstGeom>
        </p:spPr>
      </p:pic>
      <p:pic>
        <p:nvPicPr>
          <p:cNvPr id="6" name="Picture 5"/>
          <p:cNvPicPr>
            <a:picLocks noChangeAspect="1"/>
          </p:cNvPicPr>
          <p:nvPr/>
        </p:nvPicPr>
        <p:blipFill rotWithShape="1">
          <a:blip r:embed="rId3"/>
          <a:srcRect t="23782"/>
          <a:stretch/>
        </p:blipFill>
        <p:spPr>
          <a:xfrm>
            <a:off x="892972" y="1935426"/>
            <a:ext cx="7673396" cy="1409345"/>
          </a:xfrm>
          <a:prstGeom prst="rect">
            <a:avLst/>
          </a:prstGeom>
        </p:spPr>
      </p:pic>
      <p:sp>
        <p:nvSpPr>
          <p:cNvPr id="7" name="TextBox 6"/>
          <p:cNvSpPr txBox="1"/>
          <p:nvPr/>
        </p:nvSpPr>
        <p:spPr>
          <a:xfrm>
            <a:off x="892972" y="4479363"/>
            <a:ext cx="1888049" cy="553998"/>
          </a:xfrm>
          <a:prstGeom prst="rect">
            <a:avLst/>
          </a:prstGeom>
          <a:noFill/>
        </p:spPr>
        <p:txBody>
          <a:bodyPr wrap="square" rtlCol="0">
            <a:spAutoFit/>
          </a:bodyPr>
          <a:lstStyle/>
          <a:p>
            <a:pPr algn="l"/>
            <a:r>
              <a:rPr lang="en-US" sz="1500" dirty="0">
                <a:latin typeface="+mj-lt"/>
                <a:cs typeface="SweetSansPro"/>
              </a:rPr>
              <a:t>0 ms CPU</a:t>
            </a:r>
          </a:p>
          <a:p>
            <a:pPr algn="l"/>
            <a:r>
              <a:rPr lang="en-US" sz="1500" dirty="0">
                <a:latin typeface="+mj-lt"/>
                <a:cs typeface="SweetSansPro"/>
              </a:rPr>
              <a:t>3 logical reads</a:t>
            </a:r>
          </a:p>
        </p:txBody>
      </p:sp>
      <p:cxnSp>
        <p:nvCxnSpPr>
          <p:cNvPr id="3" name="Straight Connector 2"/>
          <p:cNvCxnSpPr/>
          <p:nvPr/>
        </p:nvCxnSpPr>
        <p:spPr bwMode="auto">
          <a:xfrm>
            <a:off x="468864" y="3344771"/>
            <a:ext cx="9363269" cy="0"/>
          </a:xfrm>
          <a:prstGeom prst="line">
            <a:avLst/>
          </a:prstGeom>
          <a:blipFill dpi="0" rotWithShape="0">
            <a:blip r:embed="rId4"/>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35444317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But wait, I made one big mistake.</a:t>
            </a:r>
            <a:br>
              <a:rPr lang="en-US" dirty="0" smtClean="0"/>
            </a:br>
            <a:r>
              <a:rPr lang="en-US" dirty="0" smtClean="0"/>
              <a:t>What was it?</a:t>
            </a:r>
            <a:endParaRPr lang="en-US" dirty="0"/>
          </a:p>
        </p:txBody>
      </p:sp>
    </p:spTree>
    <p:extLst>
      <p:ext uri="{BB962C8B-B14F-4D97-AF65-F5344CB8AC3E}">
        <p14:creationId xmlns:p14="http://schemas.microsoft.com/office/powerpoint/2010/main" val="578996975"/>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Indexing Gotchas</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7540117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Quick reference</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3990658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“Missing” missing index requests</a:t>
            </a:r>
            <a:endParaRPr lang="en-US" dirty="0"/>
          </a:p>
        </p:txBody>
      </p:sp>
      <p:sp>
        <p:nvSpPr>
          <p:cNvPr id="6" name="Content Placeholder 5"/>
          <p:cNvSpPr>
            <a:spLocks noGrp="1"/>
          </p:cNvSpPr>
          <p:nvPr>
            <p:ph idx="1"/>
          </p:nvPr>
        </p:nvSpPr>
        <p:spPr/>
        <p:txBody>
          <a:bodyPr>
            <a:normAutofit lnSpcReduction="10000"/>
          </a:bodyPr>
          <a:lstStyle/>
          <a:p>
            <a:r>
              <a:rPr lang="en-US" dirty="0"/>
              <a:t>Not every query generates a missing index request</a:t>
            </a:r>
          </a:p>
          <a:p>
            <a:pPr lvl="1"/>
            <a:r>
              <a:rPr lang="en-US" dirty="0" smtClean="0"/>
              <a:t>“Trivial” execution plans don’t generate requests</a:t>
            </a:r>
          </a:p>
          <a:p>
            <a:pPr lvl="1"/>
            <a:r>
              <a:rPr lang="en-US" dirty="0" smtClean="0"/>
              <a:t>Some “FULL” optimizations don’t either</a:t>
            </a:r>
          </a:p>
          <a:p>
            <a:r>
              <a:rPr lang="en-US" dirty="0" smtClean="0"/>
              <a:t>If they are run very frequently, an index may be worthwhile</a:t>
            </a:r>
          </a:p>
          <a:p>
            <a:pPr lvl="1"/>
            <a:r>
              <a:rPr lang="en-US" dirty="0" smtClean="0"/>
              <a:t>You won’t see this in missing index recommendations!</a:t>
            </a:r>
          </a:p>
          <a:p>
            <a:pPr indent="-123431"/>
            <a:r>
              <a:rPr lang="en-US" dirty="0" smtClean="0"/>
              <a:t>To find these:</a:t>
            </a:r>
          </a:p>
          <a:p>
            <a:pPr lvl="1"/>
            <a:r>
              <a:rPr lang="en-US" dirty="0" smtClean="0"/>
              <a:t>Use the execution plan cache</a:t>
            </a:r>
          </a:p>
          <a:p>
            <a:pPr lvl="2"/>
            <a:r>
              <a:rPr lang="en-US" dirty="0" smtClean="0"/>
              <a:t>Not perfect– memory pressure and RECOMPILE hints impact what you will see</a:t>
            </a:r>
          </a:p>
          <a:p>
            <a:pPr lvl="1"/>
            <a:r>
              <a:rPr lang="en-US" dirty="0" smtClean="0"/>
              <a:t>Run traces for frequently run queries</a:t>
            </a:r>
          </a:p>
        </p:txBody>
      </p:sp>
    </p:spTree>
    <p:extLst>
      <p:ext uri="{BB962C8B-B14F-4D97-AF65-F5344CB8AC3E}">
        <p14:creationId xmlns:p14="http://schemas.microsoft.com/office/powerpoint/2010/main" val="627938601"/>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Missing </a:t>
            </a:r>
            <a:r>
              <a:rPr lang="en-US" dirty="0"/>
              <a:t>Index Data Disappears Sometimes</a:t>
            </a:r>
          </a:p>
        </p:txBody>
      </p:sp>
      <p:sp>
        <p:nvSpPr>
          <p:cNvPr id="3" name="Text Placeholder 2"/>
          <p:cNvSpPr>
            <a:spLocks noGrp="1"/>
          </p:cNvSpPr>
          <p:nvPr>
            <p:ph type="body" idx="1"/>
          </p:nvPr>
        </p:nvSpPr>
        <p:spPr/>
        <p:txBody>
          <a:bodyPr/>
          <a:lstStyle/>
          <a:p>
            <a:pPr lvl="0"/>
            <a:r>
              <a:rPr lang="en-US" dirty="0"/>
              <a:t>You can't clear this manually </a:t>
            </a:r>
            <a:r>
              <a:rPr lang="en-US" dirty="0" smtClean="0"/>
              <a:t>without altering indexes on the table</a:t>
            </a:r>
            <a:endParaRPr lang="en-US" dirty="0"/>
          </a:p>
          <a:p>
            <a:pPr lvl="0"/>
            <a:r>
              <a:rPr lang="en-US" dirty="0"/>
              <a:t>Like usage data, this clears at SQL Server restart</a:t>
            </a:r>
          </a:p>
          <a:p>
            <a:pPr lvl="0"/>
            <a:r>
              <a:rPr lang="en-US" dirty="0"/>
              <a:t>Also cleared for an individual table when you make index changes, such as:</a:t>
            </a:r>
          </a:p>
          <a:p>
            <a:pPr lvl="1"/>
            <a:r>
              <a:rPr lang="en-US" dirty="0"/>
              <a:t>Creating a NC index</a:t>
            </a:r>
          </a:p>
          <a:p>
            <a:pPr lvl="1"/>
            <a:r>
              <a:rPr lang="en-US" dirty="0"/>
              <a:t>Dropping a NC index</a:t>
            </a:r>
          </a:p>
          <a:p>
            <a:pPr lvl="0"/>
            <a:r>
              <a:rPr lang="en-US" dirty="0"/>
              <a:t>Always capture usage and missing index info BEFORE each change!</a:t>
            </a:r>
          </a:p>
        </p:txBody>
      </p:sp>
    </p:spTree>
    <p:extLst>
      <p:ext uri="{BB962C8B-B14F-4D97-AF65-F5344CB8AC3E}">
        <p14:creationId xmlns:p14="http://schemas.microsoft.com/office/powerpoint/2010/main" val="246064706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Indexing Gotchas in SQL Server </a:t>
            </a:r>
            <a:r>
              <a:rPr lang="en-US" dirty="0" smtClean="0"/>
              <a:t>2012 and onward</a:t>
            </a:r>
            <a:endParaRPr lang="en-US" dirty="0"/>
          </a:p>
        </p:txBody>
      </p:sp>
      <p:sp>
        <p:nvSpPr>
          <p:cNvPr id="3" name="Text Placeholder 2"/>
          <p:cNvSpPr>
            <a:spLocks noGrp="1"/>
          </p:cNvSpPr>
          <p:nvPr>
            <p:ph type="body" idx="1"/>
          </p:nvPr>
        </p:nvSpPr>
        <p:spPr/>
        <p:txBody>
          <a:bodyPr>
            <a:normAutofit/>
          </a:bodyPr>
          <a:lstStyle/>
          <a:p>
            <a:pPr lvl="0"/>
            <a:r>
              <a:rPr lang="en-US" dirty="0"/>
              <a:t>Index usage is really important, but make sure you understand when it was last cleared</a:t>
            </a:r>
          </a:p>
          <a:p>
            <a:pPr lvl="1"/>
            <a:r>
              <a:rPr lang="en-US" dirty="0"/>
              <a:t>In SQL Server </a:t>
            </a:r>
            <a:r>
              <a:rPr lang="en-US" dirty="0" smtClean="0"/>
              <a:t>2012+, </a:t>
            </a:r>
            <a:r>
              <a:rPr lang="en-US" dirty="0"/>
              <a:t>this is currently cleared by any ALTER INDEX REBUILD commands</a:t>
            </a:r>
          </a:p>
          <a:p>
            <a:pPr lvl="1"/>
            <a:r>
              <a:rPr lang="en-US" dirty="0"/>
              <a:t>This was not fixed in SP1</a:t>
            </a:r>
          </a:p>
          <a:p>
            <a:pPr lvl="1"/>
            <a:r>
              <a:rPr lang="en-US" dirty="0"/>
              <a:t>There's no good way to tell when the usage was last cleared from DMVs, you can just see</a:t>
            </a:r>
          </a:p>
          <a:p>
            <a:pPr lvl="2"/>
            <a:r>
              <a:rPr lang="en-US" dirty="0"/>
              <a:t>When any metadata on the object was changed (</a:t>
            </a:r>
            <a:r>
              <a:rPr lang="en-US" dirty="0" err="1"/>
              <a:t>sys.objects</a:t>
            </a:r>
            <a:r>
              <a:rPr lang="en-US" dirty="0"/>
              <a:t>)</a:t>
            </a:r>
          </a:p>
          <a:p>
            <a:pPr lvl="2"/>
            <a:r>
              <a:rPr lang="en-US" dirty="0"/>
              <a:t>When SQL Server was </a:t>
            </a:r>
            <a:r>
              <a:rPr lang="en-US" dirty="0" smtClean="0"/>
              <a:t>restarted</a:t>
            </a:r>
            <a:endParaRPr lang="en-US" dirty="0"/>
          </a:p>
        </p:txBody>
      </p:sp>
    </p:spTree>
    <p:extLst>
      <p:ext uri="{BB962C8B-B14F-4D97-AF65-F5344CB8AC3E}">
        <p14:creationId xmlns:p14="http://schemas.microsoft.com/office/powerpoint/2010/main" val="1721357309"/>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2012+ gotchas continued</a:t>
            </a:r>
            <a:endParaRPr lang="en-US" dirty="0"/>
          </a:p>
        </p:txBody>
      </p:sp>
      <p:sp>
        <p:nvSpPr>
          <p:cNvPr id="3" name="Text Placeholder 2"/>
          <p:cNvSpPr>
            <a:spLocks noGrp="1"/>
          </p:cNvSpPr>
          <p:nvPr>
            <p:ph type="body" idx="1"/>
          </p:nvPr>
        </p:nvSpPr>
        <p:spPr/>
        <p:txBody>
          <a:bodyPr>
            <a:normAutofit/>
          </a:bodyPr>
          <a:lstStyle/>
          <a:p>
            <a:pPr lvl="0"/>
            <a:r>
              <a:rPr lang="en-US" dirty="0" smtClean="0"/>
              <a:t>Readable secondary replicas </a:t>
            </a:r>
            <a:r>
              <a:rPr lang="en-US" dirty="0"/>
              <a:t>in Availability Groups make indexes tricky to manage</a:t>
            </a:r>
          </a:p>
          <a:p>
            <a:pPr lvl="1"/>
            <a:r>
              <a:rPr lang="en-US" dirty="0"/>
              <a:t>Reads are tracked on each instance</a:t>
            </a:r>
          </a:p>
          <a:p>
            <a:pPr lvl="1"/>
            <a:r>
              <a:rPr lang="en-US" dirty="0"/>
              <a:t>Not aggregated centrally</a:t>
            </a:r>
          </a:p>
          <a:p>
            <a:pPr lvl="0"/>
            <a:r>
              <a:rPr lang="en-US" dirty="0"/>
              <a:t>Example problem: Is that index </a:t>
            </a:r>
            <a:r>
              <a:rPr lang="en-US" i="1" dirty="0" smtClean="0"/>
              <a:t>really</a:t>
            </a:r>
            <a:r>
              <a:rPr lang="en-US" dirty="0" smtClean="0"/>
              <a:t> </a:t>
            </a:r>
            <a:r>
              <a:rPr lang="en-US" dirty="0"/>
              <a:t>unused?</a:t>
            </a:r>
          </a:p>
        </p:txBody>
      </p:sp>
    </p:spTree>
    <p:extLst>
      <p:ext uri="{BB962C8B-B14F-4D97-AF65-F5344CB8AC3E}">
        <p14:creationId xmlns:p14="http://schemas.microsoft.com/office/powerpoint/2010/main" val="109145523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Reducing change impact</a:t>
            </a:r>
            <a:endParaRPr lang="en-US" dirty="0"/>
          </a:p>
        </p:txBody>
      </p:sp>
      <p:sp>
        <p:nvSpPr>
          <p:cNvPr id="3" name="Text Placeholder 2"/>
          <p:cNvSpPr>
            <a:spLocks noGrp="1"/>
          </p:cNvSpPr>
          <p:nvPr>
            <p:ph type="body" idx="1"/>
          </p:nvPr>
        </p:nvSpPr>
        <p:spPr/>
        <p:txBody>
          <a:bodyPr/>
          <a:lstStyle/>
          <a:p>
            <a:pPr lvl="0"/>
            <a:r>
              <a:rPr lang="en-US" dirty="0" smtClean="0"/>
              <a:t>If </a:t>
            </a:r>
            <a:r>
              <a:rPr lang="en-US" dirty="0"/>
              <a:t>you have Enterprise Edition</a:t>
            </a:r>
          </a:p>
          <a:p>
            <a:pPr lvl="1"/>
            <a:r>
              <a:rPr lang="en-US" dirty="0"/>
              <a:t>Use </a:t>
            </a:r>
            <a:r>
              <a:rPr lang="en-US" dirty="0" smtClean="0"/>
              <a:t>ONLINE </a:t>
            </a:r>
            <a:r>
              <a:rPr lang="en-US" dirty="0"/>
              <a:t>keyword when creating </a:t>
            </a:r>
            <a:r>
              <a:rPr lang="en-US" dirty="0" smtClean="0"/>
              <a:t>or rebuilding nonclustered indexes to reduce blocking (unless blocking for the duration is OK)</a:t>
            </a:r>
          </a:p>
          <a:p>
            <a:pPr lvl="1"/>
            <a:r>
              <a:rPr lang="en-US" dirty="0" smtClean="0"/>
              <a:t>Dropping indexes still involves blocking locks.</a:t>
            </a:r>
          </a:p>
          <a:p>
            <a:pPr indent="-121372"/>
            <a:r>
              <a:rPr lang="en-US" dirty="0" smtClean="0"/>
              <a:t>Also plan how you will handle the rollback if needed</a:t>
            </a:r>
          </a:p>
          <a:p>
            <a:pPr lvl="1"/>
            <a:r>
              <a:rPr lang="en-US" dirty="0" smtClean="0"/>
              <a:t>Talk about this as part of the change process</a:t>
            </a:r>
            <a:endParaRPr lang="en-US" dirty="0"/>
          </a:p>
        </p:txBody>
      </p:sp>
    </p:spTree>
    <p:extLst>
      <p:ext uri="{BB962C8B-B14F-4D97-AF65-F5344CB8AC3E}">
        <p14:creationId xmlns:p14="http://schemas.microsoft.com/office/powerpoint/2010/main" val="4000023204"/>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 Keys</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642326718"/>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 out for big wins first</a:t>
            </a:r>
            <a:endParaRPr lang="en-US" dirty="0"/>
          </a:p>
        </p:txBody>
      </p:sp>
      <p:sp>
        <p:nvSpPr>
          <p:cNvPr id="3" name="Text Placeholder 2"/>
          <p:cNvSpPr>
            <a:spLocks noGrp="1"/>
          </p:cNvSpPr>
          <p:nvPr>
            <p:ph type="body" idx="1"/>
          </p:nvPr>
        </p:nvSpPr>
        <p:spPr/>
        <p:txBody>
          <a:bodyPr>
            <a:normAutofit/>
          </a:bodyPr>
          <a:lstStyle/>
          <a:p>
            <a:pPr marL="271229" indent="-271229">
              <a:buFont typeface="+mj-lt"/>
              <a:buAutoNum type="arabicPeriod"/>
            </a:pPr>
            <a:r>
              <a:rPr lang="en-US" sz="2100" dirty="0"/>
              <a:t>Missing indexes &gt; 1 million (“magic number”)</a:t>
            </a:r>
          </a:p>
          <a:p>
            <a:pPr marL="271229" indent="-271229">
              <a:buFont typeface="+mj-lt"/>
              <a:buAutoNum type="arabicPeriod"/>
            </a:pPr>
            <a:r>
              <a:rPr lang="en-US" sz="2100" dirty="0"/>
              <a:t>Large duplicate indexes (“multiple personality”)</a:t>
            </a:r>
          </a:p>
          <a:p>
            <a:pPr marL="271229" indent="-271229">
              <a:buFont typeface="+mj-lt"/>
              <a:buAutoNum type="arabicPeriod"/>
            </a:pPr>
            <a:r>
              <a:rPr lang="en-US" sz="2100" dirty="0"/>
              <a:t>Large, active heaps</a:t>
            </a:r>
          </a:p>
        </p:txBody>
      </p:sp>
    </p:spTree>
    <p:extLst>
      <p:ext uri="{BB962C8B-B14F-4D97-AF65-F5344CB8AC3E}">
        <p14:creationId xmlns:p14="http://schemas.microsoft.com/office/powerpoint/2010/main" val="218629958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3637202" y="1827691"/>
            <a:ext cx="1758361" cy="2821477"/>
            <a:chOff x="3325600" y="1293920"/>
            <a:chExt cx="2344481" cy="3761969"/>
          </a:xfrm>
        </p:grpSpPr>
        <p:sp>
          <p:nvSpPr>
            <p:cNvPr id="13" name="Snip Single Corner Rectangle 12"/>
            <p:cNvSpPr/>
            <p:nvPr/>
          </p:nvSpPr>
          <p:spPr>
            <a:xfrm>
              <a:off x="3325600" y="1293920"/>
              <a:ext cx="2344481" cy="3761969"/>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14" name="Snip Single Corner Rectangle 13"/>
            <p:cNvSpPr/>
            <p:nvPr/>
          </p:nvSpPr>
          <p:spPr>
            <a:xfrm>
              <a:off x="3435096" y="1399927"/>
              <a:ext cx="2090990" cy="584776"/>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15" name="Rectangle 14"/>
            <p:cNvSpPr/>
            <p:nvPr/>
          </p:nvSpPr>
          <p:spPr>
            <a:xfrm>
              <a:off x="3435096" y="2067910"/>
              <a:ext cx="2090990" cy="242829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6" name="Rectangle 15"/>
            <p:cNvSpPr/>
            <p:nvPr/>
          </p:nvSpPr>
          <p:spPr>
            <a:xfrm>
              <a:off x="5029244" y="4658939"/>
              <a:ext cx="132660" cy="340809"/>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7" name="Rectangle 16"/>
            <p:cNvSpPr/>
            <p:nvPr/>
          </p:nvSpPr>
          <p:spPr>
            <a:xfrm>
              <a:off x="5219916" y="4658939"/>
              <a:ext cx="132660" cy="340809"/>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8" name="Rectangle 17"/>
            <p:cNvSpPr/>
            <p:nvPr/>
          </p:nvSpPr>
          <p:spPr>
            <a:xfrm>
              <a:off x="5393426" y="4658939"/>
              <a:ext cx="132660" cy="340809"/>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9" name="Rectangle 18"/>
            <p:cNvSpPr/>
            <p:nvPr/>
          </p:nvSpPr>
          <p:spPr>
            <a:xfrm>
              <a:off x="3435096" y="2067909"/>
              <a:ext cx="2090990" cy="2085073"/>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sp>
        <p:nvSpPr>
          <p:cNvPr id="6" name="Rectangle 5"/>
          <p:cNvSpPr/>
          <p:nvPr/>
        </p:nvSpPr>
        <p:spPr>
          <a:xfrm>
            <a:off x="3977173" y="2806406"/>
            <a:ext cx="1078416" cy="671938"/>
          </a:xfrm>
          <a:prstGeom prst="rect">
            <a:avLst/>
          </a:prstGeom>
        </p:spPr>
        <p:txBody>
          <a:bodyPr wrap="none" lIns="48218" tIns="24110" rIns="48218" bIns="24110">
            <a:spAutoFit/>
          </a:bodyPr>
          <a:lstStyle/>
          <a:p>
            <a:pPr algn="ctr"/>
            <a:r>
              <a:rPr lang="en-US" sz="4050" dirty="0">
                <a:latin typeface="SweetSansPro"/>
                <a:cs typeface="SweetSansPro"/>
              </a:rPr>
              <a:t>8KB</a:t>
            </a: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6141860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123"/>
          <p:cNvGrpSpPr/>
          <p:nvPr/>
        </p:nvGrpSpPr>
        <p:grpSpPr>
          <a:xfrm>
            <a:off x="1527932" y="2141530"/>
            <a:ext cx="411011" cy="686698"/>
            <a:chOff x="402131" y="1242299"/>
            <a:chExt cx="563901" cy="966450"/>
          </a:xfrm>
        </p:grpSpPr>
        <p:sp>
          <p:nvSpPr>
            <p:cNvPr id="234" name="Snip Single Corner Rectangle 233"/>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235" name="Snip Single Corner Rectangle 234"/>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236" name="Rectangle 235"/>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37" name="Rectangle 236"/>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38" name="Rectangle 237"/>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39" name="Rectangle 238"/>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40" name="Rectangle 239"/>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25" name="Group 124"/>
          <p:cNvGrpSpPr/>
          <p:nvPr/>
        </p:nvGrpSpPr>
        <p:grpSpPr>
          <a:xfrm>
            <a:off x="2057930" y="2141530"/>
            <a:ext cx="411011" cy="686698"/>
            <a:chOff x="402131" y="1242299"/>
            <a:chExt cx="563901" cy="966450"/>
          </a:xfrm>
        </p:grpSpPr>
        <p:sp>
          <p:nvSpPr>
            <p:cNvPr id="227" name="Snip Single Corner Rectangle 226"/>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228" name="Snip Single Corner Rectangle 227"/>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229" name="Rectangle 228"/>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30" name="Rectangle 229"/>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31" name="Rectangle 230"/>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32" name="Rectangle 231"/>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33" name="Rectangle 232"/>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26" name="Group 125"/>
          <p:cNvGrpSpPr/>
          <p:nvPr/>
        </p:nvGrpSpPr>
        <p:grpSpPr>
          <a:xfrm>
            <a:off x="2639273" y="2135249"/>
            <a:ext cx="411011" cy="686698"/>
            <a:chOff x="402131" y="1242299"/>
            <a:chExt cx="563901" cy="966450"/>
          </a:xfrm>
        </p:grpSpPr>
        <p:sp>
          <p:nvSpPr>
            <p:cNvPr id="220" name="Snip Single Corner Rectangle 219"/>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221" name="Snip Single Corner Rectangle 220"/>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222" name="Rectangle 221"/>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23" name="Rectangle 222"/>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24" name="Rectangle 223"/>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25" name="Rectangle 224"/>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26" name="Rectangle 225"/>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27" name="Group 126"/>
          <p:cNvGrpSpPr/>
          <p:nvPr/>
        </p:nvGrpSpPr>
        <p:grpSpPr>
          <a:xfrm>
            <a:off x="3188175" y="2139939"/>
            <a:ext cx="411011" cy="686698"/>
            <a:chOff x="402131" y="1242299"/>
            <a:chExt cx="563901" cy="966450"/>
          </a:xfrm>
        </p:grpSpPr>
        <p:sp>
          <p:nvSpPr>
            <p:cNvPr id="213" name="Snip Single Corner Rectangle 212"/>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214" name="Snip Single Corner Rectangle 213"/>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215" name="Rectangle 214"/>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16" name="Rectangle 215"/>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17" name="Rectangle 216"/>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18" name="Rectangle 217"/>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19" name="Rectangle 218"/>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28" name="Group 127"/>
          <p:cNvGrpSpPr/>
          <p:nvPr/>
        </p:nvGrpSpPr>
        <p:grpSpPr>
          <a:xfrm>
            <a:off x="3718174" y="2139939"/>
            <a:ext cx="411011" cy="686698"/>
            <a:chOff x="402131" y="1242299"/>
            <a:chExt cx="563901" cy="966450"/>
          </a:xfrm>
        </p:grpSpPr>
        <p:sp>
          <p:nvSpPr>
            <p:cNvPr id="206" name="Snip Single Corner Rectangle 205"/>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207" name="Snip Single Corner Rectangle 206"/>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208" name="Rectangle 207"/>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09" name="Rectangle 208"/>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10" name="Rectangle 209"/>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11" name="Rectangle 210"/>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12" name="Rectangle 211"/>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29" name="Group 128"/>
          <p:cNvGrpSpPr/>
          <p:nvPr/>
        </p:nvGrpSpPr>
        <p:grpSpPr>
          <a:xfrm>
            <a:off x="4299516" y="2145770"/>
            <a:ext cx="411011" cy="686698"/>
            <a:chOff x="402131" y="1242299"/>
            <a:chExt cx="563901" cy="966450"/>
          </a:xfrm>
        </p:grpSpPr>
        <p:sp>
          <p:nvSpPr>
            <p:cNvPr id="199" name="Snip Single Corner Rectangle 198"/>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200" name="Snip Single Corner Rectangle 199"/>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201" name="Rectangle 200"/>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02" name="Rectangle 201"/>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03" name="Rectangle 202"/>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04" name="Rectangle 203"/>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205" name="Rectangle 204"/>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30" name="Group 129"/>
          <p:cNvGrpSpPr/>
          <p:nvPr/>
        </p:nvGrpSpPr>
        <p:grpSpPr>
          <a:xfrm>
            <a:off x="4813753" y="2140164"/>
            <a:ext cx="411011" cy="686698"/>
            <a:chOff x="402131" y="1242299"/>
            <a:chExt cx="563901" cy="966450"/>
          </a:xfrm>
        </p:grpSpPr>
        <p:sp>
          <p:nvSpPr>
            <p:cNvPr id="192" name="Snip Single Corner Rectangle 191"/>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193" name="Snip Single Corner Rectangle 192"/>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194" name="Rectangle 193"/>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95" name="Rectangle 194"/>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96" name="Rectangle 195"/>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97" name="Rectangle 196"/>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98" name="Rectangle 197"/>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31" name="Group 130"/>
          <p:cNvGrpSpPr/>
          <p:nvPr/>
        </p:nvGrpSpPr>
        <p:grpSpPr>
          <a:xfrm>
            <a:off x="5356176" y="2134108"/>
            <a:ext cx="411011" cy="686698"/>
            <a:chOff x="402131" y="1242299"/>
            <a:chExt cx="563901" cy="966450"/>
          </a:xfrm>
        </p:grpSpPr>
        <p:sp>
          <p:nvSpPr>
            <p:cNvPr id="185" name="Snip Single Corner Rectangle 184"/>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186" name="Snip Single Corner Rectangle 185"/>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187" name="Rectangle 186"/>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88" name="Rectangle 187"/>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89" name="Rectangle 188"/>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90" name="Rectangle 189"/>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91" name="Rectangle 190"/>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32" name="Group 131"/>
          <p:cNvGrpSpPr/>
          <p:nvPr/>
        </p:nvGrpSpPr>
        <p:grpSpPr>
          <a:xfrm>
            <a:off x="5912667" y="2152052"/>
            <a:ext cx="411011" cy="686698"/>
            <a:chOff x="402131" y="1242299"/>
            <a:chExt cx="563901" cy="966450"/>
          </a:xfrm>
        </p:grpSpPr>
        <p:sp>
          <p:nvSpPr>
            <p:cNvPr id="178" name="Snip Single Corner Rectangle 177"/>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179" name="Snip Single Corner Rectangle 178"/>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180" name="Rectangle 179"/>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81" name="Rectangle 180"/>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82" name="Rectangle 181"/>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83" name="Rectangle 182"/>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84" name="Rectangle 183"/>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33" name="Group 132"/>
          <p:cNvGrpSpPr/>
          <p:nvPr/>
        </p:nvGrpSpPr>
        <p:grpSpPr>
          <a:xfrm>
            <a:off x="6438176" y="2130927"/>
            <a:ext cx="411011" cy="686698"/>
            <a:chOff x="402131" y="1242299"/>
            <a:chExt cx="563901" cy="966450"/>
          </a:xfrm>
        </p:grpSpPr>
        <p:sp>
          <p:nvSpPr>
            <p:cNvPr id="171" name="Snip Single Corner Rectangle 170"/>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172" name="Snip Single Corner Rectangle 171"/>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173" name="Rectangle 172"/>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74" name="Rectangle 173"/>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75" name="Rectangle 174"/>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76" name="Rectangle 175"/>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77" name="Rectangle 176"/>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34" name="Group 133"/>
          <p:cNvGrpSpPr/>
          <p:nvPr/>
        </p:nvGrpSpPr>
        <p:grpSpPr>
          <a:xfrm>
            <a:off x="6994667" y="2148870"/>
            <a:ext cx="411011" cy="686698"/>
            <a:chOff x="402131" y="1242299"/>
            <a:chExt cx="563901" cy="966450"/>
          </a:xfrm>
        </p:grpSpPr>
        <p:sp>
          <p:nvSpPr>
            <p:cNvPr id="164" name="Snip Single Corner Rectangle 163"/>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165" name="Snip Single Corner Rectangle 164"/>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166" name="Rectangle 165"/>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67" name="Rectangle 166"/>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68" name="Rectangle 167"/>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69" name="Rectangle 168"/>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70" name="Rectangle 169"/>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35" name="Group 134"/>
          <p:cNvGrpSpPr/>
          <p:nvPr/>
        </p:nvGrpSpPr>
        <p:grpSpPr>
          <a:xfrm>
            <a:off x="3546417" y="3292741"/>
            <a:ext cx="411011" cy="686698"/>
            <a:chOff x="402131" y="1242299"/>
            <a:chExt cx="563901" cy="966450"/>
          </a:xfrm>
        </p:grpSpPr>
        <p:sp>
          <p:nvSpPr>
            <p:cNvPr id="157" name="Snip Single Corner Rectangle 156"/>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158" name="Snip Single Corner Rectangle 157"/>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159" name="Rectangle 158"/>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60" name="Rectangle 159"/>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61" name="Rectangle 160"/>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62" name="Rectangle 161"/>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63" name="Rectangle 162"/>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36" name="Group 135"/>
          <p:cNvGrpSpPr/>
          <p:nvPr/>
        </p:nvGrpSpPr>
        <p:grpSpPr>
          <a:xfrm>
            <a:off x="4950520" y="3291801"/>
            <a:ext cx="411011" cy="686698"/>
            <a:chOff x="402131" y="1242299"/>
            <a:chExt cx="563901" cy="966450"/>
          </a:xfrm>
        </p:grpSpPr>
        <p:sp>
          <p:nvSpPr>
            <p:cNvPr id="150" name="Snip Single Corner Rectangle 149"/>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151" name="Snip Single Corner Rectangle 150"/>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152" name="Rectangle 151"/>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53" name="Rectangle 152"/>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54" name="Rectangle 153"/>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55" name="Rectangle 154"/>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56" name="Rectangle 155"/>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grpSp>
        <p:nvGrpSpPr>
          <p:cNvPr id="137" name="Group 136"/>
          <p:cNvGrpSpPr/>
          <p:nvPr/>
        </p:nvGrpSpPr>
        <p:grpSpPr>
          <a:xfrm>
            <a:off x="4222607" y="4389031"/>
            <a:ext cx="411011" cy="686698"/>
            <a:chOff x="402131" y="1242299"/>
            <a:chExt cx="563901" cy="966450"/>
          </a:xfrm>
        </p:grpSpPr>
        <p:sp>
          <p:nvSpPr>
            <p:cNvPr id="143" name="Snip Single Corner Rectangle 142"/>
            <p:cNvSpPr/>
            <p:nvPr/>
          </p:nvSpPr>
          <p:spPr>
            <a:xfrm>
              <a:off x="402131" y="1242299"/>
              <a:ext cx="563901" cy="966450"/>
            </a:xfrm>
            <a:prstGeom prst="snip1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150" dirty="0"/>
            </a:p>
          </p:txBody>
        </p:sp>
        <p:sp>
          <p:nvSpPr>
            <p:cNvPr id="144" name="Snip Single Corner Rectangle 143"/>
            <p:cNvSpPr/>
            <p:nvPr/>
          </p:nvSpPr>
          <p:spPr>
            <a:xfrm>
              <a:off x="465959" y="1299391"/>
              <a:ext cx="435802" cy="121878"/>
            </a:xfrm>
            <a:prstGeom prst="snip1Rect">
              <a:avLst>
                <a:gd name="adj" fmla="val 44547"/>
              </a:avLst>
            </a:prstGeom>
            <a:solidFill>
              <a:schemeClr val="tx2">
                <a:lumMod val="20000"/>
                <a:lumOff val="80000"/>
              </a:schemeClr>
            </a:solidFill>
            <a:ln>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500" dirty="0"/>
            </a:p>
          </p:txBody>
        </p:sp>
        <p:sp>
          <p:nvSpPr>
            <p:cNvPr id="145" name="Rectangle 144"/>
            <p:cNvSpPr/>
            <p:nvPr/>
          </p:nvSpPr>
          <p:spPr>
            <a:xfrm>
              <a:off x="465958" y="1481550"/>
              <a:ext cx="435803" cy="506104"/>
            </a:xfrm>
            <a:prstGeom prst="rect">
              <a:avLst/>
            </a:prstGeom>
            <a:solidFill>
              <a:srgbClr val="BAC5DF"/>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46" name="Rectangle 145"/>
            <p:cNvSpPr/>
            <p:nvPr/>
          </p:nvSpPr>
          <p:spPr>
            <a:xfrm>
              <a:off x="679388"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47" name="Rectangle 146"/>
            <p:cNvSpPr/>
            <p:nvPr/>
          </p:nvSpPr>
          <p:spPr>
            <a:xfrm>
              <a:off x="76777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48" name="Rectangle 147"/>
            <p:cNvSpPr/>
            <p:nvPr/>
          </p:nvSpPr>
          <p:spPr>
            <a:xfrm>
              <a:off x="856042" y="2015960"/>
              <a:ext cx="45719" cy="117454"/>
            </a:xfrm>
            <a:prstGeom prst="rect">
              <a:avLst/>
            </a:prstGeom>
            <a:solidFill>
              <a:srgbClr val="008000">
                <a:alpha val="43000"/>
              </a:srgb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sp>
          <p:nvSpPr>
            <p:cNvPr id="149" name="Rectangle 148"/>
            <p:cNvSpPr/>
            <p:nvPr/>
          </p:nvSpPr>
          <p:spPr>
            <a:xfrm>
              <a:off x="465958" y="1481550"/>
              <a:ext cx="435803" cy="434570"/>
            </a:xfrm>
            <a:prstGeom prst="rect">
              <a:avLst/>
            </a:prstGeom>
            <a:solidFill>
              <a:schemeClr val="accent3">
                <a:alpha val="3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50" dirty="0"/>
            </a:p>
          </p:txBody>
        </p:sp>
      </p:grpSp>
      <p:sp>
        <p:nvSpPr>
          <p:cNvPr id="138" name="Right Brace 137"/>
          <p:cNvSpPr/>
          <p:nvPr/>
        </p:nvSpPr>
        <p:spPr>
          <a:xfrm rot="16200000">
            <a:off x="4229346" y="-1127191"/>
            <a:ext cx="432889" cy="6194163"/>
          </a:xfrm>
          <a:prstGeom prst="rightBrace">
            <a:avLst/>
          </a:prstGeom>
          <a:effectLst/>
        </p:spPr>
        <p:style>
          <a:lnRef idx="2">
            <a:schemeClr val="accent1"/>
          </a:lnRef>
          <a:fillRef idx="0">
            <a:schemeClr val="accent1"/>
          </a:fillRef>
          <a:effectRef idx="1">
            <a:schemeClr val="accent1"/>
          </a:effectRef>
          <a:fontRef idx="minor">
            <a:schemeClr val="tx1"/>
          </a:fontRef>
        </p:style>
        <p:txBody>
          <a:bodyPr lIns="48218" tIns="24110" rIns="48218" bIns="24110" rtlCol="0" anchor="ctr"/>
          <a:lstStyle/>
          <a:p>
            <a:pPr algn="ctr"/>
            <a:endParaRPr lang="en-US" sz="3150" dirty="0"/>
          </a:p>
        </p:txBody>
      </p:sp>
      <p:sp>
        <p:nvSpPr>
          <p:cNvPr id="139" name="TextBox 138"/>
          <p:cNvSpPr txBox="1"/>
          <p:nvPr/>
        </p:nvSpPr>
        <p:spPr>
          <a:xfrm>
            <a:off x="2726405" y="1337942"/>
            <a:ext cx="3617038" cy="418023"/>
          </a:xfrm>
          <a:prstGeom prst="rect">
            <a:avLst/>
          </a:prstGeom>
          <a:noFill/>
        </p:spPr>
        <p:txBody>
          <a:bodyPr wrap="square" lIns="48218" tIns="24110" rIns="48218" bIns="24110" rtlCol="0">
            <a:spAutoFit/>
          </a:bodyPr>
          <a:lstStyle/>
          <a:p>
            <a:pPr algn="ctr"/>
            <a:r>
              <a:rPr lang="en-US" sz="2400" dirty="0">
                <a:latin typeface="+mj-lt"/>
              </a:rPr>
              <a:t>Leaf Pages</a:t>
            </a:r>
          </a:p>
        </p:txBody>
      </p:sp>
      <p:sp>
        <p:nvSpPr>
          <p:cNvPr id="140" name="Right Brace 139"/>
          <p:cNvSpPr/>
          <p:nvPr/>
        </p:nvSpPr>
        <p:spPr>
          <a:xfrm>
            <a:off x="5629155" y="2996056"/>
            <a:ext cx="444058" cy="2298488"/>
          </a:xfrm>
          <a:prstGeom prst="rightBrace">
            <a:avLst/>
          </a:prstGeom>
          <a:effectLst/>
        </p:spPr>
        <p:style>
          <a:lnRef idx="2">
            <a:schemeClr val="accent1"/>
          </a:lnRef>
          <a:fillRef idx="0">
            <a:schemeClr val="accent1"/>
          </a:fillRef>
          <a:effectRef idx="1">
            <a:schemeClr val="accent1"/>
          </a:effectRef>
          <a:fontRef idx="minor">
            <a:schemeClr val="tx1"/>
          </a:fontRef>
        </p:style>
        <p:txBody>
          <a:bodyPr lIns="48218" tIns="24110" rIns="48218" bIns="24110" rtlCol="0" anchor="ctr"/>
          <a:lstStyle/>
          <a:p>
            <a:pPr algn="ctr"/>
            <a:endParaRPr lang="en-US" sz="3150" dirty="0"/>
          </a:p>
        </p:txBody>
      </p:sp>
      <p:sp>
        <p:nvSpPr>
          <p:cNvPr id="141" name="TextBox 140"/>
          <p:cNvSpPr txBox="1"/>
          <p:nvPr/>
        </p:nvSpPr>
        <p:spPr>
          <a:xfrm>
            <a:off x="6116661" y="3764966"/>
            <a:ext cx="1060014" cy="787355"/>
          </a:xfrm>
          <a:prstGeom prst="rect">
            <a:avLst/>
          </a:prstGeom>
          <a:noFill/>
        </p:spPr>
        <p:txBody>
          <a:bodyPr wrap="none" lIns="48218" tIns="24110" rIns="48218" bIns="24110" rtlCol="0">
            <a:spAutoFit/>
          </a:bodyPr>
          <a:lstStyle/>
          <a:p>
            <a:r>
              <a:rPr lang="en-US" sz="2400" dirty="0">
                <a:latin typeface="+mj-lt"/>
              </a:rPr>
              <a:t>Index</a:t>
            </a:r>
          </a:p>
          <a:p>
            <a:r>
              <a:rPr lang="en-US" sz="2400" dirty="0">
                <a:latin typeface="+mj-lt"/>
              </a:rPr>
              <a:t>Pages</a:t>
            </a:r>
          </a:p>
        </p:txBody>
      </p:sp>
    </p:spTree>
    <p:extLst>
      <p:ext uri="{BB962C8B-B14F-4D97-AF65-F5344CB8AC3E}">
        <p14:creationId xmlns:p14="http://schemas.microsoft.com/office/powerpoint/2010/main" val="37623433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Basic indexes</a:t>
            </a:r>
            <a:endParaRPr lang="en-US" dirty="0"/>
          </a:p>
        </p:txBody>
      </p:sp>
      <p:sp>
        <p:nvSpPr>
          <p:cNvPr id="5" name="Content Placeholder 4"/>
          <p:cNvSpPr>
            <a:spLocks noGrp="1"/>
          </p:cNvSpPr>
          <p:nvPr>
            <p:ph type="body" idx="1"/>
          </p:nvPr>
        </p:nvSpPr>
        <p:spPr/>
        <p:txBody>
          <a:bodyPr/>
          <a:lstStyle/>
          <a:p>
            <a:r>
              <a:rPr lang="en-US" smtClean="0"/>
              <a:t>Clustered </a:t>
            </a:r>
          </a:p>
          <a:p>
            <a:pPr lvl="1"/>
            <a:r>
              <a:rPr lang="en-US" smtClean="0"/>
              <a:t>One per table</a:t>
            </a:r>
          </a:p>
          <a:p>
            <a:pPr lvl="1"/>
            <a:r>
              <a:rPr lang="en-US" smtClean="0"/>
              <a:t>This is the data itself (this IS the table)</a:t>
            </a:r>
          </a:p>
          <a:p>
            <a:pPr lvl="2"/>
            <a:r>
              <a:rPr lang="en-US" smtClean="0"/>
              <a:t>Is ordered by the defined key</a:t>
            </a:r>
          </a:p>
          <a:p>
            <a:pPr lvl="2"/>
            <a:r>
              <a:rPr lang="en-US" smtClean="0"/>
              <a:t>Also contains all columns in the table</a:t>
            </a:r>
          </a:p>
          <a:p>
            <a:r>
              <a:rPr lang="en-US" smtClean="0"/>
              <a:t>NonClustered </a:t>
            </a:r>
          </a:p>
          <a:p>
            <a:pPr lvl="1"/>
            <a:r>
              <a:rPr lang="en-US" smtClean="0"/>
              <a:t>Many per table</a:t>
            </a:r>
          </a:p>
          <a:p>
            <a:pPr lvl="1"/>
            <a:r>
              <a:rPr lang="en-US" smtClean="0"/>
              <a:t>“Helper” copies of PART of the table</a:t>
            </a:r>
          </a:p>
          <a:p>
            <a:pPr lvl="1"/>
            <a:r>
              <a:rPr lang="en-US" smtClean="0"/>
              <a:t>Could be a “covering” index or could be used for lookups</a:t>
            </a:r>
            <a:endParaRPr lang="en-US" dirty="0"/>
          </a:p>
        </p:txBody>
      </p:sp>
    </p:spTree>
    <p:extLst>
      <p:ext uri="{BB962C8B-B14F-4D97-AF65-F5344CB8AC3E}">
        <p14:creationId xmlns:p14="http://schemas.microsoft.com/office/powerpoint/2010/main" val="65038073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50" dirty="0"/>
              <a:t>Meet the </a:t>
            </a:r>
            <a:r>
              <a:rPr lang="en-US" sz="4050" dirty="0" smtClean="0"/>
              <a:t>Index </a:t>
            </a:r>
            <a:r>
              <a:rPr lang="en-US" sz="4050" dirty="0"/>
              <a:t>Dynamic Management Views</a:t>
            </a:r>
            <a:br>
              <a:rPr lang="en-US" sz="4050" dirty="0"/>
            </a:br>
            <a:r>
              <a:rPr lang="en-US" sz="2700" dirty="0"/>
              <a:t>(warning: there’s a lot of them)</a:t>
            </a:r>
          </a:p>
        </p:txBody>
      </p:sp>
      <p:sp>
        <p:nvSpPr>
          <p:cNvPr id="5" name="Text Placeholder 4"/>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7175595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index information</a:t>
            </a:r>
            <a:endParaRPr lang="en-US" dirty="0"/>
          </a:p>
        </p:txBody>
      </p:sp>
      <p:sp>
        <p:nvSpPr>
          <p:cNvPr id="3" name="Content Placeholder 2"/>
          <p:cNvSpPr>
            <a:spLocks noGrp="1"/>
          </p:cNvSpPr>
          <p:nvPr>
            <p:ph idx="1"/>
          </p:nvPr>
        </p:nvSpPr>
        <p:spPr/>
        <p:txBody>
          <a:bodyPr>
            <a:normAutofit/>
          </a:bodyPr>
          <a:lstStyle/>
          <a:p>
            <a:pPr indent="-123425"/>
            <a:r>
              <a:rPr lang="en-US" dirty="0" smtClean="0"/>
              <a:t>“What are the index properties?” (Name, ID, </a:t>
            </a:r>
            <a:r>
              <a:rPr lang="en-US" dirty="0" err="1" smtClean="0"/>
              <a:t>Fillfactor</a:t>
            </a:r>
            <a:r>
              <a:rPr lang="en-US" dirty="0" smtClean="0"/>
              <a:t>, Hypothetical, disabled, filters)</a:t>
            </a:r>
          </a:p>
          <a:p>
            <a:pPr lvl="1"/>
            <a:r>
              <a:rPr lang="en-US" dirty="0" err="1" smtClean="0"/>
              <a:t>sys.indexes</a:t>
            </a:r>
          </a:p>
          <a:p>
            <a:pPr indent="-123425"/>
            <a:r>
              <a:rPr lang="en-US" dirty="0" smtClean="0"/>
              <a:t>“What’s the index definition?” (key and included columns)</a:t>
            </a:r>
          </a:p>
          <a:p>
            <a:pPr lvl="1"/>
            <a:r>
              <a:rPr lang="en-US" dirty="0" err="1" smtClean="0"/>
              <a:t>sys.index_columns</a:t>
            </a:r>
            <a:endParaRPr lang="en-US" dirty="0" smtClean="0"/>
          </a:p>
          <a:p>
            <a:pPr lvl="1"/>
            <a:r>
              <a:rPr lang="en-US" dirty="0" err="1" smtClean="0"/>
              <a:t>sys.columns</a:t>
            </a:r>
            <a:endParaRPr lang="en-US" dirty="0" smtClean="0"/>
          </a:p>
          <a:p>
            <a:pPr indent="-123425"/>
            <a:r>
              <a:rPr lang="en-US" dirty="0" smtClean="0"/>
              <a:t>“How </a:t>
            </a:r>
            <a:r>
              <a:rPr lang="en-US" dirty="0"/>
              <a:t>big is the </a:t>
            </a:r>
            <a:r>
              <a:rPr lang="en-US" dirty="0" smtClean="0"/>
              <a:t>index?” </a:t>
            </a:r>
            <a:r>
              <a:rPr lang="en-US" dirty="0"/>
              <a:t>(Rows, </a:t>
            </a:r>
            <a:r>
              <a:rPr lang="en-US" dirty="0" smtClean="0"/>
              <a:t>size, compression)</a:t>
            </a:r>
          </a:p>
          <a:p>
            <a:pPr lvl="1"/>
            <a:r>
              <a:rPr lang="en-US" dirty="0" err="1" smtClean="0"/>
              <a:t>sys.partitions</a:t>
            </a:r>
            <a:endParaRPr lang="en-US" dirty="0" smtClean="0"/>
          </a:p>
          <a:p>
            <a:pPr lvl="1"/>
            <a:r>
              <a:rPr lang="en-US" dirty="0" err="1" smtClean="0"/>
              <a:t>sys.dm_db_partition_stats</a:t>
            </a:r>
            <a:endParaRPr lang="en-US" dirty="0"/>
          </a:p>
          <a:p>
            <a:pPr indent="-123425"/>
            <a:endParaRPr lang="en-US" dirty="0"/>
          </a:p>
          <a:p>
            <a:pPr indent="-123425"/>
            <a:endParaRPr lang="en-US" dirty="0"/>
          </a:p>
        </p:txBody>
      </p:sp>
    </p:spTree>
    <p:extLst>
      <p:ext uri="{BB962C8B-B14F-4D97-AF65-F5344CB8AC3E}">
        <p14:creationId xmlns:p14="http://schemas.microsoft.com/office/powerpoint/2010/main" val="975072704"/>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014 Fall Intersection">
  <a:themeElements>
    <a:clrScheme name="Custom 3">
      <a:dk1>
        <a:sysClr val="windowText" lastClr="000000"/>
      </a:dk1>
      <a:lt1>
        <a:sysClr val="window" lastClr="FFFFFF"/>
      </a:lt1>
      <a:dk2>
        <a:srgbClr val="000000"/>
      </a:dk2>
      <a:lt2>
        <a:srgbClr val="EEECE1"/>
      </a:lt2>
      <a:accent1>
        <a:srgbClr val="191919"/>
      </a:accent1>
      <a:accent2>
        <a:srgbClr val="ED1C24"/>
      </a:accent2>
      <a:accent3>
        <a:srgbClr val="66CCFF"/>
      </a:accent3>
      <a:accent4>
        <a:srgbClr val="FFCC66"/>
      </a:accent4>
      <a:accent5>
        <a:srgbClr val="666666"/>
      </a:accent5>
      <a:accent6>
        <a:srgbClr val="B3B3B3"/>
      </a:accent6>
      <a:hlink>
        <a:srgbClr val="ED1C24"/>
      </a:hlink>
      <a:folHlink>
        <a:srgbClr val="ED1C24"/>
      </a:folHlink>
    </a:clrScheme>
    <a:fontScheme name="internal slide">
      <a:majorFont>
        <a:latin typeface="SweetSansPro Medium"/>
        <a:ea typeface="ヒラギノ角ゴ ProN W6"/>
        <a:cs typeface="ヒラギノ角ゴ ProN W6"/>
      </a:majorFont>
      <a:minorFont>
        <a:latin typeface="SweetSansPro Medium"/>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2014 Fall Intersection" id="{E5A3F50B-5BF4-4824-89E1-C29D2EE7563F}" vid="{01C4C924-A2F5-401E-B6CD-950E9EAF37BD}"/>
    </a:ext>
  </a:ext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2014 Fall Intersection</Template>
  <TotalTime>750</TotalTime>
  <Words>1107</Words>
  <Application>Microsoft Office PowerPoint</Application>
  <PresentationFormat>On-screen Show (4:3)</PresentationFormat>
  <Paragraphs>197</Paragraphs>
  <Slides>46</Slides>
  <Notes>5</Notes>
  <HiddenSlides>13</HiddenSlides>
  <MMClips>0</MMClips>
  <ScaleCrop>false</ScaleCrop>
  <HeadingPairs>
    <vt:vector size="4" baseType="variant">
      <vt:variant>
        <vt:lpstr>Theme</vt:lpstr>
      </vt:variant>
      <vt:variant>
        <vt:i4>2</vt:i4>
      </vt:variant>
      <vt:variant>
        <vt:lpstr>Slide Titles</vt:lpstr>
      </vt:variant>
      <vt:variant>
        <vt:i4>46</vt:i4>
      </vt:variant>
    </vt:vector>
  </HeadingPairs>
  <TitlesOfParts>
    <vt:vector size="48" baseType="lpstr">
      <vt:lpstr>2014 Fall Intersection</vt:lpstr>
      <vt:lpstr>Brent Ozar Unlimited</vt:lpstr>
      <vt:lpstr>Indexing to Fix Performance Problems</vt:lpstr>
      <vt:lpstr>Confession: we haven’t been tuning indexes regularly</vt:lpstr>
      <vt:lpstr>We’re going to practice diagnosis</vt:lpstr>
      <vt:lpstr>Quick reference</vt:lpstr>
      <vt:lpstr>PowerPoint Presentation</vt:lpstr>
      <vt:lpstr>PowerPoint Presentation</vt:lpstr>
      <vt:lpstr>Basic indexes</vt:lpstr>
      <vt:lpstr>Meet the Index Dynamic Management Views (warning: there’s a lot of them)</vt:lpstr>
      <vt:lpstr>Basic index information</vt:lpstr>
      <vt:lpstr>“Usage Stats”</vt:lpstr>
      <vt:lpstr>“Operational Stats”</vt:lpstr>
      <vt:lpstr>“Missing index” DMVs </vt:lpstr>
      <vt:lpstr>Advice is complicated</vt:lpstr>
      <vt:lpstr>sp_BlitzIndex® helps you see lots information in one place</vt:lpstr>
      <vt:lpstr>BrentOzar.com/BlitzIndex</vt:lpstr>
      <vt:lpstr>Get details on a table</vt:lpstr>
      <vt:lpstr>Demo 1: Meet the Index DMVs</vt:lpstr>
      <vt:lpstr>Index DMVs</vt:lpstr>
      <vt:lpstr>Let’s find out what’s wrong.</vt:lpstr>
      <vt:lpstr>How we diagnose</vt:lpstr>
      <vt:lpstr>DEMO 2: Diagnose!</vt:lpstr>
      <vt:lpstr>exec sp_BlitzIndex</vt:lpstr>
      <vt:lpstr>Duplicates</vt:lpstr>
      <vt:lpstr>Unused</vt:lpstr>
      <vt:lpstr>Fillfactor</vt:lpstr>
      <vt:lpstr>Heaps</vt:lpstr>
      <vt:lpstr>Missing</vt:lpstr>
      <vt:lpstr>Busiest indexes</vt:lpstr>
      <vt:lpstr>PowerPoint Presentation</vt:lpstr>
      <vt:lpstr>PowerPoint Presentation</vt:lpstr>
      <vt:lpstr>Index requests</vt:lpstr>
      <vt:lpstr>List just the keys</vt:lpstr>
      <vt:lpstr>What else is in the includes? </vt:lpstr>
      <vt:lpstr>The plan cache says….</vt:lpstr>
      <vt:lpstr>The top query plan</vt:lpstr>
      <vt:lpstr>Create index…</vt:lpstr>
      <vt:lpstr>Top query B&amp;A</vt:lpstr>
      <vt:lpstr>But wait, I made one big mistake. What was it?</vt:lpstr>
      <vt:lpstr>Indexing Gotchas</vt:lpstr>
      <vt:lpstr>“Missing” missing index requests</vt:lpstr>
      <vt:lpstr>Missing Index Data Disappears Sometimes</vt:lpstr>
      <vt:lpstr>Indexing Gotchas in SQL Server 2012 and onward</vt:lpstr>
      <vt:lpstr>2012+ gotchas continued</vt:lpstr>
      <vt:lpstr>Reducing change impact</vt:lpstr>
      <vt:lpstr>3 Keys</vt:lpstr>
      <vt:lpstr>Look out for big wins first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Seek and Destroy</dc:title>
  <dc:creator>Kendra Little</dc:creator>
  <cp:lastModifiedBy>Kimberly L. Tripp</cp:lastModifiedBy>
  <cp:revision>110</cp:revision>
  <cp:lastPrinted>2014-11-02T21:40:32Z</cp:lastPrinted>
  <dcterms:created xsi:type="dcterms:W3CDTF">2013-07-17T19:16:34Z</dcterms:created>
  <dcterms:modified xsi:type="dcterms:W3CDTF">2014-11-02T21:43:29Z</dcterms:modified>
</cp:coreProperties>
</file>