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1" r:id="rId4"/>
  </p:sldMasterIdLst>
  <p:notesMasterIdLst>
    <p:notesMasterId r:id="rId47"/>
  </p:notesMasterIdLst>
  <p:handoutMasterIdLst>
    <p:handoutMasterId r:id="rId48"/>
  </p:handoutMasterIdLst>
  <p:sldIdLst>
    <p:sldId id="593" r:id="rId5"/>
    <p:sldId id="357" r:id="rId6"/>
    <p:sldId id="551" r:id="rId7"/>
    <p:sldId id="552" r:id="rId8"/>
    <p:sldId id="553" r:id="rId9"/>
    <p:sldId id="554" r:id="rId10"/>
    <p:sldId id="555" r:id="rId11"/>
    <p:sldId id="556" r:id="rId12"/>
    <p:sldId id="557" r:id="rId13"/>
    <p:sldId id="558" r:id="rId14"/>
    <p:sldId id="559" r:id="rId15"/>
    <p:sldId id="560" r:id="rId16"/>
    <p:sldId id="561" r:id="rId17"/>
    <p:sldId id="562" r:id="rId18"/>
    <p:sldId id="563" r:id="rId19"/>
    <p:sldId id="564" r:id="rId20"/>
    <p:sldId id="567" r:id="rId21"/>
    <p:sldId id="568" r:id="rId22"/>
    <p:sldId id="569" r:id="rId23"/>
    <p:sldId id="570" r:id="rId24"/>
    <p:sldId id="571" r:id="rId25"/>
    <p:sldId id="572" r:id="rId26"/>
    <p:sldId id="565" r:id="rId27"/>
    <p:sldId id="574" r:id="rId28"/>
    <p:sldId id="576" r:id="rId29"/>
    <p:sldId id="577" r:id="rId30"/>
    <p:sldId id="579" r:id="rId31"/>
    <p:sldId id="580" r:id="rId32"/>
    <p:sldId id="581" r:id="rId33"/>
    <p:sldId id="582" r:id="rId34"/>
    <p:sldId id="573" r:id="rId35"/>
    <p:sldId id="583" r:id="rId36"/>
    <p:sldId id="584" r:id="rId37"/>
    <p:sldId id="585" r:id="rId38"/>
    <p:sldId id="586" r:id="rId39"/>
    <p:sldId id="587" r:id="rId40"/>
    <p:sldId id="588" r:id="rId41"/>
    <p:sldId id="589" r:id="rId42"/>
    <p:sldId id="590" r:id="rId43"/>
    <p:sldId id="591" r:id="rId44"/>
    <p:sldId id="592" r:id="rId45"/>
    <p:sldId id="594" r:id="rId46"/>
  </p:sldIdLst>
  <p:sldSz cx="9144000" cy="6858000" type="letter"/>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ECA3E448-F373-6740-BE7E-B1A996276DA3}">
          <p14:sldIdLst>
            <p14:sldId id="593"/>
            <p14:sldId id="357"/>
            <p14:sldId id="551"/>
            <p14:sldId id="552"/>
          </p14:sldIdLst>
        </p14:section>
        <p14:section name="HA and DR" id="{A87A1BCC-D0E6-1A44-B114-D2138F904819}">
          <p14:sldIdLst>
            <p14:sldId id="553"/>
            <p14:sldId id="554"/>
            <p14:sldId id="555"/>
            <p14:sldId id="556"/>
            <p14:sldId id="557"/>
            <p14:sldId id="558"/>
            <p14:sldId id="559"/>
          </p14:sldIdLst>
        </p14:section>
        <p14:section name="Install and configure" id="{9B2C7B2A-F48D-1E44-BC20-4A626665DE2C}">
          <p14:sldIdLst>
            <p14:sldId id="560"/>
            <p14:sldId id="561"/>
            <p14:sldId id="562"/>
          </p14:sldIdLst>
        </p14:section>
        <p14:section name="Troubleshoot outages" id="{54562027-7DE6-EC4F-B10F-BAA44363BA72}">
          <p14:sldIdLst>
            <p14:sldId id="563"/>
            <p14:sldId id="564"/>
            <p14:sldId id="567"/>
            <p14:sldId id="568"/>
            <p14:sldId id="569"/>
            <p14:sldId id="570"/>
            <p14:sldId id="571"/>
            <p14:sldId id="572"/>
          </p14:sldIdLst>
        </p14:section>
        <p14:section name="Monitoring performance" id="{202168EE-8DD9-544C-97FF-52484F9529B0}">
          <p14:sldIdLst>
            <p14:sldId id="565"/>
            <p14:sldId id="574"/>
            <p14:sldId id="576"/>
            <p14:sldId id="577"/>
            <p14:sldId id="579"/>
            <p14:sldId id="580"/>
            <p14:sldId id="581"/>
            <p14:sldId id="582"/>
            <p14:sldId id="573"/>
            <p14:sldId id="583"/>
            <p14:sldId id="584"/>
          </p14:sldIdLst>
        </p14:section>
        <p14:section name="Tune Indexes" id="{3D588E1D-332F-774F-93F6-9D326F898B09}">
          <p14:sldIdLst>
            <p14:sldId id="585"/>
            <p14:sldId id="586"/>
            <p14:sldId id="587"/>
            <p14:sldId id="588"/>
            <p14:sldId id="589"/>
          </p14:sldIdLst>
        </p14:section>
        <p14:section name="Tune queries" id="{5F00DFB9-E9C2-E543-A19D-A3CA1E6EB474}">
          <p14:sldIdLst>
            <p14:sldId id="590"/>
            <p14:sldId id="591"/>
            <p14:sldId id="592"/>
            <p14:sldId id="59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L. Tripp" initials="klt"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4595"/>
    <a:srgbClr val="7884BB"/>
    <a:srgbClr val="33CCCC"/>
    <a:srgbClr val="A50021"/>
    <a:srgbClr val="FFFFCC"/>
    <a:srgbClr val="882483"/>
    <a:srgbClr val="8935C8"/>
    <a:srgbClr val="22AFE7"/>
    <a:srgbClr val="005087"/>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465" autoAdjust="0"/>
    <p:restoredTop sz="83842" autoAdjust="0"/>
  </p:normalViewPr>
  <p:slideViewPr>
    <p:cSldViewPr>
      <p:cViewPr>
        <p:scale>
          <a:sx n="80" d="100"/>
          <a:sy n="80" d="100"/>
        </p:scale>
        <p:origin x="-2514" y="-86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100" d="100"/>
          <a:sy n="100" d="100"/>
        </p:scale>
        <p:origin x="-3456"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1-29T17:12:18.824" idx="2">
    <p:pos x="4905" y="335"/>
    <p:text>Feel free to add your own logo here! Right-click and choose change picture.
Don't forget to delete this comment...
And, don't forget to PLAY the deck to make sure you're comfortable with the animations!</p:text>
  </p:cm>
</p:cmLst>
</file>

<file path=ppt/handoutMasters/_rels/handoutMaster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7" name="Straight Connector 6"/>
          <p:cNvCxnSpPr/>
          <p:nvPr/>
        </p:nvCxnSpPr>
        <p:spPr>
          <a:xfrm>
            <a:off x="0" y="8959317"/>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343400" y="8959317"/>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1" name="Header Placeholder 1"/>
          <p:cNvSpPr>
            <a:spLocks noGrp="1"/>
          </p:cNvSpPr>
          <p:nvPr>
            <p:ph type="hdr" sz="quarter"/>
          </p:nvPr>
        </p:nvSpPr>
        <p:spPr>
          <a:xfrm>
            <a:off x="2072481" y="152400"/>
            <a:ext cx="3170238" cy="685800"/>
          </a:xfrm>
          <a:prstGeom prst="rect">
            <a:avLst/>
          </a:prstGeom>
        </p:spPr>
        <p:txBody>
          <a:bodyPr vert="horz" lIns="91417" tIns="45708" rIns="91417" bIns="45708" rtlCol="0"/>
          <a:lstStyle>
            <a:lvl1pPr algn="ctr" eaLnBrk="0" hangingPunct="0">
              <a:defRPr sz="1600" b="1" dirty="0" err="1" smtClean="0">
                <a:latin typeface="Calibri Light" pitchFamily="34" charset="0"/>
                <a:cs typeface="+mn-cs"/>
              </a:defRPr>
            </a:lvl1pPr>
          </a:lstStyle>
          <a:p>
            <a:pPr>
              <a:defRPr/>
            </a:pPr>
            <a:endParaRPr lang="en-US" sz="500" dirty="0" smtClean="0"/>
          </a:p>
          <a:p>
            <a:pPr>
              <a:defRPr/>
            </a:pPr>
            <a:r>
              <a:rPr lang="en-US" dirty="0" err="1" smtClean="0"/>
              <a:t>SQLintersection</a:t>
            </a:r>
            <a:r>
              <a:rPr lang="en-US" sz="1400" b="0" dirty="0"/>
              <a:t/>
            </a:r>
            <a:br>
              <a:rPr lang="en-US" sz="1400" b="0" dirty="0"/>
            </a:br>
            <a:r>
              <a:rPr lang="en-US" sz="1200" b="0" dirty="0" smtClean="0"/>
              <a:t>www.SQLintersection.com   </a:t>
            </a:r>
            <a:endParaRPr lang="en-US" sz="1200" b="0" dirty="0"/>
          </a:p>
        </p:txBody>
      </p:sp>
      <p:pic>
        <p:nvPicPr>
          <p:cNvPr id="12"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2971800" y="8763000"/>
            <a:ext cx="1371600" cy="39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3097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defTabSz="966537" eaLnBrk="1" hangingPunct="1">
              <a:defRPr sz="1200" dirty="0">
                <a:latin typeface="Calibri Light" pitchFamily="34" charset="0"/>
                <a:cs typeface="+mn-cs"/>
              </a:defRPr>
            </a:lvl1pPr>
          </a:lstStyle>
          <a:p>
            <a:pPr>
              <a:defRPr/>
            </a:pPr>
            <a:endParaRPr lang="en-US"/>
          </a:p>
        </p:txBody>
      </p:sp>
      <p:sp>
        <p:nvSpPr>
          <p:cNvPr id="35843"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lvl1pPr algn="r" defTabSz="966537" eaLnBrk="1" hangingPunct="1">
              <a:defRPr sz="1200" dirty="0">
                <a:latin typeface="Calibri Light" pitchFamily="34" charset="0"/>
                <a:cs typeface="+mn-cs"/>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258888" y="720725"/>
            <a:ext cx="4797425" cy="3598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5"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36" tIns="48318" rIns="96636" bIns="48318"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35846"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defTabSz="966537" eaLnBrk="1" hangingPunct="1">
              <a:defRPr sz="1200" dirty="0">
                <a:latin typeface="Calibri Light" pitchFamily="34" charset="0"/>
                <a:cs typeface="+mn-cs"/>
              </a:defRPr>
            </a:lvl1pPr>
          </a:lstStyle>
          <a:p>
            <a:pPr>
              <a:defRPr/>
            </a:pPr>
            <a:endParaRPr lang="en-US"/>
          </a:p>
        </p:txBody>
      </p:sp>
      <p:sp>
        <p:nvSpPr>
          <p:cNvPr id="35847"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36" tIns="48318" rIns="96636" bIns="48318" numCol="1" anchor="b" anchorCtr="0" compatLnSpc="1">
            <a:prstTxWarp prst="textNoShape">
              <a:avLst/>
            </a:prstTxWarp>
          </a:bodyPr>
          <a:lstStyle>
            <a:lvl1pPr algn="r" defTabSz="966537" eaLnBrk="1" hangingPunct="1">
              <a:defRPr sz="1200" smtClean="0">
                <a:latin typeface="Calibri Light" pitchFamily="34" charset="0"/>
                <a:cs typeface="+mn-cs"/>
              </a:defRPr>
            </a:lvl1pPr>
          </a:lstStyle>
          <a:p>
            <a:pPr>
              <a:defRPr/>
            </a:pPr>
            <a:fld id="{17DD9FE5-1DD0-4AE8-BDF8-BD0173E9B7CC}" type="slidenum">
              <a:rPr lang="en-US"/>
              <a:pPr>
                <a:defRPr/>
              </a:pPr>
              <a:t>‹#›</a:t>
            </a:fld>
            <a:endParaRPr lang="en-US" dirty="0"/>
          </a:p>
        </p:txBody>
      </p:sp>
    </p:spTree>
    <p:extLst>
      <p:ext uri="{BB962C8B-B14F-4D97-AF65-F5344CB8AC3E}">
        <p14:creationId xmlns:p14="http://schemas.microsoft.com/office/powerpoint/2010/main" val="40853385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Light"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Light"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Light"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Light"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Light"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don't buy a lot of servers, but you're about to deploy SQL Server, and you only get one chance to make it right. Brent Ozar will boil down everything you need to know into just a few simple decisions. Which SQL Server edition do you need, does your RPO/RTO dictate shared storage, and does your app need 2, 4, or 8 sockets? Armed with the right questions, you'll know exactly what hardware to ask for.</a:t>
            </a:r>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27701400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bg>
      <p:bgPr>
        <a:blipFill dpi="0" rotWithShape="1">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900"/>
                    </a14:imgEffect>
                    <a14:imgEffect>
                      <a14:saturation sat="80000"/>
                    </a14:imgEffect>
                  </a14:imgLayer>
                </a14:imgProps>
              </a:ext>
            </a:extLst>
          </a:blip>
          <a:srcRect/>
          <a:stretch>
            <a:fillRect l="-3000" r="-3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685800" y="4267200"/>
            <a:ext cx="6268978" cy="180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Title 32779"/>
          <p:cNvSpPr>
            <a:spLocks noGrp="1" noChangeArrowheads="1"/>
          </p:cNvSpPr>
          <p:nvPr>
            <p:ph type="ctrTitle"/>
          </p:nvPr>
        </p:nvSpPr>
        <p:spPr>
          <a:xfrm>
            <a:off x="685800" y="533400"/>
            <a:ext cx="7772400" cy="2514600"/>
          </a:xfrm>
          <a:noFill/>
        </p:spPr>
        <p:txBody>
          <a:bodyPr anchor="b"/>
          <a:lstStyle>
            <a:lvl1pPr algn="r">
              <a:defRPr sz="3200" b="1">
                <a:solidFill>
                  <a:srgbClr val="7884BB"/>
                </a:solidFill>
                <a:latin typeface="Calibri Light" pitchFamily="34" charset="0"/>
                <a:cs typeface="Segoe UI" pitchFamily="34" charset="0"/>
              </a:defRPr>
            </a:lvl1pPr>
          </a:lstStyle>
          <a:p>
            <a:r>
              <a:rPr lang="en-US" dirty="0" smtClean="0"/>
              <a:t>Click to edit Master title style</a:t>
            </a:r>
            <a:endParaRPr lang="en-US" dirty="0"/>
          </a:p>
        </p:txBody>
      </p:sp>
      <p:sp>
        <p:nvSpPr>
          <p:cNvPr id="32781" name="Subtitle 32780"/>
          <p:cNvSpPr>
            <a:spLocks noGrp="1" noChangeArrowheads="1"/>
          </p:cNvSpPr>
          <p:nvPr>
            <p:ph type="subTitle" idx="1"/>
          </p:nvPr>
        </p:nvSpPr>
        <p:spPr>
          <a:xfrm>
            <a:off x="2057400" y="3124200"/>
            <a:ext cx="6400800" cy="1295400"/>
          </a:xfrm>
        </p:spPr>
        <p:txBody>
          <a:bodyPr/>
          <a:lstStyle>
            <a:lvl1pPr marL="0" indent="0" algn="r">
              <a:buNone/>
              <a:defRPr b="0">
                <a:latin typeface="Calibri Light" pitchFamily="34" charset="0"/>
                <a:cs typeface="Segoe UI" pitchFamily="34"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2459688171"/>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3950379081"/>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2579" y="3787189"/>
            <a:ext cx="7399627" cy="580430"/>
          </a:xfrm>
        </p:spPr>
        <p:txBody>
          <a:bodyPr/>
          <a:lstStyle>
            <a:lvl1pPr>
              <a:defRPr sz="3400">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883024" y="4455063"/>
            <a:ext cx="7399627" cy="2111871"/>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563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Calibri" pitchFamily="34" charset="0"/>
              </a:rPr>
              <a:pPr/>
              <a:t>‹#›</a:t>
            </a:fld>
            <a:endParaRPr lang="en-US" altLang="en-US" sz="1400">
              <a:latin typeface="Calibri" pitchFamily="34"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pic>
        <p:nvPicPr>
          <p:cNvPr id="7" name="Picture 6"/>
          <p:cNvPicPr>
            <a:picLocks noChangeAspect="1"/>
          </p:cNvPicPr>
          <p:nvPr/>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419600" y="2133600"/>
            <a:ext cx="4902199" cy="4453467"/>
          </a:xfrm>
          <a:prstGeom prst="rect">
            <a:avLst/>
          </a:prstGeom>
          <a:ln>
            <a:noFill/>
          </a:ln>
          <a:effectLst>
            <a:softEdge rad="635000"/>
          </a:effectLst>
        </p:spPr>
      </p:pic>
      <p:pic>
        <p:nvPicPr>
          <p:cNvPr id="8" name="Picture 7"/>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0110531"/>
      </p:ext>
    </p:extLst>
  </p:cSld>
  <p:clrMapOvr>
    <a:masterClrMapping/>
  </p:clrMapOvr>
  <p:transition>
    <p:fade/>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References">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5" name="Rectangle 4"/>
          <p:cNvSpPr/>
          <p:nvPr/>
        </p:nvSpPr>
        <p:spPr bwMode="auto">
          <a:xfrm>
            <a:off x="0" y="6172200"/>
            <a:ext cx="9144000" cy="693751"/>
          </a:xfrm>
          <a:prstGeom prst="rect">
            <a:avLst/>
          </a:prstGeom>
          <a:blipFill>
            <a:blip r:embed="rId3"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6" name="TextBox 5"/>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B6D7CD59-D752-4BE1-82C2-A33157E7E867}" type="slidenum">
              <a:rPr lang="en-US" altLang="en-US" sz="1200">
                <a:latin typeface="Calibri" pitchFamily="34" charset="0"/>
              </a:rPr>
              <a:pPr/>
              <a:t>‹#›</a:t>
            </a:fld>
            <a:endParaRPr lang="en-US" altLang="en-US" sz="1400">
              <a:latin typeface="Calibri" pitchFamily="34" charset="0"/>
            </a:endParaRPr>
          </a:p>
        </p:txBody>
      </p:sp>
      <p:sp>
        <p:nvSpPr>
          <p:cNvPr id="7" name="TextBox 6"/>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a:noFill/>
        </p:spPr>
        <p:txBody>
          <a:bodyPr rtlCol="0"/>
          <a:lstStyle>
            <a:lvl1pPr marL="0" indent="0"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p:txBody>
          <a:bodyPr rtlCol="0"/>
          <a:lstStyle>
            <a:lvl1pPr>
              <a:buClrTx/>
              <a:buFont typeface="Wingdings" pitchFamily="2" charset="2"/>
              <a:buChar char="§"/>
              <a:defRPr sz="2000" b="1">
                <a:latin typeface="Calibri" pitchFamily="34" charset="0"/>
              </a:defRPr>
            </a:lvl1pPr>
            <a:lvl2pPr>
              <a:buClrTx/>
              <a:buFont typeface="Wingdings" pitchFamily="2" charset="2"/>
              <a:buChar char="o"/>
              <a:defRPr sz="1800" b="0">
                <a:latin typeface="Calibri Light" pitchFamily="34" charset="0"/>
              </a:defRPr>
            </a:lvl2pPr>
            <a:lvl3pPr>
              <a:buClrTx/>
              <a:buFont typeface="Wingdings" pitchFamily="2" charset="2"/>
              <a:buChar char="o"/>
              <a:defRPr sz="1600" b="0">
                <a:latin typeface="Calibri Light" pitchFamily="34" charset="0"/>
              </a:defRPr>
            </a:lvl3pPr>
            <a:lvl4pPr>
              <a:buClrTx/>
              <a:buFont typeface="Wingdings" pitchFamily="2" charset="2"/>
              <a:buChar char="o"/>
              <a:defRPr sz="1400" b="0">
                <a:latin typeface="Calibri Light" pitchFamily="34" charset="0"/>
              </a:defRPr>
            </a:lvl4pPr>
            <a:lvl5pPr>
              <a:buClrTx/>
              <a:buFont typeface="Wingdings" pitchFamily="2" charset="2"/>
              <a:buChar char="o"/>
              <a:defRPr sz="1200"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775449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6"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D9883548-A533-46B6-9895-0F1F23254146}" type="slidenum">
              <a:rPr lang="en-US" altLang="en-US" sz="1200">
                <a:latin typeface="Calibri" pitchFamily="34" charset="0"/>
              </a:rPr>
              <a:pPr/>
              <a:t>‹#›</a:t>
            </a:fld>
            <a:endParaRPr lang="en-US" altLang="en-US" sz="1400">
              <a:latin typeface="Calibri" pitchFamily="34" charset="0"/>
            </a:endParaRPr>
          </a:p>
        </p:txBody>
      </p:sp>
      <p:sp>
        <p:nvSpPr>
          <p:cNvPr id="7"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1485900" y="1600200"/>
            <a:ext cx="6172200" cy="3962400"/>
          </a:xfrm>
          <a:solidFill>
            <a:schemeClr val="accent1">
              <a:lumMod val="20000"/>
              <a:lumOff val="80000"/>
            </a:schemeClr>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pic>
        <p:nvPicPr>
          <p:cNvPr id="9" name="Picture 8"/>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705659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4" name="Rectangle 3"/>
          <p:cNvSpPr/>
          <p:nvPr/>
        </p:nvSpPr>
        <p:spPr bwMode="auto">
          <a:xfrm>
            <a:off x="0" y="6172200"/>
            <a:ext cx="9144000" cy="693751"/>
          </a:xfrm>
          <a:prstGeom prst="rect">
            <a:avLst/>
          </a:prstGeom>
          <a:blipFill>
            <a:blip r:embed="rId3"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5"/>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3261EC2C-A78A-4E63-8952-DC8B66DB96A4}" type="slidenum">
              <a:rPr lang="en-US" altLang="en-US" sz="1200">
                <a:latin typeface="Calibri" pitchFamily="34" charset="0"/>
              </a:rPr>
              <a:pPr/>
              <a:t>‹#›</a:t>
            </a:fld>
            <a:endParaRPr lang="en-US" altLang="en-US" sz="1400">
              <a:latin typeface="Calibri" pitchFamily="34" charset="0"/>
            </a:endParaRPr>
          </a:p>
        </p:txBody>
      </p:sp>
      <p:sp>
        <p:nvSpPr>
          <p:cNvPr id="6" name="TextBox 6"/>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rtlCol="0"/>
          <a:lstStyle/>
          <a:p>
            <a:r>
              <a:rPr lang="en-US" smtClean="0"/>
              <a:t>Click to edit Master title style</a:t>
            </a:r>
            <a:endParaRPr lang="en-US"/>
          </a:p>
        </p:txBody>
      </p:sp>
      <p:pic>
        <p:nvPicPr>
          <p:cNvPr id="8" name="Picture 7"/>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57717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69382553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4572000" y="2362200"/>
            <a:ext cx="4902199" cy="4453467"/>
          </a:xfrm>
          <a:prstGeom prst="rect">
            <a:avLst/>
          </a:prstGeom>
          <a:ln>
            <a:noFill/>
          </a:ln>
          <a:effectLst>
            <a:softEdge rad="635000"/>
          </a:effectLst>
        </p:spPr>
      </p:pic>
      <p:sp>
        <p:nvSpPr>
          <p:cNvPr id="3" name="Text Placeholder 2"/>
          <p:cNvSpPr>
            <a:spLocks noGrp="1"/>
          </p:cNvSpPr>
          <p:nvPr>
            <p:ph type="body" idx="1"/>
          </p:nvPr>
        </p:nvSpPr>
        <p:spPr>
          <a:xfrm>
            <a:off x="685800" y="2906713"/>
            <a:ext cx="7772400" cy="1500187"/>
          </a:xfrm>
        </p:spPr>
        <p:txBody>
          <a:bodyPr anchor="b"/>
          <a:lstStyle>
            <a:lvl1pPr marL="0" indent="0">
              <a:buNone/>
              <a:defRPr sz="2000" i="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Title 3"/>
          <p:cNvSpPr>
            <a:spLocks noGrp="1"/>
          </p:cNvSpPr>
          <p:nvPr>
            <p:ph type="title"/>
          </p:nvPr>
        </p:nvSpPr>
        <p:spPr>
          <a:xfrm>
            <a:off x="685800" y="4495800"/>
            <a:ext cx="7772400" cy="762000"/>
          </a:xfrm>
        </p:spPr>
        <p:txBody>
          <a:bodyPr/>
          <a:lstStyle>
            <a:lvl1pPr algn="l">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83537488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p:nvSpPr>
        <p:spPr bwMode="auto">
          <a:xfrm>
            <a:off x="0" y="6172200"/>
            <a:ext cx="9144000" cy="693751"/>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4402138" y="6551613"/>
            <a:ext cx="3683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21639A20-FF6A-4E91-A814-052130E3783A}" type="slidenum">
              <a:rPr lang="en-US" altLang="en-US" sz="1200">
                <a:latin typeface="Calibri" pitchFamily="34" charset="0"/>
              </a:rPr>
              <a:pPr/>
              <a:t>‹#›</a:t>
            </a:fld>
            <a:endParaRPr lang="en-US" altLang="en-US" sz="1400">
              <a:latin typeface="Calibri" pitchFamily="34" charset="0"/>
            </a:endParaRPr>
          </a:p>
        </p:txBody>
      </p:sp>
      <p:sp>
        <p:nvSpPr>
          <p:cNvPr id="6" name="TextBox 5"/>
          <p:cNvSpPr txBox="1">
            <a:spLocks noChangeArrowheads="1"/>
          </p:cNvSpPr>
          <p:nvPr/>
        </p:nvSpPr>
        <p:spPr bwMode="auto">
          <a:xfrm>
            <a:off x="6477000" y="6488113"/>
            <a:ext cx="2667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a:latin typeface="Calibri" pitchFamily="34" charset="0"/>
                <a:cs typeface="Mangal" pitchFamily="18" charset="0"/>
              </a:rPr>
              <a:t>© SQLintersection. All rights reserved.</a:t>
            </a:r>
          </a:p>
          <a:p>
            <a:pPr algn="r"/>
            <a:r>
              <a:rPr lang="en-US" altLang="en-US" sz="900" u="sng">
                <a:latin typeface="Calibri" pitchFamily="34" charset="0"/>
                <a:cs typeface="Mangal" pitchFamily="18" charset="0"/>
              </a:rPr>
              <a:t>http://www.SQLintersection.com </a:t>
            </a:r>
          </a:p>
        </p:txBody>
      </p:sp>
      <p:sp>
        <p:nvSpPr>
          <p:cNvPr id="2" name="Title 1"/>
          <p:cNvSpPr>
            <a:spLocks noGrp="1"/>
          </p:cNvSpPr>
          <p:nvPr>
            <p:ph type="title"/>
          </p:nvPr>
        </p:nvSpPr>
        <p:spPr/>
        <p:txBody>
          <a:bodyPr/>
          <a:lstStyle>
            <a:lvl1pPr>
              <a:defRPr lang="en-US" sz="2800"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227013" y="1384300"/>
            <a:ext cx="8455025" cy="5040312"/>
          </a:xfrm>
        </p:spPr>
        <p:txBody>
          <a:bodyPr/>
          <a:lstStyle>
            <a:lvl5pPr>
              <a:defRPr/>
            </a:lvl5pPr>
            <a:lvl6pPr>
              <a:defRPr sz="1200">
                <a:latin typeface="+mj-lt"/>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98438" y="6062110"/>
            <a:ext cx="2392362" cy="68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959763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Rectangle 4"/>
          <p:cNvSpPr/>
          <p:nvPr/>
        </p:nvSpPr>
        <p:spPr bwMode="auto">
          <a:xfrm>
            <a:off x="0" y="1981200"/>
            <a:ext cx="9144000" cy="693751"/>
          </a:xfrm>
          <a:prstGeom prst="rect">
            <a:avLst/>
          </a:prstGeom>
          <a:blipFill>
            <a:blip r:embed="rId2"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2" name="Title 1"/>
          <p:cNvSpPr>
            <a:spLocks noGrp="1"/>
          </p:cNvSpPr>
          <p:nvPr>
            <p:ph type="title"/>
          </p:nvPr>
        </p:nvSpPr>
        <p:spPr bwMode="white">
          <a:xfrm>
            <a:off x="457200" y="1990725"/>
            <a:ext cx="8229600" cy="762000"/>
          </a:xfrm>
        </p:spPr>
        <p:txBody>
          <a:bodyPr/>
          <a:lstStyle>
            <a:lvl1pPr algn="l">
              <a:defRPr>
                <a:solidFill>
                  <a:schemeClr val="tx1"/>
                </a:solidFill>
              </a:defRPr>
            </a:lvl1pPr>
          </a:lstStyle>
          <a:p>
            <a:r>
              <a:rPr lang="en-US" smtClean="0"/>
              <a:t>Click to edit Master title style</a:t>
            </a:r>
            <a:endParaRPr lang="en-US" dirty="0"/>
          </a:p>
        </p:txBody>
      </p:sp>
      <p:sp>
        <p:nvSpPr>
          <p:cNvPr id="4" name="Text Placeholder 2"/>
          <p:cNvSpPr>
            <a:spLocks noGrp="1"/>
          </p:cNvSpPr>
          <p:nvPr>
            <p:ph type="body" idx="1"/>
          </p:nvPr>
        </p:nvSpPr>
        <p:spPr>
          <a:xfrm>
            <a:off x="457200" y="3505200"/>
            <a:ext cx="8229600" cy="1905000"/>
          </a:xfrm>
        </p:spPr>
        <p:txBody>
          <a:bodyPr rtlCol="0"/>
          <a:lstStyle>
            <a:lvl1pPr marL="0" indent="0">
              <a:buClrTx/>
              <a:buFont typeface="Wingdings" pitchFamily="2" charset="2"/>
              <a:buNone/>
              <a:defRPr sz="2000" b="0">
                <a:latin typeface="Calibri" pitchFamily="34" charset="0"/>
              </a:defRPr>
            </a:lvl1pPr>
            <a:lvl2pPr marL="457200" indent="0">
              <a:buClrTx/>
              <a:buFont typeface="Wingdings" pitchFamily="2" charset="2"/>
              <a:buNone/>
              <a:defRPr sz="1800" b="0">
                <a:latin typeface="Calibri Light" pitchFamily="34" charset="0"/>
              </a:defRPr>
            </a:lvl2pPr>
            <a:lvl3pPr marL="914400" indent="0">
              <a:buClrTx/>
              <a:buFont typeface="Wingdings" pitchFamily="2" charset="2"/>
              <a:buNone/>
              <a:defRPr sz="1600" b="0">
                <a:latin typeface="Myriad Pro" pitchFamily="34" charset="0"/>
              </a:defRPr>
            </a:lvl3pPr>
            <a:lvl4pPr marL="1371600" indent="0">
              <a:buClrTx/>
              <a:buFont typeface="Wingdings" pitchFamily="2" charset="2"/>
              <a:buNone/>
              <a:defRPr sz="1400" b="0">
                <a:latin typeface="Myriad Pro" pitchFamily="34" charset="0"/>
              </a:defRPr>
            </a:lvl4pPr>
            <a:lvl5pPr marL="1828800" indent="0">
              <a:buClrTx/>
              <a:buFont typeface="Wingdings" pitchFamily="2" charset="2"/>
              <a:buNone/>
              <a:defRPr sz="1200" b="0">
                <a:latin typeface="Myriad Pro" pitchFamily="34" charset="0"/>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994982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ext Placeholder 1025"/>
          <p:cNvSpPr>
            <a:spLocks noGrp="1" noChangeArrowheads="1"/>
          </p:cNvSpPr>
          <p:nvPr>
            <p:ph type="body" idx="1"/>
          </p:nvPr>
        </p:nvSpPr>
        <p:spPr bwMode="auto">
          <a:xfrm>
            <a:off x="457200" y="1371600"/>
            <a:ext cx="82296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7" name="Title Placeholder 1026"/>
          <p:cNvSpPr>
            <a:spLocks noGrp="1" noChangeArrowheads="1"/>
          </p:cNvSpPr>
          <p:nvPr>
            <p:ph type="title"/>
          </p:nvPr>
        </p:nvSpPr>
        <p:spPr bwMode="auto">
          <a:xfrm>
            <a:off x="457200" y="304800"/>
            <a:ext cx="8229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smtClean="0"/>
              <a:t>Click to edit Master title style</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ransition>
    <p:fade/>
  </p:transition>
  <p:timing>
    <p:tnLst>
      <p:par>
        <p:cTn id="1" dur="indefinite" restart="never" nodeType="tmRoot"/>
      </p:par>
    </p:tnLst>
  </p:timing>
  <p:hf hdr="0" ftr="0" dt="0"/>
  <p:txStyles>
    <p:titleStyle>
      <a:lvl1pPr algn="ctr" defTabSz="-13873163" rtl="0" eaLnBrk="1" fontAlgn="base" hangingPunct="1">
        <a:spcBef>
          <a:spcPct val="0"/>
        </a:spcBef>
        <a:spcAft>
          <a:spcPct val="0"/>
        </a:spcAft>
        <a:defRPr lang="en-US" sz="2800" b="1" dirty="0">
          <a:solidFill>
            <a:srgbClr val="144595"/>
          </a:solidFill>
          <a:latin typeface="+mj-lt"/>
          <a:ea typeface="+mj-ea"/>
          <a:cs typeface="Segoe UI" pitchFamily="34" charset="0"/>
        </a:defRPr>
      </a:lvl1pPr>
      <a:lvl2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2pPr>
      <a:lvl3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3pPr>
      <a:lvl4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4pPr>
      <a:lvl5pPr algn="ctr" defTabSz="-13873163" rtl="0" eaLnBrk="1" fontAlgn="base" hangingPunct="1">
        <a:spcBef>
          <a:spcPct val="0"/>
        </a:spcBef>
        <a:spcAft>
          <a:spcPct val="0"/>
        </a:spcAft>
        <a:defRPr sz="2800" b="1">
          <a:solidFill>
            <a:schemeClr val="tx2"/>
          </a:solidFill>
          <a:latin typeface="Calibri"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p:titleStyle>
    <p:bodyStyle>
      <a:lvl1pPr marL="342900" indent="-342900" algn="l" defTabSz="-13873163" rtl="0" eaLnBrk="1" fontAlgn="base" hangingPunct="1">
        <a:spcBef>
          <a:spcPct val="20000"/>
        </a:spcBef>
        <a:spcAft>
          <a:spcPct val="0"/>
        </a:spcAft>
        <a:buFont typeface="Wingdings" pitchFamily="2" charset="2"/>
        <a:buChar char="§"/>
        <a:defRPr sz="2000" b="1">
          <a:solidFill>
            <a:schemeClr val="tx1"/>
          </a:solidFill>
          <a:latin typeface="Calibri" pitchFamily="34"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Calibri Light"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Calibri Light"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Calibri Light"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Calibri Light"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p:bodyStyle>
    <p:otherStyle>
      <a:lvl1pPr algn="l" eaLnBrk="1" fontAlgn="base" hangingPunct="1">
        <a:spcBef>
          <a:spcPct val="0"/>
        </a:spcBef>
        <a:spcAft>
          <a:spcPct val="0"/>
        </a:spcAft>
        <a:defRPr>
          <a:solidFill>
            <a:schemeClr val="tx1">
              <a:alpha val="100000"/>
            </a:schemeClr>
          </a:solidFill>
          <a:latin typeface="Arial"/>
        </a:defRPr>
      </a:lvl1pPr>
      <a:lvl2pPr marL="457200" algn="l" eaLnBrk="1" fontAlgn="base" hangingPunct="1">
        <a:spcBef>
          <a:spcPct val="0"/>
        </a:spcBef>
        <a:spcAft>
          <a:spcPct val="0"/>
        </a:spcAft>
        <a:defRPr>
          <a:solidFill>
            <a:schemeClr val="tx1">
              <a:alpha val="100000"/>
            </a:schemeClr>
          </a:solidFill>
          <a:latin typeface="Arial"/>
        </a:defRPr>
      </a:lvl2pPr>
      <a:lvl3pPr marL="914400" algn="l" eaLnBrk="1" fontAlgn="base" hangingPunct="1">
        <a:spcBef>
          <a:spcPct val="0"/>
        </a:spcBef>
        <a:spcAft>
          <a:spcPct val="0"/>
        </a:spcAft>
        <a:defRPr>
          <a:solidFill>
            <a:schemeClr val="tx1">
              <a:alpha val="100000"/>
            </a:schemeClr>
          </a:solidFill>
          <a:latin typeface="Arial"/>
        </a:defRPr>
      </a:lvl3pPr>
      <a:lvl4pPr marL="1371600" algn="l" eaLnBrk="1" fontAlgn="base" hangingPunct="1">
        <a:spcBef>
          <a:spcPct val="0"/>
        </a:spcBef>
        <a:spcAft>
          <a:spcPct val="0"/>
        </a:spcAft>
        <a:defRPr>
          <a:solidFill>
            <a:schemeClr val="tx1">
              <a:alpha val="100000"/>
            </a:schemeClr>
          </a:solidFill>
          <a:latin typeface="Arial"/>
        </a:defRPr>
      </a:lvl4pPr>
      <a:lvl5pPr marL="1828800" algn="l" eaLnBrk="1" fontAlgn="base" hangingPunct="1">
        <a:spcBef>
          <a:spcPct val="0"/>
        </a:spcBef>
        <a:spcAft>
          <a:spcPct val="0"/>
        </a:spcAft>
        <a:defRPr>
          <a:solidFill>
            <a:schemeClr val="tx1">
              <a:alpha val="100000"/>
            </a:schemeClr>
          </a:solidFill>
          <a:latin typeface="Arial"/>
        </a:defRPr>
      </a:lvl5pPr>
      <a:lvl6pPr marL="2286000" algn="l" eaLnBrk="1" fontAlgn="base" hangingPunct="1">
        <a:spcBef>
          <a:spcPct val="0"/>
        </a:spcBef>
        <a:spcAft>
          <a:spcPct val="0"/>
        </a:spcAft>
        <a:defRPr>
          <a:solidFill>
            <a:schemeClr val="tx1">
              <a:alpha val="100000"/>
            </a:schemeClr>
          </a:solidFill>
          <a:latin typeface="Arial"/>
        </a:defRPr>
      </a:lvl6pPr>
      <a:lvl7pPr marL="2743200" algn="l" eaLnBrk="1" fontAlgn="base" hangingPunct="1">
        <a:spcBef>
          <a:spcPct val="0"/>
        </a:spcBef>
        <a:spcAft>
          <a:spcPct val="0"/>
        </a:spcAft>
        <a:defRPr>
          <a:solidFill>
            <a:schemeClr val="tx1">
              <a:alpha val="100000"/>
            </a:schemeClr>
          </a:solidFill>
          <a:latin typeface="Arial"/>
        </a:defRPr>
      </a:lvl7pPr>
      <a:lvl8pPr marL="3200400" algn="l" eaLnBrk="1" fontAlgn="base" hangingPunct="1">
        <a:spcBef>
          <a:spcPct val="0"/>
        </a:spcBef>
        <a:spcAft>
          <a:spcPct val="0"/>
        </a:spcAft>
        <a:defRPr>
          <a:solidFill>
            <a:schemeClr val="tx1">
              <a:alpha val="100000"/>
            </a:schemeClr>
          </a:solidFill>
          <a:latin typeface="Arial"/>
        </a:defRPr>
      </a:lvl8pPr>
      <a:lvl9pPr marL="3657600" algn="l" eaLnBrk="1" fontAlgn="base" hangingPunct="1">
        <a:spcBef>
          <a:spcPct val="0"/>
        </a:spcBef>
        <a:spcAft>
          <a:spcPct val="0"/>
        </a:spcAft>
        <a:defRPr>
          <a:solidFill>
            <a:schemeClr val="tx1">
              <a:alpha val="100000"/>
            </a:schemeClr>
          </a:solidFill>
          <a:latin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hyperlink" Target="http://BrentOzar.com/go/rpoworksheet"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BrentOzar.com/go/active" TargetMode="External"/><Relationship Id="rId2" Type="http://schemas.openxmlformats.org/officeDocument/2006/relationships/hyperlink" Target="http://BrentOzar.com/askbren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BrentOzar.com/go/corruption"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BrentOzar.com/responder"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sqlservercentral.com/stairway/72399/"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ISV Best Practices Starter Kit</a:t>
            </a:r>
            <a:endParaRPr lang="en-US" dirty="0"/>
          </a:p>
        </p:txBody>
      </p:sp>
      <p:sp>
        <p:nvSpPr>
          <p:cNvPr id="7" name="Content Placeholder 6"/>
          <p:cNvSpPr>
            <a:spLocks noGrp="1"/>
          </p:cNvSpPr>
          <p:nvPr>
            <p:ph sz="quarter" idx="10"/>
          </p:nvPr>
        </p:nvSpPr>
        <p:spPr/>
        <p:txBody>
          <a:bodyPr/>
          <a:lstStyle/>
          <a:p>
            <a:endParaRPr lang="en-US"/>
          </a:p>
        </p:txBody>
      </p:sp>
    </p:spTree>
    <p:extLst>
      <p:ext uri="{BB962C8B-B14F-4D97-AF65-F5344CB8AC3E}">
        <p14:creationId xmlns:p14="http://schemas.microsoft.com/office/powerpoint/2010/main" val="73171491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phrase it with clients</a:t>
            </a:r>
            <a:endParaRPr lang="en-US" dirty="0"/>
          </a:p>
        </p:txBody>
      </p:sp>
      <p:sp>
        <p:nvSpPr>
          <p:cNvPr id="3" name="Text Placeholder 2"/>
          <p:cNvSpPr>
            <a:spLocks noGrp="1"/>
          </p:cNvSpPr>
          <p:nvPr>
            <p:ph type="body" idx="1"/>
          </p:nvPr>
        </p:nvSpPr>
        <p:spPr/>
        <p:txBody>
          <a:bodyPr/>
          <a:lstStyle/>
          <a:p>
            <a:pPr marL="0" indent="0">
              <a:buNone/>
            </a:pPr>
            <a:r>
              <a:rPr lang="en-US" dirty="0" smtClean="0"/>
              <a:t>Your tolerance for data loss and downtime is up to your business goals and your budget.</a:t>
            </a:r>
          </a:p>
          <a:p>
            <a:pPr marL="0" indent="0">
              <a:buNone/>
            </a:pPr>
            <a:endParaRPr lang="en-US" dirty="0"/>
          </a:p>
          <a:p>
            <a:pPr marL="0" indent="0">
              <a:buNone/>
            </a:pPr>
            <a:r>
              <a:rPr lang="en-US" dirty="0" smtClean="0"/>
              <a:t>Here’s a helpful spreadsheet to help you guesstimate the costs of your goals: </a:t>
            </a:r>
            <a:r>
              <a:rPr lang="en-US" dirty="0" smtClean="0">
                <a:hlinkClick r:id="rId2"/>
              </a:rPr>
              <a:t>http://BrentOzar.com/go/rpoworksheet</a:t>
            </a:r>
            <a:endParaRPr lang="en-US" dirty="0" smtClean="0"/>
          </a:p>
          <a:p>
            <a:pPr marL="0" indent="0">
              <a:buNone/>
            </a:pPr>
            <a:endParaRPr lang="en-US" dirty="0"/>
          </a:p>
          <a:p>
            <a:pPr marL="0" indent="0">
              <a:buNone/>
            </a:pPr>
            <a:r>
              <a:rPr lang="en-US" dirty="0" smtClean="0"/>
              <a:t>We have customers using (failover clustering, database mirroring, and duct tape) successfully. They typically have (two DBAs) on staff to manage it.</a:t>
            </a:r>
            <a:endParaRPr lang="en-US" dirty="0"/>
          </a:p>
        </p:txBody>
      </p:sp>
    </p:spTree>
    <p:extLst>
      <p:ext uri="{BB962C8B-B14F-4D97-AF65-F5344CB8AC3E}">
        <p14:creationId xmlns:p14="http://schemas.microsoft.com/office/powerpoint/2010/main" val="86922576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The Care and Feeding Of a Database Application</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579454486"/>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bl>
          </a:graphicData>
        </a:graphic>
      </p:graphicFrame>
    </p:spTree>
    <p:extLst>
      <p:ext uri="{BB962C8B-B14F-4D97-AF65-F5344CB8AC3E}">
        <p14:creationId xmlns:p14="http://schemas.microsoft.com/office/powerpoint/2010/main" val="110645413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dirty="0"/>
          </a:p>
        </p:txBody>
      </p:sp>
      <p:sp>
        <p:nvSpPr>
          <p:cNvPr id="4" name="Title 3"/>
          <p:cNvSpPr>
            <a:spLocks noGrp="1"/>
          </p:cNvSpPr>
          <p:nvPr>
            <p:ph type="title"/>
          </p:nvPr>
        </p:nvSpPr>
        <p:spPr/>
        <p:txBody>
          <a:bodyPr/>
          <a:lstStyle/>
          <a:p>
            <a:r>
              <a:rPr lang="en-US" dirty="0" smtClean="0"/>
              <a:t>Install and configure SQL Server</a:t>
            </a:r>
            <a:endParaRPr lang="en-US" dirty="0"/>
          </a:p>
        </p:txBody>
      </p:sp>
    </p:spTree>
    <p:extLst>
      <p:ext uri="{BB962C8B-B14F-4D97-AF65-F5344CB8AC3E}">
        <p14:creationId xmlns:p14="http://schemas.microsoft.com/office/powerpoint/2010/main" val="242586575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24056" y="0"/>
            <a:ext cx="5419944" cy="6858000"/>
          </a:xfrm>
          <a:prstGeom prst="rect">
            <a:avLst/>
          </a:prstGeom>
          <a:ln>
            <a:solidFill>
              <a:schemeClr val="tx1"/>
            </a:solidFill>
          </a:ln>
        </p:spPr>
      </p:pic>
      <p:sp>
        <p:nvSpPr>
          <p:cNvPr id="4" name="Title 3"/>
          <p:cNvSpPr>
            <a:spLocks noGrp="1"/>
          </p:cNvSpPr>
          <p:nvPr>
            <p:ph type="title"/>
          </p:nvPr>
        </p:nvSpPr>
        <p:spPr/>
        <p:txBody>
          <a:bodyPr/>
          <a:lstStyle/>
          <a:p>
            <a:pPr algn="l"/>
            <a:r>
              <a:rPr lang="en-US" dirty="0" smtClean="0"/>
              <a:t>BrentOzar.com/go/setup</a:t>
            </a:r>
            <a:endParaRPr lang="en-US" dirty="0"/>
          </a:p>
        </p:txBody>
      </p:sp>
      <p:sp>
        <p:nvSpPr>
          <p:cNvPr id="5" name="Text Placeholder 4"/>
          <p:cNvSpPr>
            <a:spLocks noGrp="1"/>
          </p:cNvSpPr>
          <p:nvPr>
            <p:ph type="body" idx="1"/>
          </p:nvPr>
        </p:nvSpPr>
        <p:spPr/>
        <p:txBody>
          <a:bodyPr/>
          <a:lstStyle/>
          <a:p>
            <a:r>
              <a:rPr lang="en-US" dirty="0" smtClean="0"/>
              <a:t>Free 20-page e-book</a:t>
            </a:r>
            <a:br>
              <a:rPr lang="en-US" dirty="0" smtClean="0"/>
            </a:br>
            <a:r>
              <a:rPr lang="en-US" dirty="0" smtClean="0"/>
              <a:t>with the basics</a:t>
            </a:r>
          </a:p>
          <a:p>
            <a:endParaRPr lang="en-US" dirty="0" smtClean="0"/>
          </a:p>
          <a:p>
            <a:r>
              <a:rPr lang="en-US" dirty="0" smtClean="0"/>
              <a:t>This way it comes from</a:t>
            </a:r>
            <a:br>
              <a:rPr lang="en-US" dirty="0" smtClean="0"/>
            </a:br>
            <a:r>
              <a:rPr lang="en-US" dirty="0" smtClean="0"/>
              <a:t>independent experts</a:t>
            </a:r>
          </a:p>
          <a:p>
            <a:endParaRPr lang="en-US" dirty="0"/>
          </a:p>
          <a:p>
            <a:r>
              <a:rPr lang="en-US" dirty="0" smtClean="0"/>
              <a:t>Updated with new SQL</a:t>
            </a:r>
            <a:br>
              <a:rPr lang="en-US" dirty="0" smtClean="0"/>
            </a:br>
            <a:r>
              <a:rPr lang="en-US" dirty="0" smtClean="0"/>
              <a:t>versions, guidance</a:t>
            </a:r>
          </a:p>
          <a:p>
            <a:endParaRPr lang="en-US" dirty="0"/>
          </a:p>
          <a:p>
            <a:r>
              <a:rPr lang="en-US" dirty="0" smtClean="0"/>
              <a:t>Make a list of additional</a:t>
            </a:r>
            <a:br>
              <a:rPr lang="en-US" dirty="0" smtClean="0"/>
            </a:br>
            <a:r>
              <a:rPr lang="en-US" dirty="0" smtClean="0"/>
              <a:t>changes you recommend</a:t>
            </a:r>
            <a:br>
              <a:rPr lang="en-US" dirty="0" smtClean="0"/>
            </a:br>
            <a:r>
              <a:rPr lang="en-US" dirty="0" smtClean="0"/>
              <a:t>as an addendum</a:t>
            </a:r>
            <a:endParaRPr lang="en-US" dirty="0"/>
          </a:p>
        </p:txBody>
      </p:sp>
    </p:spTree>
    <p:extLst>
      <p:ext uri="{BB962C8B-B14F-4D97-AF65-F5344CB8AC3E}">
        <p14:creationId xmlns:p14="http://schemas.microsoft.com/office/powerpoint/2010/main" val="424333419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The Care and Feeding Of a Database Application</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466740481"/>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bl>
          </a:graphicData>
        </a:graphic>
      </p:graphicFrame>
    </p:spTree>
    <p:extLst>
      <p:ext uri="{BB962C8B-B14F-4D97-AF65-F5344CB8AC3E}">
        <p14:creationId xmlns:p14="http://schemas.microsoft.com/office/powerpoint/2010/main" val="269172927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dirty="0"/>
          </a:p>
        </p:txBody>
      </p:sp>
      <p:sp>
        <p:nvSpPr>
          <p:cNvPr id="4" name="Title 3"/>
          <p:cNvSpPr>
            <a:spLocks noGrp="1"/>
          </p:cNvSpPr>
          <p:nvPr>
            <p:ph type="title"/>
          </p:nvPr>
        </p:nvSpPr>
        <p:spPr/>
        <p:txBody>
          <a:bodyPr/>
          <a:lstStyle/>
          <a:p>
            <a:r>
              <a:rPr lang="en-US" dirty="0" smtClean="0"/>
              <a:t>Troubleshoot outages</a:t>
            </a:r>
            <a:endParaRPr lang="en-US" dirty="0"/>
          </a:p>
        </p:txBody>
      </p:sp>
    </p:spTree>
    <p:extLst>
      <p:ext uri="{BB962C8B-B14F-4D97-AF65-F5344CB8AC3E}">
        <p14:creationId xmlns:p14="http://schemas.microsoft.com/office/powerpoint/2010/main" val="73287308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Define outage</a:t>
            </a:r>
            <a:endParaRPr lang="en-US" dirty="0"/>
          </a:p>
        </p:txBody>
      </p:sp>
      <p:sp>
        <p:nvSpPr>
          <p:cNvPr id="5" name="Text Placeholder 4"/>
          <p:cNvSpPr>
            <a:spLocks noGrp="1"/>
          </p:cNvSpPr>
          <p:nvPr>
            <p:ph type="body" idx="1"/>
          </p:nvPr>
        </p:nvSpPr>
        <p:spPr/>
        <p:txBody>
          <a:bodyPr/>
          <a:lstStyle/>
          <a:p>
            <a:r>
              <a:rPr lang="en-US" dirty="0" smtClean="0"/>
              <a:t>One query is responding slowly</a:t>
            </a:r>
          </a:p>
          <a:p>
            <a:endParaRPr lang="en-US" dirty="0" smtClean="0"/>
          </a:p>
          <a:p>
            <a:r>
              <a:rPr lang="en-US" dirty="0" smtClean="0"/>
              <a:t>One table is locked</a:t>
            </a:r>
          </a:p>
          <a:p>
            <a:endParaRPr lang="en-US" dirty="0" smtClean="0"/>
          </a:p>
          <a:p>
            <a:r>
              <a:rPr lang="en-US" dirty="0" smtClean="0"/>
              <a:t>The database is offline, but the SQL Server is up</a:t>
            </a:r>
          </a:p>
          <a:p>
            <a:endParaRPr lang="en-US" dirty="0" smtClean="0"/>
          </a:p>
          <a:p>
            <a:r>
              <a:rPr lang="en-US" dirty="0" smtClean="0"/>
              <a:t>The SQL Server service is down, but Windows is up</a:t>
            </a:r>
          </a:p>
          <a:p>
            <a:endParaRPr lang="en-US" dirty="0" smtClean="0"/>
          </a:p>
          <a:p>
            <a:r>
              <a:rPr lang="en-US" dirty="0" smtClean="0"/>
              <a:t>Windows is not responding to pings</a:t>
            </a:r>
          </a:p>
          <a:p>
            <a:endParaRPr lang="en-US" dirty="0" smtClean="0"/>
          </a:p>
          <a:p>
            <a:r>
              <a:rPr lang="en-US" dirty="0" smtClean="0"/>
              <a:t>The hardware cannot power on</a:t>
            </a:r>
            <a:endParaRPr lang="en-US" dirty="0"/>
          </a:p>
        </p:txBody>
      </p:sp>
    </p:spTree>
    <p:extLst>
      <p:ext uri="{BB962C8B-B14F-4D97-AF65-F5344CB8AC3E}">
        <p14:creationId xmlns:p14="http://schemas.microsoft.com/office/powerpoint/2010/main" val="72657556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Define outage</a:t>
            </a:r>
            <a:endParaRPr lang="en-US" dirty="0"/>
          </a:p>
        </p:txBody>
      </p:sp>
      <p:sp>
        <p:nvSpPr>
          <p:cNvPr id="5" name="Text Placeholder 4"/>
          <p:cNvSpPr>
            <a:spLocks noGrp="1"/>
          </p:cNvSpPr>
          <p:nvPr>
            <p:ph type="body" idx="1"/>
          </p:nvPr>
        </p:nvSpPr>
        <p:spPr/>
        <p:txBody>
          <a:bodyPr/>
          <a:lstStyle/>
          <a:p>
            <a:r>
              <a:rPr lang="en-US" dirty="0" smtClean="0"/>
              <a:t>One query is responding slowly</a:t>
            </a:r>
          </a:p>
          <a:p>
            <a:endParaRPr lang="en-US" dirty="0" smtClean="0"/>
          </a:p>
          <a:p>
            <a:r>
              <a:rPr lang="en-US" dirty="0" smtClean="0"/>
              <a:t>One table is locked</a:t>
            </a:r>
          </a:p>
          <a:p>
            <a:endParaRPr lang="en-US" dirty="0" smtClean="0"/>
          </a:p>
          <a:p>
            <a:r>
              <a:rPr lang="en-US" dirty="0" smtClean="0"/>
              <a:t>The database is offline, but the SQL Server is up</a:t>
            </a:r>
          </a:p>
          <a:p>
            <a:endParaRPr lang="en-US" dirty="0" smtClean="0"/>
          </a:p>
          <a:p>
            <a:r>
              <a:rPr lang="en-US" dirty="0" smtClean="0"/>
              <a:t>The SQL Server service is down, but Windows is up</a:t>
            </a:r>
          </a:p>
          <a:p>
            <a:endParaRPr lang="en-US" dirty="0" smtClean="0"/>
          </a:p>
          <a:p>
            <a:r>
              <a:rPr lang="en-US" dirty="0" smtClean="0"/>
              <a:t>Windows is not responding to pings</a:t>
            </a:r>
          </a:p>
          <a:p>
            <a:endParaRPr lang="en-US" dirty="0" smtClean="0"/>
          </a:p>
          <a:p>
            <a:r>
              <a:rPr lang="en-US" dirty="0" smtClean="0"/>
              <a:t>The hardware cannot power on</a:t>
            </a:r>
            <a:endParaRPr lang="en-US" dirty="0"/>
          </a:p>
        </p:txBody>
      </p:sp>
      <p:sp>
        <p:nvSpPr>
          <p:cNvPr id="2" name="Rectangle 1"/>
          <p:cNvSpPr/>
          <p:nvPr/>
        </p:nvSpPr>
        <p:spPr bwMode="auto">
          <a:xfrm>
            <a:off x="838200" y="1371600"/>
            <a:ext cx="7848600" cy="1219200"/>
          </a:xfrm>
          <a:prstGeom prst="rect">
            <a:avLst/>
          </a:prstGeom>
          <a:solidFill>
            <a:schemeClr val="accent1">
              <a:alpha val="52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r"/>
            <a:r>
              <a:rPr lang="en-US" sz="2000" dirty="0" smtClean="0">
                <a:solidFill>
                  <a:schemeClr val="bg1"/>
                </a:solidFill>
                <a:latin typeface="Tekton Pro" pitchFamily="34" charset="0"/>
              </a:rPr>
              <a:t>These are not outages,</a:t>
            </a:r>
            <a:br>
              <a:rPr lang="en-US" sz="2000" dirty="0" smtClean="0">
                <a:solidFill>
                  <a:schemeClr val="bg1"/>
                </a:solidFill>
                <a:latin typeface="Tekton Pro" pitchFamily="34" charset="0"/>
              </a:rPr>
            </a:br>
            <a:r>
              <a:rPr lang="en-US" sz="2000" dirty="0" smtClean="0">
                <a:solidFill>
                  <a:schemeClr val="bg1"/>
                </a:solidFill>
                <a:latin typeface="Tekton Pro" pitchFamily="34" charset="0"/>
              </a:rPr>
              <a:t>but they are your problem.</a:t>
            </a:r>
            <a:endParaRPr lang="en-US" sz="2000" dirty="0">
              <a:solidFill>
                <a:schemeClr val="bg1"/>
              </a:solidFill>
              <a:latin typeface="Tekton Pro" pitchFamily="34" charset="0"/>
            </a:endParaRPr>
          </a:p>
        </p:txBody>
      </p:sp>
    </p:spTree>
    <p:extLst>
      <p:ext uri="{BB962C8B-B14F-4D97-AF65-F5344CB8AC3E}">
        <p14:creationId xmlns:p14="http://schemas.microsoft.com/office/powerpoint/2010/main" val="194321607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Define outage</a:t>
            </a:r>
            <a:endParaRPr lang="en-US" dirty="0"/>
          </a:p>
        </p:txBody>
      </p:sp>
      <p:sp>
        <p:nvSpPr>
          <p:cNvPr id="5" name="Text Placeholder 4"/>
          <p:cNvSpPr>
            <a:spLocks noGrp="1"/>
          </p:cNvSpPr>
          <p:nvPr>
            <p:ph type="body" idx="1"/>
          </p:nvPr>
        </p:nvSpPr>
        <p:spPr/>
        <p:txBody>
          <a:bodyPr/>
          <a:lstStyle/>
          <a:p>
            <a:r>
              <a:rPr lang="en-US" dirty="0" smtClean="0"/>
              <a:t>One query is responding slowly</a:t>
            </a:r>
          </a:p>
          <a:p>
            <a:endParaRPr lang="en-US" dirty="0" smtClean="0"/>
          </a:p>
          <a:p>
            <a:r>
              <a:rPr lang="en-US" dirty="0" smtClean="0"/>
              <a:t>One table is locked</a:t>
            </a:r>
          </a:p>
          <a:p>
            <a:endParaRPr lang="en-US" dirty="0" smtClean="0"/>
          </a:p>
          <a:p>
            <a:r>
              <a:rPr lang="en-US" dirty="0" smtClean="0"/>
              <a:t>The database is offline, but the SQL Server is up</a:t>
            </a:r>
          </a:p>
          <a:p>
            <a:endParaRPr lang="en-US" dirty="0" smtClean="0"/>
          </a:p>
          <a:p>
            <a:r>
              <a:rPr lang="en-US" dirty="0" smtClean="0"/>
              <a:t>The SQL Server service is down, but Windows is up</a:t>
            </a:r>
          </a:p>
          <a:p>
            <a:endParaRPr lang="en-US" dirty="0" smtClean="0"/>
          </a:p>
          <a:p>
            <a:r>
              <a:rPr lang="en-US" dirty="0" smtClean="0"/>
              <a:t>Windows is not responding to pings</a:t>
            </a:r>
          </a:p>
          <a:p>
            <a:endParaRPr lang="en-US" dirty="0" smtClean="0"/>
          </a:p>
          <a:p>
            <a:r>
              <a:rPr lang="en-US" dirty="0" smtClean="0"/>
              <a:t>The hardware cannot power on</a:t>
            </a:r>
            <a:endParaRPr lang="en-US" dirty="0"/>
          </a:p>
        </p:txBody>
      </p:sp>
      <p:sp>
        <p:nvSpPr>
          <p:cNvPr id="2" name="Rectangle 1"/>
          <p:cNvSpPr/>
          <p:nvPr/>
        </p:nvSpPr>
        <p:spPr bwMode="auto">
          <a:xfrm>
            <a:off x="838200" y="1371600"/>
            <a:ext cx="7848600" cy="1219200"/>
          </a:xfrm>
          <a:prstGeom prst="rect">
            <a:avLst/>
          </a:prstGeom>
          <a:solidFill>
            <a:schemeClr val="accent1">
              <a:alpha val="52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r"/>
            <a:r>
              <a:rPr lang="en-US" sz="2000" dirty="0" smtClean="0">
                <a:solidFill>
                  <a:schemeClr val="bg1"/>
                </a:solidFill>
                <a:latin typeface="Tekton Pro" pitchFamily="34" charset="0"/>
              </a:rPr>
              <a:t>These are not outages,</a:t>
            </a:r>
            <a:br>
              <a:rPr lang="en-US" sz="2000" dirty="0" smtClean="0">
                <a:solidFill>
                  <a:schemeClr val="bg1"/>
                </a:solidFill>
                <a:latin typeface="Tekton Pro" pitchFamily="34" charset="0"/>
              </a:rPr>
            </a:br>
            <a:r>
              <a:rPr lang="en-US" sz="2000" dirty="0" smtClean="0">
                <a:solidFill>
                  <a:schemeClr val="bg1"/>
                </a:solidFill>
                <a:latin typeface="Tekton Pro" pitchFamily="34" charset="0"/>
              </a:rPr>
              <a:t>but they are your problem.</a:t>
            </a:r>
            <a:endParaRPr lang="en-US" sz="2000" dirty="0">
              <a:solidFill>
                <a:schemeClr val="bg1"/>
              </a:solidFill>
              <a:latin typeface="Tekton Pro" pitchFamily="34" charset="0"/>
            </a:endParaRPr>
          </a:p>
        </p:txBody>
      </p:sp>
      <p:sp>
        <p:nvSpPr>
          <p:cNvPr id="6" name="Rectangle 5"/>
          <p:cNvSpPr/>
          <p:nvPr/>
        </p:nvSpPr>
        <p:spPr bwMode="auto">
          <a:xfrm>
            <a:off x="838200" y="2895600"/>
            <a:ext cx="7848600" cy="2590800"/>
          </a:xfrm>
          <a:prstGeom prst="rect">
            <a:avLst/>
          </a:prstGeom>
          <a:solidFill>
            <a:schemeClr val="accent1">
              <a:alpha val="52000"/>
            </a:schemeClr>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r"/>
            <a:r>
              <a:rPr lang="en-US" sz="2000" dirty="0" smtClean="0">
                <a:solidFill>
                  <a:srgbClr val="FFFFFF"/>
                </a:solidFill>
                <a:latin typeface="Tekton Pro" pitchFamily="34" charset="0"/>
              </a:rPr>
              <a:t>These are not</a:t>
            </a:r>
            <a:br>
              <a:rPr lang="en-US" sz="2000" dirty="0" smtClean="0">
                <a:solidFill>
                  <a:srgbClr val="FFFFFF"/>
                </a:solidFill>
                <a:latin typeface="Tekton Pro" pitchFamily="34" charset="0"/>
              </a:rPr>
            </a:br>
            <a:r>
              <a:rPr lang="en-US" sz="2000" dirty="0" smtClean="0">
                <a:solidFill>
                  <a:srgbClr val="FFFFFF"/>
                </a:solidFill>
                <a:latin typeface="Tekton Pro" pitchFamily="34" charset="0"/>
              </a:rPr>
              <a:t>your problem.</a:t>
            </a:r>
            <a:endParaRPr lang="en-US" sz="2000" dirty="0">
              <a:solidFill>
                <a:srgbClr val="FFFFFF"/>
              </a:solidFill>
              <a:latin typeface="Tekton Pro" pitchFamily="34" charset="0"/>
            </a:endParaRPr>
          </a:p>
        </p:txBody>
      </p:sp>
    </p:spTree>
    <p:extLst>
      <p:ext uri="{BB962C8B-B14F-4D97-AF65-F5344CB8AC3E}">
        <p14:creationId xmlns:p14="http://schemas.microsoft.com/office/powerpoint/2010/main" val="205884494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Troubleshooting a performance emergency</a:t>
            </a:r>
            <a:endParaRPr lang="en-US" dirty="0"/>
          </a:p>
        </p:txBody>
      </p:sp>
      <p:sp>
        <p:nvSpPr>
          <p:cNvPr id="5" name="Text Placeholder 4"/>
          <p:cNvSpPr>
            <a:spLocks noGrp="1"/>
          </p:cNvSpPr>
          <p:nvPr>
            <p:ph type="body" idx="1"/>
          </p:nvPr>
        </p:nvSpPr>
        <p:spPr/>
        <p:txBody>
          <a:bodyPr/>
          <a:lstStyle/>
          <a:p>
            <a:r>
              <a:rPr lang="en-US" dirty="0" smtClean="0"/>
              <a:t>These steps are for your clients and your first tier support desk.</a:t>
            </a:r>
          </a:p>
          <a:p>
            <a:endParaRPr lang="en-US" dirty="0" smtClean="0"/>
          </a:p>
          <a:p>
            <a:r>
              <a:rPr lang="en-US" dirty="0" smtClean="0"/>
              <a:t>Rule out server-level problems with </a:t>
            </a:r>
            <a:r>
              <a:rPr lang="en-US" dirty="0" err="1" smtClean="0"/>
              <a:t>sp_AskBrent</a:t>
            </a:r>
            <a:r>
              <a:rPr lang="en-US" dirty="0" smtClean="0"/>
              <a:t> – </a:t>
            </a:r>
            <a:r>
              <a:rPr lang="en-US" dirty="0" smtClean="0">
                <a:hlinkClick r:id="rId2"/>
              </a:rPr>
              <a:t>http://BrentOzar.com/askbrent</a:t>
            </a:r>
            <a:endParaRPr lang="en-US" dirty="0" smtClean="0"/>
          </a:p>
          <a:p>
            <a:endParaRPr lang="en-US" dirty="0" smtClean="0"/>
          </a:p>
          <a:p>
            <a:r>
              <a:rPr lang="en-US" dirty="0" smtClean="0"/>
              <a:t>Find session-level problems with </a:t>
            </a:r>
            <a:r>
              <a:rPr lang="en-US" dirty="0" err="1" smtClean="0"/>
              <a:t>sp_WhoIsActive</a:t>
            </a:r>
            <a:r>
              <a:rPr lang="en-US" dirty="0" smtClean="0"/>
              <a:t> @</a:t>
            </a:r>
            <a:r>
              <a:rPr lang="en-US" dirty="0" err="1" smtClean="0"/>
              <a:t>get_plans</a:t>
            </a:r>
            <a:r>
              <a:rPr lang="en-US" dirty="0" smtClean="0"/>
              <a:t> = 1 </a:t>
            </a:r>
            <a:r>
              <a:rPr lang="en-US" dirty="0" smtClean="0">
                <a:hlinkClick r:id="rId3"/>
              </a:rPr>
              <a:t>http://BrentOzar.com/go/active</a:t>
            </a:r>
            <a:endParaRPr lang="en-US" dirty="0" smtClean="0"/>
          </a:p>
          <a:p>
            <a:pPr lvl="1"/>
            <a:r>
              <a:rPr lang="en-US" dirty="0" smtClean="0"/>
              <a:t>Look for long-running queries or blockers</a:t>
            </a:r>
          </a:p>
          <a:p>
            <a:pPr lvl="1"/>
            <a:r>
              <a:rPr lang="en-US" dirty="0" smtClean="0"/>
              <a:t>Find out where they’re coming from (app server/workstation name, app name)</a:t>
            </a:r>
          </a:p>
          <a:p>
            <a:pPr lvl="1"/>
            <a:r>
              <a:rPr lang="en-US" dirty="0" smtClean="0"/>
              <a:t>Save the execution plans and queries for later troubleshooting</a:t>
            </a:r>
            <a:endParaRPr lang="en-US" dirty="0"/>
          </a:p>
        </p:txBody>
      </p:sp>
    </p:spTree>
    <p:extLst>
      <p:ext uri="{BB962C8B-B14F-4D97-AF65-F5344CB8AC3E}">
        <p14:creationId xmlns:p14="http://schemas.microsoft.com/office/powerpoint/2010/main" val="383434485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The Care and Feeding Of a Database Application</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117521641"/>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algn="ctr"/>
                      <a:endParaRPr lang="en-US"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Troubleshooting a corruption emergency</a:t>
            </a:r>
            <a:endParaRPr lang="en-US" dirty="0"/>
          </a:p>
        </p:txBody>
      </p:sp>
      <p:sp>
        <p:nvSpPr>
          <p:cNvPr id="3" name="Text Placeholder 2"/>
          <p:cNvSpPr>
            <a:spLocks noGrp="1"/>
          </p:cNvSpPr>
          <p:nvPr>
            <p:ph type="body" idx="1"/>
          </p:nvPr>
        </p:nvSpPr>
        <p:spPr/>
        <p:txBody>
          <a:bodyPr/>
          <a:lstStyle/>
          <a:p>
            <a:r>
              <a:rPr lang="en-US" dirty="0" smtClean="0"/>
              <a:t>If the SQL Server is online, but it’s reporting corruption or an individual database shows as offline…</a:t>
            </a:r>
          </a:p>
          <a:p>
            <a:endParaRPr lang="en-US" dirty="0" smtClean="0"/>
          </a:p>
          <a:p>
            <a:r>
              <a:rPr lang="en-US" dirty="0" smtClean="0"/>
              <a:t>Restore the most recent backups onto a different server.</a:t>
            </a:r>
          </a:p>
          <a:p>
            <a:endParaRPr lang="en-US" dirty="0"/>
          </a:p>
          <a:p>
            <a:r>
              <a:rPr lang="en-US" dirty="0" smtClean="0"/>
              <a:t>Have the client call Microsoft Support at 1-800-642-7676 for $500.</a:t>
            </a:r>
          </a:p>
          <a:p>
            <a:pPr lvl="1"/>
            <a:r>
              <a:rPr lang="en-US" dirty="0" smtClean="0"/>
              <a:t>They work the problem with you until it’s fixed</a:t>
            </a:r>
          </a:p>
          <a:p>
            <a:pPr lvl="1"/>
            <a:r>
              <a:rPr lang="en-US" dirty="0" smtClean="0"/>
              <a:t>Clearly state how many users are affected</a:t>
            </a:r>
          </a:p>
          <a:p>
            <a:pPr lvl="1"/>
            <a:r>
              <a:rPr lang="en-US" dirty="0" smtClean="0"/>
              <a:t>Don’t be afraid to ask for escalation</a:t>
            </a:r>
          </a:p>
          <a:p>
            <a:pPr lvl="1"/>
            <a:r>
              <a:rPr lang="en-US" dirty="0" smtClean="0"/>
              <a:t>Be willing to stay on the phone with them continuously until it’s fixed</a:t>
            </a:r>
          </a:p>
          <a:p>
            <a:endParaRPr lang="en-US" dirty="0"/>
          </a:p>
          <a:p>
            <a:r>
              <a:rPr lang="en-US" dirty="0" smtClean="0"/>
              <a:t>Fixing it yourself? </a:t>
            </a:r>
            <a:r>
              <a:rPr lang="en-US" dirty="0" smtClean="0">
                <a:hlinkClick r:id="rId2"/>
              </a:rPr>
              <a:t>http://BrentOzar.com/go/corruption</a:t>
            </a:r>
            <a:r>
              <a:rPr lang="en-US" dirty="0" smtClean="0"/>
              <a:t> </a:t>
            </a:r>
            <a:br>
              <a:rPr lang="en-US" dirty="0" smtClean="0"/>
            </a:br>
            <a:r>
              <a:rPr lang="en-US" dirty="0" smtClean="0"/>
              <a:t>(and no, don’t call us.)</a:t>
            </a:r>
          </a:p>
        </p:txBody>
      </p:sp>
    </p:spTree>
    <p:extLst>
      <p:ext uri="{BB962C8B-B14F-4D97-AF65-F5344CB8AC3E}">
        <p14:creationId xmlns:p14="http://schemas.microsoft.com/office/powerpoint/2010/main" val="47447607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Troubleshooting an outage</a:t>
            </a:r>
            <a:endParaRPr lang="en-US" dirty="0"/>
          </a:p>
        </p:txBody>
      </p:sp>
      <p:sp>
        <p:nvSpPr>
          <p:cNvPr id="3" name="Text Placeholder 2"/>
          <p:cNvSpPr>
            <a:spLocks noGrp="1"/>
          </p:cNvSpPr>
          <p:nvPr>
            <p:ph type="body" idx="1"/>
          </p:nvPr>
        </p:nvSpPr>
        <p:spPr/>
        <p:txBody>
          <a:bodyPr/>
          <a:lstStyle/>
          <a:p>
            <a:r>
              <a:rPr lang="en-US" dirty="0" smtClean="0"/>
              <a:t>When the SQL Server isn’t</a:t>
            </a:r>
            <a:br>
              <a:rPr lang="en-US" dirty="0" smtClean="0"/>
            </a:br>
            <a:r>
              <a:rPr lang="en-US" dirty="0" smtClean="0"/>
              <a:t>responding or multiple databases</a:t>
            </a:r>
            <a:br>
              <a:rPr lang="en-US" dirty="0" smtClean="0"/>
            </a:br>
            <a:r>
              <a:rPr lang="en-US" dirty="0" smtClean="0"/>
              <a:t>are down:</a:t>
            </a:r>
            <a:br>
              <a:rPr lang="en-US" dirty="0" smtClean="0"/>
            </a:br>
            <a:r>
              <a:rPr lang="en-US" dirty="0" smtClean="0">
                <a:hlinkClick r:id="rId2"/>
              </a:rPr>
              <a:t>http://BrentOzar.com/responder</a:t>
            </a:r>
            <a:endParaRPr lang="en-US" dirty="0" smtClean="0"/>
          </a:p>
          <a:p>
            <a:endParaRPr lang="en-US" dirty="0"/>
          </a:p>
          <a:p>
            <a:r>
              <a:rPr lang="en-US" dirty="0" smtClean="0"/>
              <a:t>Also has performance outage</a:t>
            </a:r>
            <a:br>
              <a:rPr lang="en-US" dirty="0" smtClean="0"/>
            </a:br>
            <a:r>
              <a:rPr lang="en-US" dirty="0" smtClean="0"/>
              <a:t>troubleshooting steps</a:t>
            </a:r>
          </a:p>
          <a:p>
            <a:endParaRPr lang="en-US" dirty="0"/>
          </a:p>
          <a:p>
            <a:r>
              <a:rPr lang="en-US" dirty="0" smtClean="0"/>
              <a:t>Print it out, fill it out as you go,</a:t>
            </a:r>
            <a:br>
              <a:rPr lang="en-US" dirty="0" smtClean="0"/>
            </a:br>
            <a:r>
              <a:rPr lang="en-US" dirty="0" smtClean="0"/>
              <a:t>and save it for the post-mortem</a:t>
            </a:r>
            <a:endParaRPr lang="en-US" dirty="0"/>
          </a:p>
        </p:txBody>
      </p:sp>
      <p:pic>
        <p:nvPicPr>
          <p:cNvPr id="4" name="Picture 3" descr="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1750" y="0"/>
            <a:ext cx="4032250" cy="6051550"/>
          </a:xfrm>
          <a:prstGeom prst="rect">
            <a:avLst/>
          </a:prstGeom>
        </p:spPr>
      </p:pic>
    </p:spTree>
    <p:extLst>
      <p:ext uri="{BB962C8B-B14F-4D97-AF65-F5344CB8AC3E}">
        <p14:creationId xmlns:p14="http://schemas.microsoft.com/office/powerpoint/2010/main" val="3905056629"/>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The Care and Feeding Of a Database Application</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3187739007"/>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bl>
          </a:graphicData>
        </a:graphic>
      </p:graphicFrame>
    </p:spTree>
    <p:extLst>
      <p:ext uri="{BB962C8B-B14F-4D97-AF65-F5344CB8AC3E}">
        <p14:creationId xmlns:p14="http://schemas.microsoft.com/office/powerpoint/2010/main" val="385021970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lstStyle/>
          <a:p>
            <a:r>
              <a:rPr lang="en-US" dirty="0" smtClean="0"/>
              <a:t>Monitoring performance</a:t>
            </a:r>
            <a:endParaRPr lang="en-US" dirty="0"/>
          </a:p>
        </p:txBody>
      </p:sp>
    </p:spTree>
    <p:extLst>
      <p:ext uri="{BB962C8B-B14F-4D97-AF65-F5344CB8AC3E}">
        <p14:creationId xmlns:p14="http://schemas.microsoft.com/office/powerpoint/2010/main" val="2959941203"/>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5" name="Picture 4" descr="SQLServer-Perfmonance-Poster.pdf 2013-09-08 17-39-24.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92094" cy="6858000"/>
          </a:xfrm>
          <a:prstGeom prst="rect">
            <a:avLst/>
          </a:prstGeom>
        </p:spPr>
      </p:pic>
    </p:spTree>
    <p:extLst>
      <p:ext uri="{BB962C8B-B14F-4D97-AF65-F5344CB8AC3E}">
        <p14:creationId xmlns:p14="http://schemas.microsoft.com/office/powerpoint/2010/main" val="260415524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Availability monitoring</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192600364"/>
              </p:ext>
            </p:extLst>
          </p:nvPr>
        </p:nvGraphicFramePr>
        <p:xfrm>
          <a:off x="609600" y="1295400"/>
          <a:ext cx="8017566" cy="3909393"/>
        </p:xfrm>
        <a:graphic>
          <a:graphicData uri="http://schemas.openxmlformats.org/drawingml/2006/table">
            <a:tbl>
              <a:tblPr firstRow="1">
                <a:tableStyleId>{3B4B98B0-60AC-42C2-AFA5-B58CD77FA1E5}</a:tableStyleId>
              </a:tblPr>
              <a:tblGrid>
                <a:gridCol w="1066800"/>
                <a:gridCol w="2286000"/>
                <a:gridCol w="2438400"/>
                <a:gridCol w="2226366"/>
              </a:tblGrid>
              <a:tr h="434377">
                <a:tc>
                  <a:txBody>
                    <a:bodyPr/>
                    <a:lstStyle/>
                    <a:p>
                      <a:pPr algn="ctr" fontAlgn="ctr"/>
                      <a:r>
                        <a:rPr lang="en-US" sz="1400" u="none" strike="noStrike" dirty="0" smtClean="0">
                          <a:effectLst/>
                        </a:rPr>
                        <a:t>Complexity</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dirty="0">
                          <a:effectLst/>
                        </a:rPr>
                        <a:t>SQL Server Response Test</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dirty="0">
                          <a:effectLst/>
                        </a:rPr>
                        <a:t>SQL Server Health</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a:effectLst/>
                        </a:rPr>
                        <a:t>Windows Health</a:t>
                      </a:r>
                      <a:endParaRPr lang="en-US" sz="1400" b="1" i="0" u="none" strike="noStrike">
                        <a:solidFill>
                          <a:srgbClr val="FFFFFF"/>
                        </a:solidFill>
                        <a:effectLst/>
                        <a:latin typeface="Calibri"/>
                      </a:endParaRPr>
                    </a:p>
                  </a:txBody>
                  <a:tcPr marL="12700" marR="12700" marT="12700" marB="0" anchor="ctr"/>
                </a:tc>
              </a:tr>
              <a:tr h="868754">
                <a:tc>
                  <a:txBody>
                    <a:bodyPr/>
                    <a:lstStyle/>
                    <a:p>
                      <a:pPr algn="ctr" fontAlgn="ctr"/>
                      <a:r>
                        <a:rPr lang="en-US" sz="1400" b="0" i="0" u="none" strike="noStrike" dirty="0" smtClean="0">
                          <a:solidFill>
                            <a:schemeClr val="tx1"/>
                          </a:solidFill>
                          <a:effectLst/>
                          <a:latin typeface="+mn-lt"/>
                        </a:rPr>
                        <a:t>Low</a:t>
                      </a: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Connection Test</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Alerts for High Severity Errors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Ping Response</a:t>
                      </a:r>
                      <a:endParaRPr lang="en-US" sz="1600" b="0" i="0" u="none" strike="noStrike">
                        <a:solidFill>
                          <a:srgbClr val="000000"/>
                        </a:solidFill>
                        <a:effectLst/>
                        <a:latin typeface="Calibri"/>
                      </a:endParaRPr>
                    </a:p>
                  </a:txBody>
                  <a:tcPr marL="12700" marR="12700" marT="12700" marB="0" anchor="ctr"/>
                </a:tc>
              </a:tr>
              <a:tr h="868754">
                <a:tc>
                  <a:txBody>
                    <a:bodyPr/>
                    <a:lstStyle/>
                    <a:p>
                      <a:pPr algn="ctr" fontAlgn="ct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Log in as application user</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Notifications for SQL Agent job failures</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Read recent errors and warnings in system log</a:t>
                      </a:r>
                      <a:endParaRPr lang="en-US" sz="1600" b="0" i="0" u="none" strike="noStrike" dirty="0">
                        <a:solidFill>
                          <a:srgbClr val="000000"/>
                        </a:solidFill>
                        <a:effectLst/>
                        <a:latin typeface="Calibri"/>
                      </a:endParaRPr>
                    </a:p>
                  </a:txBody>
                  <a:tcPr marL="12700" marR="12700" marT="12700" marB="0" anchor="ctr"/>
                </a:tc>
              </a:tr>
              <a:tr h="868754">
                <a:tc>
                  <a:txBody>
                    <a:bodyPr/>
                    <a:lstStyle/>
                    <a:p>
                      <a:pPr algn="ctr" fontAlgn="ct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Measure time to run a query</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a:effectLst/>
                        </a:rPr>
                        <a:t>Alerts for specialized components </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a:effectLst/>
                        </a:rPr>
                        <a:t>Expand to application and security logs</a:t>
                      </a:r>
                      <a:endParaRPr lang="en-US" sz="1600" b="0" i="0" u="none" strike="noStrike">
                        <a:solidFill>
                          <a:srgbClr val="000000"/>
                        </a:solidFill>
                        <a:effectLst/>
                        <a:latin typeface="Calibri"/>
                      </a:endParaRPr>
                    </a:p>
                  </a:txBody>
                  <a:tcPr marL="12700" marR="12700" marT="12700" marB="0" anchor="ctr"/>
                </a:tc>
              </a:tr>
              <a:tr h="868754">
                <a:tc>
                  <a:txBody>
                    <a:bodyPr/>
                    <a:lstStyle/>
                    <a:p>
                      <a:pPr algn="ctr" fontAlgn="ctr"/>
                      <a:r>
                        <a:rPr lang="en-US" sz="1400" b="0" i="0" u="none" strike="noStrike" dirty="0" smtClean="0">
                          <a:solidFill>
                            <a:schemeClr val="tx1"/>
                          </a:solidFill>
                          <a:effectLst/>
                          <a:latin typeface="+mn-lt"/>
                        </a:rPr>
                        <a:t>High</a:t>
                      </a: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Measure time to run a meaningful application query</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Event notifications for availability-impacting events </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Filter and add extra searches for informational events</a:t>
                      </a:r>
                      <a:endParaRPr lang="en-US" sz="1600" b="0" i="0" u="none" strike="noStrike" dirty="0">
                        <a:solidFill>
                          <a:srgbClr val="000000"/>
                        </a:solidFill>
                        <a:effectLst/>
                        <a:latin typeface="Calibri"/>
                      </a:endParaRPr>
                    </a:p>
                  </a:txBody>
                  <a:tcPr marL="12700" marR="12700" marT="12700" marB="0" anchor="ctr"/>
                </a:tc>
              </a:tr>
            </a:tbl>
          </a:graphicData>
        </a:graphic>
      </p:graphicFrame>
    </p:spTree>
    <p:extLst>
      <p:ext uri="{BB962C8B-B14F-4D97-AF65-F5344CB8AC3E}">
        <p14:creationId xmlns:p14="http://schemas.microsoft.com/office/powerpoint/2010/main" val="418203310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most critical for your customers to know?</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460619508"/>
              </p:ext>
            </p:extLst>
          </p:nvPr>
        </p:nvGraphicFramePr>
        <p:xfrm>
          <a:off x="609600" y="1295400"/>
          <a:ext cx="8017566" cy="3909393"/>
        </p:xfrm>
        <a:graphic>
          <a:graphicData uri="http://schemas.openxmlformats.org/drawingml/2006/table">
            <a:tbl>
              <a:tblPr firstRow="1">
                <a:tableStyleId>{3B4B98B0-60AC-42C2-AFA5-B58CD77FA1E5}</a:tableStyleId>
              </a:tblPr>
              <a:tblGrid>
                <a:gridCol w="1066800"/>
                <a:gridCol w="2286000"/>
                <a:gridCol w="2438400"/>
                <a:gridCol w="2226366"/>
              </a:tblGrid>
              <a:tr h="434377">
                <a:tc>
                  <a:txBody>
                    <a:bodyPr/>
                    <a:lstStyle/>
                    <a:p>
                      <a:pPr algn="ctr" fontAlgn="ctr"/>
                      <a:r>
                        <a:rPr lang="en-US" sz="1400" u="none" strike="noStrike" dirty="0" smtClean="0">
                          <a:effectLst/>
                        </a:rPr>
                        <a:t>Complexity</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dirty="0">
                          <a:effectLst/>
                        </a:rPr>
                        <a:t>SQL Server Response Test</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dirty="0">
                          <a:effectLst/>
                        </a:rPr>
                        <a:t>SQL Server Health</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a:effectLst/>
                        </a:rPr>
                        <a:t>Windows Health</a:t>
                      </a:r>
                      <a:endParaRPr lang="en-US" sz="1400" b="1" i="0" u="none" strike="noStrike">
                        <a:solidFill>
                          <a:srgbClr val="FFFFFF"/>
                        </a:solidFill>
                        <a:effectLst/>
                        <a:latin typeface="Calibri"/>
                      </a:endParaRPr>
                    </a:p>
                  </a:txBody>
                  <a:tcPr marL="12700" marR="12700" marT="12700" marB="0" anchor="ctr"/>
                </a:tc>
              </a:tr>
              <a:tr h="868754">
                <a:tc>
                  <a:txBody>
                    <a:bodyPr/>
                    <a:lstStyle/>
                    <a:p>
                      <a:pPr algn="ctr" fontAlgn="ctr"/>
                      <a:r>
                        <a:rPr lang="en-US" sz="1400" b="0" i="0" u="none" strike="noStrike" dirty="0" smtClean="0">
                          <a:solidFill>
                            <a:schemeClr val="tx1"/>
                          </a:solidFill>
                          <a:effectLst/>
                          <a:latin typeface="+mn-lt"/>
                        </a:rPr>
                        <a:t>Low</a:t>
                      </a: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Connection Test</a:t>
                      </a:r>
                      <a:endParaRPr lang="en-US" sz="1600" b="0" i="0" u="none" strike="noStrike" dirty="0">
                        <a:solidFill>
                          <a:srgbClr val="000000"/>
                        </a:solidFill>
                        <a:effectLst/>
                        <a:latin typeface="Calibri"/>
                      </a:endParaRPr>
                    </a:p>
                  </a:txBody>
                  <a:tcPr marL="12700" marR="12700" marT="12700" marB="0" anchor="ctr">
                    <a:solidFill>
                      <a:schemeClr val="accent1">
                        <a:lumMod val="40000"/>
                        <a:lumOff val="60000"/>
                      </a:schemeClr>
                    </a:solidFill>
                  </a:tcPr>
                </a:tc>
                <a:tc>
                  <a:txBody>
                    <a:bodyPr/>
                    <a:lstStyle/>
                    <a:p>
                      <a:pPr algn="l" fontAlgn="ctr"/>
                      <a:r>
                        <a:rPr lang="en-US" sz="1600" u="none" strike="noStrike" dirty="0">
                          <a:solidFill>
                            <a:srgbClr val="FFFFFF"/>
                          </a:solidFill>
                          <a:effectLst/>
                        </a:rPr>
                        <a:t>Alerts for High Severity Errors</a:t>
                      </a:r>
                      <a:endParaRPr lang="en-US" sz="1600" b="0" i="0" u="none" strike="noStrike" dirty="0">
                        <a:solidFill>
                          <a:srgbClr val="FFFFFF"/>
                        </a:solidFill>
                        <a:effectLst/>
                        <a:latin typeface="Calibri"/>
                      </a:endParaRPr>
                    </a:p>
                  </a:txBody>
                  <a:tcPr marL="12700" marR="12700" marT="12700" marB="0" anchor="ctr">
                    <a:solidFill>
                      <a:srgbClr val="4F81BD"/>
                    </a:solidFill>
                  </a:tcPr>
                </a:tc>
                <a:tc>
                  <a:txBody>
                    <a:bodyPr/>
                    <a:lstStyle/>
                    <a:p>
                      <a:pPr algn="l" fontAlgn="ctr"/>
                      <a:r>
                        <a:rPr lang="en-US" sz="1600" u="none" strike="noStrike" dirty="0">
                          <a:solidFill>
                            <a:srgbClr val="FFFFFF"/>
                          </a:solidFill>
                          <a:effectLst/>
                        </a:rPr>
                        <a:t>Ping Response</a:t>
                      </a:r>
                      <a:endParaRPr lang="en-US" sz="1600" b="0" i="0" u="none" strike="noStrike" dirty="0">
                        <a:solidFill>
                          <a:srgbClr val="FFFFFF"/>
                        </a:solidFill>
                        <a:effectLst/>
                        <a:latin typeface="Calibri"/>
                      </a:endParaRPr>
                    </a:p>
                  </a:txBody>
                  <a:tcPr marL="12700" marR="12700" marT="12700" marB="0" anchor="ctr">
                    <a:solidFill>
                      <a:srgbClr val="4F81BD"/>
                    </a:solidFill>
                  </a:tcPr>
                </a:tc>
              </a:tr>
              <a:tr h="868754">
                <a:tc>
                  <a:txBody>
                    <a:bodyPr/>
                    <a:lstStyle/>
                    <a:p>
                      <a:pPr algn="ctr" fontAlgn="ct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Log in as application user</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Notifications for SQL Agent job failures</a:t>
                      </a:r>
                      <a:endParaRPr lang="en-US" sz="1600" b="0" i="0" u="none" strike="noStrike" dirty="0">
                        <a:solidFill>
                          <a:srgbClr val="000000"/>
                        </a:solidFill>
                        <a:effectLst/>
                        <a:latin typeface="Calibri"/>
                      </a:endParaRPr>
                    </a:p>
                  </a:txBody>
                  <a:tcPr marL="12700" marR="12700" marT="12700" marB="0" anchor="ctr">
                    <a:solidFill>
                      <a:srgbClr val="B9CDE5"/>
                    </a:solidFill>
                  </a:tcPr>
                </a:tc>
                <a:tc>
                  <a:txBody>
                    <a:bodyPr/>
                    <a:lstStyle/>
                    <a:p>
                      <a:pPr algn="l" fontAlgn="ctr"/>
                      <a:r>
                        <a:rPr lang="en-US" sz="1600" u="none" strike="noStrike" dirty="0">
                          <a:effectLst/>
                        </a:rPr>
                        <a:t>Read recent errors and warnings in system log</a:t>
                      </a:r>
                      <a:endParaRPr lang="en-US" sz="1600" b="0" i="0" u="none" strike="noStrike" dirty="0">
                        <a:solidFill>
                          <a:srgbClr val="000000"/>
                        </a:solidFill>
                        <a:effectLst/>
                        <a:latin typeface="Calibri"/>
                      </a:endParaRPr>
                    </a:p>
                  </a:txBody>
                  <a:tcPr marL="12700" marR="12700" marT="12700" marB="0" anchor="ctr">
                    <a:solidFill>
                      <a:srgbClr val="B9CDE5"/>
                    </a:solidFill>
                  </a:tcPr>
                </a:tc>
              </a:tr>
              <a:tr h="868754">
                <a:tc>
                  <a:txBody>
                    <a:bodyPr/>
                    <a:lstStyle/>
                    <a:p>
                      <a:pPr algn="ctr" fontAlgn="ct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Measure time to run a query</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a:effectLst/>
                        </a:rPr>
                        <a:t>Alerts for specialized components </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Expand to application and security logs</a:t>
                      </a:r>
                      <a:endParaRPr lang="en-US" sz="1600" b="0" i="0" u="none" strike="noStrike" dirty="0">
                        <a:solidFill>
                          <a:srgbClr val="000000"/>
                        </a:solidFill>
                        <a:effectLst/>
                        <a:latin typeface="Calibri"/>
                      </a:endParaRPr>
                    </a:p>
                  </a:txBody>
                  <a:tcPr marL="12700" marR="12700" marT="12700" marB="0" anchor="ctr">
                    <a:solidFill>
                      <a:srgbClr val="B9CDE5"/>
                    </a:solidFill>
                  </a:tcPr>
                </a:tc>
              </a:tr>
              <a:tr h="868754">
                <a:tc>
                  <a:txBody>
                    <a:bodyPr/>
                    <a:lstStyle/>
                    <a:p>
                      <a:pPr algn="ctr" fontAlgn="ctr"/>
                      <a:r>
                        <a:rPr lang="en-US" sz="1400" b="0" i="0" u="none" strike="noStrike" dirty="0" smtClean="0">
                          <a:solidFill>
                            <a:schemeClr val="tx1"/>
                          </a:solidFill>
                          <a:effectLst/>
                          <a:latin typeface="+mn-lt"/>
                        </a:rPr>
                        <a:t>High</a:t>
                      </a: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Measure time to run a meaningful application query</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Event notifications for availability-impacting events </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Filter and add extra searches for informational events</a:t>
                      </a:r>
                      <a:endParaRPr lang="en-US" sz="1600" b="0" i="0" u="none" strike="noStrike" dirty="0">
                        <a:solidFill>
                          <a:srgbClr val="000000"/>
                        </a:solidFill>
                        <a:effectLst/>
                        <a:latin typeface="Calibri"/>
                      </a:endParaRPr>
                    </a:p>
                  </a:txBody>
                  <a:tcPr marL="12700" marR="12700" marT="12700" marB="0" anchor="ctr"/>
                </a:tc>
              </a:tr>
            </a:tbl>
          </a:graphicData>
        </a:graphic>
      </p:graphicFrame>
    </p:spTree>
    <p:extLst>
      <p:ext uri="{BB962C8B-B14F-4D97-AF65-F5344CB8AC3E}">
        <p14:creationId xmlns:p14="http://schemas.microsoft.com/office/powerpoint/2010/main" val="5768748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most meaningful for you?</a:t>
            </a:r>
            <a:endParaRPr 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843280774"/>
              </p:ext>
            </p:extLst>
          </p:nvPr>
        </p:nvGraphicFramePr>
        <p:xfrm>
          <a:off x="609600" y="1295400"/>
          <a:ext cx="8017566" cy="3909393"/>
        </p:xfrm>
        <a:graphic>
          <a:graphicData uri="http://schemas.openxmlformats.org/drawingml/2006/table">
            <a:tbl>
              <a:tblPr firstRow="1">
                <a:tableStyleId>{3B4B98B0-60AC-42C2-AFA5-B58CD77FA1E5}</a:tableStyleId>
              </a:tblPr>
              <a:tblGrid>
                <a:gridCol w="1066800"/>
                <a:gridCol w="2286000"/>
                <a:gridCol w="2438400"/>
                <a:gridCol w="2226366"/>
              </a:tblGrid>
              <a:tr h="434377">
                <a:tc>
                  <a:txBody>
                    <a:bodyPr/>
                    <a:lstStyle/>
                    <a:p>
                      <a:pPr algn="ctr" fontAlgn="ctr"/>
                      <a:r>
                        <a:rPr lang="en-US" sz="1400" u="none" strike="noStrike" dirty="0" smtClean="0">
                          <a:effectLst/>
                        </a:rPr>
                        <a:t>Complexity</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dirty="0">
                          <a:effectLst/>
                        </a:rPr>
                        <a:t>SQL Server Response Test</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dirty="0">
                          <a:effectLst/>
                        </a:rPr>
                        <a:t>SQL Server Health</a:t>
                      </a:r>
                      <a:endParaRPr lang="en-US" sz="1400" b="1" i="0" u="none" strike="noStrike" dirty="0">
                        <a:solidFill>
                          <a:srgbClr val="FFFFFF"/>
                        </a:solidFill>
                        <a:effectLst/>
                        <a:latin typeface="Calibri"/>
                      </a:endParaRPr>
                    </a:p>
                  </a:txBody>
                  <a:tcPr marL="12700" marR="12700" marT="12700" marB="0" anchor="ctr"/>
                </a:tc>
                <a:tc>
                  <a:txBody>
                    <a:bodyPr/>
                    <a:lstStyle/>
                    <a:p>
                      <a:pPr algn="ctr" fontAlgn="ctr"/>
                      <a:r>
                        <a:rPr lang="en-US" sz="1400" u="none" strike="noStrike">
                          <a:effectLst/>
                        </a:rPr>
                        <a:t>Windows Health</a:t>
                      </a:r>
                      <a:endParaRPr lang="en-US" sz="1400" b="1" i="0" u="none" strike="noStrike">
                        <a:solidFill>
                          <a:srgbClr val="FFFFFF"/>
                        </a:solidFill>
                        <a:effectLst/>
                        <a:latin typeface="Calibri"/>
                      </a:endParaRPr>
                    </a:p>
                  </a:txBody>
                  <a:tcPr marL="12700" marR="12700" marT="12700" marB="0" anchor="ctr"/>
                </a:tc>
              </a:tr>
              <a:tr h="868754">
                <a:tc>
                  <a:txBody>
                    <a:bodyPr/>
                    <a:lstStyle/>
                    <a:p>
                      <a:pPr algn="ctr" fontAlgn="ctr"/>
                      <a:r>
                        <a:rPr lang="en-US" sz="1400" b="0" i="0" u="none" strike="noStrike" dirty="0" smtClean="0">
                          <a:solidFill>
                            <a:schemeClr val="tx1"/>
                          </a:solidFill>
                          <a:effectLst/>
                          <a:latin typeface="+mn-lt"/>
                        </a:rPr>
                        <a:t>Low</a:t>
                      </a: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Connection Test</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Alerts for High Severity Errors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Ping Response</a:t>
                      </a:r>
                      <a:endParaRPr lang="en-US" sz="1600" b="0" i="0" u="none" strike="noStrike">
                        <a:solidFill>
                          <a:srgbClr val="000000"/>
                        </a:solidFill>
                        <a:effectLst/>
                        <a:latin typeface="Calibri"/>
                      </a:endParaRPr>
                    </a:p>
                  </a:txBody>
                  <a:tcPr marL="12700" marR="12700" marT="12700" marB="0" anchor="ctr"/>
                </a:tc>
              </a:tr>
              <a:tr h="868754">
                <a:tc>
                  <a:txBody>
                    <a:bodyPr/>
                    <a:lstStyle/>
                    <a:p>
                      <a:pPr algn="ctr" fontAlgn="ct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Log in as application user</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Notifications for SQL Agent job failures</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Read recent errors and warnings in system log</a:t>
                      </a:r>
                      <a:endParaRPr lang="en-US" sz="1600" b="0" i="0" u="none" strike="noStrike" dirty="0">
                        <a:solidFill>
                          <a:srgbClr val="000000"/>
                        </a:solidFill>
                        <a:effectLst/>
                        <a:latin typeface="Calibri"/>
                      </a:endParaRPr>
                    </a:p>
                  </a:txBody>
                  <a:tcPr marL="12700" marR="12700" marT="12700" marB="0" anchor="ctr"/>
                </a:tc>
              </a:tr>
              <a:tr h="868754">
                <a:tc>
                  <a:txBody>
                    <a:bodyPr/>
                    <a:lstStyle/>
                    <a:p>
                      <a:pPr algn="ctr" fontAlgn="ct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Measure time to run a query</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a:effectLst/>
                        </a:rPr>
                        <a:t>Alerts for specialized components </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a:effectLst/>
                        </a:rPr>
                        <a:t>Expand to application and security logs</a:t>
                      </a:r>
                      <a:endParaRPr lang="en-US" sz="1600" b="0" i="0" u="none" strike="noStrike">
                        <a:solidFill>
                          <a:srgbClr val="000000"/>
                        </a:solidFill>
                        <a:effectLst/>
                        <a:latin typeface="Calibri"/>
                      </a:endParaRPr>
                    </a:p>
                  </a:txBody>
                  <a:tcPr marL="12700" marR="12700" marT="12700" marB="0" anchor="ctr"/>
                </a:tc>
              </a:tr>
              <a:tr h="868754">
                <a:tc>
                  <a:txBody>
                    <a:bodyPr/>
                    <a:lstStyle/>
                    <a:p>
                      <a:pPr algn="ctr" fontAlgn="ctr"/>
                      <a:r>
                        <a:rPr lang="en-US" sz="1400" b="0" i="0" u="none" strike="noStrike" dirty="0" smtClean="0">
                          <a:solidFill>
                            <a:schemeClr val="tx1"/>
                          </a:solidFill>
                          <a:effectLst/>
                          <a:latin typeface="+mn-lt"/>
                        </a:rPr>
                        <a:t>High</a:t>
                      </a:r>
                      <a:endParaRPr lang="en-US" sz="14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solidFill>
                            <a:srgbClr val="FFFFFF"/>
                          </a:solidFill>
                          <a:effectLst/>
                        </a:rPr>
                        <a:t>Measure time to run a meaningful application query</a:t>
                      </a:r>
                      <a:endParaRPr lang="en-US" sz="1600" b="0" i="0" u="none" strike="noStrike" dirty="0">
                        <a:solidFill>
                          <a:srgbClr val="FFFFFF"/>
                        </a:solidFill>
                        <a:effectLst/>
                        <a:latin typeface="Calibri"/>
                      </a:endParaRPr>
                    </a:p>
                  </a:txBody>
                  <a:tcPr marL="12700" marR="12700" marT="12700" marB="0" anchor="ctr">
                    <a:solidFill>
                      <a:schemeClr val="accent1"/>
                    </a:solidFill>
                  </a:tcPr>
                </a:tc>
                <a:tc>
                  <a:txBody>
                    <a:bodyPr/>
                    <a:lstStyle/>
                    <a:p>
                      <a:pPr algn="l" fontAlgn="ctr"/>
                      <a:r>
                        <a:rPr lang="en-US" sz="1600" u="none" strike="noStrike">
                          <a:effectLst/>
                        </a:rPr>
                        <a:t>Event notifications for availability-impacting events </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Filter and add extra searches for informational events</a:t>
                      </a:r>
                      <a:endParaRPr lang="en-US" sz="1600" b="0" i="0" u="none" strike="noStrike" dirty="0">
                        <a:solidFill>
                          <a:srgbClr val="000000"/>
                        </a:solidFill>
                        <a:effectLst/>
                        <a:latin typeface="Calibri"/>
                      </a:endParaRPr>
                    </a:p>
                  </a:txBody>
                  <a:tcPr marL="12700" marR="12700" marT="12700" marB="0" anchor="ctr"/>
                </a:tc>
              </a:tr>
            </a:tbl>
          </a:graphicData>
        </a:graphic>
      </p:graphicFrame>
    </p:spTree>
    <p:extLst>
      <p:ext uri="{BB962C8B-B14F-4D97-AF65-F5344CB8AC3E}">
        <p14:creationId xmlns:p14="http://schemas.microsoft.com/office/powerpoint/2010/main" val="2441797148"/>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monitoring and trending</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98579445"/>
              </p:ext>
            </p:extLst>
          </p:nvPr>
        </p:nvGraphicFramePr>
        <p:xfrm>
          <a:off x="692177" y="1159701"/>
          <a:ext cx="7973389" cy="4737651"/>
        </p:xfrm>
        <a:graphic>
          <a:graphicData uri="http://schemas.openxmlformats.org/drawingml/2006/table">
            <a:tbl>
              <a:tblPr firstRow="1">
                <a:tableStyleId>{3B4B98B0-60AC-42C2-AFA5-B58CD77FA1E5}</a:tableStyleId>
              </a:tblPr>
              <a:tblGrid>
                <a:gridCol w="890800"/>
                <a:gridCol w="2278111"/>
                <a:gridCol w="2453350"/>
                <a:gridCol w="2351128"/>
              </a:tblGrid>
              <a:tr h="812169">
                <a:tc>
                  <a:txBody>
                    <a:bodyPr/>
                    <a:lstStyle/>
                    <a:p>
                      <a:pPr algn="ctr" fontAlgn="ctr"/>
                      <a:r>
                        <a:rPr lang="en-US" sz="1800" u="none" strike="noStrike" dirty="0" smtClean="0">
                          <a:effectLst/>
                        </a:rPr>
                        <a:t>Complexity</a:t>
                      </a:r>
                      <a:endParaRPr lang="en-US" sz="1800" b="1" i="0" u="none" strike="noStrike" dirty="0">
                        <a:solidFill>
                          <a:srgbClr val="FFFFFF"/>
                        </a:solidFill>
                        <a:effectLst/>
                        <a:latin typeface="Calibri"/>
                      </a:endParaRPr>
                    </a:p>
                  </a:txBody>
                  <a:tcPr marL="12700" marR="12700" marT="12700" marB="0" anchor="ctr"/>
                </a:tc>
                <a:tc>
                  <a:txBody>
                    <a:bodyPr/>
                    <a:lstStyle/>
                    <a:p>
                      <a:pPr algn="ctr" fontAlgn="ctr"/>
                      <a:r>
                        <a:rPr lang="en-US" sz="1800" u="none" strike="noStrike" dirty="0">
                          <a:effectLst/>
                        </a:rPr>
                        <a:t>SQL Server Query Performance</a:t>
                      </a:r>
                      <a:endParaRPr lang="en-US" sz="1800" b="1" i="0" u="none" strike="noStrike" dirty="0">
                        <a:solidFill>
                          <a:srgbClr val="FFFFFF"/>
                        </a:solidFill>
                        <a:effectLst/>
                        <a:latin typeface="Calibri"/>
                      </a:endParaRPr>
                    </a:p>
                  </a:txBody>
                  <a:tcPr marL="12700" marR="12700" marT="12700" marB="0" anchor="ctr"/>
                </a:tc>
                <a:tc>
                  <a:txBody>
                    <a:bodyPr/>
                    <a:lstStyle/>
                    <a:p>
                      <a:pPr algn="ctr" fontAlgn="ctr"/>
                      <a:r>
                        <a:rPr lang="en-US" sz="1800" u="none" strike="noStrike">
                          <a:effectLst/>
                        </a:rPr>
                        <a:t>SQL Server General Performance</a:t>
                      </a:r>
                      <a:endParaRPr lang="en-US" sz="1800" b="1" i="0" u="none" strike="noStrike">
                        <a:solidFill>
                          <a:srgbClr val="FFFFFF"/>
                        </a:solidFill>
                        <a:effectLst/>
                        <a:latin typeface="Calibri"/>
                      </a:endParaRPr>
                    </a:p>
                  </a:txBody>
                  <a:tcPr marL="12700" marR="12700" marT="12700" marB="0" anchor="ctr"/>
                </a:tc>
                <a:tc>
                  <a:txBody>
                    <a:bodyPr/>
                    <a:lstStyle/>
                    <a:p>
                      <a:pPr algn="ctr" fontAlgn="ctr"/>
                      <a:r>
                        <a:rPr lang="en-US" sz="1800" u="none" strike="noStrike" dirty="0">
                          <a:effectLst/>
                        </a:rPr>
                        <a:t>Windows Performance</a:t>
                      </a:r>
                      <a:endParaRPr lang="en-US" sz="1800" b="1" i="0" u="none" strike="noStrike" dirty="0">
                        <a:solidFill>
                          <a:srgbClr val="FFFFFF"/>
                        </a:solidFill>
                        <a:effectLst/>
                        <a:latin typeface="Calibri"/>
                      </a:endParaRPr>
                    </a:p>
                  </a:txBody>
                  <a:tcPr marL="12700" marR="12700" marT="12700" marB="0" anchor="ctr"/>
                </a:tc>
              </a:tr>
              <a:tr h="1015210">
                <a:tc>
                  <a:txBody>
                    <a:bodyPr/>
                    <a:lstStyle/>
                    <a:p>
                      <a:pPr algn="ctr" fontAlgn="ctr"/>
                      <a:r>
                        <a:rPr lang="en-US" sz="1800" u="none" strike="noStrike" dirty="0" smtClean="0">
                          <a:effectLst/>
                        </a:rPr>
                        <a:t>Low</a:t>
                      </a: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Query snapshots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Basic</a:t>
                      </a:r>
                      <a:r>
                        <a:rPr lang="en-US" sz="1600" u="none" strike="noStrike" baseline="0" dirty="0" smtClean="0">
                          <a:effectLst/>
                        </a:rPr>
                        <a:t> </a:t>
                      </a:r>
                      <a:r>
                        <a:rPr lang="en-US" sz="1600" u="none" strike="noStrike" dirty="0" smtClean="0">
                          <a:effectLst/>
                        </a:rPr>
                        <a:t>SQL </a:t>
                      </a:r>
                      <a:r>
                        <a:rPr lang="en-US" sz="1600" u="none" strike="noStrike" dirty="0">
                          <a:effectLst/>
                        </a:rPr>
                        <a:t>counters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Basic</a:t>
                      </a:r>
                      <a:r>
                        <a:rPr lang="en-US" sz="1600" u="none" strike="noStrike" baseline="0" dirty="0" smtClean="0">
                          <a:effectLst/>
                        </a:rPr>
                        <a:t> </a:t>
                      </a:r>
                      <a:r>
                        <a:rPr lang="en-US" sz="1600" u="none" strike="noStrike" dirty="0" smtClean="0">
                          <a:effectLst/>
                        </a:rPr>
                        <a:t>counters </a:t>
                      </a:r>
                      <a:r>
                        <a:rPr lang="en-US" sz="1600" u="none" strike="noStrike" dirty="0">
                          <a:effectLst/>
                        </a:rPr>
                        <a:t>(Processor, Memory, Storage)</a:t>
                      </a:r>
                      <a:endParaRPr lang="en-US" sz="1600" b="0" i="0" u="none" strike="noStrike" dirty="0">
                        <a:solidFill>
                          <a:srgbClr val="000000"/>
                        </a:solidFill>
                        <a:effectLst/>
                        <a:latin typeface="Calibri"/>
                      </a:endParaRPr>
                    </a:p>
                  </a:txBody>
                  <a:tcPr marL="12700" marR="12700" marT="12700" marB="0" anchor="ctr"/>
                </a:tc>
              </a:tr>
              <a:tr h="1082893">
                <a:tc>
                  <a:txBody>
                    <a:bodyPr/>
                    <a:lstStyle/>
                    <a:p>
                      <a:pPr algn="ctr" fontAlgn="ct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Sample </a:t>
                      </a:r>
                      <a:r>
                        <a:rPr lang="en-US" sz="1600" u="none" strike="noStrike" dirty="0" smtClean="0">
                          <a:effectLst/>
                        </a:rPr>
                        <a:t>statement execution </a:t>
                      </a:r>
                      <a:r>
                        <a:rPr lang="en-US" sz="1600" u="none" strike="noStrike" dirty="0">
                          <a:effectLst/>
                        </a:rPr>
                        <a:t>data from </a:t>
                      </a:r>
                      <a:r>
                        <a:rPr lang="en-US" sz="1600" u="none" strike="noStrike" dirty="0" smtClean="0">
                          <a:effectLst/>
                        </a:rPr>
                        <a:t>DMVs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Trend SQL waits</a:t>
                      </a:r>
                      <a:r>
                        <a:rPr lang="en-US" sz="1600" u="none" strike="noStrike" dirty="0">
                          <a:effectLst/>
                        </a:rPr>
                        <a:t>, file waits, using </a:t>
                      </a:r>
                      <a:r>
                        <a:rPr lang="en-US" sz="1600" u="none" strike="noStrike" dirty="0" smtClean="0">
                          <a:effectLst/>
                        </a:rPr>
                        <a:t>DMVs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Counters </a:t>
                      </a:r>
                      <a:r>
                        <a:rPr lang="en-US" sz="1600" u="none" strike="noStrike" dirty="0">
                          <a:effectLst/>
                        </a:rPr>
                        <a:t>from related systems (hypervisor host, </a:t>
                      </a:r>
                      <a:r>
                        <a:rPr lang="en-US" sz="1600" u="none" strike="noStrike" dirty="0" smtClean="0">
                          <a:effectLst/>
                        </a:rPr>
                        <a:t>apps</a:t>
                      </a:r>
                      <a:r>
                        <a:rPr lang="en-US" sz="1600" u="none" strike="noStrike" dirty="0">
                          <a:effectLst/>
                        </a:rPr>
                        <a:t>, </a:t>
                      </a:r>
                      <a:r>
                        <a:rPr lang="en-US" sz="1600" u="none" strike="noStrike" dirty="0" smtClean="0">
                          <a:effectLst/>
                        </a:rPr>
                        <a:t>etc.)</a:t>
                      </a:r>
                      <a:endParaRPr lang="en-US" sz="1600" b="0" i="0" u="none" strike="noStrike" dirty="0">
                        <a:solidFill>
                          <a:srgbClr val="000000"/>
                        </a:solidFill>
                        <a:effectLst/>
                        <a:latin typeface="Calibri"/>
                      </a:endParaRPr>
                    </a:p>
                  </a:txBody>
                  <a:tcPr marL="12700" marR="12700" marT="12700" marB="0" anchor="ctr"/>
                </a:tc>
              </a:tr>
              <a:tr h="1015210">
                <a:tc>
                  <a:txBody>
                    <a:bodyPr/>
                    <a:lstStyle/>
                    <a:p>
                      <a:pPr algn="ctr" fontAlgn="ct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Measure workloads with server</a:t>
                      </a:r>
                      <a:r>
                        <a:rPr lang="en-US" sz="1600" u="none" strike="noStrike" baseline="0" dirty="0" smtClean="0">
                          <a:effectLst/>
                        </a:rPr>
                        <a:t> side</a:t>
                      </a:r>
                      <a:r>
                        <a:rPr lang="en-US" sz="1600" u="none" strike="noStrike" dirty="0" smtClean="0">
                          <a:effectLst/>
                        </a:rPr>
                        <a:t> trace or extended events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Graph trends in index usage</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Correlate </a:t>
                      </a:r>
                      <a:r>
                        <a:rPr lang="en-US" sz="1600" u="none" strike="noStrike" dirty="0" smtClean="0">
                          <a:effectLst/>
                        </a:rPr>
                        <a:t>server side </a:t>
                      </a:r>
                      <a:r>
                        <a:rPr lang="en-US" sz="1600" u="none" strike="noStrike" dirty="0">
                          <a:effectLst/>
                        </a:rPr>
                        <a:t>traces </a:t>
                      </a:r>
                      <a:r>
                        <a:rPr lang="en-US" sz="1600" u="none" strike="noStrike" dirty="0" smtClean="0">
                          <a:effectLst/>
                        </a:rPr>
                        <a:t>with</a:t>
                      </a:r>
                      <a:r>
                        <a:rPr lang="en-US" sz="1600" u="none" strike="noStrike" baseline="0" dirty="0" smtClean="0">
                          <a:effectLst/>
                        </a:rPr>
                        <a:t> </a:t>
                      </a:r>
                      <a:r>
                        <a:rPr lang="en-US" sz="1600" u="none" strike="noStrike" baseline="0" dirty="0" err="1" smtClean="0">
                          <a:effectLst/>
                        </a:rPr>
                        <a:t>perfmon</a:t>
                      </a:r>
                      <a:r>
                        <a:rPr lang="en-US" sz="1600" u="none" strike="noStrike" dirty="0" smtClean="0">
                          <a:effectLst/>
                        </a:rPr>
                        <a:t> </a:t>
                      </a:r>
                      <a:r>
                        <a:rPr lang="en-US" sz="1600" u="none" strike="noStrike" dirty="0">
                          <a:effectLst/>
                        </a:rPr>
                        <a:t>data</a:t>
                      </a:r>
                      <a:endParaRPr lang="en-US" sz="1600" b="0" i="0" u="none" strike="noStrike" dirty="0">
                        <a:solidFill>
                          <a:srgbClr val="000000"/>
                        </a:solidFill>
                        <a:effectLst/>
                        <a:latin typeface="Calibri"/>
                      </a:endParaRPr>
                    </a:p>
                  </a:txBody>
                  <a:tcPr marL="12700" marR="12700" marT="12700" marB="0" anchor="ctr"/>
                </a:tc>
              </a:tr>
              <a:tr h="812169">
                <a:tc>
                  <a:txBody>
                    <a:bodyPr/>
                    <a:lstStyle/>
                    <a:p>
                      <a:pPr algn="ctr" fontAlgn="ctr"/>
                      <a:r>
                        <a:rPr lang="en-US" sz="1800" u="none" strike="noStrike" dirty="0" smtClean="0">
                          <a:effectLst/>
                        </a:rPr>
                        <a:t>High</a:t>
                      </a: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Graph execution time of meaningful </a:t>
                      </a:r>
                      <a:r>
                        <a:rPr lang="en-US" sz="1600" u="none" strike="noStrike" dirty="0">
                          <a:effectLst/>
                        </a:rPr>
                        <a:t>application </a:t>
                      </a:r>
                      <a:r>
                        <a:rPr lang="en-US" sz="1600" u="none" strike="noStrike" dirty="0" smtClean="0">
                          <a:effectLst/>
                        </a:rPr>
                        <a:t>query</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Analyze trends of data on a weekly or monthly basis</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Analyze trends of data on a weekly or monthly basis</a:t>
                      </a:r>
                      <a:endParaRPr lang="en-US" sz="1600" b="0" i="0" u="none" strike="noStrike" dirty="0">
                        <a:solidFill>
                          <a:srgbClr val="000000"/>
                        </a:solidFill>
                        <a:effectLst/>
                        <a:latin typeface="Calibri"/>
                      </a:endParaRPr>
                    </a:p>
                  </a:txBody>
                  <a:tcPr marL="12700" marR="12700" marT="12700" marB="0" anchor="ctr"/>
                </a:tc>
              </a:tr>
            </a:tbl>
          </a:graphicData>
        </a:graphic>
      </p:graphicFrame>
    </p:spTree>
    <p:extLst>
      <p:ext uri="{BB962C8B-B14F-4D97-AF65-F5344CB8AC3E}">
        <p14:creationId xmlns:p14="http://schemas.microsoft.com/office/powerpoint/2010/main" val="310682499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customers typically monitor?</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725321137"/>
              </p:ext>
            </p:extLst>
          </p:nvPr>
        </p:nvGraphicFramePr>
        <p:xfrm>
          <a:off x="692177" y="1159701"/>
          <a:ext cx="7973389" cy="4737651"/>
        </p:xfrm>
        <a:graphic>
          <a:graphicData uri="http://schemas.openxmlformats.org/drawingml/2006/table">
            <a:tbl>
              <a:tblPr firstRow="1">
                <a:tableStyleId>{3B4B98B0-60AC-42C2-AFA5-B58CD77FA1E5}</a:tableStyleId>
              </a:tblPr>
              <a:tblGrid>
                <a:gridCol w="890800"/>
                <a:gridCol w="2278111"/>
                <a:gridCol w="2453350"/>
                <a:gridCol w="2351128"/>
              </a:tblGrid>
              <a:tr h="812169">
                <a:tc>
                  <a:txBody>
                    <a:bodyPr/>
                    <a:lstStyle/>
                    <a:p>
                      <a:pPr algn="ctr" fontAlgn="ctr"/>
                      <a:r>
                        <a:rPr lang="en-US" sz="1800" u="none" strike="noStrike" dirty="0" smtClean="0">
                          <a:effectLst/>
                        </a:rPr>
                        <a:t>Complexity</a:t>
                      </a:r>
                      <a:endParaRPr lang="en-US" sz="1800" b="1" i="0" u="none" strike="noStrike" dirty="0">
                        <a:solidFill>
                          <a:srgbClr val="FFFFFF"/>
                        </a:solidFill>
                        <a:effectLst/>
                        <a:latin typeface="Calibri"/>
                      </a:endParaRPr>
                    </a:p>
                  </a:txBody>
                  <a:tcPr marL="12700" marR="12700" marT="12700" marB="0" anchor="ctr"/>
                </a:tc>
                <a:tc>
                  <a:txBody>
                    <a:bodyPr/>
                    <a:lstStyle/>
                    <a:p>
                      <a:pPr algn="ctr" fontAlgn="ctr"/>
                      <a:r>
                        <a:rPr lang="en-US" sz="1800" u="none" strike="noStrike" dirty="0">
                          <a:effectLst/>
                        </a:rPr>
                        <a:t>SQL Server Query Performance</a:t>
                      </a:r>
                      <a:endParaRPr lang="en-US" sz="1800" b="1" i="0" u="none" strike="noStrike" dirty="0">
                        <a:solidFill>
                          <a:srgbClr val="FFFFFF"/>
                        </a:solidFill>
                        <a:effectLst/>
                        <a:latin typeface="Calibri"/>
                      </a:endParaRPr>
                    </a:p>
                  </a:txBody>
                  <a:tcPr marL="12700" marR="12700" marT="12700" marB="0" anchor="ctr"/>
                </a:tc>
                <a:tc>
                  <a:txBody>
                    <a:bodyPr/>
                    <a:lstStyle/>
                    <a:p>
                      <a:pPr algn="ctr" fontAlgn="ctr"/>
                      <a:r>
                        <a:rPr lang="en-US" sz="1800" u="none" strike="noStrike">
                          <a:effectLst/>
                        </a:rPr>
                        <a:t>SQL Server General Performance</a:t>
                      </a:r>
                      <a:endParaRPr lang="en-US" sz="1800" b="1" i="0" u="none" strike="noStrike">
                        <a:solidFill>
                          <a:srgbClr val="FFFFFF"/>
                        </a:solidFill>
                        <a:effectLst/>
                        <a:latin typeface="Calibri"/>
                      </a:endParaRPr>
                    </a:p>
                  </a:txBody>
                  <a:tcPr marL="12700" marR="12700" marT="12700" marB="0" anchor="ctr"/>
                </a:tc>
                <a:tc>
                  <a:txBody>
                    <a:bodyPr/>
                    <a:lstStyle/>
                    <a:p>
                      <a:pPr algn="ctr" fontAlgn="ctr"/>
                      <a:r>
                        <a:rPr lang="en-US" sz="1800" u="none" strike="noStrike" dirty="0">
                          <a:effectLst/>
                        </a:rPr>
                        <a:t>Windows Performance</a:t>
                      </a:r>
                      <a:endParaRPr lang="en-US" sz="1800" b="1" i="0" u="none" strike="noStrike" dirty="0">
                        <a:solidFill>
                          <a:srgbClr val="FFFFFF"/>
                        </a:solidFill>
                        <a:effectLst/>
                        <a:latin typeface="Calibri"/>
                      </a:endParaRPr>
                    </a:p>
                  </a:txBody>
                  <a:tcPr marL="12700" marR="12700" marT="12700" marB="0" anchor="ctr"/>
                </a:tc>
              </a:tr>
              <a:tr h="1015210">
                <a:tc>
                  <a:txBody>
                    <a:bodyPr/>
                    <a:lstStyle/>
                    <a:p>
                      <a:pPr algn="ctr" fontAlgn="ctr"/>
                      <a:r>
                        <a:rPr lang="en-US" sz="1800" u="none" strike="noStrike" dirty="0" smtClean="0">
                          <a:effectLst/>
                        </a:rPr>
                        <a:t>Low</a:t>
                      </a: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Query snapshots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solidFill>
                            <a:srgbClr val="FFFFFF"/>
                          </a:solidFill>
                          <a:effectLst/>
                        </a:rPr>
                        <a:t>Basic</a:t>
                      </a:r>
                      <a:r>
                        <a:rPr lang="en-US" sz="1600" u="none" strike="noStrike" baseline="0" dirty="0" smtClean="0">
                          <a:solidFill>
                            <a:srgbClr val="FFFFFF"/>
                          </a:solidFill>
                          <a:effectLst/>
                        </a:rPr>
                        <a:t> </a:t>
                      </a:r>
                      <a:r>
                        <a:rPr lang="en-US" sz="1600" u="none" strike="noStrike" dirty="0" smtClean="0">
                          <a:solidFill>
                            <a:srgbClr val="FFFFFF"/>
                          </a:solidFill>
                          <a:effectLst/>
                        </a:rPr>
                        <a:t>SQL </a:t>
                      </a:r>
                      <a:r>
                        <a:rPr lang="en-US" sz="1600" u="none" strike="noStrike" dirty="0">
                          <a:solidFill>
                            <a:srgbClr val="FFFFFF"/>
                          </a:solidFill>
                          <a:effectLst/>
                        </a:rPr>
                        <a:t>counters</a:t>
                      </a:r>
                      <a:endParaRPr lang="en-US" sz="1600" b="0" i="0" u="none" strike="noStrike" dirty="0">
                        <a:solidFill>
                          <a:srgbClr val="FFFFFF"/>
                        </a:solidFill>
                        <a:effectLst/>
                        <a:latin typeface="Calibri"/>
                      </a:endParaRPr>
                    </a:p>
                  </a:txBody>
                  <a:tcPr marL="12700" marR="12700" marT="12700" marB="0" anchor="ctr">
                    <a:solidFill>
                      <a:srgbClr val="4F81BD"/>
                    </a:solidFill>
                  </a:tcPr>
                </a:tc>
                <a:tc>
                  <a:txBody>
                    <a:bodyPr/>
                    <a:lstStyle/>
                    <a:p>
                      <a:pPr algn="l" fontAlgn="ctr"/>
                      <a:r>
                        <a:rPr lang="en-US" sz="1600" u="none" strike="noStrike" dirty="0" smtClean="0">
                          <a:solidFill>
                            <a:srgbClr val="FFFFFF"/>
                          </a:solidFill>
                          <a:effectLst/>
                        </a:rPr>
                        <a:t>Basic</a:t>
                      </a:r>
                      <a:r>
                        <a:rPr lang="en-US" sz="1600" u="none" strike="noStrike" baseline="0" dirty="0" smtClean="0">
                          <a:solidFill>
                            <a:srgbClr val="FFFFFF"/>
                          </a:solidFill>
                          <a:effectLst/>
                        </a:rPr>
                        <a:t> </a:t>
                      </a:r>
                      <a:r>
                        <a:rPr lang="en-US" sz="1600" u="none" strike="noStrike" dirty="0" smtClean="0">
                          <a:solidFill>
                            <a:srgbClr val="FFFFFF"/>
                          </a:solidFill>
                          <a:effectLst/>
                        </a:rPr>
                        <a:t>counters </a:t>
                      </a:r>
                      <a:r>
                        <a:rPr lang="en-US" sz="1600" u="none" strike="noStrike" dirty="0">
                          <a:solidFill>
                            <a:srgbClr val="FFFFFF"/>
                          </a:solidFill>
                          <a:effectLst/>
                        </a:rPr>
                        <a:t>(Processor, Memory, Storage)</a:t>
                      </a:r>
                      <a:endParaRPr lang="en-US" sz="1600" b="0" i="0" u="none" strike="noStrike" dirty="0">
                        <a:solidFill>
                          <a:srgbClr val="FFFFFF"/>
                        </a:solidFill>
                        <a:effectLst/>
                        <a:latin typeface="Calibri"/>
                      </a:endParaRPr>
                    </a:p>
                  </a:txBody>
                  <a:tcPr marL="12700" marR="12700" marT="12700" marB="0" anchor="ctr">
                    <a:solidFill>
                      <a:srgbClr val="4F81BD"/>
                    </a:solidFill>
                  </a:tcPr>
                </a:tc>
              </a:tr>
              <a:tr h="1082893">
                <a:tc>
                  <a:txBody>
                    <a:bodyPr/>
                    <a:lstStyle/>
                    <a:p>
                      <a:pPr algn="ctr" fontAlgn="ct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Sample </a:t>
                      </a:r>
                      <a:r>
                        <a:rPr lang="en-US" sz="1600" u="none" strike="noStrike" dirty="0" smtClean="0">
                          <a:effectLst/>
                        </a:rPr>
                        <a:t>statement execution </a:t>
                      </a:r>
                      <a:r>
                        <a:rPr lang="en-US" sz="1600" u="none" strike="noStrike" dirty="0">
                          <a:effectLst/>
                        </a:rPr>
                        <a:t>data from </a:t>
                      </a:r>
                      <a:r>
                        <a:rPr lang="en-US" sz="1600" u="none" strike="noStrike" dirty="0" smtClean="0">
                          <a:effectLst/>
                        </a:rPr>
                        <a:t>DMVs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Trend SQL waits</a:t>
                      </a:r>
                      <a:r>
                        <a:rPr lang="en-US" sz="1600" u="none" strike="noStrike" dirty="0">
                          <a:effectLst/>
                        </a:rPr>
                        <a:t>, file waits, using </a:t>
                      </a:r>
                      <a:r>
                        <a:rPr lang="en-US" sz="1600" u="none" strike="noStrike" dirty="0" smtClean="0">
                          <a:effectLst/>
                        </a:rPr>
                        <a:t>DMVs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solidFill>
                            <a:srgbClr val="FFFFFF"/>
                          </a:solidFill>
                          <a:effectLst/>
                        </a:rPr>
                        <a:t>Counters </a:t>
                      </a:r>
                      <a:r>
                        <a:rPr lang="en-US" sz="1600" u="none" strike="noStrike" dirty="0">
                          <a:solidFill>
                            <a:srgbClr val="FFFFFF"/>
                          </a:solidFill>
                          <a:effectLst/>
                        </a:rPr>
                        <a:t>from related systems (hypervisor host, </a:t>
                      </a:r>
                      <a:r>
                        <a:rPr lang="en-US" sz="1600" u="none" strike="noStrike" dirty="0" smtClean="0">
                          <a:solidFill>
                            <a:srgbClr val="FFFFFF"/>
                          </a:solidFill>
                          <a:effectLst/>
                        </a:rPr>
                        <a:t>apps</a:t>
                      </a:r>
                      <a:r>
                        <a:rPr lang="en-US" sz="1600" u="none" strike="noStrike" dirty="0">
                          <a:solidFill>
                            <a:srgbClr val="FFFFFF"/>
                          </a:solidFill>
                          <a:effectLst/>
                        </a:rPr>
                        <a:t>, </a:t>
                      </a:r>
                      <a:r>
                        <a:rPr lang="en-US" sz="1600" u="none" strike="noStrike" dirty="0" smtClean="0">
                          <a:solidFill>
                            <a:srgbClr val="FFFFFF"/>
                          </a:solidFill>
                          <a:effectLst/>
                        </a:rPr>
                        <a:t>etc.)</a:t>
                      </a:r>
                      <a:endParaRPr lang="en-US" sz="1600" b="0" i="0" u="none" strike="noStrike" dirty="0">
                        <a:solidFill>
                          <a:srgbClr val="FFFFFF"/>
                        </a:solidFill>
                        <a:effectLst/>
                        <a:latin typeface="Calibri"/>
                      </a:endParaRPr>
                    </a:p>
                  </a:txBody>
                  <a:tcPr marL="12700" marR="12700" marT="12700" marB="0" anchor="ctr">
                    <a:solidFill>
                      <a:srgbClr val="4F81BD"/>
                    </a:solidFill>
                  </a:tcPr>
                </a:tc>
              </a:tr>
              <a:tr h="1015210">
                <a:tc>
                  <a:txBody>
                    <a:bodyPr/>
                    <a:lstStyle/>
                    <a:p>
                      <a:pPr algn="ctr" fontAlgn="ct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Measure workloads with server</a:t>
                      </a:r>
                      <a:r>
                        <a:rPr lang="en-US" sz="1600" u="none" strike="noStrike" baseline="0" dirty="0" smtClean="0">
                          <a:effectLst/>
                        </a:rPr>
                        <a:t> side</a:t>
                      </a:r>
                      <a:r>
                        <a:rPr lang="en-US" sz="1600" u="none" strike="noStrike" dirty="0" smtClean="0">
                          <a:effectLst/>
                        </a:rPr>
                        <a:t> trace or extended events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Graph trends in index usage</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Correlate </a:t>
                      </a:r>
                      <a:r>
                        <a:rPr lang="en-US" sz="1600" u="none" strike="noStrike" dirty="0" smtClean="0">
                          <a:effectLst/>
                        </a:rPr>
                        <a:t>server side </a:t>
                      </a:r>
                      <a:r>
                        <a:rPr lang="en-US" sz="1600" u="none" strike="noStrike" dirty="0">
                          <a:effectLst/>
                        </a:rPr>
                        <a:t>traces </a:t>
                      </a:r>
                      <a:r>
                        <a:rPr lang="en-US" sz="1600" u="none" strike="noStrike" dirty="0" smtClean="0">
                          <a:effectLst/>
                        </a:rPr>
                        <a:t>with</a:t>
                      </a:r>
                      <a:r>
                        <a:rPr lang="en-US" sz="1600" u="none" strike="noStrike" baseline="0" dirty="0" smtClean="0">
                          <a:effectLst/>
                        </a:rPr>
                        <a:t> </a:t>
                      </a:r>
                      <a:r>
                        <a:rPr lang="en-US" sz="1600" u="none" strike="noStrike" baseline="0" dirty="0" err="1" smtClean="0">
                          <a:effectLst/>
                        </a:rPr>
                        <a:t>perfmon</a:t>
                      </a:r>
                      <a:r>
                        <a:rPr lang="en-US" sz="1600" u="none" strike="noStrike" dirty="0" smtClean="0">
                          <a:effectLst/>
                        </a:rPr>
                        <a:t> </a:t>
                      </a:r>
                      <a:r>
                        <a:rPr lang="en-US" sz="1600" u="none" strike="noStrike" dirty="0">
                          <a:effectLst/>
                        </a:rPr>
                        <a:t>data</a:t>
                      </a:r>
                      <a:endParaRPr lang="en-US" sz="1600" b="0" i="0" u="none" strike="noStrike" dirty="0">
                        <a:solidFill>
                          <a:srgbClr val="000000"/>
                        </a:solidFill>
                        <a:effectLst/>
                        <a:latin typeface="Calibri"/>
                      </a:endParaRPr>
                    </a:p>
                  </a:txBody>
                  <a:tcPr marL="12700" marR="12700" marT="12700" marB="0" anchor="ctr"/>
                </a:tc>
              </a:tr>
              <a:tr h="812169">
                <a:tc>
                  <a:txBody>
                    <a:bodyPr/>
                    <a:lstStyle/>
                    <a:p>
                      <a:pPr algn="ctr" fontAlgn="ctr"/>
                      <a:r>
                        <a:rPr lang="en-US" sz="1800" u="none" strike="noStrike" dirty="0" smtClean="0">
                          <a:effectLst/>
                        </a:rPr>
                        <a:t>High</a:t>
                      </a: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Graph execution time of meaningful </a:t>
                      </a:r>
                      <a:r>
                        <a:rPr lang="en-US" sz="1600" u="none" strike="noStrike" dirty="0">
                          <a:effectLst/>
                        </a:rPr>
                        <a:t>application </a:t>
                      </a:r>
                      <a:r>
                        <a:rPr lang="en-US" sz="1600" u="none" strike="noStrike" dirty="0" smtClean="0">
                          <a:effectLst/>
                        </a:rPr>
                        <a:t>query</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a:effectLst/>
                        </a:rPr>
                        <a:t>Analyze trends of data on a weekly or monthly basis</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Analyze trends of data on a weekly or monthly basis</a:t>
                      </a:r>
                      <a:endParaRPr lang="en-US" sz="1600" b="0" i="0" u="none" strike="noStrike" dirty="0">
                        <a:solidFill>
                          <a:srgbClr val="000000"/>
                        </a:solidFill>
                        <a:effectLst/>
                        <a:latin typeface="Calibri"/>
                      </a:endParaRPr>
                    </a:p>
                  </a:txBody>
                  <a:tcPr marL="12700" marR="12700" marT="12700" marB="0" anchor="ctr"/>
                </a:tc>
              </a:tr>
            </a:tbl>
          </a:graphicData>
        </a:graphic>
      </p:graphicFrame>
    </p:spTree>
    <p:extLst>
      <p:ext uri="{BB962C8B-B14F-4D97-AF65-F5344CB8AC3E}">
        <p14:creationId xmlns:p14="http://schemas.microsoft.com/office/powerpoint/2010/main" val="256024098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The Care and Feeding Of a Database Application</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729488966"/>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bl>
          </a:graphicData>
        </a:graphic>
      </p:graphicFrame>
    </p:spTree>
    <p:extLst>
      <p:ext uri="{BB962C8B-B14F-4D97-AF65-F5344CB8AC3E}">
        <p14:creationId xmlns:p14="http://schemas.microsoft.com/office/powerpoint/2010/main" val="165298382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most meaningful for you?</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56685738"/>
              </p:ext>
            </p:extLst>
          </p:nvPr>
        </p:nvGraphicFramePr>
        <p:xfrm>
          <a:off x="692177" y="1159701"/>
          <a:ext cx="7973389" cy="4737651"/>
        </p:xfrm>
        <a:graphic>
          <a:graphicData uri="http://schemas.openxmlformats.org/drawingml/2006/table">
            <a:tbl>
              <a:tblPr firstRow="1">
                <a:tableStyleId>{3B4B98B0-60AC-42C2-AFA5-B58CD77FA1E5}</a:tableStyleId>
              </a:tblPr>
              <a:tblGrid>
                <a:gridCol w="890800"/>
                <a:gridCol w="2278111"/>
                <a:gridCol w="2453350"/>
                <a:gridCol w="2351128"/>
              </a:tblGrid>
              <a:tr h="812169">
                <a:tc>
                  <a:txBody>
                    <a:bodyPr/>
                    <a:lstStyle/>
                    <a:p>
                      <a:pPr algn="ctr" fontAlgn="ctr"/>
                      <a:r>
                        <a:rPr lang="en-US" sz="1800" u="none" strike="noStrike" dirty="0" smtClean="0">
                          <a:effectLst/>
                        </a:rPr>
                        <a:t>Complexity</a:t>
                      </a:r>
                      <a:endParaRPr lang="en-US" sz="1800" b="1" i="0" u="none" strike="noStrike" dirty="0">
                        <a:solidFill>
                          <a:srgbClr val="FFFFFF"/>
                        </a:solidFill>
                        <a:effectLst/>
                        <a:latin typeface="Calibri"/>
                      </a:endParaRPr>
                    </a:p>
                  </a:txBody>
                  <a:tcPr marL="12700" marR="12700" marT="12700" marB="0" anchor="ctr"/>
                </a:tc>
                <a:tc>
                  <a:txBody>
                    <a:bodyPr/>
                    <a:lstStyle/>
                    <a:p>
                      <a:pPr algn="ctr" fontAlgn="ctr"/>
                      <a:r>
                        <a:rPr lang="en-US" sz="1800" u="none" strike="noStrike" dirty="0">
                          <a:effectLst/>
                        </a:rPr>
                        <a:t>SQL Server Query Performance</a:t>
                      </a:r>
                      <a:endParaRPr lang="en-US" sz="1800" b="1" i="0" u="none" strike="noStrike" dirty="0">
                        <a:solidFill>
                          <a:srgbClr val="FFFFFF"/>
                        </a:solidFill>
                        <a:effectLst/>
                        <a:latin typeface="Calibri"/>
                      </a:endParaRPr>
                    </a:p>
                  </a:txBody>
                  <a:tcPr marL="12700" marR="12700" marT="12700" marB="0" anchor="ctr"/>
                </a:tc>
                <a:tc>
                  <a:txBody>
                    <a:bodyPr/>
                    <a:lstStyle/>
                    <a:p>
                      <a:pPr algn="ctr" fontAlgn="ctr"/>
                      <a:r>
                        <a:rPr lang="en-US" sz="1800" u="none" strike="noStrike">
                          <a:effectLst/>
                        </a:rPr>
                        <a:t>SQL Server General Performance</a:t>
                      </a:r>
                      <a:endParaRPr lang="en-US" sz="1800" b="1" i="0" u="none" strike="noStrike">
                        <a:solidFill>
                          <a:srgbClr val="FFFFFF"/>
                        </a:solidFill>
                        <a:effectLst/>
                        <a:latin typeface="Calibri"/>
                      </a:endParaRPr>
                    </a:p>
                  </a:txBody>
                  <a:tcPr marL="12700" marR="12700" marT="12700" marB="0" anchor="ctr"/>
                </a:tc>
                <a:tc>
                  <a:txBody>
                    <a:bodyPr/>
                    <a:lstStyle/>
                    <a:p>
                      <a:pPr algn="ctr" fontAlgn="ctr"/>
                      <a:r>
                        <a:rPr lang="en-US" sz="1800" u="none" strike="noStrike" dirty="0">
                          <a:effectLst/>
                        </a:rPr>
                        <a:t>Windows Performance</a:t>
                      </a:r>
                      <a:endParaRPr lang="en-US" sz="1800" b="1" i="0" u="none" strike="noStrike" dirty="0">
                        <a:solidFill>
                          <a:srgbClr val="FFFFFF"/>
                        </a:solidFill>
                        <a:effectLst/>
                        <a:latin typeface="Calibri"/>
                      </a:endParaRPr>
                    </a:p>
                  </a:txBody>
                  <a:tcPr marL="12700" marR="12700" marT="12700" marB="0" anchor="ctr"/>
                </a:tc>
              </a:tr>
              <a:tr h="1015210">
                <a:tc>
                  <a:txBody>
                    <a:bodyPr/>
                    <a:lstStyle/>
                    <a:p>
                      <a:pPr algn="ctr" fontAlgn="ctr"/>
                      <a:r>
                        <a:rPr lang="en-US" sz="1800" u="none" strike="noStrike" dirty="0" smtClean="0">
                          <a:effectLst/>
                        </a:rPr>
                        <a:t>Low</a:t>
                      </a: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Query snapshots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Basic</a:t>
                      </a:r>
                      <a:r>
                        <a:rPr lang="en-US" sz="1600" u="none" strike="noStrike" baseline="0" dirty="0" smtClean="0">
                          <a:effectLst/>
                        </a:rPr>
                        <a:t> </a:t>
                      </a:r>
                      <a:r>
                        <a:rPr lang="en-US" sz="1600" u="none" strike="noStrike" dirty="0" smtClean="0">
                          <a:effectLst/>
                        </a:rPr>
                        <a:t>SQL </a:t>
                      </a:r>
                      <a:r>
                        <a:rPr lang="en-US" sz="1600" u="none" strike="noStrike" dirty="0">
                          <a:effectLst/>
                        </a:rPr>
                        <a:t>counters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Basic</a:t>
                      </a:r>
                      <a:r>
                        <a:rPr lang="en-US" sz="1600" u="none" strike="noStrike" baseline="0" dirty="0" smtClean="0">
                          <a:effectLst/>
                        </a:rPr>
                        <a:t> </a:t>
                      </a:r>
                      <a:r>
                        <a:rPr lang="en-US" sz="1600" u="none" strike="noStrike" dirty="0" smtClean="0">
                          <a:effectLst/>
                        </a:rPr>
                        <a:t>counters </a:t>
                      </a:r>
                      <a:r>
                        <a:rPr lang="en-US" sz="1600" u="none" strike="noStrike" dirty="0">
                          <a:effectLst/>
                        </a:rPr>
                        <a:t>(Processor, Memory, Storage)</a:t>
                      </a:r>
                      <a:endParaRPr lang="en-US" sz="1600" b="0" i="0" u="none" strike="noStrike" dirty="0">
                        <a:solidFill>
                          <a:srgbClr val="000000"/>
                        </a:solidFill>
                        <a:effectLst/>
                        <a:latin typeface="Calibri"/>
                      </a:endParaRPr>
                    </a:p>
                  </a:txBody>
                  <a:tcPr marL="12700" marR="12700" marT="12700" marB="0" anchor="ctr"/>
                </a:tc>
              </a:tr>
              <a:tr h="1082893">
                <a:tc>
                  <a:txBody>
                    <a:bodyPr/>
                    <a:lstStyle/>
                    <a:p>
                      <a:pPr algn="ctr" fontAlgn="ct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Sample </a:t>
                      </a:r>
                      <a:r>
                        <a:rPr lang="en-US" sz="1600" u="none" strike="noStrike" dirty="0" smtClean="0">
                          <a:effectLst/>
                        </a:rPr>
                        <a:t>statement execution </a:t>
                      </a:r>
                      <a:r>
                        <a:rPr lang="en-US" sz="1600" u="none" strike="noStrike" dirty="0">
                          <a:effectLst/>
                        </a:rPr>
                        <a:t>data from </a:t>
                      </a:r>
                      <a:r>
                        <a:rPr lang="en-US" sz="1600" u="none" strike="noStrike" dirty="0" smtClean="0">
                          <a:effectLst/>
                        </a:rPr>
                        <a:t>DMVs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solidFill>
                            <a:srgbClr val="FFFFFF"/>
                          </a:solidFill>
                          <a:effectLst/>
                        </a:rPr>
                        <a:t>Trend SQL waits</a:t>
                      </a:r>
                      <a:r>
                        <a:rPr lang="en-US" sz="1600" u="none" strike="noStrike" dirty="0">
                          <a:solidFill>
                            <a:srgbClr val="FFFFFF"/>
                          </a:solidFill>
                          <a:effectLst/>
                        </a:rPr>
                        <a:t>, file waits, using </a:t>
                      </a:r>
                      <a:r>
                        <a:rPr lang="en-US" sz="1600" u="none" strike="noStrike" dirty="0" smtClean="0">
                          <a:solidFill>
                            <a:srgbClr val="FFFFFF"/>
                          </a:solidFill>
                          <a:effectLst/>
                        </a:rPr>
                        <a:t>DMVs</a:t>
                      </a:r>
                      <a:endParaRPr lang="en-US" sz="1600" b="0" i="0" u="none" strike="noStrike" dirty="0">
                        <a:solidFill>
                          <a:srgbClr val="FFFFFF"/>
                        </a:solidFill>
                        <a:effectLst/>
                        <a:latin typeface="Calibri"/>
                      </a:endParaRPr>
                    </a:p>
                  </a:txBody>
                  <a:tcPr marL="12700" marR="12700" marT="12700" marB="0" anchor="ctr">
                    <a:solidFill>
                      <a:srgbClr val="4F81BD"/>
                    </a:solidFill>
                  </a:tcPr>
                </a:tc>
                <a:tc>
                  <a:txBody>
                    <a:bodyPr/>
                    <a:lstStyle/>
                    <a:p>
                      <a:pPr algn="l" fontAlgn="ctr"/>
                      <a:r>
                        <a:rPr lang="en-US" sz="1600" u="none" strike="noStrike" dirty="0" smtClean="0">
                          <a:effectLst/>
                        </a:rPr>
                        <a:t>Counters </a:t>
                      </a:r>
                      <a:r>
                        <a:rPr lang="en-US" sz="1600" u="none" strike="noStrike" dirty="0">
                          <a:effectLst/>
                        </a:rPr>
                        <a:t>from related systems (hypervisor host, </a:t>
                      </a:r>
                      <a:r>
                        <a:rPr lang="en-US" sz="1600" u="none" strike="noStrike" dirty="0" smtClean="0">
                          <a:effectLst/>
                        </a:rPr>
                        <a:t>apps</a:t>
                      </a:r>
                      <a:r>
                        <a:rPr lang="en-US" sz="1600" u="none" strike="noStrike" dirty="0">
                          <a:effectLst/>
                        </a:rPr>
                        <a:t>, </a:t>
                      </a:r>
                      <a:r>
                        <a:rPr lang="en-US" sz="1600" u="none" strike="noStrike" dirty="0" smtClean="0">
                          <a:effectLst/>
                        </a:rPr>
                        <a:t>etc.)</a:t>
                      </a:r>
                      <a:endParaRPr lang="en-US" sz="1600" b="0" i="0" u="none" strike="noStrike" dirty="0">
                        <a:solidFill>
                          <a:srgbClr val="000000"/>
                        </a:solidFill>
                        <a:effectLst/>
                        <a:latin typeface="Calibri"/>
                      </a:endParaRPr>
                    </a:p>
                  </a:txBody>
                  <a:tcPr marL="12700" marR="12700" marT="12700" marB="0" anchor="ctr"/>
                </a:tc>
              </a:tr>
              <a:tr h="1015210">
                <a:tc>
                  <a:txBody>
                    <a:bodyPr/>
                    <a:lstStyle/>
                    <a:p>
                      <a:pPr algn="ctr" fontAlgn="ct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effectLst/>
                        </a:rPr>
                        <a:t>Measure workloads with server</a:t>
                      </a:r>
                      <a:r>
                        <a:rPr lang="en-US" sz="1600" u="none" strike="noStrike" baseline="0" dirty="0" smtClean="0">
                          <a:effectLst/>
                        </a:rPr>
                        <a:t> side</a:t>
                      </a:r>
                      <a:r>
                        <a:rPr lang="en-US" sz="1600" u="none" strike="noStrike" dirty="0" smtClean="0">
                          <a:effectLst/>
                        </a:rPr>
                        <a:t> trace or extended events</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Graph trends in index usage</a:t>
                      </a:r>
                      <a:endParaRPr lang="en-US" sz="16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Correlate </a:t>
                      </a:r>
                      <a:r>
                        <a:rPr lang="en-US" sz="1600" u="none" strike="noStrike" dirty="0" smtClean="0">
                          <a:effectLst/>
                        </a:rPr>
                        <a:t>server side </a:t>
                      </a:r>
                      <a:r>
                        <a:rPr lang="en-US" sz="1600" u="none" strike="noStrike" dirty="0">
                          <a:effectLst/>
                        </a:rPr>
                        <a:t>traces </a:t>
                      </a:r>
                      <a:r>
                        <a:rPr lang="en-US" sz="1600" u="none" strike="noStrike" dirty="0" smtClean="0">
                          <a:effectLst/>
                        </a:rPr>
                        <a:t>with</a:t>
                      </a:r>
                      <a:r>
                        <a:rPr lang="en-US" sz="1600" u="none" strike="noStrike" baseline="0" dirty="0" smtClean="0">
                          <a:effectLst/>
                        </a:rPr>
                        <a:t> </a:t>
                      </a:r>
                      <a:r>
                        <a:rPr lang="en-US" sz="1600" u="none" strike="noStrike" baseline="0" dirty="0" err="1" smtClean="0">
                          <a:effectLst/>
                        </a:rPr>
                        <a:t>perfmon</a:t>
                      </a:r>
                      <a:r>
                        <a:rPr lang="en-US" sz="1600" u="none" strike="noStrike" dirty="0" smtClean="0">
                          <a:effectLst/>
                        </a:rPr>
                        <a:t> </a:t>
                      </a:r>
                      <a:r>
                        <a:rPr lang="en-US" sz="1600" u="none" strike="noStrike" dirty="0">
                          <a:effectLst/>
                        </a:rPr>
                        <a:t>data</a:t>
                      </a:r>
                      <a:endParaRPr lang="en-US" sz="1600" b="0" i="0" u="none" strike="noStrike" dirty="0">
                        <a:solidFill>
                          <a:srgbClr val="000000"/>
                        </a:solidFill>
                        <a:effectLst/>
                        <a:latin typeface="Calibri"/>
                      </a:endParaRPr>
                    </a:p>
                  </a:txBody>
                  <a:tcPr marL="12700" marR="12700" marT="12700" marB="0" anchor="ctr"/>
                </a:tc>
              </a:tr>
              <a:tr h="812169">
                <a:tc>
                  <a:txBody>
                    <a:bodyPr/>
                    <a:lstStyle/>
                    <a:p>
                      <a:pPr algn="ctr" fontAlgn="ctr"/>
                      <a:r>
                        <a:rPr lang="en-US" sz="1800" u="none" strike="noStrike" dirty="0" smtClean="0">
                          <a:effectLst/>
                        </a:rPr>
                        <a:t>High</a:t>
                      </a:r>
                      <a:endParaRPr lang="en-US" sz="1800" b="0" i="0" u="none" strike="noStrike" dirty="0">
                        <a:solidFill>
                          <a:srgbClr val="000000"/>
                        </a:solidFill>
                        <a:effectLst/>
                        <a:latin typeface="Calibri"/>
                      </a:endParaRPr>
                    </a:p>
                  </a:txBody>
                  <a:tcPr marL="12700" marR="12700" marT="12700" marB="0" anchor="ctr"/>
                </a:tc>
                <a:tc>
                  <a:txBody>
                    <a:bodyPr/>
                    <a:lstStyle/>
                    <a:p>
                      <a:pPr algn="l" fontAlgn="ctr"/>
                      <a:r>
                        <a:rPr lang="en-US" sz="1600" u="none" strike="noStrike" dirty="0" smtClean="0">
                          <a:solidFill>
                            <a:srgbClr val="FFFFFF"/>
                          </a:solidFill>
                          <a:effectLst/>
                        </a:rPr>
                        <a:t>Graph execution time of meaningful </a:t>
                      </a:r>
                      <a:r>
                        <a:rPr lang="en-US" sz="1600" u="none" strike="noStrike" dirty="0">
                          <a:solidFill>
                            <a:srgbClr val="FFFFFF"/>
                          </a:solidFill>
                          <a:effectLst/>
                        </a:rPr>
                        <a:t>application </a:t>
                      </a:r>
                      <a:r>
                        <a:rPr lang="en-US" sz="1600" u="none" strike="noStrike" dirty="0" smtClean="0">
                          <a:solidFill>
                            <a:srgbClr val="FFFFFF"/>
                          </a:solidFill>
                          <a:effectLst/>
                        </a:rPr>
                        <a:t>query</a:t>
                      </a:r>
                      <a:endParaRPr lang="en-US" sz="1600" b="0" i="0" u="none" strike="noStrike" dirty="0">
                        <a:solidFill>
                          <a:srgbClr val="FFFFFF"/>
                        </a:solidFill>
                        <a:effectLst/>
                        <a:latin typeface="Calibri"/>
                      </a:endParaRPr>
                    </a:p>
                  </a:txBody>
                  <a:tcPr marL="12700" marR="12700" marT="12700" marB="0" anchor="ctr">
                    <a:solidFill>
                      <a:srgbClr val="4F81BD"/>
                    </a:solidFill>
                  </a:tcPr>
                </a:tc>
                <a:tc>
                  <a:txBody>
                    <a:bodyPr/>
                    <a:lstStyle/>
                    <a:p>
                      <a:pPr algn="l" fontAlgn="ctr"/>
                      <a:r>
                        <a:rPr lang="en-US" sz="1600" u="none" strike="noStrike">
                          <a:effectLst/>
                        </a:rPr>
                        <a:t>Analyze trends of data on a weekly or monthly basis</a:t>
                      </a:r>
                      <a:endParaRPr lang="en-US" sz="1600" b="0" i="0" u="none" strike="noStrike">
                        <a:solidFill>
                          <a:srgbClr val="000000"/>
                        </a:solidFill>
                        <a:effectLst/>
                        <a:latin typeface="Calibri"/>
                      </a:endParaRPr>
                    </a:p>
                  </a:txBody>
                  <a:tcPr marL="12700" marR="12700" marT="12700" marB="0" anchor="ctr"/>
                </a:tc>
                <a:tc>
                  <a:txBody>
                    <a:bodyPr/>
                    <a:lstStyle/>
                    <a:p>
                      <a:pPr algn="l" fontAlgn="ctr"/>
                      <a:r>
                        <a:rPr lang="en-US" sz="1600" u="none" strike="noStrike" dirty="0">
                          <a:effectLst/>
                        </a:rPr>
                        <a:t>Analyze trends of data on a weekly or monthly basis</a:t>
                      </a:r>
                      <a:endParaRPr lang="en-US" sz="1600" b="0" i="0" u="none" strike="noStrike" dirty="0">
                        <a:solidFill>
                          <a:srgbClr val="000000"/>
                        </a:solidFill>
                        <a:effectLst/>
                        <a:latin typeface="Calibri"/>
                      </a:endParaRPr>
                    </a:p>
                  </a:txBody>
                  <a:tcPr marL="12700" marR="12700" marT="12700" marB="0" anchor="ctr"/>
                </a:tc>
              </a:tr>
            </a:tbl>
          </a:graphicData>
        </a:graphic>
      </p:graphicFrame>
    </p:spTree>
    <p:extLst>
      <p:ext uri="{BB962C8B-B14F-4D97-AF65-F5344CB8AC3E}">
        <p14:creationId xmlns:p14="http://schemas.microsoft.com/office/powerpoint/2010/main" val="245643355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The solution: split monitoring.</a:t>
            </a:r>
            <a:endParaRPr lang="en-US" dirty="0"/>
          </a:p>
        </p:txBody>
      </p:sp>
      <p:sp>
        <p:nvSpPr>
          <p:cNvPr id="5" name="Text Placeholder 4"/>
          <p:cNvSpPr>
            <a:spLocks noGrp="1"/>
          </p:cNvSpPr>
          <p:nvPr>
            <p:ph type="body" idx="1"/>
          </p:nvPr>
        </p:nvSpPr>
        <p:spPr/>
        <p:txBody>
          <a:bodyPr/>
          <a:lstStyle/>
          <a:p>
            <a:pPr marL="0" indent="0">
              <a:buNone/>
            </a:pPr>
            <a:r>
              <a:rPr lang="en-US" dirty="0" smtClean="0"/>
              <a:t>Your customers need monitoring for:</a:t>
            </a:r>
          </a:p>
          <a:p>
            <a:pPr marL="0" indent="0">
              <a:buNone/>
            </a:pPr>
            <a:endParaRPr lang="en-US" dirty="0" smtClean="0"/>
          </a:p>
          <a:p>
            <a:r>
              <a:rPr lang="en-US" dirty="0" smtClean="0"/>
              <a:t>Availability: ping times, connection tests, errors in event logs</a:t>
            </a:r>
          </a:p>
          <a:p>
            <a:endParaRPr lang="en-US" dirty="0" smtClean="0"/>
          </a:p>
          <a:p>
            <a:r>
              <a:rPr lang="en-US" dirty="0" smtClean="0"/>
              <a:t>Performance: </a:t>
            </a:r>
            <a:r>
              <a:rPr lang="en-US" dirty="0" err="1" smtClean="0"/>
              <a:t>Perfmon</a:t>
            </a:r>
            <a:r>
              <a:rPr lang="en-US" dirty="0" smtClean="0"/>
              <a:t> counters from BrentOzar.com/go/</a:t>
            </a:r>
            <a:r>
              <a:rPr lang="en-US" dirty="0" err="1" smtClean="0"/>
              <a:t>perfmon</a:t>
            </a:r>
            <a:endParaRPr lang="en-US" dirty="0" smtClean="0"/>
          </a:p>
          <a:p>
            <a:endParaRPr lang="en-US" dirty="0" smtClean="0"/>
          </a:p>
          <a:p>
            <a:r>
              <a:rPr lang="en-US" dirty="0" smtClean="0"/>
              <a:t>Any mainstream tool can accomplish this goal, typically $500-$1k per server</a:t>
            </a:r>
          </a:p>
          <a:p>
            <a:endParaRPr lang="en-US" dirty="0"/>
          </a:p>
          <a:p>
            <a:r>
              <a:rPr lang="en-US" dirty="0" smtClean="0"/>
              <a:t>At your largest and most critical clients, you need monitoring for:</a:t>
            </a:r>
          </a:p>
          <a:p>
            <a:pPr lvl="1"/>
            <a:r>
              <a:rPr lang="en-US" dirty="0" smtClean="0"/>
              <a:t>Average execution time of your most meaningful application queries</a:t>
            </a:r>
          </a:p>
          <a:p>
            <a:pPr lvl="1"/>
            <a:r>
              <a:rPr lang="en-US" dirty="0" smtClean="0"/>
              <a:t>List of top 10 resource-consuming queries per week</a:t>
            </a:r>
            <a:endParaRPr lang="en-US" dirty="0"/>
          </a:p>
          <a:p>
            <a:pPr lvl="1"/>
            <a:r>
              <a:rPr lang="en-US" dirty="0" smtClean="0"/>
              <a:t>Index utilization – </a:t>
            </a:r>
            <a:r>
              <a:rPr lang="en-US" dirty="0" err="1" smtClean="0"/>
              <a:t>sp_BlitzIndex</a:t>
            </a:r>
            <a:r>
              <a:rPr lang="en-US" dirty="0" smtClean="0"/>
              <a:t>® copy/pasted into Excel</a:t>
            </a:r>
          </a:p>
        </p:txBody>
      </p:sp>
    </p:spTree>
    <p:extLst>
      <p:ext uri="{BB962C8B-B14F-4D97-AF65-F5344CB8AC3E}">
        <p14:creationId xmlns:p14="http://schemas.microsoft.com/office/powerpoint/2010/main" val="35958534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Your performance monitoring needs</a:t>
            </a:r>
            <a:endParaRPr lang="en-US" dirty="0"/>
          </a:p>
        </p:txBody>
      </p:sp>
      <p:sp>
        <p:nvSpPr>
          <p:cNvPr id="5" name="Text Placeholder 4"/>
          <p:cNvSpPr>
            <a:spLocks noGrp="1"/>
          </p:cNvSpPr>
          <p:nvPr>
            <p:ph type="body" idx="1"/>
          </p:nvPr>
        </p:nvSpPr>
        <p:spPr/>
        <p:txBody>
          <a:bodyPr/>
          <a:lstStyle/>
          <a:p>
            <a:pPr marL="0" indent="0">
              <a:buNone/>
            </a:pPr>
            <a:r>
              <a:rPr lang="en-US" dirty="0" smtClean="0"/>
              <a:t>At your largest and most critical clients, you need monitoring for:</a:t>
            </a:r>
          </a:p>
          <a:p>
            <a:pPr lvl="1"/>
            <a:r>
              <a:rPr lang="en-US" dirty="0" smtClean="0"/>
              <a:t>Average execution time of your most meaningful application queries</a:t>
            </a:r>
          </a:p>
          <a:p>
            <a:pPr lvl="1"/>
            <a:r>
              <a:rPr lang="en-US" dirty="0" smtClean="0"/>
              <a:t>List of top 10 resource-consuming queries per week</a:t>
            </a:r>
            <a:endParaRPr lang="en-US" dirty="0"/>
          </a:p>
          <a:p>
            <a:pPr lvl="1"/>
            <a:r>
              <a:rPr lang="en-US" dirty="0" smtClean="0"/>
              <a:t>Index utilization – </a:t>
            </a:r>
            <a:r>
              <a:rPr lang="en-US" dirty="0" err="1" smtClean="0"/>
              <a:t>sp_BlitzIndex</a:t>
            </a:r>
            <a:r>
              <a:rPr lang="en-US" dirty="0" smtClean="0"/>
              <a:t>® copy/pasted into Excel</a:t>
            </a:r>
          </a:p>
          <a:p>
            <a:endParaRPr lang="en-US" dirty="0"/>
          </a:p>
          <a:p>
            <a:pPr marL="0" indent="0">
              <a:buNone/>
            </a:pPr>
            <a:r>
              <a:rPr lang="en-US" dirty="0" smtClean="0"/>
              <a:t>Ways to gather it:</a:t>
            </a:r>
          </a:p>
          <a:p>
            <a:pPr lvl="1"/>
            <a:r>
              <a:rPr lang="en-US" dirty="0" smtClean="0"/>
              <a:t>Build telemetry into your application </a:t>
            </a:r>
          </a:p>
          <a:p>
            <a:pPr lvl="1"/>
            <a:r>
              <a:rPr lang="en-US" dirty="0" smtClean="0"/>
              <a:t>Have your support staff or the customer’s IT staff run </a:t>
            </a:r>
            <a:r>
              <a:rPr lang="en-US" dirty="0" err="1" smtClean="0"/>
              <a:t>sp_BlitzCache</a:t>
            </a:r>
            <a:r>
              <a:rPr lang="en-US" dirty="0" smtClean="0"/>
              <a:t>®, </a:t>
            </a:r>
            <a:r>
              <a:rPr lang="en-US" dirty="0" err="1" smtClean="0"/>
              <a:t>sp_BlitzIndex</a:t>
            </a:r>
            <a:r>
              <a:rPr lang="en-US" dirty="0" smtClean="0"/>
              <a:t>® and export the data to spreadsheet/file</a:t>
            </a:r>
          </a:p>
          <a:p>
            <a:pPr lvl="1"/>
            <a:r>
              <a:rPr lang="en-US" dirty="0" smtClean="0"/>
              <a:t>SQL Sentry Performance Advisor</a:t>
            </a:r>
          </a:p>
          <a:p>
            <a:pPr lvl="1"/>
            <a:r>
              <a:rPr lang="en-US" dirty="0" smtClean="0"/>
              <a:t>Dell (Quest) Spotlight on SQL Server Enterprise</a:t>
            </a:r>
          </a:p>
          <a:p>
            <a:pPr lvl="1"/>
            <a:r>
              <a:rPr lang="en-US" dirty="0" err="1" smtClean="0"/>
              <a:t>Idera</a:t>
            </a:r>
            <a:r>
              <a:rPr lang="en-US" dirty="0" smtClean="0"/>
              <a:t> SQL Diagnostic Manager</a:t>
            </a:r>
          </a:p>
        </p:txBody>
      </p:sp>
    </p:spTree>
    <p:extLst>
      <p:ext uri="{BB962C8B-B14F-4D97-AF65-F5344CB8AC3E}">
        <p14:creationId xmlns:p14="http://schemas.microsoft.com/office/powerpoint/2010/main" val="2561126895"/>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The Care and Feeding Of a Database Application</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1914283658"/>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bl>
          </a:graphicData>
        </a:graphic>
      </p:graphicFrame>
    </p:spTree>
    <p:extLst>
      <p:ext uri="{BB962C8B-B14F-4D97-AF65-F5344CB8AC3E}">
        <p14:creationId xmlns:p14="http://schemas.microsoft.com/office/powerpoint/2010/main" val="258779229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lstStyle/>
          <a:p>
            <a:r>
              <a:rPr lang="en-US" dirty="0" smtClean="0"/>
              <a:t>Tune indexes</a:t>
            </a:r>
            <a:endParaRPr lang="en-US" dirty="0"/>
          </a:p>
        </p:txBody>
      </p:sp>
    </p:spTree>
    <p:extLst>
      <p:ext uri="{BB962C8B-B14F-4D97-AF65-F5344CB8AC3E}">
        <p14:creationId xmlns:p14="http://schemas.microsoft.com/office/powerpoint/2010/main" val="109508416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Two options to tune indexes</a:t>
            </a:r>
            <a:endParaRPr lang="en-US" dirty="0"/>
          </a:p>
        </p:txBody>
      </p:sp>
      <p:sp>
        <p:nvSpPr>
          <p:cNvPr id="5" name="Text Placeholder 4"/>
          <p:cNvSpPr>
            <a:spLocks noGrp="1"/>
          </p:cNvSpPr>
          <p:nvPr>
            <p:ph type="body" idx="1"/>
          </p:nvPr>
        </p:nvSpPr>
        <p:spPr/>
        <p:txBody>
          <a:bodyPr/>
          <a:lstStyle/>
          <a:p>
            <a:pPr marL="0" indent="0">
              <a:buNone/>
            </a:pPr>
            <a:r>
              <a:rPr lang="en-US" dirty="0" smtClean="0"/>
              <a:t>The sealed-box approach used by MS SharePoint, Dynamics:</a:t>
            </a:r>
          </a:p>
          <a:p>
            <a:r>
              <a:rPr lang="en-US" dirty="0" smtClean="0"/>
              <a:t>Under no circumstances is a customer allowed to touch the database.</a:t>
            </a:r>
          </a:p>
          <a:p>
            <a:r>
              <a:rPr lang="en-US" dirty="0" smtClean="0"/>
              <a:t>Change indexes, views, stored procs, </a:t>
            </a:r>
            <a:r>
              <a:rPr lang="en-US" dirty="0" err="1" smtClean="0"/>
              <a:t>etc</a:t>
            </a:r>
            <a:r>
              <a:rPr lang="en-US" dirty="0" smtClean="0"/>
              <a:t>, and you lose support.</a:t>
            </a:r>
          </a:p>
          <a:p>
            <a:r>
              <a:rPr lang="en-US" dirty="0" smtClean="0"/>
              <a:t>When the customer experiences performance problems, they contact the vendor, and the vendor gets remote access to the SQL Server.</a:t>
            </a:r>
          </a:p>
          <a:p>
            <a:r>
              <a:rPr lang="en-US" dirty="0" smtClean="0"/>
              <a:t>The vendor may make short-term recommendations for the customer, but usually any changes are built into the next version of the software, which comes out later.</a:t>
            </a:r>
          </a:p>
          <a:p>
            <a:endParaRPr lang="en-US" dirty="0" smtClean="0"/>
          </a:p>
          <a:p>
            <a:pPr marL="0" indent="0">
              <a:buNone/>
            </a:pPr>
            <a:r>
              <a:rPr lang="en-US" dirty="0" smtClean="0"/>
              <a:t>The customer-tuned approach used by SAP, Relativity:</a:t>
            </a:r>
          </a:p>
          <a:p>
            <a:r>
              <a:rPr lang="en-US" dirty="0" smtClean="0"/>
              <a:t>Vendors ship a set of starter indexes.</a:t>
            </a:r>
          </a:p>
          <a:p>
            <a:r>
              <a:rPr lang="en-US" dirty="0" smtClean="0"/>
              <a:t>Customer DBA teams create, alter, and disable indexes to reflect how the application is used in their environment.</a:t>
            </a:r>
            <a:endParaRPr lang="en-US" dirty="0"/>
          </a:p>
        </p:txBody>
      </p:sp>
    </p:spTree>
    <p:extLst>
      <p:ext uri="{BB962C8B-B14F-4D97-AF65-F5344CB8AC3E}">
        <p14:creationId xmlns:p14="http://schemas.microsoft.com/office/powerpoint/2010/main" val="271144919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sealed box approach</a:t>
            </a:r>
            <a:endParaRPr lang="en-US" dirty="0"/>
          </a:p>
        </p:txBody>
      </p:sp>
      <p:sp>
        <p:nvSpPr>
          <p:cNvPr id="3" name="Text Placeholder 2"/>
          <p:cNvSpPr>
            <a:spLocks noGrp="1"/>
          </p:cNvSpPr>
          <p:nvPr>
            <p:ph type="body" idx="1"/>
          </p:nvPr>
        </p:nvSpPr>
        <p:spPr/>
        <p:txBody>
          <a:bodyPr/>
          <a:lstStyle/>
          <a:p>
            <a:r>
              <a:rPr lang="en-US" dirty="0" smtClean="0"/>
              <a:t>Your support team needs a “gold standard” database from each version</a:t>
            </a:r>
            <a:endParaRPr lang="en-US" dirty="0"/>
          </a:p>
          <a:p>
            <a:r>
              <a:rPr lang="en-US" dirty="0" smtClean="0"/>
              <a:t>Ideally, they also need a way to detect whether the customer’s database has drifted from the gold standard version</a:t>
            </a:r>
          </a:p>
          <a:p>
            <a:pPr lvl="1"/>
            <a:r>
              <a:rPr lang="en-US" dirty="0" err="1" smtClean="0"/>
              <a:t>sp_BlitzIndex</a:t>
            </a:r>
            <a:r>
              <a:rPr lang="en-US" dirty="0" smtClean="0"/>
              <a:t>® can be a simple sanity check – look for heaps, too many indexes</a:t>
            </a:r>
            <a:endParaRPr lang="en-US" dirty="0"/>
          </a:p>
          <a:p>
            <a:r>
              <a:rPr lang="en-US" dirty="0" smtClean="0"/>
              <a:t>They need a list of harmless changes,</a:t>
            </a:r>
            <a:r>
              <a:rPr lang="en-US" dirty="0"/>
              <a:t> </a:t>
            </a:r>
            <a:r>
              <a:rPr lang="en-US" dirty="0" smtClean="0"/>
              <a:t>versus showstoppers:</a:t>
            </a:r>
          </a:p>
          <a:p>
            <a:pPr lvl="1"/>
            <a:r>
              <a:rPr lang="en-US" dirty="0" smtClean="0"/>
              <a:t>Added fields to tables</a:t>
            </a:r>
          </a:p>
          <a:p>
            <a:pPr lvl="1"/>
            <a:r>
              <a:rPr lang="en-US" dirty="0" smtClean="0"/>
              <a:t>Dropped clustered indexes</a:t>
            </a:r>
          </a:p>
          <a:p>
            <a:pPr lvl="1"/>
            <a:r>
              <a:rPr lang="en-US" dirty="0" smtClean="0"/>
              <a:t>Dropped/disabled </a:t>
            </a:r>
            <a:r>
              <a:rPr lang="en-US" dirty="0" err="1" smtClean="0"/>
              <a:t>nonclustered</a:t>
            </a:r>
            <a:r>
              <a:rPr lang="en-US" dirty="0" smtClean="0"/>
              <a:t> indexes</a:t>
            </a:r>
          </a:p>
          <a:p>
            <a:pPr lvl="1"/>
            <a:r>
              <a:rPr lang="en-US" dirty="0" smtClean="0"/>
              <a:t>Added indexes</a:t>
            </a:r>
          </a:p>
          <a:p>
            <a:pPr lvl="1"/>
            <a:r>
              <a:rPr lang="en-US" dirty="0" smtClean="0"/>
              <a:t>Added indexed views</a:t>
            </a:r>
          </a:p>
          <a:p>
            <a:r>
              <a:rPr lang="en-US" dirty="0" smtClean="0"/>
              <a:t>They need an escalation process – and typically this involves sales</a:t>
            </a:r>
          </a:p>
        </p:txBody>
      </p:sp>
    </p:spTree>
    <p:extLst>
      <p:ext uri="{BB962C8B-B14F-4D97-AF65-F5344CB8AC3E}">
        <p14:creationId xmlns:p14="http://schemas.microsoft.com/office/powerpoint/2010/main" val="4131475101"/>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customer-tuned approach</a:t>
            </a:r>
            <a:endParaRPr lang="en-US" dirty="0"/>
          </a:p>
        </p:txBody>
      </p:sp>
      <p:sp>
        <p:nvSpPr>
          <p:cNvPr id="3" name="Text Placeholder 2"/>
          <p:cNvSpPr>
            <a:spLocks noGrp="1"/>
          </p:cNvSpPr>
          <p:nvPr>
            <p:ph type="body" idx="1"/>
          </p:nvPr>
        </p:nvSpPr>
        <p:spPr/>
        <p:txBody>
          <a:bodyPr/>
          <a:lstStyle/>
          <a:p>
            <a:r>
              <a:rPr lang="en-US" dirty="0" smtClean="0"/>
              <a:t>Your packaged app should aim for &lt;= 5 </a:t>
            </a:r>
            <a:r>
              <a:rPr lang="en-US" dirty="0" err="1" smtClean="0"/>
              <a:t>nonclustered</a:t>
            </a:r>
            <a:r>
              <a:rPr lang="en-US" dirty="0" smtClean="0"/>
              <a:t> indexes per table</a:t>
            </a:r>
          </a:p>
          <a:p>
            <a:r>
              <a:rPr lang="en-US" dirty="0" smtClean="0"/>
              <a:t>Your deployment scripts need to gracefully handle indexes that don’t exist, or extra indexes</a:t>
            </a:r>
          </a:p>
          <a:p>
            <a:endParaRPr lang="en-US" dirty="0" smtClean="0"/>
          </a:p>
          <a:p>
            <a:r>
              <a:rPr lang="en-US" dirty="0" smtClean="0"/>
              <a:t>It’s okay if customers disable indexes: encourage them to drop rather than disabling</a:t>
            </a:r>
          </a:p>
          <a:p>
            <a:r>
              <a:rPr lang="en-US" dirty="0" smtClean="0"/>
              <a:t>Your support team still needs a “gold standard” database and drift detection tools because critical indexes may have gone missing</a:t>
            </a:r>
          </a:p>
          <a:p>
            <a:pPr lvl="1"/>
            <a:r>
              <a:rPr lang="en-US" dirty="0" err="1" smtClean="0"/>
              <a:t>sp_BlitzIndex</a:t>
            </a:r>
            <a:r>
              <a:rPr lang="en-US" dirty="0" smtClean="0"/>
              <a:t>® looking for high-value missing indexes is a short-term fix</a:t>
            </a:r>
          </a:p>
          <a:p>
            <a:endParaRPr lang="en-US" dirty="0" smtClean="0"/>
          </a:p>
          <a:p>
            <a:r>
              <a:rPr lang="en-US" dirty="0" smtClean="0"/>
              <a:t>Point customers to index training resources: </a:t>
            </a:r>
            <a:br>
              <a:rPr lang="en-US" dirty="0" smtClean="0"/>
            </a:br>
            <a:r>
              <a:rPr lang="en-US" dirty="0" smtClean="0"/>
              <a:t>SQL Server Central’s Stairway to SQL </a:t>
            </a:r>
            <a:r>
              <a:rPr lang="en-US" dirty="0"/>
              <a:t>Server Indexes:</a:t>
            </a:r>
            <a:br>
              <a:rPr lang="en-US" dirty="0"/>
            </a:br>
            <a:r>
              <a:rPr lang="en-US" dirty="0">
                <a:hlinkClick r:id="rId2"/>
              </a:rPr>
              <a:t>http://www.sqlservercentral.com/stairway/72399</a:t>
            </a:r>
            <a:r>
              <a:rPr lang="en-US" dirty="0" smtClean="0">
                <a:hlinkClick r:id="rId2"/>
              </a:rPr>
              <a:t>/</a:t>
            </a:r>
            <a:endParaRPr lang="en-US" dirty="0" smtClean="0"/>
          </a:p>
          <a:p>
            <a:pPr marL="0" indent="0">
              <a:buNone/>
            </a:pPr>
            <a:endParaRPr lang="en-US" dirty="0"/>
          </a:p>
        </p:txBody>
      </p:sp>
    </p:spTree>
    <p:extLst>
      <p:ext uri="{BB962C8B-B14F-4D97-AF65-F5344CB8AC3E}">
        <p14:creationId xmlns:p14="http://schemas.microsoft.com/office/powerpoint/2010/main" val="3117790938"/>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The Care and Feeding Of a Database Application</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7392388"/>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bl>
          </a:graphicData>
        </a:graphic>
      </p:graphicFrame>
    </p:spTree>
    <p:extLst>
      <p:ext uri="{BB962C8B-B14F-4D97-AF65-F5344CB8AC3E}">
        <p14:creationId xmlns:p14="http://schemas.microsoft.com/office/powerpoint/2010/main" val="372976920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lstStyle/>
          <a:p>
            <a:r>
              <a:rPr lang="en-US" dirty="0" smtClean="0"/>
              <a:t>Tune indexes</a:t>
            </a:r>
            <a:endParaRPr lang="en-US" dirty="0"/>
          </a:p>
        </p:txBody>
      </p:sp>
    </p:spTree>
    <p:extLst>
      <p:ext uri="{BB962C8B-B14F-4D97-AF65-F5344CB8AC3E}">
        <p14:creationId xmlns:p14="http://schemas.microsoft.com/office/powerpoint/2010/main" val="351338971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The Care and Feeding Of a Database Application</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2734992280"/>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bl>
          </a:graphicData>
        </a:graphic>
      </p:graphicFrame>
    </p:spTree>
    <p:extLst>
      <p:ext uri="{BB962C8B-B14F-4D97-AF65-F5344CB8AC3E}">
        <p14:creationId xmlns:p14="http://schemas.microsoft.com/office/powerpoint/2010/main" val="23634690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You can’t tune what you can’t see.</a:t>
            </a:r>
            <a:endParaRPr lang="en-US" dirty="0"/>
          </a:p>
        </p:txBody>
      </p:sp>
      <p:sp>
        <p:nvSpPr>
          <p:cNvPr id="5" name="Text Placeholder 4"/>
          <p:cNvSpPr>
            <a:spLocks noGrp="1"/>
          </p:cNvSpPr>
          <p:nvPr>
            <p:ph type="body" idx="1"/>
          </p:nvPr>
        </p:nvSpPr>
        <p:spPr/>
        <p:txBody>
          <a:bodyPr/>
          <a:lstStyle/>
          <a:p>
            <a:r>
              <a:rPr lang="en-US" dirty="0" smtClean="0"/>
              <a:t>The customer has to give you remote access to clear, unbiased data.</a:t>
            </a:r>
          </a:p>
          <a:p>
            <a:r>
              <a:rPr lang="en-US" dirty="0" smtClean="0"/>
              <a:t>Example: SQL Sentry Performance Advisor’s cloud-based reports</a:t>
            </a:r>
          </a:p>
          <a:p>
            <a:r>
              <a:rPr lang="en-US" dirty="0"/>
              <a:t>On a monthly/weekly basis:</a:t>
            </a:r>
          </a:p>
          <a:p>
            <a:pPr marL="857250" lvl="1" indent="-457200">
              <a:buFont typeface="Arial"/>
              <a:buChar char="•"/>
            </a:pPr>
            <a:r>
              <a:rPr lang="en-US" dirty="0"/>
              <a:t>The customer builds a list of the top resource-intensive queries (using </a:t>
            </a:r>
            <a:r>
              <a:rPr lang="en-US" dirty="0" err="1"/>
              <a:t>sp_BlitzCache</a:t>
            </a:r>
            <a:r>
              <a:rPr lang="en-US" dirty="0"/>
              <a:t> or your monitoring tool)</a:t>
            </a:r>
          </a:p>
          <a:p>
            <a:pPr marL="857250" lvl="1" indent="-457200">
              <a:buFont typeface="Arial"/>
              <a:buChar char="•"/>
            </a:pPr>
            <a:r>
              <a:rPr lang="en-US" dirty="0"/>
              <a:t>Whoever’s managing indexes tries to mitigate the problems with indexing first</a:t>
            </a:r>
          </a:p>
          <a:p>
            <a:pPr marL="857250" lvl="1" indent="-457200">
              <a:buFont typeface="Arial"/>
              <a:buChar char="•"/>
            </a:pPr>
            <a:r>
              <a:rPr lang="en-US" dirty="0"/>
              <a:t>The list is then handed off to the vendor to improve it with code</a:t>
            </a:r>
          </a:p>
          <a:p>
            <a:pPr marL="857250" lvl="1" indent="-457200">
              <a:buFont typeface="Arial"/>
              <a:buChar char="•"/>
            </a:pPr>
            <a:r>
              <a:rPr lang="en-US" dirty="0"/>
              <a:t>The vendor communicates which ones will be fixed in a future version of code, or which ones are expected to be at that level of resource usage</a:t>
            </a:r>
          </a:p>
          <a:p>
            <a:pPr marL="0" indent="0">
              <a:buNone/>
            </a:pPr>
            <a:endParaRPr lang="en-US" dirty="0"/>
          </a:p>
        </p:txBody>
      </p:sp>
    </p:spTree>
    <p:extLst>
      <p:ext uri="{BB962C8B-B14F-4D97-AF65-F5344CB8AC3E}">
        <p14:creationId xmlns:p14="http://schemas.microsoft.com/office/powerpoint/2010/main" val="335121237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altLang="en-US" dirty="0" smtClean="0"/>
              <a:t>Document your company’s defaults.</a:t>
            </a:r>
            <a:endParaRPr altLang="en-US" dirty="0" smtClean="0"/>
          </a:p>
        </p:txBody>
      </p:sp>
      <p:graphicFrame>
        <p:nvGraphicFramePr>
          <p:cNvPr id="2" name="Table 1"/>
          <p:cNvGraphicFramePr>
            <a:graphicFrameLocks noGrp="1"/>
          </p:cNvGraphicFramePr>
          <p:nvPr>
            <p:extLst>
              <p:ext uri="{D42A27DB-BD31-4B8C-83A1-F6EECF244321}">
                <p14:modId xmlns:p14="http://schemas.microsoft.com/office/powerpoint/2010/main" val="3063453772"/>
              </p:ext>
            </p:extLst>
          </p:nvPr>
        </p:nvGraphicFramePr>
        <p:xfrm>
          <a:off x="609600" y="1295400"/>
          <a:ext cx="7924800" cy="4023360"/>
        </p:xfrm>
        <a:graphic>
          <a:graphicData uri="http://schemas.openxmlformats.org/drawingml/2006/table">
            <a:tbl>
              <a:tblPr firstRow="1" bandRow="1">
                <a:tableStyleId>{5C22544A-7EE6-4342-B048-85BDC9FD1C3A}</a:tableStyleId>
              </a:tblPr>
              <a:tblGrid>
                <a:gridCol w="3276600"/>
                <a:gridCol w="2438400"/>
                <a:gridCol w="2209800"/>
              </a:tblGrid>
              <a:tr h="342496">
                <a:tc>
                  <a:txBody>
                    <a:bodyPr/>
                    <a:lstStyle/>
                    <a:p>
                      <a:endParaRPr lang="en-US" dirty="0"/>
                    </a:p>
                  </a:txBody>
                  <a:tcPr/>
                </a:tc>
                <a:tc>
                  <a:txBody>
                    <a:bodyPr/>
                    <a:lstStyle/>
                    <a:p>
                      <a:pPr algn="ctr"/>
                      <a:r>
                        <a:rPr lang="en-US" dirty="0" smtClean="0"/>
                        <a:t>Software Vendor</a:t>
                      </a:r>
                      <a:endParaRPr lang="en-US" dirty="0"/>
                    </a:p>
                  </a:txBody>
                  <a:tcPr/>
                </a:tc>
                <a:tc>
                  <a:txBody>
                    <a:bodyPr/>
                    <a:lstStyle/>
                    <a:p>
                      <a:pPr algn="ctr"/>
                      <a:r>
                        <a:rPr lang="en-US" dirty="0" smtClean="0"/>
                        <a:t>Customer</a:t>
                      </a:r>
                      <a:endParaRPr lang="en-US" dirty="0"/>
                    </a:p>
                  </a:txBody>
                  <a:tcPr/>
                </a:tc>
              </a:tr>
              <a:tr h="342496">
                <a:tc>
                  <a:txBody>
                    <a:bodyPr/>
                    <a:lstStyle/>
                    <a:p>
                      <a:r>
                        <a:rPr lang="en-US" dirty="0" smtClean="0"/>
                        <a:t>Design tables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Write queries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Deploy changes</a:t>
                      </a:r>
                      <a:endParaRPr lang="en-US" dirty="0"/>
                    </a:p>
                  </a:txBody>
                  <a:tcPr/>
                </a:tc>
                <a:tc>
                  <a:txBody>
                    <a:bodyPr/>
                    <a:lstStyle/>
                    <a:p>
                      <a:pPr algn="ctr"/>
                      <a:r>
                        <a:rPr lang="en-US" dirty="0" smtClean="0">
                          <a:latin typeface="Zapf Dingbats"/>
                          <a:ea typeface="Zapf Dingbats"/>
                          <a:cs typeface="Zapf Dingbats"/>
                          <a:sym typeface="Zapf Dingbats"/>
                        </a:rPr>
                        <a:t>✔</a:t>
                      </a:r>
                      <a:endParaRPr lang="en-US" dirty="0"/>
                    </a:p>
                  </a:txBody>
                  <a:tcPr/>
                </a:tc>
                <a:tc>
                  <a:txBody>
                    <a:bodyPr/>
                    <a:lstStyle/>
                    <a:p>
                      <a:pPr algn="ctr"/>
                      <a:endParaRPr lang="en-US" dirty="0"/>
                    </a:p>
                  </a:txBody>
                  <a:tcPr/>
                </a:tc>
              </a:tr>
              <a:tr h="342496">
                <a:tc>
                  <a:txBody>
                    <a:bodyPr/>
                    <a:lstStyle/>
                    <a:p>
                      <a:r>
                        <a:rPr lang="en-US" dirty="0" smtClean="0"/>
                        <a:t>Tune queries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Tune indexes</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Monitor performance</a:t>
                      </a:r>
                      <a:endParaRPr lang="en-US" dirty="0"/>
                    </a:p>
                  </a:txBody>
                  <a:tcPr/>
                </a:tc>
                <a:tc>
                  <a:txBody>
                    <a:bodyPr/>
                    <a:lstStyle/>
                    <a:p>
                      <a:pPr algn="ctr"/>
                      <a:endParaRPr lang="en-US" dirty="0"/>
                    </a:p>
                  </a:txBody>
                  <a:tcPr/>
                </a:tc>
                <a:tc>
                  <a:txBody>
                    <a:bodyPr/>
                    <a:lstStyle/>
                    <a:p>
                      <a:pPr algn="ctr"/>
                      <a:endParaRPr lang="en-US" dirty="0"/>
                    </a:p>
                  </a:txBody>
                  <a:tcPr/>
                </a:tc>
              </a:tr>
              <a:tr h="342496">
                <a:tc>
                  <a:txBody>
                    <a:bodyPr/>
                    <a:lstStyle/>
                    <a:p>
                      <a:r>
                        <a:rPr lang="en-US" dirty="0" smtClean="0"/>
                        <a:t>Troubleshoot outages</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Install &amp; configure SQL Server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Buy &amp; test hardware &amp; storage</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r h="342496">
                <a:tc>
                  <a:txBody>
                    <a:bodyPr/>
                    <a:lstStyle/>
                    <a:p>
                      <a:r>
                        <a:rPr lang="en-US" dirty="0" smtClean="0"/>
                        <a:t>Design &amp; test HA/DR</a:t>
                      </a:r>
                      <a:endParaRPr lang="en-US" dirty="0"/>
                    </a:p>
                  </a:txBody>
                  <a:tcPr/>
                </a:tc>
                <a:tc>
                  <a:txBody>
                    <a:bodyPr/>
                    <a:lstStyle/>
                    <a:p>
                      <a:pPr algn="ctr"/>
                      <a:endParaRPr lang="en-US" dirty="0"/>
                    </a:p>
                  </a:txBody>
                  <a:tcPr/>
                </a:tc>
                <a:tc>
                  <a:txBody>
                    <a:bodyPr/>
                    <a:lstStyle/>
                    <a:p>
                      <a:pPr marL="0" marR="0" indent="0" algn="ctr" defTabSz="914400" eaLnBrk="1" fontAlgn="base" latinLnBrk="0" hangingPunct="1">
                        <a:lnSpc>
                          <a:spcPct val="100000"/>
                        </a:lnSpc>
                        <a:spcBef>
                          <a:spcPct val="0"/>
                        </a:spcBef>
                        <a:spcAft>
                          <a:spcPct val="0"/>
                        </a:spcAft>
                        <a:buClrTx/>
                        <a:buSzTx/>
                        <a:buFontTx/>
                        <a:buNone/>
                        <a:tabLst/>
                        <a:defRPr/>
                      </a:pPr>
                      <a:r>
                        <a:rPr lang="en-US" dirty="0" smtClean="0">
                          <a:latin typeface="Zapf Dingbats"/>
                          <a:ea typeface="Zapf Dingbats"/>
                          <a:cs typeface="Zapf Dingbats"/>
                          <a:sym typeface="Zapf Dingbats"/>
                        </a:rPr>
                        <a:t>✔</a:t>
                      </a:r>
                      <a:endParaRPr lang="en-US" dirty="0" smtClean="0"/>
                    </a:p>
                  </a:txBody>
                  <a:tcPr/>
                </a:tc>
              </a:tr>
            </a:tbl>
          </a:graphicData>
        </a:graphic>
      </p:graphicFrame>
    </p:spTree>
    <p:extLst>
      <p:ext uri="{BB962C8B-B14F-4D97-AF65-F5344CB8AC3E}">
        <p14:creationId xmlns:p14="http://schemas.microsoft.com/office/powerpoint/2010/main" val="2472937756"/>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0" y="2157413"/>
            <a:ext cx="9144000" cy="2109787"/>
          </a:xfrm>
        </p:spPr>
        <p:txBody>
          <a:bodyPr/>
          <a:lstStyle/>
          <a:p>
            <a:pPr algn="ctr"/>
            <a:r>
              <a:rPr lang="en-US" sz="2400" dirty="0">
                <a:solidFill>
                  <a:schemeClr val="bg1">
                    <a:lumMod val="50000"/>
                  </a:schemeClr>
                </a:solidFill>
                <a:latin typeface="+mj-lt"/>
              </a:rPr>
              <a:t>Don’t forget to complete an online evaluation on </a:t>
            </a:r>
            <a:r>
              <a:rPr lang="en-US" sz="2400" dirty="0" err="1">
                <a:solidFill>
                  <a:schemeClr val="bg1">
                    <a:lumMod val="50000"/>
                  </a:schemeClr>
                </a:solidFill>
                <a:latin typeface="+mj-lt"/>
              </a:rPr>
              <a:t>EventBoard</a:t>
            </a:r>
            <a:r>
              <a:rPr lang="en-US" sz="2400" dirty="0">
                <a:solidFill>
                  <a:schemeClr val="bg1">
                    <a:lumMod val="50000"/>
                  </a:schemeClr>
                </a:solidFill>
                <a:latin typeface="+mj-lt"/>
              </a:rPr>
              <a:t>!</a:t>
            </a:r>
          </a:p>
          <a:p>
            <a:pPr algn="ctr">
              <a:spcBef>
                <a:spcPts val="0"/>
              </a:spcBef>
            </a:pPr>
            <a:r>
              <a:rPr lang="en-US" sz="2500" dirty="0">
                <a:solidFill>
                  <a:schemeClr val="tx1">
                    <a:lumMod val="65000"/>
                    <a:lumOff val="35000"/>
                  </a:schemeClr>
                </a:solidFill>
                <a:latin typeface="+mj-lt"/>
              </a:rPr>
              <a:t>Session: </a:t>
            </a:r>
            <a:r>
              <a:rPr lang="en-US" sz="2500" dirty="0" smtClean="0">
                <a:solidFill>
                  <a:schemeClr val="tx1">
                    <a:lumMod val="65000"/>
                    <a:lumOff val="35000"/>
                  </a:schemeClr>
                </a:solidFill>
                <a:latin typeface="+mj-lt"/>
              </a:rPr>
              <a:t>POSTCON05</a:t>
            </a:r>
            <a:endParaRPr lang="en-US" sz="2500" dirty="0">
              <a:solidFill>
                <a:schemeClr val="tx1">
                  <a:lumMod val="65000"/>
                  <a:lumOff val="35000"/>
                </a:schemeClr>
              </a:solidFill>
              <a:latin typeface="+mj-lt"/>
            </a:endParaRPr>
          </a:p>
          <a:p>
            <a:pPr algn="ctr">
              <a:spcBef>
                <a:spcPts val="0"/>
              </a:spcBef>
            </a:pPr>
            <a:r>
              <a:rPr lang="en-US" sz="2800" dirty="0">
                <a:latin typeface="+mj-lt"/>
              </a:rPr>
              <a:t>Developer's Guide to Tuning Somebody Else's SQL Server</a:t>
            </a:r>
          </a:p>
          <a:p>
            <a:pPr algn="ctr"/>
            <a:r>
              <a:rPr lang="en-US" sz="2400" dirty="0" smtClean="0">
                <a:solidFill>
                  <a:schemeClr val="bg1">
                    <a:lumMod val="50000"/>
                  </a:schemeClr>
                </a:solidFill>
                <a:latin typeface="+mj-lt"/>
              </a:rPr>
              <a:t>Your </a:t>
            </a:r>
            <a:r>
              <a:rPr lang="en-US" sz="2400" dirty="0">
                <a:solidFill>
                  <a:schemeClr val="bg1">
                    <a:lumMod val="50000"/>
                  </a:schemeClr>
                </a:solidFill>
                <a:latin typeface="+mj-lt"/>
              </a:rPr>
              <a:t>evaluation helps organizers build better conferences </a:t>
            </a:r>
            <a:br>
              <a:rPr lang="en-US" sz="2400" dirty="0">
                <a:solidFill>
                  <a:schemeClr val="bg1">
                    <a:lumMod val="50000"/>
                  </a:schemeClr>
                </a:solidFill>
                <a:latin typeface="+mj-lt"/>
              </a:rPr>
            </a:br>
            <a:r>
              <a:rPr lang="en-US" sz="2400" dirty="0">
                <a:solidFill>
                  <a:schemeClr val="bg1">
                    <a:lumMod val="50000"/>
                  </a:schemeClr>
                </a:solidFill>
                <a:latin typeface="+mj-lt"/>
              </a:rPr>
              <a:t>and helps speakers improve their sessions.</a:t>
            </a:r>
          </a:p>
        </p:txBody>
      </p:sp>
      <p:sp>
        <p:nvSpPr>
          <p:cNvPr id="4" name="Title 3"/>
          <p:cNvSpPr>
            <a:spLocks noGrp="1"/>
          </p:cNvSpPr>
          <p:nvPr>
            <p:ph type="title"/>
          </p:nvPr>
        </p:nvSpPr>
        <p:spPr>
          <a:xfrm>
            <a:off x="685800" y="663758"/>
            <a:ext cx="3661225" cy="762000"/>
          </a:xfrm>
        </p:spPr>
        <p:txBody>
          <a:bodyPr/>
          <a:lstStyle/>
          <a:p>
            <a:pPr algn="ctr"/>
            <a:r>
              <a:rPr lang="en-US" sz="4800" dirty="0">
                <a:solidFill>
                  <a:srgbClr val="144595"/>
                </a:solidFill>
                <a:cs typeface="Mangal" pitchFamily="18" charset="0"/>
              </a:rPr>
              <a:t>Questions?</a:t>
            </a:r>
          </a:p>
        </p:txBody>
      </p:sp>
      <p:sp>
        <p:nvSpPr>
          <p:cNvPr id="8" name="Title 3"/>
          <p:cNvSpPr txBox="1">
            <a:spLocks/>
          </p:cNvSpPr>
          <p:nvPr/>
        </p:nvSpPr>
        <p:spPr bwMode="auto">
          <a:xfrm>
            <a:off x="685800" y="4572000"/>
            <a:ext cx="7772400" cy="762000"/>
          </a:xfrm>
          <a:prstGeom prst="rect">
            <a:avLst/>
          </a:prstGeom>
          <a:noFill/>
          <a:ln w="9525">
            <a:noFill/>
            <a:miter lim="800000"/>
            <a:headEnd/>
            <a:tailEnd/>
          </a:ln>
        </p:spPr>
        <p:txBody>
          <a:bodyPr vert="horz" wrap="square" lIns="91430" tIns="45716" rIns="91430" bIns="45716" numCol="1" anchor="ctr" anchorCtr="0" compatLnSpc="1">
            <a:prstTxWarp prst="textNoShape">
              <a:avLst/>
            </a:prstTxWarp>
          </a:bodyPr>
          <a:lstStyle>
            <a:lvl1pPr marL="0" indent="0" algn="l" defTabSz="-13873163" rtl="0" eaLnBrk="1" fontAlgn="base" hangingPunct="1">
              <a:spcBef>
                <a:spcPct val="0"/>
              </a:spcBef>
              <a:spcAft>
                <a:spcPct val="0"/>
              </a:spcAft>
              <a:defRPr sz="2800" b="1">
                <a:solidFill>
                  <a:schemeClr val="tx1"/>
                </a:solidFill>
                <a:latin typeface="Myriad Pro" pitchFamily="34" charset="0"/>
                <a:ea typeface="+mj-ea"/>
                <a:cs typeface="Segoe UI" pitchFamily="34" charset="0"/>
              </a:defRPr>
            </a:lvl1pPr>
            <a:lvl2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2pPr>
            <a:lvl3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3pPr>
            <a:lvl4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4pPr>
            <a:lvl5pPr marL="342900" indent="-342900" algn="ctr" defTabSz="-13873163" rtl="0" eaLnBrk="1" fontAlgn="base" hangingPunct="1">
              <a:spcBef>
                <a:spcPct val="0"/>
              </a:spcBef>
              <a:spcAft>
                <a:spcPct val="0"/>
              </a:spcAft>
              <a:defRPr sz="2800" b="1">
                <a:solidFill>
                  <a:schemeClr val="tx2"/>
                </a:solidFill>
                <a:latin typeface="Myriad Pro" pitchFamily="34" charset="0"/>
                <a:cs typeface="Segoe UI" pitchFamily="34" charset="0"/>
              </a:defRPr>
            </a:lvl5pPr>
            <a:lvl6pPr marL="457200" algn="l" eaLnBrk="1" fontAlgn="base" hangingPunct="1">
              <a:spcBef>
                <a:spcPct val="0"/>
              </a:spcBef>
              <a:spcAft>
                <a:spcPct val="0"/>
              </a:spcAft>
              <a:defRPr sz="2800" b="1">
                <a:solidFill>
                  <a:schemeClr val="tx2">
                    <a:alpha val="100000"/>
                  </a:schemeClr>
                </a:solidFill>
                <a:latin typeface="Verdana"/>
              </a:defRPr>
            </a:lvl6pPr>
            <a:lvl7pPr marL="914400" algn="l" eaLnBrk="1" fontAlgn="base" hangingPunct="1">
              <a:spcBef>
                <a:spcPct val="0"/>
              </a:spcBef>
              <a:spcAft>
                <a:spcPct val="0"/>
              </a:spcAft>
              <a:defRPr sz="2800" b="1">
                <a:solidFill>
                  <a:schemeClr val="tx2">
                    <a:alpha val="100000"/>
                  </a:schemeClr>
                </a:solidFill>
                <a:latin typeface="Verdana"/>
              </a:defRPr>
            </a:lvl7pPr>
            <a:lvl8pPr marL="1371600" algn="l" eaLnBrk="1" fontAlgn="base" hangingPunct="1">
              <a:spcBef>
                <a:spcPct val="0"/>
              </a:spcBef>
              <a:spcAft>
                <a:spcPct val="0"/>
              </a:spcAft>
              <a:defRPr sz="2800" b="1">
                <a:solidFill>
                  <a:schemeClr val="tx2">
                    <a:alpha val="100000"/>
                  </a:schemeClr>
                </a:solidFill>
                <a:latin typeface="Verdana"/>
              </a:defRPr>
            </a:lvl8pPr>
            <a:lvl9pPr marL="1828800" algn="l" eaLnBrk="1" fontAlgn="base" hangingPunct="1">
              <a:spcBef>
                <a:spcPct val="0"/>
              </a:spcBef>
              <a:spcAft>
                <a:spcPct val="0"/>
              </a:spcAft>
              <a:defRPr sz="2800" b="1">
                <a:solidFill>
                  <a:schemeClr val="tx2">
                    <a:alpha val="100000"/>
                  </a:schemeClr>
                </a:solidFill>
                <a:latin typeface="Verdana"/>
              </a:defRPr>
            </a:lvl9pPr>
          </a:lstStyle>
          <a:p>
            <a:pPr algn="r"/>
            <a:r>
              <a:rPr lang="en-US" sz="4800" kern="0" dirty="0">
                <a:solidFill>
                  <a:srgbClr val="7884BB"/>
                </a:solidFill>
                <a:latin typeface="Calibri"/>
                <a:cs typeface="Mangal" pitchFamily="18" charset="0"/>
              </a:rPr>
              <a:t>Thank you!</a:t>
            </a:r>
          </a:p>
        </p:txBody>
      </p:sp>
      <p:pic>
        <p:nvPicPr>
          <p:cNvPr id="7" name="Picture 6"/>
          <p:cNvPicPr>
            <a:picLocks noChangeAspect="1"/>
          </p:cNvPicPr>
          <p:nvPr/>
        </p:nvPicPr>
        <p:blipFill>
          <a:blip r:embed="rId2" cstate="email">
            <a:clrChange>
              <a:clrFrom>
                <a:srgbClr val="F4F4F4"/>
              </a:clrFrom>
              <a:clrTo>
                <a:srgbClr val="F4F4F4">
                  <a:alpha val="0"/>
                </a:srgbClr>
              </a:clrTo>
            </a:clrChange>
            <a:extLst>
              <a:ext uri="{28A0092B-C50C-407E-A947-70E740481C1C}">
                <a14:useLocalDpi xmlns:a14="http://schemas.microsoft.com/office/drawing/2010/main" val="0"/>
              </a:ext>
            </a:extLst>
          </a:blip>
          <a:stretch>
            <a:fillRect/>
          </a:stretch>
        </p:blipFill>
        <p:spPr>
          <a:xfrm>
            <a:off x="6181834" y="381000"/>
            <a:ext cx="2093727" cy="1245932"/>
          </a:xfrm>
          <a:prstGeom prst="rect">
            <a:avLst/>
          </a:prstGeom>
        </p:spPr>
      </p:pic>
      <p:pic>
        <p:nvPicPr>
          <p:cNvPr id="9" name="Picture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381000" y="5002212"/>
            <a:ext cx="5396296" cy="155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90713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5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lstStyle/>
          <a:p>
            <a:endParaRPr lang="en-US"/>
          </a:p>
        </p:txBody>
      </p:sp>
      <p:sp>
        <p:nvSpPr>
          <p:cNvPr id="4" name="Title 3"/>
          <p:cNvSpPr>
            <a:spLocks noGrp="1"/>
          </p:cNvSpPr>
          <p:nvPr>
            <p:ph type="title"/>
          </p:nvPr>
        </p:nvSpPr>
        <p:spPr/>
        <p:txBody>
          <a:bodyPr/>
          <a:lstStyle/>
          <a:p>
            <a:r>
              <a:rPr lang="en-US" dirty="0" smtClean="0"/>
              <a:t>Design and test a HA/DR solution</a:t>
            </a:r>
            <a:endParaRPr lang="en-US" dirty="0"/>
          </a:p>
        </p:txBody>
      </p:sp>
    </p:spTree>
    <p:extLst>
      <p:ext uri="{BB962C8B-B14F-4D97-AF65-F5344CB8AC3E}">
        <p14:creationId xmlns:p14="http://schemas.microsoft.com/office/powerpoint/2010/main" val="182026861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6" name="Picture 5"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9144001" cy="6858001"/>
          </a:xfrm>
          <a:prstGeom prst="rect">
            <a:avLst/>
          </a:prstGeom>
        </p:spPr>
      </p:pic>
    </p:spTree>
    <p:extLst>
      <p:ext uri="{BB962C8B-B14F-4D97-AF65-F5344CB8AC3E}">
        <p14:creationId xmlns:p14="http://schemas.microsoft.com/office/powerpoint/2010/main" val="6794675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1" cy="6858000"/>
          </a:xfrm>
          <a:prstGeom prst="rect">
            <a:avLst/>
          </a:prstGeom>
        </p:spPr>
      </p:pic>
    </p:spTree>
    <p:extLst>
      <p:ext uri="{BB962C8B-B14F-4D97-AF65-F5344CB8AC3E}">
        <p14:creationId xmlns:p14="http://schemas.microsoft.com/office/powerpoint/2010/main" val="311091399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64" y="76200"/>
            <a:ext cx="9155164" cy="6818401"/>
          </a:xfrm>
          <a:prstGeom prst="rect">
            <a:avLst/>
          </a:prstGeom>
        </p:spPr>
      </p:pic>
    </p:spTree>
    <p:extLst>
      <p:ext uri="{BB962C8B-B14F-4D97-AF65-F5344CB8AC3E}">
        <p14:creationId xmlns:p14="http://schemas.microsoft.com/office/powerpoint/2010/main" val="259451030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High Availability gotchas for ISVs</a:t>
            </a:r>
            <a:endParaRPr lang="en-US" dirty="0"/>
          </a:p>
        </p:txBody>
      </p:sp>
      <p:sp>
        <p:nvSpPr>
          <p:cNvPr id="6" name="Text Placeholder 5"/>
          <p:cNvSpPr>
            <a:spLocks noGrp="1"/>
          </p:cNvSpPr>
          <p:nvPr>
            <p:ph type="body" idx="1"/>
          </p:nvPr>
        </p:nvSpPr>
        <p:spPr/>
        <p:txBody>
          <a:bodyPr/>
          <a:lstStyle/>
          <a:p>
            <a:r>
              <a:rPr lang="en-US" dirty="0" smtClean="0"/>
              <a:t>0/0 – bidirectional transactional replication usually means data model changes and conflict resolution</a:t>
            </a:r>
          </a:p>
          <a:p>
            <a:endParaRPr lang="en-US" dirty="0" smtClean="0"/>
          </a:p>
          <a:p>
            <a:r>
              <a:rPr lang="en-US" dirty="0" smtClean="0"/>
              <a:t>Failover Clustered Instances – everything fails over, including the server name. Totally transparent to your app – but things are down for a min.</a:t>
            </a:r>
          </a:p>
          <a:p>
            <a:endParaRPr lang="en-US" dirty="0" smtClean="0"/>
          </a:p>
          <a:p>
            <a:r>
              <a:rPr lang="en-US" dirty="0" smtClean="0"/>
              <a:t>Database Mirroring – individual databases fail over, but not logins, Agent jobs, groups of databases, or the server name.</a:t>
            </a:r>
            <a:endParaRPr lang="en-US" dirty="0"/>
          </a:p>
          <a:p>
            <a:endParaRPr lang="en-US" dirty="0"/>
          </a:p>
          <a:p>
            <a:r>
              <a:rPr lang="en-US" dirty="0" err="1" smtClean="0"/>
              <a:t>AlwaysOn</a:t>
            </a:r>
            <a:r>
              <a:rPr lang="en-US" dirty="0" smtClean="0"/>
              <a:t> Availability Groups – like clustering, the name and groups of databases fail over together. Like mirroring, jobs/logins don’t.</a:t>
            </a:r>
            <a:endParaRPr lang="en-US" dirty="0"/>
          </a:p>
        </p:txBody>
      </p:sp>
    </p:spTree>
    <p:extLst>
      <p:ext uri="{BB962C8B-B14F-4D97-AF65-F5344CB8AC3E}">
        <p14:creationId xmlns:p14="http://schemas.microsoft.com/office/powerpoint/2010/main" val="2364264036"/>
      </p:ext>
    </p:extLst>
  </p:cSld>
  <p:clrMapOvr>
    <a:masterClrMapping/>
  </p:clrMapOvr>
  <p:transition>
    <p:fade/>
  </p:transition>
</p:sld>
</file>

<file path=ppt/theme/theme1.xml><?xml version="1.0" encoding="utf-8"?>
<a:theme xmlns:a="http://schemas.openxmlformats.org/drawingml/2006/main" name="SQLintersection">
  <a:themeElements>
    <a:clrScheme name="Custom 3">
      <a:dk1>
        <a:sysClr val="windowText" lastClr="000000"/>
      </a:dk1>
      <a:lt1>
        <a:sysClr val="window" lastClr="FFFFFF"/>
      </a:lt1>
      <a:dk2>
        <a:srgbClr val="000000"/>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spDef>
      <a:spPr bwMode="auto">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a:spPr>
      <a:bodyPr wrap="none" anchor="ctr"/>
      <a:lstStyle>
        <a:defPPr>
          <a:defRPr sz="2000" dirty="0">
            <a:latin typeface="Tekton Pro" pitchFamily="34" charset="0"/>
          </a:defRPr>
        </a:defPPr>
      </a:lstStyle>
    </a:spDef>
    <a:lnDef>
      <a:spPr bwMode="auto">
        <a:xfrm>
          <a:off x="0" y="0"/>
          <a:ext cx="1" cy="1"/>
        </a:xfrm>
        <a:custGeom>
          <a:avLst/>
          <a:gdLst/>
          <a:ahLst/>
          <a:cxnLst/>
          <a:rect l="0" t="0" r="0" b="0"/>
          <a:pathLst/>
        </a:custGeom>
        <a:gradFill rotWithShape="1">
          <a:gsLst>
            <a:gs pos="0">
              <a:srgbClr val="A4D289"/>
            </a:gs>
            <a:gs pos="100000">
              <a:schemeClr val="bg1"/>
            </a:gs>
          </a:gsLst>
          <a:lin ang="5400000" scaled="1"/>
        </a:gradFill>
        <a:ln w="9525" cap="flat" cmpd="sng" algn="ctr">
          <a:solidFill>
            <a:schemeClr val="tx1"/>
          </a:solidFill>
          <a:prstDash val="solid"/>
          <a:round/>
          <a:headEnd type="none" w="med" len="med"/>
          <a:tailEnd type="none" w="med" len="med"/>
        </a:ln>
        <a:effectLst/>
      </a:spPr>
      <a:bodyPr vert="horz" wrap="none" lIns="91440" tIns="45720" rIns="91440" bIns="45720" anchor="ctr" compatLnSpc="1"/>
      <a:lstStyle>
        <a:defPPr marL="0" marR="0" indent="0" algn="ctr" defTabSz="914400" rtl="0" eaLnBrk="0" fontAlgn="base" latinLnBrk="0" hangingPunct="0">
          <a:lnSpc>
            <a:spcPct val="100000"/>
          </a:lnSpc>
          <a:spcBef>
            <a:spcPct val="0"/>
          </a:spcBef>
          <a:spcAft>
            <a:spcPct val="0"/>
          </a:spcAft>
          <a:buNone/>
          <a:tabLst/>
          <a:defRPr kumimoji="0" lang="en-US" sz="1600" b="1" i="0" u="none" strike="noStrike" baseline="0">
            <a:solidFill>
              <a:schemeClr val="tx1">
                <a:alpha val="100000"/>
              </a:schemeClr>
            </a:solidFill>
            <a:effectLst/>
            <a:latin typeface="Arial"/>
          </a:defRPr>
        </a:defPPr>
      </a:lstStyle>
    </a:lnDef>
    <a:txDef>
      <a:spPr bwMode="auto">
        <a:noFill/>
        <a:ln w="9525">
          <a:noFill/>
          <a:miter lim="800000"/>
          <a:headEnd/>
          <a:tailEnd/>
        </a:ln>
      </a:spPr>
      <a:bodyPr wrap="none">
        <a:spAutoFit/>
      </a:bodyPr>
      <a:lstStyle>
        <a:defPPr>
          <a:defRPr sz="1800" dirty="0">
            <a:solidFill>
              <a:srgbClr val="002060"/>
            </a:solidFill>
            <a:latin typeface="Tekton Pro" pitchFamily="34" charset="0"/>
          </a:defRPr>
        </a:defPPr>
      </a:lstStyle>
    </a:txDef>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865B9DCC8F7FB4A82840FBDE1FC983A" ma:contentTypeVersion="0" ma:contentTypeDescription="Create a new document." ma:contentTypeScope="" ma:versionID="ecd0916681f32cda70880b341f4a8911">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685463B-57CE-4CE4-B1CF-FE44EB79BFA3}">
  <ds:schemaRefs>
    <ds:schemaRef ds:uri="http://schemas.microsoft.com/sharepoint/v3/contenttype/forms"/>
  </ds:schemaRefs>
</ds:datastoreItem>
</file>

<file path=customXml/itemProps2.xml><?xml version="1.0" encoding="utf-8"?>
<ds:datastoreItem xmlns:ds="http://schemas.openxmlformats.org/officeDocument/2006/customXml" ds:itemID="{1DEB1AF8-B785-4B22-89EC-168618F34A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01DACDBE-6638-4D7E-85C3-E58308999F2A}">
  <ds:schemaRefs>
    <ds:schemaRef ds:uri="http://purl.org/dc/dcmitype/"/>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SQLintersection</Template>
  <TotalTime>1702</TotalTime>
  <Words>2193</Words>
  <Application>Microsoft Office PowerPoint</Application>
  <PresentationFormat>Letter Paper (8.5x11 in)</PresentationFormat>
  <Paragraphs>453</Paragraphs>
  <Slides>42</Slides>
  <Notes>1</Notes>
  <HiddenSlides>2</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SQLintersection</vt:lpstr>
      <vt:lpstr>ISV Best Practices Starter Kit</vt:lpstr>
      <vt:lpstr>The Care and Feeding Of a Database Application</vt:lpstr>
      <vt:lpstr>The Care and Feeding Of a Database Application</vt:lpstr>
      <vt:lpstr>The Care and Feeding Of a Database Application</vt:lpstr>
      <vt:lpstr>Design and test a HA/DR solution</vt:lpstr>
      <vt:lpstr>PowerPoint Presentation</vt:lpstr>
      <vt:lpstr>PowerPoint Presentation</vt:lpstr>
      <vt:lpstr>PowerPoint Presentation</vt:lpstr>
      <vt:lpstr>High Availability gotchas for ISVs</vt:lpstr>
      <vt:lpstr>How to phrase it with clients</vt:lpstr>
      <vt:lpstr>The Care and Feeding Of a Database Application</vt:lpstr>
      <vt:lpstr>Install and configure SQL Server</vt:lpstr>
      <vt:lpstr>BrentOzar.com/go/setup</vt:lpstr>
      <vt:lpstr>The Care and Feeding Of a Database Application</vt:lpstr>
      <vt:lpstr>Troubleshoot outages</vt:lpstr>
      <vt:lpstr>Define outage</vt:lpstr>
      <vt:lpstr>Define outage</vt:lpstr>
      <vt:lpstr>Define outage</vt:lpstr>
      <vt:lpstr>Troubleshooting a performance emergency</vt:lpstr>
      <vt:lpstr>Troubleshooting a corruption emergency</vt:lpstr>
      <vt:lpstr>Troubleshooting an outage</vt:lpstr>
      <vt:lpstr>The Care and Feeding Of a Database Application</vt:lpstr>
      <vt:lpstr>Monitoring performance</vt:lpstr>
      <vt:lpstr>PowerPoint Presentation</vt:lpstr>
      <vt:lpstr>Availability monitoring</vt:lpstr>
      <vt:lpstr>What’s most critical for your customers to know?</vt:lpstr>
      <vt:lpstr>What’s most meaningful for you?</vt:lpstr>
      <vt:lpstr>Performance monitoring and trending</vt:lpstr>
      <vt:lpstr>What do customers typically monitor?</vt:lpstr>
      <vt:lpstr>What’s the most meaningful for you?</vt:lpstr>
      <vt:lpstr>The solution: split monitoring.</vt:lpstr>
      <vt:lpstr>Your performance monitoring needs</vt:lpstr>
      <vt:lpstr>The Care and Feeding Of a Database Application</vt:lpstr>
      <vt:lpstr>Tune indexes</vt:lpstr>
      <vt:lpstr>Two options to tune indexes</vt:lpstr>
      <vt:lpstr>The sealed box approach</vt:lpstr>
      <vt:lpstr>The customer-tuned approach</vt:lpstr>
      <vt:lpstr>The Care and Feeding Of a Database Application</vt:lpstr>
      <vt:lpstr>Tune indexes</vt:lpstr>
      <vt:lpstr>You can’t tune what you can’t see.</vt:lpstr>
      <vt:lpstr>Document your company’s defaults.</vt:lpstr>
      <vt:lpstr>Questions?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SQLintersection Session SQL123  Session Name</dc:title>
  <dc:subject>From raw Ajax to ASP.NET</dc:subject>
  <dc:creator>Kimberly L. Tripp</dc:creator>
  <cp:lastModifiedBy>Kimberly L. Tripp</cp:lastModifiedBy>
  <cp:revision>33</cp:revision>
  <cp:lastPrinted>2012-12-21T20:05:00Z</cp:lastPrinted>
  <dcterms:created xsi:type="dcterms:W3CDTF">2014-10-14T18:18:12Z</dcterms:created>
  <dcterms:modified xsi:type="dcterms:W3CDTF">2014-11-02T21:43:21Z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0x0101003865B9DCC8F7FB4A82840FBDE1FC983A</vt:lpwstr>
  </property>
</Properties>
</file>