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15" r:id="rId1"/>
    <p:sldMasterId id="2147484129" r:id="rId2"/>
  </p:sldMasterIdLst>
  <p:notesMasterIdLst>
    <p:notesMasterId r:id="rId46"/>
  </p:notesMasterIdLst>
  <p:handoutMasterIdLst>
    <p:handoutMasterId r:id="rId47"/>
  </p:handoutMasterIdLst>
  <p:sldIdLst>
    <p:sldId id="369" r:id="rId3"/>
    <p:sldId id="370" r:id="rId4"/>
    <p:sldId id="371" r:id="rId5"/>
    <p:sldId id="372" r:id="rId6"/>
    <p:sldId id="373" r:id="rId7"/>
    <p:sldId id="374" r:id="rId8"/>
    <p:sldId id="376" r:id="rId9"/>
    <p:sldId id="377" r:id="rId10"/>
    <p:sldId id="378" r:id="rId11"/>
    <p:sldId id="379" r:id="rId12"/>
    <p:sldId id="380" r:id="rId13"/>
    <p:sldId id="381" r:id="rId14"/>
    <p:sldId id="382" r:id="rId15"/>
    <p:sldId id="383" r:id="rId16"/>
    <p:sldId id="384" r:id="rId17"/>
    <p:sldId id="385" r:id="rId18"/>
    <p:sldId id="386" r:id="rId19"/>
    <p:sldId id="387" r:id="rId20"/>
    <p:sldId id="388" r:id="rId21"/>
    <p:sldId id="389" r:id="rId22"/>
    <p:sldId id="390" r:id="rId23"/>
    <p:sldId id="391" r:id="rId24"/>
    <p:sldId id="392" r:id="rId25"/>
    <p:sldId id="393" r:id="rId26"/>
    <p:sldId id="394" r:id="rId27"/>
    <p:sldId id="395" r:id="rId28"/>
    <p:sldId id="396" r:id="rId29"/>
    <p:sldId id="397" r:id="rId30"/>
    <p:sldId id="398" r:id="rId31"/>
    <p:sldId id="399" r:id="rId32"/>
    <p:sldId id="400" r:id="rId33"/>
    <p:sldId id="401" r:id="rId34"/>
    <p:sldId id="402" r:id="rId35"/>
    <p:sldId id="403" r:id="rId36"/>
    <p:sldId id="404" r:id="rId37"/>
    <p:sldId id="405" r:id="rId38"/>
    <p:sldId id="406" r:id="rId39"/>
    <p:sldId id="407" r:id="rId40"/>
    <p:sldId id="408" r:id="rId41"/>
    <p:sldId id="409" r:id="rId42"/>
    <p:sldId id="410" r:id="rId43"/>
    <p:sldId id="411" r:id="rId44"/>
    <p:sldId id="412" r:id="rId45"/>
  </p:sldIdLst>
  <p:sldSz cx="13004800" cy="9753600"/>
  <p:notesSz cx="7315200" cy="9601200"/>
  <p:defaultTextStyle>
    <a:defPPr>
      <a:defRPr lang="en-US"/>
    </a:defPPr>
    <a:lvl1pPr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p:defaultTextStyle>
  <p:extLst>
    <p:ext uri="{521415D9-36F7-43E2-AB2F-B90AF26B5E84}">
      <p14:sectionLst xmlns:p14="http://schemas.microsoft.com/office/powerpoint/2010/main">
        <p14:section name="Default Section" id="{57BF0710-E5E2-4349-8675-616EF4AE1674}">
          <p14:sldIdLst>
            <p14:sldId id="369"/>
            <p14:sldId id="370"/>
            <p14:sldId id="371"/>
            <p14:sldId id="372"/>
            <p14:sldId id="373"/>
            <p14:sldId id="374"/>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Lst>
        </p14:section>
      </p14:sectionLst>
    </p:ext>
    <p:ext uri="{EFAFB233-063F-42B5-8137-9DF3F51BA10A}">
      <p15:sldGuideLst xmlns:p15="http://schemas.microsoft.com/office/powerpoint/2012/main" xmlns="">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handoutView">
  <p:normalViewPr>
    <p:restoredLeft sz="15622" autoAdjust="0"/>
    <p:restoredTop sz="94681" autoAdjust="0"/>
  </p:normalViewPr>
  <p:slideViewPr>
    <p:cSldViewPr snapToGrid="0" snapToObjects="1">
      <p:cViewPr>
        <p:scale>
          <a:sx n="70" d="100"/>
          <a:sy n="70" d="100"/>
        </p:scale>
        <p:origin x="-1938" y="-792"/>
      </p:cViewPr>
      <p:guideLst>
        <p:guide orient="horz" pos="3072"/>
        <p:guide pos="4096"/>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11178"/>
    </p:cViewPr>
  </p:sorterViewPr>
  <p:notesViewPr>
    <p:cSldViewPr snapToGrid="0" snapToObjects="1">
      <p:cViewPr varScale="1">
        <p:scale>
          <a:sx n="100" d="100"/>
          <a:sy n="100" d="100"/>
        </p:scale>
        <p:origin x="-3408"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1"/>
          <p:cNvSpPr txBox="1">
            <a:spLocks/>
          </p:cNvSpPr>
          <p:nvPr/>
        </p:nvSpPr>
        <p:spPr>
          <a:xfrm>
            <a:off x="1966807" y="200025"/>
            <a:ext cx="3381587" cy="720090"/>
          </a:xfrm>
          <a:prstGeom prst="rect">
            <a:avLst/>
          </a:prstGeom>
        </p:spPr>
        <p:txBody>
          <a:bodyPr vert="horz" lIns="96637" tIns="48318" rIns="96637" bIns="48318" rtlCol="0"/>
          <a:lstStyle>
            <a:defPPr>
              <a:defRPr lang="en-US"/>
            </a:defPPr>
            <a:lvl1pPr algn="ctr" rtl="0" eaLnBrk="0" fontAlgn="base" hangingPunct="0">
              <a:spcBef>
                <a:spcPct val="0"/>
              </a:spcBef>
              <a:spcAft>
                <a:spcPct val="0"/>
              </a:spcAft>
              <a:defRPr sz="1600" b="1" kern="1200" dirty="0" err="1"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endParaRPr lang="en-US" sz="500" dirty="0">
              <a:solidFill>
                <a:prstClr val="black"/>
              </a:solidFill>
              <a:ea typeface="+mn-ea"/>
            </a:endParaRPr>
          </a:p>
          <a:p>
            <a:pPr>
              <a:defRPr/>
            </a:pPr>
            <a:r>
              <a:rPr lang="en-US" dirty="0" err="1" smtClean="0">
                <a:solidFill>
                  <a:prstClr val="black"/>
                </a:solidFill>
                <a:ea typeface="+mn-ea"/>
              </a:rPr>
              <a:t>SQLintersection</a:t>
            </a:r>
            <a:r>
              <a:rPr lang="en-US" sz="1500" b="0" dirty="0">
                <a:solidFill>
                  <a:prstClr val="black"/>
                </a:solidFill>
                <a:ea typeface="+mn-ea"/>
              </a:rPr>
              <a:t/>
            </a:r>
            <a:br>
              <a:rPr lang="en-US" sz="1500" b="0" dirty="0">
                <a:solidFill>
                  <a:prstClr val="black"/>
                </a:solidFill>
                <a:ea typeface="+mn-ea"/>
              </a:rPr>
            </a:br>
            <a:r>
              <a:rPr lang="en-US" sz="1300" b="0" dirty="0">
                <a:solidFill>
                  <a:prstClr val="black"/>
                </a:solidFill>
                <a:ea typeface="+mn-ea"/>
              </a:rPr>
              <a:t>www.SQLintersection.com   </a:t>
            </a:r>
            <a:endParaRPr lang="en-US" sz="1300" b="0" dirty="0">
              <a:solidFill>
                <a:prstClr val="black"/>
              </a:solidFill>
              <a:ea typeface="+mn-ea"/>
            </a:endParaRPr>
          </a:p>
        </p:txBody>
      </p:sp>
      <p:sp>
        <p:nvSpPr>
          <p:cNvPr id="7" name="Slide Number Placeholder 4"/>
          <p:cNvSpPr txBox="1">
            <a:spLocks/>
          </p:cNvSpPr>
          <p:nvPr/>
        </p:nvSpPr>
        <p:spPr>
          <a:xfrm>
            <a:off x="-473168" y="9064926"/>
            <a:ext cx="8321266" cy="528566"/>
          </a:xfrm>
          <a:prstGeom prst="rect">
            <a:avLst/>
          </a:prstGeom>
        </p:spPr>
        <p:txBody>
          <a:bodyPr vert="horz" lIns="102155" tIns="51077" rIns="102155" bIns="51077" rtlCol="0" anchor="b"/>
          <a:lstStyle>
            <a:defPPr>
              <a:defRPr lang="en-US"/>
            </a:defPPr>
            <a:lvl1pPr algn="ctr" rtl="0" eaLnBrk="0" fontAlgn="base" hangingPunct="0">
              <a:spcBef>
                <a:spcPct val="0"/>
              </a:spcBef>
              <a:spcAft>
                <a:spcPct val="0"/>
              </a:spcAft>
              <a:defRPr sz="1200" b="1" kern="1200" dirty="0"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r>
              <a:rPr lang="en-US" dirty="0" smtClean="0">
                <a:solidFill>
                  <a:prstClr val="black"/>
                </a:solidFill>
                <a:ea typeface="+mn-ea"/>
              </a:rPr>
              <a:t>             Page </a:t>
            </a:r>
            <a:fld id="{C223E550-8049-438C-9FEA-E44A6AD331C1}" type="slidenum">
              <a:rPr lang="en-US" smtClean="0">
                <a:solidFill>
                  <a:prstClr val="black"/>
                </a:solidFill>
                <a:ea typeface="+mn-ea"/>
              </a:rPr>
              <a:pPr>
                <a:defRPr/>
              </a:pPr>
              <a:t>‹#›</a:t>
            </a:fld>
            <a:endParaRPr lang="en-US" dirty="0">
              <a:solidFill>
                <a:prstClr val="black"/>
              </a:solidFill>
              <a:ea typeface="+mn-ea"/>
            </a:endParaRPr>
          </a:p>
        </p:txBody>
      </p:sp>
      <p:cxnSp>
        <p:nvCxnSpPr>
          <p:cNvPr id="8" name="Straight Connector 7"/>
          <p:cNvCxnSpPr/>
          <p:nvPr/>
        </p:nvCxnSpPr>
        <p:spPr>
          <a:xfrm>
            <a:off x="0" y="9087679"/>
            <a:ext cx="3381248"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9"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bwMode="auto">
          <a:xfrm>
            <a:off x="2877312" y="8871240"/>
            <a:ext cx="1560576" cy="434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Connector 9"/>
          <p:cNvCxnSpPr/>
          <p:nvPr/>
        </p:nvCxnSpPr>
        <p:spPr>
          <a:xfrm>
            <a:off x="4210590" y="9088554"/>
            <a:ext cx="31191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785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Sweet Sans Pro Light" panose="02000000000000000000" pitchFamily="50" charset="0"/>
              </a:defRPr>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Sweet Sans Pro Light" panose="02000000000000000000" pitchFamily="50" charset="0"/>
              </a:defRPr>
            </a:lvl1pPr>
          </a:lstStyle>
          <a:p>
            <a:fld id="{CCE36350-F470-4E97-8991-DBDC9989D11A}" type="datetimeFigureOut">
              <a:rPr lang="en-US" smtClean="0"/>
              <a:pPr/>
              <a:t>10/29/2014</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Sweet Sans Pro Light" panose="02000000000000000000" pitchFamily="50" charset="0"/>
              </a:defRPr>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Sweet Sans Pro Light" panose="02000000000000000000" pitchFamily="50" charset="0"/>
              </a:defRPr>
            </a:lvl1pPr>
          </a:lstStyle>
          <a:p>
            <a:fld id="{CD2D8A49-C076-41E3-BBA6-08069F67FC66}" type="slidenum">
              <a:rPr lang="en-US" smtClean="0"/>
              <a:pPr/>
              <a:t>‹#›</a:t>
            </a:fld>
            <a:endParaRPr lang="en-US" dirty="0"/>
          </a:p>
        </p:txBody>
      </p:sp>
    </p:spTree>
    <p:extLst>
      <p:ext uri="{BB962C8B-B14F-4D97-AF65-F5344CB8AC3E}">
        <p14:creationId xmlns:p14="http://schemas.microsoft.com/office/powerpoint/2010/main" val="728673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Header Placeholder 7"/>
          <p:cNvSpPr>
            <a:spLocks noGrp="1"/>
          </p:cNvSpPr>
          <p:nvPr>
            <p:ph type="hdr" sz="quarter" idx="10"/>
          </p:nvPr>
        </p:nvSpPr>
        <p:spPr/>
        <p:txBody>
          <a:bodyPr/>
          <a:lstStyle/>
          <a:p>
            <a:pPr>
              <a:defRPr/>
            </a:pPr>
            <a:r>
              <a:rPr lang="en-US" smtClean="0"/>
              <a:t>Copyright Brent Ozar Unlimited™ 2014</a:t>
            </a:r>
            <a:endParaRPr lang="en-US" dirty="0"/>
          </a:p>
        </p:txBody>
      </p:sp>
    </p:spTree>
    <p:extLst>
      <p:ext uri="{BB962C8B-B14F-4D97-AF65-F5344CB8AC3E}">
        <p14:creationId xmlns:p14="http://schemas.microsoft.com/office/powerpoint/2010/main" val="1729332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Control</a:t>
            </a:r>
          </a:p>
          <a:p>
            <a:pPr marL="171435" indent="-171435">
              <a:buFontTx/>
              <a:buChar char="•"/>
            </a:pPr>
            <a:r>
              <a:rPr lang="en-US" baseline="0" dirty="0" smtClean="0"/>
              <a:t>Decide what should be cached</a:t>
            </a:r>
          </a:p>
          <a:p>
            <a:pPr marL="171435" indent="-171435">
              <a:buFontTx/>
              <a:buChar char="•"/>
            </a:pPr>
            <a:r>
              <a:rPr lang="en-US" baseline="0" dirty="0" smtClean="0"/>
              <a:t>Decide how long data should be cached</a:t>
            </a:r>
          </a:p>
          <a:p>
            <a:pPr marL="171435" indent="-171435">
              <a:buFontTx/>
              <a:buChar char="•"/>
            </a:pPr>
            <a:r>
              <a:rPr lang="en-US" baseline="0" dirty="0" smtClean="0"/>
              <a:t>Decide on the format of the cache</a:t>
            </a:r>
          </a:p>
          <a:p>
            <a:pPr marL="171435" indent="-171435">
              <a:buFontTx/>
              <a:buChar char="•"/>
            </a:pPr>
            <a:endParaRPr lang="en-US" baseline="0" dirty="0" smtClean="0"/>
          </a:p>
          <a:p>
            <a:r>
              <a:rPr lang="en-US" baseline="0" dirty="0" smtClean="0"/>
              <a:t>Scalability</a:t>
            </a:r>
            <a:endParaRPr lang="en-US" dirty="0"/>
          </a:p>
        </p:txBody>
      </p:sp>
      <p:sp>
        <p:nvSpPr>
          <p:cNvPr id="8" name="Header Placeholder 7"/>
          <p:cNvSpPr>
            <a:spLocks noGrp="1"/>
          </p:cNvSpPr>
          <p:nvPr>
            <p:ph type="hdr" sz="quarter" idx="10"/>
          </p:nvPr>
        </p:nvSpPr>
        <p:spPr/>
        <p:txBody>
          <a:bodyPr/>
          <a:lstStyle/>
          <a:p>
            <a:pPr>
              <a:defRPr/>
            </a:pPr>
            <a:r>
              <a:rPr lang="en-US" smtClean="0"/>
              <a:t>Copyright Brent Ozar Unlimited™ 2014</a:t>
            </a:r>
            <a:endParaRPr lang="en-US" dirty="0"/>
          </a:p>
        </p:txBody>
      </p:sp>
    </p:spTree>
    <p:extLst>
      <p:ext uri="{BB962C8B-B14F-4D97-AF65-F5344CB8AC3E}">
        <p14:creationId xmlns:p14="http://schemas.microsoft.com/office/powerpoint/2010/main" val="3606203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Control</a:t>
            </a:r>
          </a:p>
          <a:p>
            <a:pPr marL="171435" indent="-171435">
              <a:buFontTx/>
              <a:buChar char="•"/>
            </a:pPr>
            <a:r>
              <a:rPr lang="en-US" baseline="0" dirty="0" smtClean="0"/>
              <a:t>Decide what should be cached</a:t>
            </a:r>
          </a:p>
          <a:p>
            <a:pPr marL="171435" indent="-171435">
              <a:buFontTx/>
              <a:buChar char="•"/>
            </a:pPr>
            <a:r>
              <a:rPr lang="en-US" baseline="0" dirty="0" smtClean="0"/>
              <a:t>Decide how long data should be cached</a:t>
            </a:r>
          </a:p>
          <a:p>
            <a:pPr marL="171435" indent="-171435">
              <a:buFontTx/>
              <a:buChar char="•"/>
            </a:pPr>
            <a:r>
              <a:rPr lang="en-US" baseline="0" dirty="0" smtClean="0"/>
              <a:t>Decide on the format of the cache</a:t>
            </a:r>
          </a:p>
          <a:p>
            <a:pPr marL="171435" indent="-171435">
              <a:buFontTx/>
              <a:buChar char="•"/>
            </a:pPr>
            <a:endParaRPr lang="en-US" baseline="0" dirty="0" smtClean="0"/>
          </a:p>
          <a:p>
            <a:r>
              <a:rPr lang="en-US" baseline="0" dirty="0" smtClean="0"/>
              <a:t>Scalability</a:t>
            </a:r>
            <a:endParaRPr lang="en-US" dirty="0"/>
          </a:p>
        </p:txBody>
      </p:sp>
      <p:sp>
        <p:nvSpPr>
          <p:cNvPr id="8" name="Header Placeholder 7"/>
          <p:cNvSpPr>
            <a:spLocks noGrp="1"/>
          </p:cNvSpPr>
          <p:nvPr>
            <p:ph type="hdr" sz="quarter" idx="10"/>
          </p:nvPr>
        </p:nvSpPr>
        <p:spPr/>
        <p:txBody>
          <a:bodyPr/>
          <a:lstStyle/>
          <a:p>
            <a:pPr>
              <a:defRPr/>
            </a:pPr>
            <a:r>
              <a:rPr lang="en-US" smtClean="0"/>
              <a:t>Copyright Brent Ozar Unlimited™ 2014</a:t>
            </a:r>
            <a:endParaRPr lang="en-US" dirty="0"/>
          </a:p>
        </p:txBody>
      </p:sp>
    </p:spTree>
    <p:extLst>
      <p:ext uri="{BB962C8B-B14F-4D97-AF65-F5344CB8AC3E}">
        <p14:creationId xmlns:p14="http://schemas.microsoft.com/office/powerpoint/2010/main" val="3606203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What’s been cached on this page?</a:t>
            </a:r>
            <a:endParaRPr lang="en-US" dirty="0"/>
          </a:p>
        </p:txBody>
      </p:sp>
      <p:sp>
        <p:nvSpPr>
          <p:cNvPr id="4" name="Header Placeholder 3"/>
          <p:cNvSpPr>
            <a:spLocks noGrp="1"/>
          </p:cNvSpPr>
          <p:nvPr>
            <p:ph type="hdr" sz="quarter" idx="10"/>
          </p:nvPr>
        </p:nvSpPr>
        <p:spPr/>
        <p:txBody>
          <a:bodyPr/>
          <a:lstStyle/>
          <a:p>
            <a:pPr>
              <a:defRPr/>
            </a:pPr>
            <a:r>
              <a:rPr lang="en-US" smtClean="0"/>
              <a:t>Copyright Brent Ozar Unlimited™ 2014</a:t>
            </a:r>
            <a:endParaRPr lang="en-US" dirty="0"/>
          </a:p>
        </p:txBody>
      </p:sp>
    </p:spTree>
    <p:extLst>
      <p:ext uri="{BB962C8B-B14F-4D97-AF65-F5344CB8AC3E}">
        <p14:creationId xmlns:p14="http://schemas.microsoft.com/office/powerpoint/2010/main" val="1998293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What’s been cached on this page?</a:t>
            </a:r>
            <a:endParaRPr lang="en-US" dirty="0"/>
          </a:p>
        </p:txBody>
      </p:sp>
      <p:sp>
        <p:nvSpPr>
          <p:cNvPr id="4" name="Header Placeholder 3"/>
          <p:cNvSpPr>
            <a:spLocks noGrp="1"/>
          </p:cNvSpPr>
          <p:nvPr>
            <p:ph type="hdr" sz="quarter" idx="10"/>
          </p:nvPr>
        </p:nvSpPr>
        <p:spPr/>
        <p:txBody>
          <a:bodyPr/>
          <a:lstStyle/>
          <a:p>
            <a:pPr>
              <a:defRPr/>
            </a:pPr>
            <a:r>
              <a:rPr lang="en-US" smtClean="0"/>
              <a:t>Copyright Brent Ozar Unlimited™ 2014</a:t>
            </a:r>
            <a:endParaRPr lang="en-US" dirty="0"/>
          </a:p>
        </p:txBody>
      </p:sp>
    </p:spTree>
    <p:extLst>
      <p:ext uri="{BB962C8B-B14F-4D97-AF65-F5344CB8AC3E}">
        <p14:creationId xmlns:p14="http://schemas.microsoft.com/office/powerpoint/2010/main" val="3433340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worries about cache being out of date</a:t>
            </a:r>
            <a:r>
              <a:rPr lang="en-US" baseline="0" dirty="0" smtClean="0"/>
              <a:t> – all our application’s writes go through cache</a:t>
            </a:r>
          </a:p>
          <a:p>
            <a:r>
              <a:rPr lang="en-US" baseline="0" dirty="0" smtClean="0"/>
              <a:t>Updates hit cache, nothing to worry about</a:t>
            </a:r>
          </a:p>
          <a:p>
            <a:r>
              <a:rPr lang="en-US" baseline="0" dirty="0" smtClean="0"/>
              <a:t>Coding is simple – the cache should have enough smarts to take care of things</a:t>
            </a:r>
            <a:endParaRPr lang="en-US" dirty="0"/>
          </a:p>
        </p:txBody>
      </p:sp>
      <p:sp>
        <p:nvSpPr>
          <p:cNvPr id="8" name="Header Placeholder 7"/>
          <p:cNvSpPr>
            <a:spLocks noGrp="1"/>
          </p:cNvSpPr>
          <p:nvPr>
            <p:ph type="hdr" sz="quarter" idx="10"/>
          </p:nvPr>
        </p:nvSpPr>
        <p:spPr/>
        <p:txBody>
          <a:bodyPr/>
          <a:lstStyle/>
          <a:p>
            <a:pPr>
              <a:defRPr/>
            </a:pPr>
            <a:r>
              <a:rPr lang="en-US" smtClean="0"/>
              <a:t>Copyright Brent Ozar Unlimited™ 2014</a:t>
            </a:r>
            <a:endParaRPr lang="en-US" dirty="0"/>
          </a:p>
        </p:txBody>
      </p:sp>
    </p:spTree>
    <p:extLst>
      <p:ext uri="{BB962C8B-B14F-4D97-AF65-F5344CB8AC3E}">
        <p14:creationId xmlns:p14="http://schemas.microsoft.com/office/powerpoint/2010/main" val="3155147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Cache failures can put</a:t>
            </a:r>
            <a:r>
              <a:rPr lang="en-US" baseline="0" dirty="0" smtClean="0"/>
              <a:t> the database in a state inconsistent with user expectations</a:t>
            </a:r>
          </a:p>
          <a:p>
            <a:r>
              <a:rPr lang="en-US" baseline="0" dirty="0" smtClean="0"/>
              <a:t>Write through cache assumes you’re never going to change the database or implementation language</a:t>
            </a:r>
          </a:p>
          <a:p>
            <a:r>
              <a:rPr lang="en-US" baseline="0" dirty="0" smtClean="0"/>
              <a:t>Cache coherence is a myth – if someone runs an UPDATE, app cache may not be aware</a:t>
            </a:r>
          </a:p>
          <a:p>
            <a:endParaRPr lang="en-US" baseline="0" dirty="0" smtClean="0"/>
          </a:p>
          <a:p>
            <a:r>
              <a:rPr lang="en-US" baseline="0" dirty="0" smtClean="0"/>
              <a:t>Another option is write-back cache – this is </a:t>
            </a:r>
            <a:r>
              <a:rPr lang="en-US" baseline="0" dirty="0" err="1" smtClean="0"/>
              <a:t>async</a:t>
            </a:r>
            <a:r>
              <a:rPr lang="en-US" baseline="0" dirty="0" smtClean="0"/>
              <a:t> writing to disk and brings in even more danger and complexity</a:t>
            </a:r>
            <a:endParaRPr lang="en-US" dirty="0"/>
          </a:p>
        </p:txBody>
      </p:sp>
      <p:sp>
        <p:nvSpPr>
          <p:cNvPr id="8" name="Header Placeholder 7"/>
          <p:cNvSpPr>
            <a:spLocks noGrp="1"/>
          </p:cNvSpPr>
          <p:nvPr>
            <p:ph type="hdr" sz="quarter" idx="10"/>
          </p:nvPr>
        </p:nvSpPr>
        <p:spPr/>
        <p:txBody>
          <a:bodyPr/>
          <a:lstStyle/>
          <a:p>
            <a:pPr>
              <a:defRPr/>
            </a:pPr>
            <a:r>
              <a:rPr lang="en-US" smtClean="0"/>
              <a:t>Copyright Brent Ozar Unlimited™ 2014</a:t>
            </a:r>
            <a:endParaRPr lang="en-US" dirty="0"/>
          </a:p>
        </p:txBody>
      </p:sp>
    </p:spTree>
    <p:extLst>
      <p:ext uri="{BB962C8B-B14F-4D97-AF65-F5344CB8AC3E}">
        <p14:creationId xmlns:p14="http://schemas.microsoft.com/office/powerpoint/2010/main" val="1251852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cache can get out of sync with the DB</a:t>
            </a:r>
          </a:p>
          <a:p>
            <a:r>
              <a:rPr lang="en-US" dirty="0" smtClean="0"/>
              <a:t>Determining</a:t>
            </a:r>
            <a:r>
              <a:rPr lang="en-US" baseline="0" dirty="0" smtClean="0"/>
              <a:t> when to invalidate things is difficult – how do changes to individual objects get reflected in cached reports?</a:t>
            </a:r>
          </a:p>
        </p:txBody>
      </p:sp>
      <p:sp>
        <p:nvSpPr>
          <p:cNvPr id="8" name="Header Placeholder 7"/>
          <p:cNvSpPr>
            <a:spLocks noGrp="1"/>
          </p:cNvSpPr>
          <p:nvPr>
            <p:ph type="hdr" sz="quarter" idx="10"/>
          </p:nvPr>
        </p:nvSpPr>
        <p:spPr/>
        <p:txBody>
          <a:bodyPr/>
          <a:lstStyle/>
          <a:p>
            <a:pPr>
              <a:defRPr/>
            </a:pPr>
            <a:r>
              <a:rPr lang="en-US" smtClean="0"/>
              <a:t>Copyright Brent Ozar Unlimited™ 2014</a:t>
            </a:r>
            <a:endParaRPr lang="en-US" dirty="0"/>
          </a:p>
        </p:txBody>
      </p:sp>
    </p:spTree>
    <p:extLst>
      <p:ext uri="{BB962C8B-B14F-4D97-AF65-F5344CB8AC3E}">
        <p14:creationId xmlns:p14="http://schemas.microsoft.com/office/powerpoint/2010/main" val="3146811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1254460" y="5377913"/>
            <a:ext cx="10503949" cy="825500"/>
          </a:xfrm>
        </p:spPr>
        <p:txBody>
          <a:bodyPr/>
          <a:lstStyle>
            <a:lvl1pPr>
              <a:defRPr>
                <a:solidFill>
                  <a:schemeClr val="bg1"/>
                </a:solidFill>
              </a:defRPr>
            </a:lvl1pPr>
          </a:lstStyle>
          <a:p>
            <a:r>
              <a:rPr lang="en-US" dirty="0" smtClean="0"/>
              <a:t>Click to edit Master title style</a:t>
            </a:r>
            <a:endParaRPr lang="en-US" dirty="0"/>
          </a:p>
        </p:txBody>
      </p:sp>
      <p:sp>
        <p:nvSpPr>
          <p:cNvPr id="6" name="Content Placeholder 5"/>
          <p:cNvSpPr>
            <a:spLocks noGrp="1"/>
          </p:cNvSpPr>
          <p:nvPr>
            <p:ph sz="quarter" idx="10"/>
          </p:nvPr>
        </p:nvSpPr>
        <p:spPr>
          <a:xfrm>
            <a:off x="1255094" y="6327775"/>
            <a:ext cx="10503949" cy="3247448"/>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9544015"/>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574582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5223" y="5386225"/>
            <a:ext cx="10523914" cy="825500"/>
          </a:xfrm>
        </p:spPr>
        <p:txBody>
          <a:bodyPr/>
          <a:lstStyle>
            <a:lvl1pPr>
              <a:defRPr sz="4835">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856" y="6336089"/>
            <a:ext cx="10523914" cy="3003550"/>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1142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280084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75353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85698" rtl="0" eaLnBrk="1" fontAlgn="base" latinLnBrk="0" hangingPunct="1">
              <a:lnSpc>
                <a:spcPct val="100000"/>
              </a:lnSpc>
              <a:spcBef>
                <a:spcPts val="1799"/>
              </a:spcBef>
              <a:spcAft>
                <a:spcPts val="0"/>
              </a:spcAft>
              <a:buClrTx/>
              <a:buSzTx/>
              <a:buFont typeface="Arial"/>
              <a:buNone/>
              <a:tabLst>
                <a:tab pos="86904" algn="l"/>
              </a:tabLst>
              <a:defRPr/>
            </a:lvl1pPr>
            <a:lvl2pPr marL="594902" marR="0" indent="-175545" algn="l" defTabSz="685698" rtl="0" eaLnBrk="1" fontAlgn="base" latinLnBrk="0" hangingPunct="1">
              <a:lnSpc>
                <a:spcPct val="100000"/>
              </a:lnSpc>
              <a:spcBef>
                <a:spcPts val="449"/>
              </a:spcBef>
              <a:spcAft>
                <a:spcPct val="0"/>
              </a:spcAft>
              <a:buClrTx/>
              <a:buSzTx/>
              <a:buFont typeface="Arial"/>
              <a:buChar char="•"/>
              <a:tabLst/>
              <a:defRPr/>
            </a:lvl2pPr>
            <a:lvl3pPr marL="942835" marR="0" indent="-257137" algn="l" defTabSz="685698" rtl="0" eaLnBrk="1" fontAlgn="base" latinLnBrk="0" hangingPunct="1">
              <a:lnSpc>
                <a:spcPct val="100000"/>
              </a:lnSpc>
              <a:spcBef>
                <a:spcPts val="449"/>
              </a:spcBef>
              <a:spcAft>
                <a:spcPct val="0"/>
              </a:spcAft>
              <a:buClr>
                <a:srgbClr val="ED1C24"/>
              </a:buClr>
              <a:buSzTx/>
              <a:buFont typeface="Arial"/>
              <a:buChar char="•"/>
              <a:tabLst/>
              <a:defRPr/>
            </a:lvl3pPr>
            <a:lvl4pPr marL="1242826" marR="0" indent="-214281" algn="l" defTabSz="975249" rtl="0" eaLnBrk="1" fontAlgn="base" latinLnBrk="0" hangingPunct="1">
              <a:lnSpc>
                <a:spcPct val="100000"/>
              </a:lnSpc>
              <a:spcBef>
                <a:spcPts val="449"/>
              </a:spcBef>
              <a:spcAft>
                <a:spcPct val="0"/>
              </a:spcAft>
              <a:buClrTx/>
              <a:buSzTx/>
              <a:buFont typeface="Arial"/>
              <a:buChar char="•"/>
              <a:tabLst/>
              <a:defRPr sz="2418"/>
            </a:lvl4pPr>
            <a:lvl5pPr marL="1585675" marR="0" indent="-214281" algn="l" defTabSz="975249" rtl="0" eaLnBrk="1" fontAlgn="base" latinLnBrk="0" hangingPunct="1">
              <a:lnSpc>
                <a:spcPct val="100000"/>
              </a:lnSpc>
              <a:spcBef>
                <a:spcPts val="449"/>
              </a:spcBef>
              <a:spcAft>
                <a:spcPct val="0"/>
              </a:spcAft>
              <a:buClrTx/>
              <a:buSzTx/>
              <a:buFont typeface="Arial"/>
              <a:buChar char="•"/>
              <a:tabLst/>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7815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98795" indent="-172615">
              <a:spcBef>
                <a:spcPts val="449"/>
              </a:spcBef>
              <a:buFont typeface="Arial" panose="020B0604020202020204" pitchFamily="34" charset="0"/>
              <a:buChar char="•"/>
              <a:defRPr/>
            </a:lvl2pPr>
            <a:lvl3pPr marL="859502" indent="-171425">
              <a:spcBef>
                <a:spcPts val="449"/>
              </a:spcBef>
              <a:defRPr baseline="0"/>
            </a:lvl3pPr>
            <a:lvl4pPr indent="-171425">
              <a:spcBef>
                <a:spcPts val="449"/>
              </a:spcBef>
              <a:defRPr sz="2418"/>
            </a:lvl4pPr>
            <a:lvl5pPr indent="-171425">
              <a:spcBef>
                <a:spcPts val="449"/>
              </a:spcBef>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333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3535" y="2059098"/>
            <a:ext cx="10507287" cy="6145671"/>
          </a:xfrm>
        </p:spPr>
        <p:txBody>
          <a:bodyPr anchor="ctr">
            <a:noAutofit/>
          </a:bodyPr>
          <a:lstStyle>
            <a:lvl1pPr algn="l">
              <a:lnSpc>
                <a:spcPct val="100000"/>
              </a:lnSpc>
              <a:defRPr sz="9387" b="0" cap="none" spc="-8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63535" y="325123"/>
            <a:ext cx="10507287" cy="1517227"/>
          </a:xfrm>
        </p:spPr>
        <p:txBody>
          <a:bodyPr anchor="b">
            <a:normAutofit/>
          </a:bodyPr>
          <a:lstStyle>
            <a:lvl1pPr marL="0" indent="0">
              <a:buNone/>
              <a:defRPr sz="3413" b="0" cap="none" spc="128" baseline="0">
                <a:solidFill>
                  <a:schemeClr val="tx2"/>
                </a:solidFill>
                <a:latin typeface="Sweet Sans Pro" panose="02000000000000000000" pitchFamily="50" charset="0"/>
                <a:cs typeface="Sweet Sans Pro" panose="02000000000000000000" pitchFamily="50" charset="0"/>
              </a:defRPr>
            </a:lvl1pPr>
            <a:lvl2pPr marL="487600" indent="0">
              <a:buNone/>
              <a:defRPr sz="1950">
                <a:solidFill>
                  <a:schemeClr val="tx1">
                    <a:tint val="75000"/>
                  </a:schemeClr>
                </a:solidFill>
              </a:defRPr>
            </a:lvl2pPr>
            <a:lvl3pPr marL="975198" indent="0">
              <a:buNone/>
              <a:defRPr sz="1725">
                <a:solidFill>
                  <a:schemeClr val="tx1">
                    <a:tint val="75000"/>
                  </a:schemeClr>
                </a:solidFill>
              </a:defRPr>
            </a:lvl3pPr>
            <a:lvl4pPr marL="1462798" indent="0">
              <a:buNone/>
              <a:defRPr sz="1500">
                <a:solidFill>
                  <a:schemeClr val="tx1">
                    <a:tint val="75000"/>
                  </a:schemeClr>
                </a:solidFill>
              </a:defRPr>
            </a:lvl4pPr>
            <a:lvl5pPr marL="1950397" indent="0">
              <a:buNone/>
              <a:defRPr sz="1500">
                <a:solidFill>
                  <a:schemeClr val="tx1">
                    <a:tint val="75000"/>
                  </a:schemeClr>
                </a:solidFill>
              </a:defRPr>
            </a:lvl5pPr>
            <a:lvl6pPr marL="2437996" indent="0">
              <a:buNone/>
              <a:defRPr sz="1500">
                <a:solidFill>
                  <a:schemeClr val="tx1">
                    <a:tint val="75000"/>
                  </a:schemeClr>
                </a:solidFill>
              </a:defRPr>
            </a:lvl6pPr>
            <a:lvl7pPr marL="2925596" indent="0">
              <a:buNone/>
              <a:defRPr sz="1500">
                <a:solidFill>
                  <a:schemeClr val="tx1">
                    <a:tint val="75000"/>
                  </a:schemeClr>
                </a:solidFill>
              </a:defRPr>
            </a:lvl7pPr>
            <a:lvl8pPr marL="3413196" indent="0">
              <a:buNone/>
              <a:defRPr sz="1500">
                <a:solidFill>
                  <a:schemeClr val="tx1">
                    <a:tint val="75000"/>
                  </a:schemeClr>
                </a:solidFill>
              </a:defRPr>
            </a:lvl8pPr>
            <a:lvl9pPr marL="3900795" indent="0">
              <a:buNone/>
              <a:defRPr sz="15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204429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224" y="597875"/>
            <a:ext cx="10515600" cy="7782646"/>
          </a:xfrm>
        </p:spPr>
        <p:txBody>
          <a:bodyPr anchor="ctr">
            <a:noAutofit/>
          </a:bodyPr>
          <a:lstStyle>
            <a:lvl1pPr algn="ctr">
              <a:lnSpc>
                <a:spcPct val="100000"/>
              </a:lnSpc>
              <a:defRPr sz="7048" b="0" cap="none" spc="-85"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502688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7" y="2057400"/>
            <a:ext cx="6650286" cy="6106160"/>
          </a:xfrm>
        </p:spPr>
        <p:txBody>
          <a:bodyPr/>
          <a:lstStyle>
            <a:lvl1pPr>
              <a:defRPr sz="3449"/>
            </a:lvl1pPr>
            <a:lvl2pPr>
              <a:defRPr sz="2999"/>
            </a:lvl2pPr>
            <a:lvl3pPr>
              <a:defRPr sz="2550"/>
            </a:lvl3pPr>
            <a:lvl4pPr>
              <a:defRPr sz="2099"/>
            </a:lvl4pPr>
            <a:lvl5pPr>
              <a:defRPr sz="2099"/>
            </a:lvl5pPr>
            <a:lvl6pPr>
              <a:defRPr sz="2099"/>
            </a:lvl6pPr>
            <a:lvl7pPr>
              <a:defRPr sz="2099"/>
            </a:lvl7pPr>
            <a:lvl8pPr>
              <a:defRPr sz="2099"/>
            </a:lvl8pPr>
            <a:lvl9pPr>
              <a:defRPr sz="20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2" y="2057400"/>
            <a:ext cx="3658731" cy="6106160"/>
          </a:xfrm>
        </p:spPr>
        <p:txBody>
          <a:bodyPr>
            <a:normAutofit/>
          </a:bodyPr>
          <a:lstStyle>
            <a:lvl1pPr marL="0" indent="0">
              <a:buNone/>
              <a:defRPr sz="1725"/>
            </a:lvl1pPr>
            <a:lvl2pPr marL="487600" indent="0">
              <a:buNone/>
              <a:defRPr sz="1274"/>
            </a:lvl2pPr>
            <a:lvl3pPr marL="975198" indent="0">
              <a:buNone/>
              <a:defRPr sz="1050"/>
            </a:lvl3pPr>
            <a:lvl4pPr marL="1462798" indent="0">
              <a:buNone/>
              <a:defRPr sz="974"/>
            </a:lvl4pPr>
            <a:lvl5pPr marL="1950397" indent="0">
              <a:buNone/>
              <a:defRPr sz="974"/>
            </a:lvl5pPr>
            <a:lvl6pPr marL="2437996" indent="0">
              <a:buNone/>
              <a:defRPr sz="974"/>
            </a:lvl6pPr>
            <a:lvl7pPr marL="2925596" indent="0">
              <a:buNone/>
              <a:defRPr sz="974"/>
            </a:lvl7pPr>
            <a:lvl8pPr marL="3413196" indent="0">
              <a:buNone/>
              <a:defRPr sz="974"/>
            </a:lvl8pPr>
            <a:lvl9pPr marL="3900795" indent="0">
              <a:buNone/>
              <a:defRPr sz="97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845588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40"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7089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pPr lvl="0" algn="ctr" rtl="0" eaLnBrk="1" fontAlgn="base" hangingPunct="1">
              <a:spcBef>
                <a:spcPct val="0"/>
              </a:spcBef>
              <a:spcAft>
                <a:spcPct val="0"/>
              </a:spcAft>
            </a:pPr>
            <a:r>
              <a:rPr lang="en-US" dirty="0" smtClean="0"/>
              <a:t>Your Name Goes Here</a:t>
            </a:r>
            <a:endParaRPr lang="en-US" dirty="0"/>
          </a:p>
        </p:txBody>
      </p:sp>
    </p:spTree>
    <p:extLst>
      <p:ext uri="{BB962C8B-B14F-4D97-AF65-F5344CB8AC3E}">
        <p14:creationId xmlns:p14="http://schemas.microsoft.com/office/powerpoint/2010/main" val="829743850"/>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696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1270004" y="2275842"/>
            <a:ext cx="10464801" cy="5635413"/>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75"/>
              </a:spcBef>
              <a:spcAft>
                <a:spcPts val="75"/>
              </a:spcAft>
              <a:buNone/>
              <a:defRPr sz="3413"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414176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223" y="1711158"/>
            <a:ext cx="10515600" cy="4292560"/>
          </a:xfrm>
        </p:spPr>
        <p:txBody>
          <a:bodyPr/>
          <a:lstStyle>
            <a:lvl1pPr algn="ctr">
              <a:lnSpc>
                <a:spcPct val="100000"/>
              </a:lnSpc>
              <a:defRPr sz="6398"/>
            </a:lvl1pPr>
          </a:lstStyle>
          <a:p>
            <a:r>
              <a:rPr lang="en-US" smtClean="0"/>
              <a:t>Click to edit Master title style</a:t>
            </a:r>
            <a:endParaRPr lang="en-US" dirty="0"/>
          </a:p>
        </p:txBody>
      </p:sp>
    </p:spTree>
    <p:extLst>
      <p:ext uri="{BB962C8B-B14F-4D97-AF65-F5344CB8AC3E}">
        <p14:creationId xmlns:p14="http://schemas.microsoft.com/office/powerpoint/2010/main" val="2776490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2314854" y="2236825"/>
            <a:ext cx="4681728" cy="909884"/>
          </a:xfrm>
        </p:spPr>
        <p:txBody>
          <a:bodyPr anchor="b">
            <a:noAutofit/>
          </a:bodyPr>
          <a:lstStyle>
            <a:lvl1pPr marL="0" indent="0">
              <a:buNone/>
              <a:defRPr sz="2560" b="1" cap="none" spc="142" baseline="0">
                <a:solidFill>
                  <a:schemeClr val="tx1"/>
                </a:solidFill>
                <a:latin typeface="Sweet Sans Pro" panose="02000000000000000000" pitchFamily="50" charset="0"/>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dirty="0" smtClean="0"/>
              <a:t>Click To Edit Master Text Styles</a:t>
            </a:r>
          </a:p>
        </p:txBody>
      </p:sp>
      <p:sp>
        <p:nvSpPr>
          <p:cNvPr id="4" name="Content Placeholder 3"/>
          <p:cNvSpPr>
            <a:spLocks noGrp="1"/>
          </p:cNvSpPr>
          <p:nvPr>
            <p:ph sz="half" idx="2"/>
          </p:nvPr>
        </p:nvSpPr>
        <p:spPr>
          <a:xfrm>
            <a:off x="231485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7243674" y="2236825"/>
            <a:ext cx="4681728" cy="909884"/>
          </a:xfrm>
        </p:spPr>
        <p:txBody>
          <a:bodyPr anchor="b">
            <a:noAutofit/>
          </a:bodyPr>
          <a:lstStyle>
            <a:lvl1pPr marL="0" indent="0">
              <a:buNone/>
              <a:defRPr lang="en-US" sz="2560" b="1" i="0" kern="1200" cap="none" spc="142" baseline="0" dirty="0" smtClean="0">
                <a:solidFill>
                  <a:schemeClr val="tx1"/>
                </a:solidFill>
                <a:latin typeface="Sweet Sans Pro" panose="02000000000000000000" pitchFamily="50" charset="0"/>
                <a:ea typeface="+mn-ea"/>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marL="0" lvl="0" indent="0" algn="l" defTabSz="1300460"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724367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500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pPr lvl="0" algn="ctr" rtl="0" eaLnBrk="1" fontAlgn="base" hangingPunct="1">
              <a:spcBef>
                <a:spcPct val="0"/>
              </a:spcBef>
              <a:spcAft>
                <a:spcPct val="0"/>
              </a:spcAft>
            </a:pPr>
            <a:r>
              <a:rPr lang="en-US" dirty="0" smtClean="0"/>
              <a:t>Title Only</a:t>
            </a:r>
            <a:endParaRPr lang="en-US" dirty="0"/>
          </a:p>
        </p:txBody>
      </p:sp>
    </p:spTree>
    <p:extLst>
      <p:ext uri="{BB962C8B-B14F-4D97-AF65-F5344CB8AC3E}">
        <p14:creationId xmlns:p14="http://schemas.microsoft.com/office/powerpoint/2010/main" val="2198193334"/>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48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914307" rtl="0" eaLnBrk="1" fontAlgn="base" latinLnBrk="0" hangingPunct="1">
              <a:lnSpc>
                <a:spcPct val="100000"/>
              </a:lnSpc>
              <a:spcBef>
                <a:spcPts val="2399"/>
              </a:spcBef>
              <a:spcAft>
                <a:spcPts val="0"/>
              </a:spcAft>
              <a:buClrTx/>
              <a:buSzTx/>
              <a:buFont typeface="Arial"/>
              <a:buNone/>
              <a:tabLst>
                <a:tab pos="115877" algn="l"/>
              </a:tabLst>
              <a:defRPr/>
            </a:lvl1pPr>
            <a:lvl2pPr marL="793239" marR="0" indent="-234071" algn="l" defTabSz="914307" rtl="0" eaLnBrk="1" fontAlgn="base" latinLnBrk="0" hangingPunct="1">
              <a:lnSpc>
                <a:spcPct val="100000"/>
              </a:lnSpc>
              <a:spcBef>
                <a:spcPts val="600"/>
              </a:spcBef>
              <a:spcAft>
                <a:spcPct val="0"/>
              </a:spcAft>
              <a:buClrTx/>
              <a:buSzTx/>
              <a:buFont typeface="Arial"/>
              <a:buChar char="•"/>
              <a:tabLst/>
              <a:defRPr/>
            </a:lvl2pPr>
            <a:lvl3pPr marL="1257172" marR="0" indent="-342864" algn="l" defTabSz="914307" rtl="0" eaLnBrk="1" fontAlgn="base" latinLnBrk="0" hangingPunct="1">
              <a:lnSpc>
                <a:spcPct val="100000"/>
              </a:lnSpc>
              <a:spcBef>
                <a:spcPts val="600"/>
              </a:spcBef>
              <a:spcAft>
                <a:spcPct val="0"/>
              </a:spcAft>
              <a:buClr>
                <a:srgbClr val="ED1C24"/>
              </a:buClr>
              <a:buSzTx/>
              <a:buFont typeface="Arial"/>
              <a:buChar char="•"/>
              <a:tabLst/>
              <a:defRPr/>
            </a:lvl3pPr>
            <a:lvl4pPr marL="1657180" marR="0" indent="-285721" algn="l" defTabSz="1300393" rtl="0" eaLnBrk="1" fontAlgn="base" latinLnBrk="0" hangingPunct="1">
              <a:lnSpc>
                <a:spcPct val="100000"/>
              </a:lnSpc>
              <a:spcBef>
                <a:spcPts val="600"/>
              </a:spcBef>
              <a:spcAft>
                <a:spcPct val="0"/>
              </a:spcAft>
              <a:buClrTx/>
              <a:buSzTx/>
              <a:buFont typeface="Arial"/>
              <a:buChar char="•"/>
              <a:tabLst/>
              <a:defRPr sz="2400"/>
            </a:lvl4pPr>
            <a:lvl5pPr marL="2114334" marR="0" indent="-285721" algn="l" defTabSz="1300393" rtl="0" eaLnBrk="1" fontAlgn="base" latinLnBrk="0" hangingPunct="1">
              <a:lnSpc>
                <a:spcPct val="100000"/>
              </a:lnSpc>
              <a:spcBef>
                <a:spcPts val="600"/>
              </a:spcBef>
              <a:spcAft>
                <a:spcPct val="0"/>
              </a:spcAft>
              <a:buClrTx/>
              <a:buSzTx/>
              <a:buFont typeface="Arial"/>
              <a:buChar char="•"/>
              <a:tabLst/>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27071204"/>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pPr lvl="0" algn="ctr" rtl="0" eaLnBrk="1" fontAlgn="base" hangingPunct="1">
              <a:spcBef>
                <a:spcPct val="0"/>
              </a:spcBef>
              <a:spcAft>
                <a:spcPct val="0"/>
              </a:spcAft>
            </a:pPr>
            <a:r>
              <a:rPr lang="en-US" dirty="0"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798430" indent="-230165">
              <a:spcBef>
                <a:spcPts val="600"/>
              </a:spcBef>
              <a:buFont typeface="Arial" panose="020B0604020202020204" pitchFamily="34" charset="0"/>
              <a:buChar char="•"/>
              <a:defRPr/>
            </a:lvl2pPr>
            <a:lvl3pPr marL="1146059" indent="-228577">
              <a:spcBef>
                <a:spcPts val="600"/>
              </a:spcBef>
              <a:defRPr baseline="0"/>
            </a:lvl3pPr>
            <a:lvl4pPr indent="-228577">
              <a:spcBef>
                <a:spcPts val="600"/>
              </a:spcBef>
              <a:defRPr sz="2400"/>
            </a:lvl4pPr>
            <a:lvl5pPr indent="-228577">
              <a:spcBef>
                <a:spcPts val="600"/>
              </a:spcBef>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741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0240" y="597874"/>
            <a:ext cx="11446659" cy="7762355"/>
          </a:xfrm>
        </p:spPr>
        <p:txBody>
          <a:bodyPr anchor="ctr">
            <a:noAutofit/>
          </a:bodyPr>
          <a:lstStyle>
            <a:lvl1pPr algn="ctr">
              <a:lnSpc>
                <a:spcPct val="100000"/>
              </a:lnSpc>
              <a:defRPr sz="9400" b="0" cap="none" spc="-114"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566443857"/>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6" y="2057400"/>
            <a:ext cx="6650287" cy="6106160"/>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1270001" y="2057400"/>
            <a:ext cx="3658731" cy="6106160"/>
          </a:xfrm>
        </p:spPr>
        <p:txBody>
          <a:bodyPr>
            <a:normAutofit/>
          </a:bodyPr>
          <a:lstStyle>
            <a:lvl1pPr marL="0" indent="0">
              <a:buNone/>
              <a:defRPr sz="23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smtClean="0"/>
              <a:t>Click to edit Master text styles</a:t>
            </a:r>
          </a:p>
        </p:txBody>
      </p:sp>
      <p:sp>
        <p:nvSpPr>
          <p:cNvPr id="8" name="Title 7"/>
          <p:cNvSpPr>
            <a:spLocks noGrp="1"/>
          </p:cNvSpPr>
          <p:nvPr>
            <p:ph type="title"/>
          </p:nvPr>
        </p:nvSpPr>
        <p:spPr/>
        <p:txBody>
          <a:bodyPr/>
          <a:lstStyle>
            <a:lvl1pPr algn="ctr" rtl="0" eaLnBrk="1" fontAlgn="base" hangingPunct="1">
              <a:spcBef>
                <a:spcPct val="0"/>
              </a:spcBef>
              <a:spcAft>
                <a:spcPct val="0"/>
              </a:spcAft>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0627420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rtl="0" eaLnBrk="1" fontAlgn="base" hangingPunct="1">
              <a:spcBef>
                <a:spcPct val="0"/>
              </a:spcBef>
              <a:spcAft>
                <a:spcPct val="0"/>
              </a:spcAft>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2319189" y="2057404"/>
            <a:ext cx="4681728" cy="6277023"/>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39" y="2057403"/>
            <a:ext cx="4681728" cy="62770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1163531"/>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600"/>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718285" y="2275840"/>
            <a:ext cx="9592510" cy="5635413"/>
          </a:xfrm>
          <a:solidFill>
            <a:schemeClr val="accent1">
              <a:lumMod val="20000"/>
              <a:lumOff val="80000"/>
            </a:schemeClr>
          </a:solidFill>
          <a:ln w="19050" cmpd="sng">
            <a:solidFill>
              <a:srgbClr val="404040"/>
            </a:solidFill>
            <a:prstDash val="dash"/>
          </a:ln>
        </p:spPr>
        <p:txBody>
          <a:bodyPr>
            <a:normAutofit/>
          </a:bodyPr>
          <a:lstStyle>
            <a:lvl1pPr>
              <a:spcBef>
                <a:spcPts val="100"/>
              </a:spcBef>
              <a:spcAft>
                <a:spcPts val="100"/>
              </a:spcAft>
              <a:buNone/>
              <a:tabLst>
                <a:tab pos="454025" algn="l"/>
              </a:tabLst>
              <a:defRPr sz="440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380959364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4.jp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797" tIns="50797" rIns="50797" bIns="50797" numCol="1" anchor="ctr" anchorCtr="0" compatLnSpc="1">
            <a:prstTxWarp prst="textNoShape">
              <a:avLst/>
            </a:prstTxWarp>
          </a:bodyPr>
          <a:lstStyle/>
          <a:p>
            <a:pPr lvl="0"/>
            <a:r>
              <a:rPr lang="en-US" dirty="0"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342864" marR="0" lvl="0" indent="-342864" algn="l" defTabSz="914307" rtl="0" eaLnBrk="1" fontAlgn="base" latinLnBrk="0" hangingPunct="1">
              <a:lnSpc>
                <a:spcPct val="80000"/>
              </a:lnSpc>
              <a:spcBef>
                <a:spcPts val="2399"/>
              </a:spcBef>
              <a:spcAft>
                <a:spcPct val="0"/>
              </a:spcAft>
              <a:buClrTx/>
              <a:buSzTx/>
              <a:tabLst/>
              <a:defRPr/>
            </a:pPr>
            <a:r>
              <a:rPr lang="en-US" dirty="0" smtClean="0">
                <a:sym typeface="SweetSansPro Medium" charset="0"/>
              </a:rPr>
              <a:t>Click to edit to edit to edit to edit to edit to edit to edit</a:t>
            </a:r>
          </a:p>
          <a:p>
            <a:pPr marL="914307" marR="0" lvl="1" indent="-457152" algn="l" defTabSz="914307" rtl="0" eaLnBrk="1" fontAlgn="base" latinLnBrk="0" hangingPunct="1">
              <a:lnSpc>
                <a:spcPct val="80000"/>
              </a:lnSpc>
              <a:spcBef>
                <a:spcPts val="23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1257172" marR="0" lvl="2" indent="-342864" algn="l" defTabSz="914307" rtl="0" eaLnBrk="1" fontAlgn="base" latinLnBrk="0" hangingPunct="1">
              <a:lnSpc>
                <a:spcPct val="80000"/>
              </a:lnSpc>
              <a:spcBef>
                <a:spcPts val="23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userDrawn="1"/>
        </p:nvSpPr>
        <p:spPr bwMode="auto">
          <a:xfrm>
            <a:off x="14287" y="9057391"/>
            <a:ext cx="12990513" cy="693751"/>
          </a:xfrm>
          <a:prstGeom prst="rect">
            <a:avLst/>
          </a:prstGeom>
          <a:blipFill>
            <a:blip r:embed="rId1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userDrawn="1"/>
        </p:nvSpPr>
        <p:spPr bwMode="auto">
          <a:xfrm>
            <a:off x="6240786" y="9430134"/>
            <a:ext cx="523229"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Sweet Sans Pro Medium" panose="02000000000000000000" pitchFamily="50" charset="0"/>
              </a:rPr>
              <a:pPr/>
              <a:t>‹#›</a:t>
            </a:fld>
            <a:endParaRPr lang="en-US" altLang="en-US" sz="1400" dirty="0">
              <a:latin typeface="Sweet Sans Pro Medium" panose="02000000000000000000" pitchFamily="50" charset="0"/>
            </a:endParaRPr>
          </a:p>
        </p:txBody>
      </p:sp>
      <p:sp>
        <p:nvSpPr>
          <p:cNvPr id="6" name="TextBox 5"/>
          <p:cNvSpPr txBox="1">
            <a:spLocks noChangeArrowheads="1"/>
          </p:cNvSpPr>
          <p:nvPr userDrawn="1"/>
        </p:nvSpPr>
        <p:spPr bwMode="auto">
          <a:xfrm>
            <a:off x="9215901" y="9338059"/>
            <a:ext cx="37888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1000" dirty="0">
                <a:latin typeface="Sweet Sans Pro Medium" panose="02000000000000000000" pitchFamily="50" charset="0"/>
                <a:cs typeface="Mangal" pitchFamily="18" charset="0"/>
              </a:rPr>
              <a:t>© </a:t>
            </a:r>
            <a:r>
              <a:rPr lang="en-US" altLang="en-US" sz="1000" dirty="0" err="1">
                <a:latin typeface="Sweet Sans Pro Medium" panose="02000000000000000000" pitchFamily="50" charset="0"/>
                <a:cs typeface="Mangal" pitchFamily="18" charset="0"/>
              </a:rPr>
              <a:t>SQLintersection</a:t>
            </a:r>
            <a:r>
              <a:rPr lang="en-US" altLang="en-US" sz="1000" dirty="0">
                <a:latin typeface="Sweet Sans Pro Medium" panose="02000000000000000000" pitchFamily="50" charset="0"/>
                <a:cs typeface="Mangal" pitchFamily="18" charset="0"/>
              </a:rPr>
              <a:t>. All rights reserved.</a:t>
            </a:r>
          </a:p>
          <a:p>
            <a:pPr algn="r"/>
            <a:r>
              <a:rPr lang="en-US" altLang="en-US" sz="1000" u="sng" dirty="0">
                <a:latin typeface="Sweet Sans Pro Medium" panose="02000000000000000000" pitchFamily="50" charset="0"/>
                <a:cs typeface="Mangal" pitchFamily="18" charset="0"/>
              </a:rPr>
              <a:t>http://www.SQLintersection.com </a:t>
            </a:r>
          </a:p>
        </p:txBody>
      </p:sp>
      <p:pic>
        <p:nvPicPr>
          <p:cNvPr id="7" name="Picture 6"/>
          <p:cNvPicPr>
            <a:picLocks noChangeAspect="1"/>
          </p:cNvPicPr>
          <p:nvPr userDrawn="1"/>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2726" y="8770708"/>
            <a:ext cx="3398732"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95607"/>
      </p:ext>
    </p:extLst>
  </p:cSld>
  <p:clrMap bg1="lt1" tx1="dk1" bg2="lt2" tx2="dk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2" r:id="rId6"/>
    <p:sldLayoutId id="2147484123" r:id="rId7"/>
    <p:sldLayoutId id="2147484124" r:id="rId8"/>
    <p:sldLayoutId id="2147484128" r:id="rId9"/>
    <p:sldLayoutId id="2147484143" r:id="rId10"/>
  </p:sldLayoutIdLst>
  <p:transition>
    <p:fade/>
  </p:transition>
  <p:timing>
    <p:tnLst>
      <p:par>
        <p:cTn id="1" dur="indefinite" restart="never" nodeType="tmRoot"/>
      </p:par>
    </p:tnLst>
  </p:timing>
  <p:txStyles>
    <p:titleStyle>
      <a:lvl1pPr algn="ctr" rtl="0" eaLnBrk="1" fontAlgn="base" hangingPunct="1">
        <a:spcBef>
          <a:spcPct val="0"/>
        </a:spcBef>
        <a:spcAft>
          <a:spcPct val="0"/>
        </a:spcAft>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5pPr>
      <a:lvl6pPr marL="45715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6pPr>
      <a:lvl7pPr marL="914307"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7pPr>
      <a:lvl8pPr marL="1371460"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8pPr>
      <a:lvl9pPr marL="182861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914307" rtl="0" eaLnBrk="1" fontAlgn="base" latinLnBrk="0" hangingPunct="1">
        <a:lnSpc>
          <a:spcPct val="100000"/>
        </a:lnSpc>
        <a:spcBef>
          <a:spcPts val="2399"/>
        </a:spcBef>
        <a:spcAft>
          <a:spcPts val="600"/>
        </a:spcAft>
        <a:buClrTx/>
        <a:buSzTx/>
        <a:buFont typeface="Arial"/>
        <a:buNone/>
        <a:tabLst>
          <a:tab pos="115877" algn="l"/>
        </a:tabLst>
        <a:defRPr sz="3100"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914307" marR="0" indent="-109526" algn="l" defTabSz="914307" rtl="0" eaLnBrk="1" fontAlgn="base" latinLnBrk="0" hangingPunct="1">
        <a:lnSpc>
          <a:spcPct val="100000"/>
        </a:lnSpc>
        <a:spcBef>
          <a:spcPts val="2399"/>
        </a:spcBef>
        <a:spcAft>
          <a:spcPct val="0"/>
        </a:spcAft>
        <a:buClrTx/>
        <a:buSzTx/>
        <a:buFont typeface="Arial"/>
        <a:buChar char="•"/>
        <a:tabLst/>
        <a:defRPr sz="30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1257172" marR="0" indent="-342864" algn="l" defTabSz="914307" rtl="0" eaLnBrk="1" fontAlgn="base" latinLnBrk="0" hangingPunct="1">
        <a:lnSpc>
          <a:spcPct val="100000"/>
        </a:lnSpc>
        <a:spcBef>
          <a:spcPts val="2399"/>
        </a:spcBef>
        <a:spcAft>
          <a:spcPct val="0"/>
        </a:spcAft>
        <a:buClr>
          <a:srgbClr val="ED1C24"/>
        </a:buClr>
        <a:buSzTx/>
        <a:buFont typeface="Arial"/>
        <a:buChar char="•"/>
        <a:tabLst/>
        <a:defRPr sz="24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657180" indent="-285721" algn="l" rtl="0" eaLnBrk="1" fontAlgn="base" hangingPunct="1">
        <a:lnSpc>
          <a:spcPct val="100000"/>
        </a:lnSpc>
        <a:spcBef>
          <a:spcPts val="2399"/>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2114334" indent="-285721" algn="l" rtl="0" eaLnBrk="1" fontAlgn="base" hangingPunct="1">
        <a:lnSpc>
          <a:spcPct val="100000"/>
        </a:lnSpc>
        <a:spcBef>
          <a:spcPts val="2399"/>
        </a:spcBef>
        <a:spcAft>
          <a:spcPct val="0"/>
        </a:spcAft>
        <a:buFont typeface="Arial"/>
        <a:buChar char="•"/>
        <a:defRPr sz="14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45715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6pPr>
      <a:lvl7pPr marL="914307"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7pPr>
      <a:lvl8pPr marL="1371460"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8pPr>
      <a:lvl9pPr marL="182861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9pPr>
    </p:bodyStyle>
    <p:otherStyle>
      <a:defPPr>
        <a:defRPr lang="en-US"/>
      </a:defPPr>
      <a:lvl1pPr marL="0" algn="l" defTabSz="914307" rtl="0" eaLnBrk="1" latinLnBrk="0" hangingPunct="1">
        <a:defRPr sz="1800" kern="1200">
          <a:solidFill>
            <a:schemeClr val="tx1"/>
          </a:solidFill>
          <a:latin typeface="+mn-lt"/>
          <a:ea typeface="+mn-ea"/>
          <a:cs typeface="+mn-cs"/>
        </a:defRPr>
      </a:lvl1pPr>
      <a:lvl2pPr marL="457152" algn="l" defTabSz="914307" rtl="0" eaLnBrk="1" latinLnBrk="0" hangingPunct="1">
        <a:defRPr sz="1800" kern="1200">
          <a:solidFill>
            <a:schemeClr val="tx1"/>
          </a:solidFill>
          <a:latin typeface="+mn-lt"/>
          <a:ea typeface="+mn-ea"/>
          <a:cs typeface="+mn-cs"/>
        </a:defRPr>
      </a:lvl2pPr>
      <a:lvl3pPr marL="914307" algn="l" defTabSz="914307" rtl="0" eaLnBrk="1" latinLnBrk="0" hangingPunct="1">
        <a:defRPr sz="1800" kern="1200">
          <a:solidFill>
            <a:schemeClr val="tx1"/>
          </a:solidFill>
          <a:latin typeface="+mn-lt"/>
          <a:ea typeface="+mn-ea"/>
          <a:cs typeface="+mn-cs"/>
        </a:defRPr>
      </a:lvl3pPr>
      <a:lvl4pPr marL="1371460" algn="l" defTabSz="914307" rtl="0" eaLnBrk="1" latinLnBrk="0" hangingPunct="1">
        <a:defRPr sz="1800" kern="1200">
          <a:solidFill>
            <a:schemeClr val="tx1"/>
          </a:solidFill>
          <a:latin typeface="+mn-lt"/>
          <a:ea typeface="+mn-ea"/>
          <a:cs typeface="+mn-cs"/>
        </a:defRPr>
      </a:lvl4pPr>
      <a:lvl5pPr marL="1828612" algn="l" defTabSz="914307" rtl="0" eaLnBrk="1" latinLnBrk="0" hangingPunct="1">
        <a:defRPr sz="1800" kern="1200">
          <a:solidFill>
            <a:schemeClr val="tx1"/>
          </a:solidFill>
          <a:latin typeface="+mn-lt"/>
          <a:ea typeface="+mn-ea"/>
          <a:cs typeface="+mn-cs"/>
        </a:defRPr>
      </a:lvl5pPr>
      <a:lvl6pPr marL="2285767" algn="l" defTabSz="914307" rtl="0" eaLnBrk="1" latinLnBrk="0" hangingPunct="1">
        <a:defRPr sz="1800" kern="1200">
          <a:solidFill>
            <a:schemeClr val="tx1"/>
          </a:solidFill>
          <a:latin typeface="+mn-lt"/>
          <a:ea typeface="+mn-ea"/>
          <a:cs typeface="+mn-cs"/>
        </a:defRPr>
      </a:lvl6pPr>
      <a:lvl7pPr marL="2742919" algn="l" defTabSz="914307" rtl="0" eaLnBrk="1" latinLnBrk="0" hangingPunct="1">
        <a:defRPr sz="1800" kern="1200">
          <a:solidFill>
            <a:schemeClr val="tx1"/>
          </a:solidFill>
          <a:latin typeface="+mn-lt"/>
          <a:ea typeface="+mn-ea"/>
          <a:cs typeface="+mn-cs"/>
        </a:defRPr>
      </a:lvl7pPr>
      <a:lvl8pPr marL="3200072" algn="l" defTabSz="914307" rtl="0" eaLnBrk="1" latinLnBrk="0" hangingPunct="1">
        <a:defRPr sz="1800" kern="1200">
          <a:solidFill>
            <a:schemeClr val="tx1"/>
          </a:solidFill>
          <a:latin typeface="+mn-lt"/>
          <a:ea typeface="+mn-ea"/>
          <a:cs typeface="+mn-cs"/>
        </a:defRPr>
      </a:lvl8pPr>
      <a:lvl9pPr marL="3657226" algn="l" defTabSz="91430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257137" marR="0" lvl="0" indent="-257137" algn="l" defTabSz="685698" rtl="0" eaLnBrk="1" fontAlgn="base" latinLnBrk="0" hangingPunct="1">
              <a:lnSpc>
                <a:spcPct val="80000"/>
              </a:lnSpc>
              <a:spcBef>
                <a:spcPts val="1799"/>
              </a:spcBef>
              <a:spcAft>
                <a:spcPct val="0"/>
              </a:spcAft>
              <a:buClrTx/>
              <a:buSzTx/>
              <a:tabLst/>
              <a:defRPr/>
            </a:pPr>
            <a:r>
              <a:rPr lang="en-US" dirty="0" smtClean="0">
                <a:sym typeface="SweetSansPro Medium" charset="0"/>
              </a:rPr>
              <a:t>Click to edit to edit to edit to edit to edit to edit to edit</a:t>
            </a:r>
          </a:p>
          <a:p>
            <a:pPr marL="685698" marR="0" lvl="1" indent="-342848" algn="l" defTabSz="685698" rtl="0" eaLnBrk="1" fontAlgn="base" latinLnBrk="0" hangingPunct="1">
              <a:lnSpc>
                <a:spcPct val="80000"/>
              </a:lnSpc>
              <a:spcBef>
                <a:spcPts val="17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942835" marR="0" lvl="2" indent="-257137" algn="l" defTabSz="685698" rtl="0" eaLnBrk="1" fontAlgn="base" latinLnBrk="0" hangingPunct="1">
              <a:lnSpc>
                <a:spcPct val="80000"/>
              </a:lnSpc>
              <a:spcBef>
                <a:spcPts val="17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2936235552"/>
      </p:ext>
    </p:extLst>
  </p:cSld>
  <p:clrMap bg1="lt1" tx1="dk1" bg2="lt2" tx2="dk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 id="2147484142"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4551">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5pPr>
      <a:lvl6pPr marL="34284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6pPr>
      <a:lvl7pPr marL="68569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7pPr>
      <a:lvl8pPr marL="1028546"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8pPr>
      <a:lvl9pPr marL="1371395"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85698" rtl="0" eaLnBrk="1" fontAlgn="base" latinLnBrk="0" hangingPunct="1">
        <a:lnSpc>
          <a:spcPct val="100000"/>
        </a:lnSpc>
        <a:spcBef>
          <a:spcPts val="1799"/>
        </a:spcBef>
        <a:spcAft>
          <a:spcPts val="449"/>
        </a:spcAft>
        <a:buClrTx/>
        <a:buSzTx/>
        <a:buFont typeface="Arial"/>
        <a:buNone/>
        <a:tabLst>
          <a:tab pos="86904" algn="l"/>
        </a:tabLst>
        <a:defRPr sz="3129"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685698" marR="0" indent="-82141" algn="l" defTabSz="685698" rtl="0" eaLnBrk="1" fontAlgn="base" latinLnBrk="0" hangingPunct="1">
        <a:lnSpc>
          <a:spcPct val="100000"/>
        </a:lnSpc>
        <a:spcBef>
          <a:spcPts val="1799"/>
        </a:spcBef>
        <a:spcAft>
          <a:spcPct val="0"/>
        </a:spcAft>
        <a:buClrTx/>
        <a:buSzTx/>
        <a:buFont typeface="Arial"/>
        <a:buChar char="•"/>
        <a:tabLst/>
        <a:defRPr sz="2987"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942835" marR="0" indent="-257137" algn="l" defTabSz="685698" rtl="0" eaLnBrk="1" fontAlgn="base" latinLnBrk="0" hangingPunct="1">
        <a:lnSpc>
          <a:spcPct val="100000"/>
        </a:lnSpc>
        <a:spcBef>
          <a:spcPts val="1799"/>
        </a:spcBef>
        <a:spcAft>
          <a:spcPct val="0"/>
        </a:spcAft>
        <a:buClr>
          <a:srgbClr val="ED1C24"/>
        </a:buClr>
        <a:buSzTx/>
        <a:buFont typeface="Arial"/>
        <a:buChar char="•"/>
        <a:tabLst/>
        <a:defRPr sz="2418"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242826"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585675"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4284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6pPr>
      <a:lvl7pPr marL="68569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7pPr>
      <a:lvl8pPr marL="1028546"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8pPr>
      <a:lvl9pPr marL="1371395"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9pPr>
    </p:bodyStyle>
    <p:otherStyle>
      <a:defPPr>
        <a:defRPr lang="en-US"/>
      </a:defPPr>
      <a:lvl1pPr marL="0" algn="l" defTabSz="685698" rtl="0" eaLnBrk="1" latinLnBrk="0" hangingPunct="1">
        <a:defRPr sz="1351" kern="1200">
          <a:solidFill>
            <a:schemeClr val="tx1"/>
          </a:solidFill>
          <a:latin typeface="+mn-lt"/>
          <a:ea typeface="+mn-ea"/>
          <a:cs typeface="+mn-cs"/>
        </a:defRPr>
      </a:lvl1pPr>
      <a:lvl2pPr marL="342848" algn="l" defTabSz="685698" rtl="0" eaLnBrk="1" latinLnBrk="0" hangingPunct="1">
        <a:defRPr sz="1351" kern="1200">
          <a:solidFill>
            <a:schemeClr val="tx1"/>
          </a:solidFill>
          <a:latin typeface="+mn-lt"/>
          <a:ea typeface="+mn-ea"/>
          <a:cs typeface="+mn-cs"/>
        </a:defRPr>
      </a:lvl2pPr>
      <a:lvl3pPr marL="685698" algn="l" defTabSz="685698" rtl="0" eaLnBrk="1" latinLnBrk="0" hangingPunct="1">
        <a:defRPr sz="1351" kern="1200">
          <a:solidFill>
            <a:schemeClr val="tx1"/>
          </a:solidFill>
          <a:latin typeface="+mn-lt"/>
          <a:ea typeface="+mn-ea"/>
          <a:cs typeface="+mn-cs"/>
        </a:defRPr>
      </a:lvl3pPr>
      <a:lvl4pPr marL="1028546" algn="l" defTabSz="685698" rtl="0" eaLnBrk="1" latinLnBrk="0" hangingPunct="1">
        <a:defRPr sz="1351" kern="1200">
          <a:solidFill>
            <a:schemeClr val="tx1"/>
          </a:solidFill>
          <a:latin typeface="+mn-lt"/>
          <a:ea typeface="+mn-ea"/>
          <a:cs typeface="+mn-cs"/>
        </a:defRPr>
      </a:lvl4pPr>
      <a:lvl5pPr marL="1371395" algn="l" defTabSz="685698" rtl="0" eaLnBrk="1" latinLnBrk="0" hangingPunct="1">
        <a:defRPr sz="1351" kern="1200">
          <a:solidFill>
            <a:schemeClr val="tx1"/>
          </a:solidFill>
          <a:latin typeface="+mn-lt"/>
          <a:ea typeface="+mn-ea"/>
          <a:cs typeface="+mn-cs"/>
        </a:defRPr>
      </a:lvl5pPr>
      <a:lvl6pPr marL="1714245" algn="l" defTabSz="685698" rtl="0" eaLnBrk="1" latinLnBrk="0" hangingPunct="1">
        <a:defRPr sz="1351" kern="1200">
          <a:solidFill>
            <a:schemeClr val="tx1"/>
          </a:solidFill>
          <a:latin typeface="+mn-lt"/>
          <a:ea typeface="+mn-ea"/>
          <a:cs typeface="+mn-cs"/>
        </a:defRPr>
      </a:lvl6pPr>
      <a:lvl7pPr marL="2057093" algn="l" defTabSz="685698" rtl="0" eaLnBrk="1" latinLnBrk="0" hangingPunct="1">
        <a:defRPr sz="1351" kern="1200">
          <a:solidFill>
            <a:schemeClr val="tx1"/>
          </a:solidFill>
          <a:latin typeface="+mn-lt"/>
          <a:ea typeface="+mn-ea"/>
          <a:cs typeface="+mn-cs"/>
        </a:defRPr>
      </a:lvl7pPr>
      <a:lvl8pPr marL="2399940" algn="l" defTabSz="685698" rtl="0" eaLnBrk="1" latinLnBrk="0" hangingPunct="1">
        <a:defRPr sz="1351" kern="1200">
          <a:solidFill>
            <a:schemeClr val="tx1"/>
          </a:solidFill>
          <a:latin typeface="+mn-lt"/>
          <a:ea typeface="+mn-ea"/>
          <a:cs typeface="+mn-cs"/>
        </a:defRPr>
      </a:lvl8pPr>
      <a:lvl9pPr marL="2742789" algn="l" defTabSz="685698"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hyperlink" Target="http://www.brentozar.com/archive/2013/02/the-fastest-query-is-the-one-you-never-make/" TargetMode="External"/><Relationship Id="rId2" Type="http://schemas.openxmlformats.org/officeDocument/2006/relationships/hyperlink" Target="http://www.brentozar.com/archive/2012/05/picking-your-cache/" TargetMode="External"/><Relationship Id="rId1" Type="http://schemas.openxmlformats.org/officeDocument/2006/relationships/slideLayout" Target="../slideLayouts/slideLayout5.xml"/><Relationship Id="rId6" Type="http://schemas.openxmlformats.org/officeDocument/2006/relationships/hyperlink" Target="http://seroter.wordpress.com/2013/05/06/creating-a-flat-file-shared-database-with-amazon-s3-and-node-js/" TargetMode="External"/><Relationship Id="rId5" Type="http://schemas.openxmlformats.org/officeDocument/2006/relationships/hyperlink" Target="http://www.troyhunt.com/2013/12/working-with-154-million-records-on.html" TargetMode="External"/><Relationship Id="rId4" Type="http://schemas.openxmlformats.org/officeDocument/2006/relationships/hyperlink" Target="http://msdn.microsoft.com/en-us/library/dd129907.aspx"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5223" y="5386224"/>
            <a:ext cx="10523914" cy="1549669"/>
          </a:xfrm>
        </p:spPr>
        <p:txBody>
          <a:bodyPr/>
          <a:lstStyle/>
          <a:p>
            <a:r>
              <a:rPr lang="en-US" dirty="0" smtClean="0">
                <a:solidFill>
                  <a:srgbClr val="FFFFFF"/>
                </a:solidFill>
                <a:latin typeface="+mj-lt"/>
                <a:cs typeface="Mangal" pitchFamily="18" charset="0"/>
              </a:rPr>
              <a:t>When to Invest in Application Technology</a:t>
            </a:r>
            <a:endParaRPr lang="en-US" dirty="0">
              <a:solidFill>
                <a:srgbClr val="FFFFFF"/>
              </a:solidFill>
              <a:latin typeface="+mj-lt"/>
              <a:cs typeface="Mangal" pitchFamily="18" charset="0"/>
            </a:endParaRPr>
          </a:p>
        </p:txBody>
      </p:sp>
      <p:sp>
        <p:nvSpPr>
          <p:cNvPr id="3" name="Subtitle 2"/>
          <p:cNvSpPr>
            <a:spLocks noGrp="1"/>
          </p:cNvSpPr>
          <p:nvPr>
            <p:ph sz="quarter" idx="10"/>
          </p:nvPr>
        </p:nvSpPr>
        <p:spPr>
          <a:xfrm>
            <a:off x="1255221" y="7152641"/>
            <a:ext cx="10523914" cy="3003550"/>
          </a:xfrm>
        </p:spPr>
        <p:txBody>
          <a:bodyPr/>
          <a:lstStyle/>
          <a:p>
            <a:r>
              <a:rPr lang="en-US" dirty="0" smtClean="0"/>
              <a:t>You know… caching.</a:t>
            </a:r>
          </a:p>
        </p:txBody>
      </p:sp>
    </p:spTree>
    <p:extLst>
      <p:ext uri="{BB962C8B-B14F-4D97-AF65-F5344CB8AC3E}">
        <p14:creationId xmlns:p14="http://schemas.microsoft.com/office/powerpoint/2010/main" val="2087689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Examples of Cache</a:t>
            </a:r>
            <a:endParaRPr lang="en-US" dirty="0"/>
          </a:p>
        </p:txBody>
      </p:sp>
      <p:sp>
        <p:nvSpPr>
          <p:cNvPr id="5" name="Text Placeholder 4"/>
          <p:cNvSpPr>
            <a:spLocks noGrp="1"/>
          </p:cNvSpPr>
          <p:nvPr>
            <p:ph type="body" idx="1"/>
          </p:nvPr>
        </p:nvSpPr>
        <p:spPr/>
        <p:txBody>
          <a:bodyPr/>
          <a:lstStyle/>
          <a:p>
            <a:r>
              <a:rPr lang="en-US" b="0" dirty="0" smtClean="0"/>
              <a:t>CPU L1 cache</a:t>
            </a:r>
          </a:p>
          <a:p>
            <a:r>
              <a:rPr lang="en-US" b="0" dirty="0" smtClean="0"/>
              <a:t>CPU L2 cache</a:t>
            </a:r>
          </a:p>
          <a:p>
            <a:r>
              <a:rPr lang="en-US" b="0" dirty="0" smtClean="0"/>
              <a:t>Main memory (RAM)</a:t>
            </a:r>
          </a:p>
          <a:p>
            <a:r>
              <a:rPr lang="en-US" b="0" dirty="0" smtClean="0"/>
              <a:t>OS file system cache</a:t>
            </a:r>
          </a:p>
          <a:p>
            <a:r>
              <a:rPr lang="en-US" b="0" dirty="0" smtClean="0"/>
              <a:t>SQL Server’s buffer pool</a:t>
            </a:r>
            <a:endParaRPr lang="en-US" b="0" dirty="0"/>
          </a:p>
        </p:txBody>
      </p:sp>
    </p:spTree>
    <p:extLst>
      <p:ext uri="{BB962C8B-B14F-4D97-AF65-F5344CB8AC3E}">
        <p14:creationId xmlns:p14="http://schemas.microsoft.com/office/powerpoint/2010/main" val="1746701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50240" y="541867"/>
            <a:ext cx="11704320" cy="7802880"/>
          </a:xfrm>
        </p:spPr>
        <p:txBody>
          <a:bodyPr anchor="ctr"/>
          <a:lstStyle/>
          <a:p>
            <a:pPr algn="ctr"/>
            <a:r>
              <a:rPr lang="en-US" sz="8500" dirty="0"/>
              <a:t>These cache </a:t>
            </a:r>
            <a:r>
              <a:rPr lang="en-US" sz="8500" dirty="0">
                <a:solidFill>
                  <a:srgbClr val="D1282E"/>
                </a:solidFill>
              </a:rPr>
              <a:t>raw data</a:t>
            </a:r>
            <a:r>
              <a:rPr lang="en-US" sz="8500" dirty="0"/>
              <a:t>.</a:t>
            </a:r>
          </a:p>
        </p:txBody>
      </p:sp>
    </p:spTree>
    <p:extLst>
      <p:ext uri="{BB962C8B-B14F-4D97-AF65-F5344CB8AC3E}">
        <p14:creationId xmlns:p14="http://schemas.microsoft.com/office/powerpoint/2010/main" val="396146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50240" y="541867"/>
            <a:ext cx="11704320" cy="7802880"/>
          </a:xfrm>
        </p:spPr>
        <p:txBody>
          <a:bodyPr anchor="ctr"/>
          <a:lstStyle/>
          <a:p>
            <a:pPr algn="ctr"/>
            <a:r>
              <a:rPr lang="en-US" sz="8500" dirty="0"/>
              <a:t>These are out of our direct control.</a:t>
            </a:r>
          </a:p>
        </p:txBody>
      </p:sp>
    </p:spTree>
    <p:extLst>
      <p:ext uri="{BB962C8B-B14F-4D97-AF65-F5344CB8AC3E}">
        <p14:creationId xmlns:p14="http://schemas.microsoft.com/office/powerpoint/2010/main" val="4218572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50240" y="541867"/>
            <a:ext cx="11704320" cy="7802880"/>
          </a:xfrm>
        </p:spPr>
        <p:txBody>
          <a:bodyPr anchor="ctr"/>
          <a:lstStyle/>
          <a:p>
            <a:pPr algn="ctr"/>
            <a:r>
              <a:rPr lang="en-US" sz="8500" dirty="0"/>
              <a:t>These don’t cache </a:t>
            </a:r>
            <a:br>
              <a:rPr lang="en-US" sz="8500" dirty="0"/>
            </a:br>
            <a:r>
              <a:rPr lang="en-US" sz="8500" dirty="0"/>
              <a:t>query results.</a:t>
            </a:r>
          </a:p>
        </p:txBody>
      </p:sp>
    </p:spTree>
    <p:extLst>
      <p:ext uri="{BB962C8B-B14F-4D97-AF65-F5344CB8AC3E}">
        <p14:creationId xmlns:p14="http://schemas.microsoft.com/office/powerpoint/2010/main" val="256490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add another cache?</a:t>
            </a:r>
            <a:endParaRPr lang="en-US" dirty="0"/>
          </a:p>
        </p:txBody>
      </p:sp>
      <p:sp>
        <p:nvSpPr>
          <p:cNvPr id="3" name="Text Placeholder 2"/>
          <p:cNvSpPr>
            <a:spLocks noGrp="1"/>
          </p:cNvSpPr>
          <p:nvPr>
            <p:ph type="body" idx="1"/>
          </p:nvPr>
        </p:nvSpPr>
        <p:spPr/>
        <p:txBody>
          <a:bodyPr/>
          <a:lstStyle/>
          <a:p>
            <a:r>
              <a:rPr lang="en-US" dirty="0" smtClean="0"/>
              <a:t>Control</a:t>
            </a:r>
          </a:p>
          <a:p>
            <a:pPr marL="1706853" lvl="1" indent="-650230">
              <a:buFont typeface="Arial"/>
              <a:buChar char="•"/>
            </a:pPr>
            <a:r>
              <a:rPr lang="en-US" dirty="0" smtClean="0"/>
              <a:t>Cache duration</a:t>
            </a:r>
          </a:p>
          <a:p>
            <a:pPr marL="1706853" lvl="1" indent="-650230">
              <a:buFont typeface="Arial"/>
              <a:buChar char="•"/>
            </a:pPr>
            <a:r>
              <a:rPr lang="en-US" dirty="0" smtClean="0"/>
              <a:t>Data format – data pages </a:t>
            </a:r>
            <a:r>
              <a:rPr lang="en-US" dirty="0" err="1" smtClean="0"/>
              <a:t>vs</a:t>
            </a:r>
            <a:r>
              <a:rPr lang="en-US" dirty="0" smtClean="0"/>
              <a:t> query results</a:t>
            </a:r>
          </a:p>
          <a:p>
            <a:endParaRPr lang="en-US" dirty="0" smtClean="0"/>
          </a:p>
          <a:p>
            <a:pPr marL="1706853" lvl="1" indent="-650230">
              <a:buFont typeface="Arial"/>
              <a:buChar char="•"/>
            </a:pPr>
            <a:endParaRPr lang="en-US" dirty="0" smtClean="0"/>
          </a:p>
          <a:p>
            <a:endParaRPr lang="en-US" dirty="0" smtClean="0"/>
          </a:p>
        </p:txBody>
      </p:sp>
    </p:spTree>
    <p:extLst>
      <p:ext uri="{BB962C8B-B14F-4D97-AF65-F5344CB8AC3E}">
        <p14:creationId xmlns:p14="http://schemas.microsoft.com/office/powerpoint/2010/main" val="21272855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add another cache?</a:t>
            </a:r>
            <a:endParaRPr lang="en-US" dirty="0"/>
          </a:p>
        </p:txBody>
      </p:sp>
      <p:sp>
        <p:nvSpPr>
          <p:cNvPr id="3" name="Text Placeholder 2"/>
          <p:cNvSpPr>
            <a:spLocks noGrp="1"/>
          </p:cNvSpPr>
          <p:nvPr>
            <p:ph type="body" idx="1"/>
          </p:nvPr>
        </p:nvSpPr>
        <p:spPr/>
        <p:txBody>
          <a:bodyPr/>
          <a:lstStyle/>
          <a:p>
            <a:r>
              <a:rPr lang="en-US" dirty="0" smtClean="0"/>
              <a:t>Control</a:t>
            </a:r>
          </a:p>
          <a:p>
            <a:pPr marL="1706853" lvl="1" indent="-650230">
              <a:buFont typeface="Arial"/>
              <a:buChar char="•"/>
            </a:pPr>
            <a:r>
              <a:rPr lang="en-US" dirty="0" smtClean="0"/>
              <a:t>Cache duration</a:t>
            </a:r>
          </a:p>
          <a:p>
            <a:pPr marL="1706853" lvl="1" indent="-650230">
              <a:buFont typeface="Arial"/>
              <a:buChar char="•"/>
            </a:pPr>
            <a:r>
              <a:rPr lang="en-US" dirty="0" smtClean="0"/>
              <a:t>Data format – data pages </a:t>
            </a:r>
            <a:r>
              <a:rPr lang="en-US" dirty="0" err="1" smtClean="0"/>
              <a:t>vs</a:t>
            </a:r>
            <a:r>
              <a:rPr lang="en-US" dirty="0" smtClean="0"/>
              <a:t> query results</a:t>
            </a:r>
          </a:p>
          <a:p>
            <a:r>
              <a:rPr lang="en-US" dirty="0" smtClean="0"/>
              <a:t>Scalability</a:t>
            </a:r>
          </a:p>
          <a:p>
            <a:pPr marL="1706853" lvl="1" indent="-650230">
              <a:buFont typeface="Arial"/>
              <a:buChar char="•"/>
            </a:pPr>
            <a:r>
              <a:rPr lang="en-US" dirty="0" smtClean="0"/>
              <a:t>Cache should scale separately</a:t>
            </a:r>
          </a:p>
          <a:p>
            <a:pPr marL="1706853" lvl="1" indent="-650230">
              <a:buFont typeface="Arial"/>
              <a:buChar char="•"/>
            </a:pPr>
            <a:endParaRPr lang="en-US" dirty="0" smtClean="0"/>
          </a:p>
          <a:p>
            <a:endParaRPr lang="en-US" dirty="0" smtClean="0"/>
          </a:p>
        </p:txBody>
      </p:sp>
    </p:spTree>
    <p:extLst>
      <p:ext uri="{BB962C8B-B14F-4D97-AF65-F5344CB8AC3E}">
        <p14:creationId xmlns:p14="http://schemas.microsoft.com/office/powerpoint/2010/main" val="2029232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example of caching</a:t>
            </a:r>
            <a:endParaRPr lang="en-US" dirty="0"/>
          </a:p>
        </p:txBody>
      </p:sp>
    </p:spTree>
    <p:extLst>
      <p:ext uri="{BB962C8B-B14F-4D97-AF65-F5344CB8AC3E}">
        <p14:creationId xmlns:p14="http://schemas.microsoft.com/office/powerpoint/2010/main" val="498888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7898"/>
          <a:stretch/>
        </p:blipFill>
        <p:spPr>
          <a:xfrm>
            <a:off x="0" y="108374"/>
            <a:ext cx="13004800" cy="9536853"/>
          </a:xfrm>
          <a:prstGeom prst="rect">
            <a:avLst/>
          </a:prstGeom>
        </p:spPr>
      </p:pic>
    </p:spTree>
    <p:extLst>
      <p:ext uri="{BB962C8B-B14F-4D97-AF65-F5344CB8AC3E}">
        <p14:creationId xmlns:p14="http://schemas.microsoft.com/office/powerpoint/2010/main" val="193630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7898"/>
          <a:stretch/>
        </p:blipFill>
        <p:spPr>
          <a:xfrm>
            <a:off x="0" y="108374"/>
            <a:ext cx="13004800" cy="9536853"/>
          </a:xfrm>
          <a:prstGeom prst="rect">
            <a:avLst/>
          </a:prstGeom>
        </p:spPr>
      </p:pic>
      <p:sp>
        <p:nvSpPr>
          <p:cNvPr id="3" name="Rectangle 2"/>
          <p:cNvSpPr/>
          <p:nvPr/>
        </p:nvSpPr>
        <p:spPr bwMode="auto">
          <a:xfrm>
            <a:off x="0" y="0"/>
            <a:ext cx="13004800" cy="9753600"/>
          </a:xfrm>
          <a:prstGeom prst="rect">
            <a:avLst/>
          </a:prstGeom>
          <a:solidFill>
            <a:srgbClr val="FFFFFF">
              <a:alpha val="60000"/>
            </a:srgb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0046" tIns="65023" rIns="130046" bIns="65023" numCol="1" rtlCol="0" anchor="t" anchorCtr="0" compatLnSpc="1">
            <a:prstTxWarp prst="textNoShape">
              <a:avLst/>
            </a:prstTxWarp>
          </a:bodyPr>
          <a:lstStyle/>
          <a:p>
            <a:pPr defTabSz="1300460"/>
            <a:endParaRPr lang="en-US" sz="6000" dirty="0">
              <a:latin typeface="Sweet Sans Pro Light" panose="02000000000000000000" pitchFamily="50" charset="0"/>
            </a:endParaRPr>
          </a:p>
        </p:txBody>
      </p:sp>
      <p:sp>
        <p:nvSpPr>
          <p:cNvPr id="4" name="Title 3"/>
          <p:cNvSpPr>
            <a:spLocks noGrp="1"/>
          </p:cNvSpPr>
          <p:nvPr>
            <p:ph type="title"/>
          </p:nvPr>
        </p:nvSpPr>
        <p:spPr/>
        <p:txBody>
          <a:bodyPr/>
          <a:lstStyle/>
          <a:p>
            <a:r>
              <a:rPr lang="en-US" dirty="0" smtClean="0">
                <a:effectLst>
                  <a:outerShdw blurRad="38100" dist="38100" dir="2700000" algn="tl">
                    <a:srgbClr val="000000">
                      <a:alpha val="43137"/>
                    </a:srgbClr>
                  </a:outerShdw>
                </a:effectLst>
              </a:rPr>
              <a:t>We won’t see live data until we search!</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73583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6747"/>
            <a:ext cx="13004800" cy="8310217"/>
          </a:xfrm>
          <a:prstGeom prst="rect">
            <a:avLst/>
          </a:prstGeom>
        </p:spPr>
      </p:pic>
    </p:spTree>
    <p:extLst>
      <p:ext uri="{BB962C8B-B14F-4D97-AF65-F5344CB8AC3E}">
        <p14:creationId xmlns:p14="http://schemas.microsoft.com/office/powerpoint/2010/main" val="138905475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first server…</a:t>
            </a:r>
            <a:endParaRPr lang="en-US" dirty="0"/>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476657"/>
            <a:ext cx="13004800" cy="4800286"/>
          </a:xfrm>
          <a:prstGeom prst="rect">
            <a:avLst/>
          </a:prstGeom>
        </p:spPr>
      </p:pic>
    </p:spTree>
    <p:extLst>
      <p:ext uri="{BB962C8B-B14F-4D97-AF65-F5344CB8AC3E}">
        <p14:creationId xmlns:p14="http://schemas.microsoft.com/office/powerpoint/2010/main" val="256982538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6747"/>
            <a:ext cx="13004800" cy="8310217"/>
          </a:xfrm>
          <a:prstGeom prst="rect">
            <a:avLst/>
          </a:prstGeom>
        </p:spPr>
      </p:pic>
      <p:sp>
        <p:nvSpPr>
          <p:cNvPr id="4" name="Rectangle 3"/>
          <p:cNvSpPr/>
          <p:nvPr/>
        </p:nvSpPr>
        <p:spPr bwMode="auto">
          <a:xfrm>
            <a:off x="0" y="1"/>
            <a:ext cx="13004800" cy="8526963"/>
          </a:xfrm>
          <a:prstGeom prst="rect">
            <a:avLst/>
          </a:prstGeom>
          <a:solidFill>
            <a:srgbClr val="FFFFFF">
              <a:alpha val="60000"/>
            </a:srgb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0046" tIns="65023" rIns="130046" bIns="65023" numCol="1" rtlCol="0" anchor="t" anchorCtr="0" compatLnSpc="1">
            <a:prstTxWarp prst="textNoShape">
              <a:avLst/>
            </a:prstTxWarp>
          </a:bodyPr>
          <a:lstStyle/>
          <a:p>
            <a:pPr defTabSz="1300460"/>
            <a:endParaRPr lang="en-US" sz="6000" dirty="0">
              <a:latin typeface="Sweet Sans Pro Light" panose="02000000000000000000" pitchFamily="50" charset="0"/>
            </a:endParaRPr>
          </a:p>
        </p:txBody>
      </p:sp>
      <p:sp>
        <p:nvSpPr>
          <p:cNvPr id="5" name="Title 4"/>
          <p:cNvSpPr>
            <a:spLocks noGrp="1"/>
          </p:cNvSpPr>
          <p:nvPr>
            <p:ph type="title"/>
          </p:nvPr>
        </p:nvSpPr>
        <p:spPr/>
        <p:txBody>
          <a:bodyPr/>
          <a:lstStyle/>
          <a:p>
            <a:r>
              <a:rPr lang="en-US" dirty="0" smtClean="0">
                <a:effectLst>
                  <a:outerShdw blurRad="38100" dist="38100" dir="2700000" algn="tl">
                    <a:srgbClr val="000000">
                      <a:alpha val="43137"/>
                    </a:srgbClr>
                  </a:outerShdw>
                </a:effectLst>
              </a:rPr>
              <a:t>What’s being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cached now?</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1570520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should you cache?</a:t>
            </a:r>
            <a:endParaRPr lang="en-US" dirty="0"/>
          </a:p>
        </p:txBody>
      </p:sp>
      <p:pic>
        <p:nvPicPr>
          <p:cNvPr id="8" name="Content Placeholder 7" descr="Where to Cache.jpg"/>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1271130" y="2190339"/>
            <a:ext cx="10464799" cy="5625793"/>
          </a:xfrm>
        </p:spPr>
      </p:pic>
    </p:spTree>
    <p:extLst>
      <p:ext uri="{BB962C8B-B14F-4D97-AF65-F5344CB8AC3E}">
        <p14:creationId xmlns:p14="http://schemas.microsoft.com/office/powerpoint/2010/main" val="11336352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Cache Everywhere</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a:ext>
            </a:extLst>
          </a:blip>
          <a:stretch/>
        </p:blipFill>
        <p:spPr>
          <a:xfrm>
            <a:off x="1271130" y="2016388"/>
            <a:ext cx="10464799" cy="5973695"/>
          </a:xfrm>
        </p:spPr>
      </p:pic>
    </p:spTree>
    <p:extLst>
      <p:ext uri="{BB962C8B-B14F-4D97-AF65-F5344CB8AC3E}">
        <p14:creationId xmlns:p14="http://schemas.microsoft.com/office/powerpoint/2010/main" val="1411887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 are two forms of cache</a:t>
            </a:r>
            <a:endParaRPr lang="en-US" dirty="0"/>
          </a:p>
        </p:txBody>
      </p:sp>
      <p:sp>
        <p:nvSpPr>
          <p:cNvPr id="3" name="Content Placeholder 2"/>
          <p:cNvSpPr>
            <a:spLocks noGrp="1"/>
          </p:cNvSpPr>
          <p:nvPr>
            <p:ph type="body" idx="1"/>
          </p:nvPr>
        </p:nvSpPr>
        <p:spPr/>
        <p:txBody>
          <a:bodyPr/>
          <a:lstStyle/>
          <a:p>
            <a:r>
              <a:rPr lang="en-US" dirty="0" smtClean="0"/>
              <a:t>Write Through Cache</a:t>
            </a:r>
          </a:p>
          <a:p>
            <a:r>
              <a:rPr lang="en-US" dirty="0" smtClean="0"/>
              <a:t>Write Aside Cache</a:t>
            </a:r>
            <a:endParaRPr lang="en-US" dirty="0"/>
          </a:p>
        </p:txBody>
      </p:sp>
    </p:spTree>
    <p:extLst>
      <p:ext uri="{BB962C8B-B14F-4D97-AF65-F5344CB8AC3E}">
        <p14:creationId xmlns:p14="http://schemas.microsoft.com/office/powerpoint/2010/main" val="1024234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 Through Cache</a:t>
            </a:r>
            <a:endParaRPr lang="en-US" dirty="0"/>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3063859" y="1955236"/>
            <a:ext cx="6879340" cy="6096000"/>
          </a:xfrm>
        </p:spPr>
      </p:pic>
    </p:spTree>
    <p:extLst>
      <p:ext uri="{BB962C8B-B14F-4D97-AF65-F5344CB8AC3E}">
        <p14:creationId xmlns:p14="http://schemas.microsoft.com/office/powerpoint/2010/main" val="3477336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 Through Cache: Benefits</a:t>
            </a:r>
            <a:endParaRPr lang="en-US" dirty="0"/>
          </a:p>
        </p:txBody>
      </p:sp>
      <p:sp>
        <p:nvSpPr>
          <p:cNvPr id="3" name="Text Placeholder 2"/>
          <p:cNvSpPr>
            <a:spLocks noGrp="1"/>
          </p:cNvSpPr>
          <p:nvPr>
            <p:ph type="body" idx="1"/>
          </p:nvPr>
        </p:nvSpPr>
        <p:spPr/>
        <p:txBody>
          <a:bodyPr/>
          <a:lstStyle/>
          <a:p>
            <a:r>
              <a:rPr lang="en-US" dirty="0" smtClean="0"/>
              <a:t>Cache coherence</a:t>
            </a:r>
          </a:p>
          <a:p>
            <a:r>
              <a:rPr lang="en-US" dirty="0" smtClean="0"/>
              <a:t>Fast updates</a:t>
            </a:r>
          </a:p>
          <a:p>
            <a:r>
              <a:rPr lang="en-US" dirty="0" smtClean="0"/>
              <a:t>Simple code</a:t>
            </a:r>
          </a:p>
        </p:txBody>
      </p:sp>
    </p:spTree>
    <p:extLst>
      <p:ext uri="{BB962C8B-B14F-4D97-AF65-F5344CB8AC3E}">
        <p14:creationId xmlns:p14="http://schemas.microsoft.com/office/powerpoint/2010/main" val="1365466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 Through Cache: Drawbacks</a:t>
            </a:r>
            <a:endParaRPr lang="en-US" dirty="0"/>
          </a:p>
        </p:txBody>
      </p:sp>
      <p:sp>
        <p:nvSpPr>
          <p:cNvPr id="3" name="Text Placeholder 2"/>
          <p:cNvSpPr>
            <a:spLocks noGrp="1"/>
          </p:cNvSpPr>
          <p:nvPr>
            <p:ph type="body" idx="1"/>
          </p:nvPr>
        </p:nvSpPr>
        <p:spPr/>
        <p:txBody>
          <a:bodyPr/>
          <a:lstStyle/>
          <a:p>
            <a:r>
              <a:rPr lang="en-US" b="0" dirty="0" smtClean="0"/>
              <a:t>Cache now needs fault tolerance</a:t>
            </a:r>
          </a:p>
          <a:p>
            <a:r>
              <a:rPr lang="en-US" b="0" dirty="0" smtClean="0"/>
              <a:t>Strict dependency on language or database</a:t>
            </a:r>
          </a:p>
          <a:p>
            <a:r>
              <a:rPr lang="en-US" b="0" dirty="0"/>
              <a:t>Cache coherence is a </a:t>
            </a:r>
            <a:r>
              <a:rPr lang="en-US" b="0" dirty="0" smtClean="0"/>
              <a:t>myth</a:t>
            </a:r>
          </a:p>
          <a:p>
            <a:r>
              <a:rPr lang="en-US" dirty="0" smtClean="0"/>
              <a:t>May not have complete control over what is cached</a:t>
            </a:r>
            <a:endParaRPr lang="en-US" b="0" dirty="0"/>
          </a:p>
          <a:p>
            <a:endParaRPr lang="en-US" b="0" dirty="0"/>
          </a:p>
        </p:txBody>
      </p:sp>
    </p:spTree>
    <p:extLst>
      <p:ext uri="{BB962C8B-B14F-4D97-AF65-F5344CB8AC3E}">
        <p14:creationId xmlns:p14="http://schemas.microsoft.com/office/powerpoint/2010/main" val="1211180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Cache Aside</a:t>
            </a:r>
            <a:endParaRPr lang="en-US" dirty="0"/>
          </a:p>
        </p:txBody>
      </p:sp>
      <p:pic>
        <p:nvPicPr>
          <p:cNvPr id="5" name="Content Placeholder 4" descr="Write Asdie Cache.jpg"/>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2785170" y="1955236"/>
            <a:ext cx="7436719" cy="6096000"/>
          </a:xfrm>
        </p:spPr>
      </p:pic>
    </p:spTree>
    <p:extLst>
      <p:ext uri="{BB962C8B-B14F-4D97-AF65-F5344CB8AC3E}">
        <p14:creationId xmlns:p14="http://schemas.microsoft.com/office/powerpoint/2010/main" val="128780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Cache Aside: Benefits</a:t>
            </a:r>
            <a:endParaRPr lang="en-US" dirty="0"/>
          </a:p>
        </p:txBody>
      </p:sp>
      <p:sp>
        <p:nvSpPr>
          <p:cNvPr id="5" name="Text Placeholder 4"/>
          <p:cNvSpPr>
            <a:spLocks noGrp="1"/>
          </p:cNvSpPr>
          <p:nvPr>
            <p:ph type="body" idx="1"/>
          </p:nvPr>
        </p:nvSpPr>
        <p:spPr/>
        <p:txBody>
          <a:bodyPr/>
          <a:lstStyle/>
          <a:p>
            <a:r>
              <a:rPr lang="en-US" dirty="0" smtClean="0"/>
              <a:t>Application retains full control</a:t>
            </a:r>
          </a:p>
          <a:p>
            <a:r>
              <a:rPr lang="en-US" dirty="0" smtClean="0"/>
              <a:t>Result sets can be easily cached</a:t>
            </a:r>
          </a:p>
          <a:p>
            <a:r>
              <a:rPr lang="en-US" dirty="0" smtClean="0"/>
              <a:t>Intermediate work can be stored in cache</a:t>
            </a:r>
          </a:p>
          <a:p>
            <a:r>
              <a:rPr lang="en-US" dirty="0" smtClean="0"/>
              <a:t>Easy to get started</a:t>
            </a:r>
          </a:p>
          <a:p>
            <a:endParaRPr lang="en-US" dirty="0" smtClean="0"/>
          </a:p>
          <a:p>
            <a:endParaRPr lang="en-US" dirty="0"/>
          </a:p>
        </p:txBody>
      </p:sp>
    </p:spTree>
    <p:extLst>
      <p:ext uri="{BB962C8B-B14F-4D97-AF65-F5344CB8AC3E}">
        <p14:creationId xmlns:p14="http://schemas.microsoft.com/office/powerpoint/2010/main" val="2243290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Cache Aside: Drawbacks</a:t>
            </a:r>
            <a:endParaRPr lang="en-US" dirty="0"/>
          </a:p>
        </p:txBody>
      </p:sp>
      <p:sp>
        <p:nvSpPr>
          <p:cNvPr id="3" name="Text Placeholder 2"/>
          <p:cNvSpPr>
            <a:spLocks noGrp="1"/>
          </p:cNvSpPr>
          <p:nvPr>
            <p:ph type="body" idx="1"/>
          </p:nvPr>
        </p:nvSpPr>
        <p:spPr/>
        <p:txBody>
          <a:bodyPr/>
          <a:lstStyle/>
          <a:p>
            <a:r>
              <a:rPr lang="en-US" dirty="0" smtClean="0"/>
              <a:t>We’re responsible for the hard work</a:t>
            </a:r>
          </a:p>
          <a:p>
            <a:pPr marL="1706853" lvl="1" indent="-650230">
              <a:buFont typeface="Arial"/>
              <a:buChar char="•"/>
            </a:pPr>
            <a:r>
              <a:rPr lang="en-US" dirty="0" smtClean="0"/>
              <a:t>Cache invalidation</a:t>
            </a:r>
          </a:p>
          <a:p>
            <a:pPr marL="1706853" lvl="1" indent="-650230">
              <a:buFont typeface="Arial"/>
              <a:buChar char="•"/>
            </a:pPr>
            <a:r>
              <a:rPr lang="en-US" dirty="0" smtClean="0"/>
              <a:t>Determining what to cache</a:t>
            </a:r>
          </a:p>
          <a:p>
            <a:r>
              <a:rPr lang="en-US" dirty="0" smtClean="0"/>
              <a:t>Changes are required to app code</a:t>
            </a:r>
          </a:p>
          <a:p>
            <a:endParaRPr lang="en-US" dirty="0"/>
          </a:p>
        </p:txBody>
      </p:sp>
    </p:spTree>
    <p:extLst>
      <p:ext uri="{BB962C8B-B14F-4D97-AF65-F5344CB8AC3E}">
        <p14:creationId xmlns:p14="http://schemas.microsoft.com/office/powerpoint/2010/main" val="4016856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After a while, there’s load.</a:t>
            </a:r>
            <a:br>
              <a:rPr lang="en-US" dirty="0" smtClean="0"/>
            </a:br>
            <a:r>
              <a:rPr lang="en-US" dirty="0" smtClean="0"/>
              <a:t>And you decide to buy a new server.</a:t>
            </a:r>
            <a:endParaRPr lang="en-US" dirty="0"/>
          </a:p>
        </p:txBody>
      </p:sp>
    </p:spTree>
    <p:extLst>
      <p:ext uri="{BB962C8B-B14F-4D97-AF65-F5344CB8AC3E}">
        <p14:creationId xmlns:p14="http://schemas.microsoft.com/office/powerpoint/2010/main" val="2432303435"/>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with Both Methods</a:t>
            </a:r>
            <a:endParaRPr lang="en-US" dirty="0"/>
          </a:p>
        </p:txBody>
      </p:sp>
      <p:sp>
        <p:nvSpPr>
          <p:cNvPr id="3" name="Text Placeholder 2"/>
          <p:cNvSpPr>
            <a:spLocks noGrp="1"/>
          </p:cNvSpPr>
          <p:nvPr>
            <p:ph type="body" idx="1"/>
          </p:nvPr>
        </p:nvSpPr>
        <p:spPr/>
        <p:txBody>
          <a:bodyPr/>
          <a:lstStyle/>
          <a:p>
            <a:r>
              <a:rPr lang="en-US" dirty="0" smtClean="0"/>
              <a:t>Cache consistency</a:t>
            </a:r>
          </a:p>
          <a:p>
            <a:r>
              <a:rPr lang="en-US" dirty="0" smtClean="0"/>
              <a:t>Cache invalidation</a:t>
            </a:r>
          </a:p>
          <a:p>
            <a:r>
              <a:rPr lang="en-US" dirty="0" smtClean="0"/>
              <a:t>Performance during cache start up</a:t>
            </a:r>
          </a:p>
          <a:p>
            <a:endParaRPr lang="en-US" dirty="0"/>
          </a:p>
        </p:txBody>
      </p:sp>
    </p:spTree>
    <p:extLst>
      <p:ext uri="{BB962C8B-B14F-4D97-AF65-F5344CB8AC3E}">
        <p14:creationId xmlns:p14="http://schemas.microsoft.com/office/powerpoint/2010/main" val="1035801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50240" y="1679787"/>
            <a:ext cx="11704320" cy="6394027"/>
          </a:xfrm>
        </p:spPr>
        <p:txBody>
          <a:bodyPr anchor="ctr"/>
          <a:lstStyle/>
          <a:p>
            <a:pPr algn="ctr"/>
            <a:r>
              <a:rPr lang="en-US" sz="10200" b="1" dirty="0"/>
              <a:t>Either Option Reduces Work Done</a:t>
            </a:r>
          </a:p>
        </p:txBody>
      </p:sp>
    </p:spTree>
    <p:extLst>
      <p:ext uri="{BB962C8B-B14F-4D97-AF65-F5344CB8AC3E}">
        <p14:creationId xmlns:p14="http://schemas.microsoft.com/office/powerpoint/2010/main" val="689797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Should You Cache?</a:t>
            </a:r>
            <a:endParaRPr lang="en-US" dirty="0"/>
          </a:p>
        </p:txBody>
      </p:sp>
      <p:sp>
        <p:nvSpPr>
          <p:cNvPr id="3" name="Text Placeholder 2"/>
          <p:cNvSpPr>
            <a:spLocks noGrp="1"/>
          </p:cNvSpPr>
          <p:nvPr>
            <p:ph type="body" idx="1"/>
          </p:nvPr>
        </p:nvSpPr>
        <p:spPr/>
        <p:txBody>
          <a:bodyPr/>
          <a:lstStyle/>
          <a:p>
            <a:r>
              <a:rPr lang="en-US" dirty="0" smtClean="0"/>
              <a:t>Dropdown lists</a:t>
            </a:r>
          </a:p>
          <a:p>
            <a:r>
              <a:rPr lang="en-US" dirty="0" smtClean="0"/>
              <a:t>Commonly </a:t>
            </a:r>
            <a:r>
              <a:rPr lang="en-US" smtClean="0"/>
              <a:t>queried data</a:t>
            </a:r>
            <a:endParaRPr lang="en-US" dirty="0" smtClean="0"/>
          </a:p>
          <a:p>
            <a:r>
              <a:rPr lang="en-US" dirty="0" smtClean="0"/>
              <a:t>Paged reports</a:t>
            </a:r>
          </a:p>
          <a:p>
            <a:r>
              <a:rPr lang="en-US" dirty="0" smtClean="0"/>
              <a:t>Work in progress</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3960"/>
          <a:stretch/>
        </p:blipFill>
        <p:spPr>
          <a:xfrm>
            <a:off x="7694507" y="1955801"/>
            <a:ext cx="4958080" cy="6190827"/>
          </a:xfrm>
          <a:prstGeom prst="rect">
            <a:avLst/>
          </a:prstGeom>
        </p:spPr>
      </p:pic>
    </p:spTree>
    <p:extLst>
      <p:ext uri="{BB962C8B-B14F-4D97-AF65-F5344CB8AC3E}">
        <p14:creationId xmlns:p14="http://schemas.microsoft.com/office/powerpoint/2010/main" val="319294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 with Caching</a:t>
            </a:r>
            <a:endParaRPr lang="en-US" dirty="0"/>
          </a:p>
        </p:txBody>
      </p:sp>
      <p:sp>
        <p:nvSpPr>
          <p:cNvPr id="3" name="Text Placeholder 2"/>
          <p:cNvSpPr>
            <a:spLocks noGrp="1"/>
          </p:cNvSpPr>
          <p:nvPr>
            <p:ph type="body" idx="1"/>
          </p:nvPr>
        </p:nvSpPr>
        <p:spPr/>
        <p:txBody>
          <a:bodyPr/>
          <a:lstStyle/>
          <a:p>
            <a:r>
              <a:rPr lang="en-US" dirty="0" smtClean="0"/>
              <a:t>Identify frequently run queries</a:t>
            </a:r>
          </a:p>
          <a:p>
            <a:r>
              <a:rPr lang="en-US" dirty="0" smtClean="0"/>
              <a:t>Categorize these by:</a:t>
            </a:r>
          </a:p>
          <a:p>
            <a:pPr marL="1706853" lvl="1" indent="-650230">
              <a:buFont typeface="Arial"/>
              <a:buChar char="•"/>
            </a:pPr>
            <a:r>
              <a:rPr lang="en-US" dirty="0" smtClean="0"/>
              <a:t>Risk</a:t>
            </a:r>
          </a:p>
          <a:p>
            <a:pPr marL="1706853" lvl="1" indent="-650230">
              <a:buFont typeface="Arial"/>
              <a:buChar char="•"/>
            </a:pPr>
            <a:r>
              <a:rPr lang="en-US" dirty="0" smtClean="0"/>
              <a:t>Frequency</a:t>
            </a:r>
          </a:p>
          <a:p>
            <a:pPr marL="1706853" lvl="1" indent="-650230">
              <a:buFont typeface="Arial"/>
              <a:buChar char="•"/>
            </a:pPr>
            <a:r>
              <a:rPr lang="en-US" dirty="0" smtClean="0"/>
              <a:t>Frequency of Updates</a:t>
            </a:r>
          </a:p>
          <a:p>
            <a:pPr marL="1706853" lvl="1" indent="-650230">
              <a:buFont typeface="Arial"/>
              <a:buChar char="•"/>
            </a:pPr>
            <a:r>
              <a:rPr lang="en-US" dirty="0" smtClean="0"/>
              <a:t>Data Longevity</a:t>
            </a:r>
          </a:p>
          <a:p>
            <a:endParaRPr lang="en-US" dirty="0"/>
          </a:p>
        </p:txBody>
      </p:sp>
    </p:spTree>
    <p:extLst>
      <p:ext uri="{BB962C8B-B14F-4D97-AF65-F5344CB8AC3E}">
        <p14:creationId xmlns:p14="http://schemas.microsoft.com/office/powerpoint/2010/main" val="1459514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Finding Queries to Cache</a:t>
            </a:r>
            <a:endParaRPr lang="en-US" dirty="0"/>
          </a:p>
        </p:txBody>
      </p:sp>
      <p:sp>
        <p:nvSpPr>
          <p:cNvPr id="5" name="Text Placeholder 4"/>
          <p:cNvSpPr>
            <a:spLocks noGrp="1"/>
          </p:cNvSpPr>
          <p:nvPr>
            <p:ph type="body" idx="1"/>
          </p:nvPr>
        </p:nvSpPr>
        <p:spPr/>
        <p:txBody>
          <a:bodyPr/>
          <a:lstStyle/>
          <a:p>
            <a:r>
              <a:rPr lang="en-US" dirty="0" smtClean="0"/>
              <a:t>SQL Server is already tracking this!</a:t>
            </a:r>
          </a:p>
          <a:p>
            <a:r>
              <a:rPr lang="en-US" dirty="0" smtClean="0"/>
              <a:t>The plan cache can get cleared by many things:</a:t>
            </a:r>
            <a:br>
              <a:rPr lang="en-US" dirty="0" smtClean="0"/>
            </a:br>
            <a:r>
              <a:rPr lang="en-US" dirty="0" smtClean="0"/>
              <a:t>Not all queries will be present.</a:t>
            </a:r>
          </a:p>
          <a:p>
            <a:endParaRPr lang="en-US" dirty="0"/>
          </a:p>
          <a:p>
            <a:pPr algn="ctr"/>
            <a:r>
              <a:rPr lang="en-US" sz="4000" b="1" dirty="0"/>
              <a:t>http://www.brentozar.com/go/plans/ </a:t>
            </a:r>
          </a:p>
        </p:txBody>
      </p:sp>
    </p:spTree>
    <p:extLst>
      <p:ext uri="{BB962C8B-B14F-4D97-AF65-F5344CB8AC3E}">
        <p14:creationId xmlns:p14="http://schemas.microsoft.com/office/powerpoint/2010/main" val="338470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Which Queries Should We Cache?</a:t>
            </a:r>
            <a:endParaRPr lang="en-US" dirty="0"/>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3262436330"/>
              </p:ext>
            </p:extLst>
          </p:nvPr>
        </p:nvGraphicFramePr>
        <p:xfrm>
          <a:off x="322862" y="1968782"/>
          <a:ext cx="12356818" cy="5274170"/>
        </p:xfrm>
        <a:graphic>
          <a:graphicData uri="http://schemas.openxmlformats.org/drawingml/2006/table">
            <a:tbl>
              <a:tblPr firstRow="1" bandRow="1">
                <a:tableStyleId>{5C22544A-7EE6-4342-B048-85BDC9FD1C3A}</a:tableStyleId>
              </a:tblPr>
              <a:tblGrid>
                <a:gridCol w="1910652"/>
                <a:gridCol w="2139529"/>
                <a:gridCol w="961783"/>
                <a:gridCol w="1863297"/>
                <a:gridCol w="1594603"/>
                <a:gridCol w="1976302"/>
                <a:gridCol w="1910652"/>
              </a:tblGrid>
              <a:tr h="527417">
                <a:tc>
                  <a:txBody>
                    <a:bodyPr/>
                    <a:lstStyle/>
                    <a:p>
                      <a:pPr algn="r" fontAlgn="b"/>
                      <a:r>
                        <a:rPr lang="en-US" sz="2600" b="1" i="0" u="none" strike="noStrike" dirty="0" smtClean="0">
                          <a:solidFill>
                            <a:srgbClr val="FFFFFF"/>
                          </a:solidFill>
                          <a:effectLst/>
                          <a:latin typeface="Calibri" panose="020F0502020204030204" pitchFamily="34" charset="0"/>
                        </a:rPr>
                        <a:t># Execution</a:t>
                      </a:r>
                      <a:endParaRPr lang="en-US" sz="2600" b="1" i="0" u="none" strike="noStrike" dirty="0">
                        <a:solidFill>
                          <a:srgbClr val="FFFFFF"/>
                        </a:solidFill>
                        <a:effectLst/>
                        <a:latin typeface="Calibri" panose="020F0502020204030204" pitchFamily="34" charset="0"/>
                      </a:endParaRPr>
                    </a:p>
                  </a:txBody>
                  <a:tcPr marL="13547" marR="13547" marT="13547" marB="0" anchor="b"/>
                </a:tc>
                <a:tc>
                  <a:txBody>
                    <a:bodyPr/>
                    <a:lstStyle/>
                    <a:p>
                      <a:pPr algn="r" fontAlgn="b"/>
                      <a:r>
                        <a:rPr lang="en-US" sz="2600" b="1" i="0" u="none" strike="noStrike" dirty="0" err="1">
                          <a:solidFill>
                            <a:srgbClr val="FFFFFF"/>
                          </a:solidFill>
                          <a:effectLst/>
                          <a:latin typeface="Calibri" panose="020F0502020204030204" pitchFamily="34" charset="0"/>
                        </a:rPr>
                        <a:t>Avg</a:t>
                      </a:r>
                      <a:r>
                        <a:rPr lang="en-US" sz="2600" b="1" i="0" u="none" strike="noStrike" dirty="0">
                          <a:solidFill>
                            <a:srgbClr val="FFFFFF"/>
                          </a:solidFill>
                          <a:effectLst/>
                          <a:latin typeface="Calibri" panose="020F0502020204030204" pitchFamily="34" charset="0"/>
                        </a:rPr>
                        <a:t> CPU</a:t>
                      </a:r>
                    </a:p>
                  </a:txBody>
                  <a:tcPr marL="13547" marR="13547" marT="13547" marB="0" anchor="b"/>
                </a:tc>
                <a:tc>
                  <a:txBody>
                    <a:bodyPr/>
                    <a:lstStyle/>
                    <a:p>
                      <a:pPr algn="r" fontAlgn="b"/>
                      <a:r>
                        <a:rPr lang="en-US" sz="2600" b="1" i="0" u="none" strike="noStrike">
                          <a:solidFill>
                            <a:srgbClr val="FFFFFF"/>
                          </a:solidFill>
                          <a:effectLst/>
                          <a:latin typeface="Calibri" panose="020F0502020204030204" pitchFamily="34" charset="0"/>
                        </a:rPr>
                        <a:t>% CPU</a:t>
                      </a:r>
                    </a:p>
                  </a:txBody>
                  <a:tcPr marL="13547" marR="13547" marT="13547" marB="0" anchor="b"/>
                </a:tc>
                <a:tc>
                  <a:txBody>
                    <a:bodyPr/>
                    <a:lstStyle/>
                    <a:p>
                      <a:pPr algn="r" fontAlgn="b"/>
                      <a:r>
                        <a:rPr lang="en-US" sz="2600" b="1" i="0" u="none" strike="noStrike" dirty="0" err="1">
                          <a:solidFill>
                            <a:srgbClr val="FFFFFF"/>
                          </a:solidFill>
                          <a:effectLst/>
                          <a:latin typeface="Calibri" panose="020F0502020204030204" pitchFamily="34" charset="0"/>
                        </a:rPr>
                        <a:t>Avg</a:t>
                      </a:r>
                      <a:r>
                        <a:rPr lang="en-US" sz="2600" b="1" i="0" u="none" strike="noStrike" dirty="0">
                          <a:solidFill>
                            <a:srgbClr val="FFFFFF"/>
                          </a:solidFill>
                          <a:effectLst/>
                          <a:latin typeface="Calibri" panose="020F0502020204030204" pitchFamily="34" charset="0"/>
                        </a:rPr>
                        <a:t> </a:t>
                      </a:r>
                      <a:r>
                        <a:rPr lang="en-US" sz="2600" b="1" i="0" u="none" strike="noStrike" dirty="0" smtClean="0">
                          <a:solidFill>
                            <a:srgbClr val="FFFFFF"/>
                          </a:solidFill>
                          <a:effectLst/>
                          <a:latin typeface="Calibri" panose="020F0502020204030204" pitchFamily="34" charset="0"/>
                        </a:rPr>
                        <a:t>Duration</a:t>
                      </a:r>
                      <a:endParaRPr lang="en-US" sz="2600" b="1" i="0" u="none" strike="noStrike" dirty="0">
                        <a:solidFill>
                          <a:srgbClr val="FFFFFF"/>
                        </a:solidFill>
                        <a:effectLst/>
                        <a:latin typeface="Calibri" panose="020F0502020204030204" pitchFamily="34" charset="0"/>
                      </a:endParaRPr>
                    </a:p>
                  </a:txBody>
                  <a:tcPr marL="13547" marR="13547" marT="13547" marB="0" anchor="b"/>
                </a:tc>
                <a:tc>
                  <a:txBody>
                    <a:bodyPr/>
                    <a:lstStyle/>
                    <a:p>
                      <a:pPr algn="r" fontAlgn="b"/>
                      <a:r>
                        <a:rPr lang="en-US" sz="2600" b="1" i="0" u="none" strike="noStrike">
                          <a:solidFill>
                            <a:srgbClr val="FFFFFF"/>
                          </a:solidFill>
                          <a:effectLst/>
                          <a:latin typeface="Calibri" panose="020F0502020204030204" pitchFamily="34" charset="0"/>
                        </a:rPr>
                        <a:t>% Duration</a:t>
                      </a:r>
                    </a:p>
                  </a:txBody>
                  <a:tcPr marL="13547" marR="13547" marT="13547" marB="0" anchor="b"/>
                </a:tc>
                <a:tc>
                  <a:txBody>
                    <a:bodyPr/>
                    <a:lstStyle/>
                    <a:p>
                      <a:pPr algn="r" fontAlgn="b"/>
                      <a:r>
                        <a:rPr lang="en-US" sz="2600" b="1" i="0" u="none" strike="noStrike">
                          <a:solidFill>
                            <a:srgbClr val="FFFFFF"/>
                          </a:solidFill>
                          <a:effectLst/>
                          <a:latin typeface="Calibri" panose="020F0502020204030204" pitchFamily="34" charset="0"/>
                        </a:rPr>
                        <a:t>Avg Reads</a:t>
                      </a:r>
                    </a:p>
                  </a:txBody>
                  <a:tcPr marL="13547" marR="13547" marT="13547" marB="0" anchor="b"/>
                </a:tc>
                <a:tc>
                  <a:txBody>
                    <a:bodyPr/>
                    <a:lstStyle/>
                    <a:p>
                      <a:pPr algn="r" fontAlgn="b"/>
                      <a:r>
                        <a:rPr lang="en-US" sz="2600" b="1" i="0" u="none" strike="noStrike">
                          <a:solidFill>
                            <a:srgbClr val="FFFFFF"/>
                          </a:solidFill>
                          <a:effectLst/>
                          <a:latin typeface="Calibri" panose="020F0502020204030204" pitchFamily="34" charset="0"/>
                        </a:rPr>
                        <a:t>Exec / Min</a:t>
                      </a:r>
                    </a:p>
                  </a:txBody>
                  <a:tcPr marL="13547" marR="13547" marT="13547" marB="0" anchor="b"/>
                </a:tc>
              </a:tr>
              <a:tr h="527417">
                <a:tc>
                  <a:txBody>
                    <a:bodyPr/>
                    <a:lstStyle/>
                    <a:p>
                      <a:pPr marL="0" marR="0" indent="0" algn="r" defTabSz="914400" eaLnBrk="1" fontAlgn="base" latinLnBrk="0" hangingPunct="1">
                        <a:lnSpc>
                          <a:spcPct val="100000"/>
                        </a:lnSpc>
                        <a:spcBef>
                          <a:spcPct val="0"/>
                        </a:spcBef>
                        <a:spcAft>
                          <a:spcPct val="0"/>
                        </a:spcAft>
                        <a:buClrTx/>
                        <a:buSzTx/>
                        <a:buFontTx/>
                        <a:buNone/>
                        <a:tabLst/>
                        <a:defRPr/>
                      </a:pPr>
                      <a:r>
                        <a:rPr lang="en-US" sz="2600" b="0" i="0" u="none" strike="noStrike" dirty="0" smtClean="0">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19,055,745,180</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32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20,733,815</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24</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750,443,342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dirty="0">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12,837,730,475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7,316,989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8</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4,467,732,165</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a:solidFill>
                            <a:srgbClr val="000000"/>
                          </a:solidFill>
                          <a:effectLst/>
                          <a:latin typeface="Calibri Light" panose="020F0302020204030204" pitchFamily="34" charset="0"/>
                        </a:rPr>
                        <a:t>201,152,295</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7</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0</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5</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193,190,291</a:t>
                      </a:r>
                    </a:p>
                  </a:txBody>
                  <a:tcPr marL="13547" marR="13547" marT="13547" marB="0" anchor="b"/>
                </a:tc>
              </a:tr>
              <a:tr h="527417">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3,142,895,504</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3,266,072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4</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2,456,252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a:solidFill>
                            <a:srgbClr val="000000"/>
                          </a:solidFill>
                          <a:effectLst/>
                          <a:latin typeface="Calibri Light" panose="020F0302020204030204" pitchFamily="34" charset="0"/>
                        </a:rPr>
                        <a:t>91,556,589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18</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3</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0</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88,859,883</a:t>
                      </a:r>
                    </a:p>
                  </a:txBody>
                  <a:tcPr marL="13547" marR="13547" marT="13547" marB="0" anchor="b"/>
                </a:tc>
              </a:tr>
              <a:tr h="527417">
                <a:tc>
                  <a:txBody>
                    <a:bodyPr/>
                    <a:lstStyle/>
                    <a:p>
                      <a:pPr algn="r" fontAlgn="b"/>
                      <a:r>
                        <a:rPr lang="en-US" sz="2600" b="0" i="0" u="none" strike="noStrike">
                          <a:solidFill>
                            <a:srgbClr val="000000"/>
                          </a:solidFill>
                          <a:effectLst/>
                          <a:latin typeface="Calibri Light" panose="020F0302020204030204" pitchFamily="34" charset="0"/>
                        </a:rPr>
                        <a:t>80,806,339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3</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0</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79,444,929</a:t>
                      </a:r>
                    </a:p>
                  </a:txBody>
                  <a:tcPr marL="13547" marR="13547" marT="13547" marB="0" anchor="b"/>
                </a:tc>
              </a:tr>
              <a:tr h="527417">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1,099,366,224</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2,153,089</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167,224,435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1,014,948,232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2,406,363</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3</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418,868,695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918,130,859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985,988</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566,702,305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a:t>
                      </a:r>
                    </a:p>
                  </a:txBody>
                  <a:tcPr marL="13547" marR="13547" marT="13547" marB="0" anchor="b"/>
                </a:tc>
              </a:tr>
            </a:tbl>
          </a:graphicData>
        </a:graphic>
      </p:graphicFrame>
    </p:spTree>
    <p:extLst>
      <p:ext uri="{BB962C8B-B14F-4D97-AF65-F5344CB8AC3E}">
        <p14:creationId xmlns:p14="http://schemas.microsoft.com/office/powerpoint/2010/main" val="22963149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Which Queries Should We Cache?</a:t>
            </a:r>
            <a:endParaRPr lang="en-US" dirty="0"/>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805456209"/>
              </p:ext>
            </p:extLst>
          </p:nvPr>
        </p:nvGraphicFramePr>
        <p:xfrm>
          <a:off x="322862" y="1968782"/>
          <a:ext cx="12356818" cy="5274170"/>
        </p:xfrm>
        <a:graphic>
          <a:graphicData uri="http://schemas.openxmlformats.org/drawingml/2006/table">
            <a:tbl>
              <a:tblPr firstRow="1" bandRow="1">
                <a:tableStyleId>{5C22544A-7EE6-4342-B048-85BDC9FD1C3A}</a:tableStyleId>
              </a:tblPr>
              <a:tblGrid>
                <a:gridCol w="1910652"/>
                <a:gridCol w="2139529"/>
                <a:gridCol w="961783"/>
                <a:gridCol w="1863297"/>
                <a:gridCol w="1594603"/>
                <a:gridCol w="1976302"/>
                <a:gridCol w="1910652"/>
              </a:tblGrid>
              <a:tr h="527417">
                <a:tc>
                  <a:txBody>
                    <a:bodyPr/>
                    <a:lstStyle/>
                    <a:p>
                      <a:pPr algn="r" fontAlgn="b"/>
                      <a:r>
                        <a:rPr lang="en-US" sz="2600" b="1" i="0" u="none" strike="noStrike" dirty="0" smtClean="0">
                          <a:solidFill>
                            <a:srgbClr val="FFFFFF"/>
                          </a:solidFill>
                          <a:effectLst/>
                          <a:latin typeface="Calibri" panose="020F0502020204030204" pitchFamily="34" charset="0"/>
                        </a:rPr>
                        <a:t># Execution</a:t>
                      </a:r>
                      <a:endParaRPr lang="en-US" sz="2600" b="1" i="0" u="none" strike="noStrike" dirty="0">
                        <a:solidFill>
                          <a:srgbClr val="FFFFFF"/>
                        </a:solidFill>
                        <a:effectLst/>
                        <a:latin typeface="Calibri" panose="020F0502020204030204" pitchFamily="34" charset="0"/>
                      </a:endParaRPr>
                    </a:p>
                  </a:txBody>
                  <a:tcPr marL="13547" marR="13547" marT="13547" marB="0" anchor="b"/>
                </a:tc>
                <a:tc>
                  <a:txBody>
                    <a:bodyPr/>
                    <a:lstStyle/>
                    <a:p>
                      <a:pPr algn="r" fontAlgn="b"/>
                      <a:r>
                        <a:rPr lang="en-US" sz="2600" b="1" i="0" u="none" strike="noStrike" dirty="0" err="1">
                          <a:solidFill>
                            <a:srgbClr val="FFFFFF"/>
                          </a:solidFill>
                          <a:effectLst/>
                          <a:latin typeface="Calibri" panose="020F0502020204030204" pitchFamily="34" charset="0"/>
                        </a:rPr>
                        <a:t>Avg</a:t>
                      </a:r>
                      <a:r>
                        <a:rPr lang="en-US" sz="2600" b="1" i="0" u="none" strike="noStrike" dirty="0">
                          <a:solidFill>
                            <a:srgbClr val="FFFFFF"/>
                          </a:solidFill>
                          <a:effectLst/>
                          <a:latin typeface="Calibri" panose="020F0502020204030204" pitchFamily="34" charset="0"/>
                        </a:rPr>
                        <a:t> CPU</a:t>
                      </a:r>
                    </a:p>
                  </a:txBody>
                  <a:tcPr marL="13547" marR="13547" marT="13547" marB="0" anchor="b"/>
                </a:tc>
                <a:tc>
                  <a:txBody>
                    <a:bodyPr/>
                    <a:lstStyle/>
                    <a:p>
                      <a:pPr algn="r" fontAlgn="b"/>
                      <a:r>
                        <a:rPr lang="en-US" sz="2600" b="1" i="0" u="none" strike="noStrike">
                          <a:solidFill>
                            <a:srgbClr val="FFFFFF"/>
                          </a:solidFill>
                          <a:effectLst/>
                          <a:latin typeface="Calibri" panose="020F0502020204030204" pitchFamily="34" charset="0"/>
                        </a:rPr>
                        <a:t>% CPU</a:t>
                      </a:r>
                    </a:p>
                  </a:txBody>
                  <a:tcPr marL="13547" marR="13547" marT="13547" marB="0" anchor="b"/>
                </a:tc>
                <a:tc>
                  <a:txBody>
                    <a:bodyPr/>
                    <a:lstStyle/>
                    <a:p>
                      <a:pPr algn="r" fontAlgn="b"/>
                      <a:r>
                        <a:rPr lang="en-US" sz="2600" b="1" i="0" u="none" strike="noStrike" dirty="0" err="1">
                          <a:solidFill>
                            <a:srgbClr val="FFFFFF"/>
                          </a:solidFill>
                          <a:effectLst/>
                          <a:latin typeface="Calibri" panose="020F0502020204030204" pitchFamily="34" charset="0"/>
                        </a:rPr>
                        <a:t>Avg</a:t>
                      </a:r>
                      <a:r>
                        <a:rPr lang="en-US" sz="2600" b="1" i="0" u="none" strike="noStrike" dirty="0">
                          <a:solidFill>
                            <a:srgbClr val="FFFFFF"/>
                          </a:solidFill>
                          <a:effectLst/>
                          <a:latin typeface="Calibri" panose="020F0502020204030204" pitchFamily="34" charset="0"/>
                        </a:rPr>
                        <a:t> </a:t>
                      </a:r>
                      <a:r>
                        <a:rPr lang="en-US" sz="2600" b="1" i="0" u="none" strike="noStrike" dirty="0" smtClean="0">
                          <a:solidFill>
                            <a:srgbClr val="FFFFFF"/>
                          </a:solidFill>
                          <a:effectLst/>
                          <a:latin typeface="Calibri" panose="020F0502020204030204" pitchFamily="34" charset="0"/>
                        </a:rPr>
                        <a:t>Duration</a:t>
                      </a:r>
                      <a:endParaRPr lang="en-US" sz="2600" b="1" i="0" u="none" strike="noStrike" dirty="0">
                        <a:solidFill>
                          <a:srgbClr val="FFFFFF"/>
                        </a:solidFill>
                        <a:effectLst/>
                        <a:latin typeface="Calibri" panose="020F0502020204030204" pitchFamily="34" charset="0"/>
                      </a:endParaRPr>
                    </a:p>
                  </a:txBody>
                  <a:tcPr marL="13547" marR="13547" marT="13547" marB="0" anchor="b"/>
                </a:tc>
                <a:tc>
                  <a:txBody>
                    <a:bodyPr/>
                    <a:lstStyle/>
                    <a:p>
                      <a:pPr algn="r" fontAlgn="b"/>
                      <a:r>
                        <a:rPr lang="en-US" sz="2600" b="1" i="0" u="none" strike="noStrike">
                          <a:solidFill>
                            <a:srgbClr val="FFFFFF"/>
                          </a:solidFill>
                          <a:effectLst/>
                          <a:latin typeface="Calibri" panose="020F0502020204030204" pitchFamily="34" charset="0"/>
                        </a:rPr>
                        <a:t>% Duration</a:t>
                      </a:r>
                    </a:p>
                  </a:txBody>
                  <a:tcPr marL="13547" marR="13547" marT="13547" marB="0" anchor="b"/>
                </a:tc>
                <a:tc>
                  <a:txBody>
                    <a:bodyPr/>
                    <a:lstStyle/>
                    <a:p>
                      <a:pPr algn="r" fontAlgn="b"/>
                      <a:r>
                        <a:rPr lang="en-US" sz="2600" b="1" i="0" u="none" strike="noStrike">
                          <a:solidFill>
                            <a:srgbClr val="FFFFFF"/>
                          </a:solidFill>
                          <a:effectLst/>
                          <a:latin typeface="Calibri" panose="020F0502020204030204" pitchFamily="34" charset="0"/>
                        </a:rPr>
                        <a:t>Avg Reads</a:t>
                      </a:r>
                    </a:p>
                  </a:txBody>
                  <a:tcPr marL="13547" marR="13547" marT="13547" marB="0" anchor="b"/>
                </a:tc>
                <a:tc>
                  <a:txBody>
                    <a:bodyPr/>
                    <a:lstStyle/>
                    <a:p>
                      <a:pPr algn="r" fontAlgn="b"/>
                      <a:r>
                        <a:rPr lang="en-US" sz="2600" b="1" i="0" u="none" strike="noStrike">
                          <a:solidFill>
                            <a:srgbClr val="FFFFFF"/>
                          </a:solidFill>
                          <a:effectLst/>
                          <a:latin typeface="Calibri" panose="020F0502020204030204" pitchFamily="34" charset="0"/>
                        </a:rPr>
                        <a:t>Exec / Min</a:t>
                      </a:r>
                    </a:p>
                  </a:txBody>
                  <a:tcPr marL="13547" marR="13547" marT="13547" marB="0" anchor="b"/>
                </a:tc>
              </a:tr>
              <a:tr h="527417">
                <a:tc>
                  <a:txBody>
                    <a:bodyPr/>
                    <a:lstStyle/>
                    <a:p>
                      <a:pPr algn="r"/>
                      <a:r>
                        <a:rPr lang="en-US" sz="2600" dirty="0" smtClean="0">
                          <a:latin typeface="Calibri Light" panose="020F0302020204030204" pitchFamily="34" charset="0"/>
                        </a:rPr>
                        <a:t>1</a:t>
                      </a:r>
                      <a:endParaRPr lang="en-US" sz="2600" dirty="0">
                        <a:latin typeface="Calibri Light" panose="020F0302020204030204" pitchFamily="34" charset="0"/>
                      </a:endParaRP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19,055,745,180</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32</a:t>
                      </a:r>
                    </a:p>
                  </a:txBody>
                  <a:tcPr marL="13547" marR="13547" marT="13547" marB="0" anchor="b">
                    <a:solidFill>
                      <a:schemeClr val="accent3"/>
                    </a:solidFill>
                  </a:tcPr>
                </a:tc>
                <a:tc>
                  <a:txBody>
                    <a:bodyPr/>
                    <a:lstStyle/>
                    <a:p>
                      <a:pPr algn="r" fontAlgn="b"/>
                      <a:r>
                        <a:rPr lang="en-US" sz="2600" b="0" i="0" u="none" strike="noStrike">
                          <a:solidFill>
                            <a:srgbClr val="000000"/>
                          </a:solidFill>
                          <a:effectLst/>
                          <a:latin typeface="Calibri Light" panose="020F0302020204030204" pitchFamily="34" charset="0"/>
                        </a:rPr>
                        <a:t>20,733,815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24</a:t>
                      </a:r>
                    </a:p>
                  </a:txBody>
                  <a:tcPr marL="13547" marR="13547" marT="13547" marB="0" anchor="b">
                    <a:solidFill>
                      <a:schemeClr val="accent3"/>
                    </a:solidFill>
                  </a:tcPr>
                </a:tc>
                <a:tc>
                  <a:txBody>
                    <a:bodyPr/>
                    <a:lstStyle/>
                    <a:p>
                      <a:pPr algn="r" fontAlgn="b"/>
                      <a:r>
                        <a:rPr lang="en-US" sz="2600" b="0" i="0" u="none" strike="noStrike">
                          <a:solidFill>
                            <a:srgbClr val="000000"/>
                          </a:solidFill>
                          <a:effectLst/>
                          <a:latin typeface="Calibri Light" panose="020F0302020204030204" pitchFamily="34" charset="0"/>
                        </a:rPr>
                        <a:t>750,443,342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dirty="0">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12,837,730,475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22</a:t>
                      </a:r>
                    </a:p>
                  </a:txBody>
                  <a:tcPr marL="13547" marR="13547" marT="13547" marB="0" anchor="b">
                    <a:solidFill>
                      <a:schemeClr val="accent3"/>
                    </a:solidFill>
                  </a:tcPr>
                </a:tc>
                <a:tc>
                  <a:txBody>
                    <a:bodyPr/>
                    <a:lstStyle/>
                    <a:p>
                      <a:pPr algn="r" fontAlgn="b"/>
                      <a:r>
                        <a:rPr lang="en-US" sz="2600" b="0" i="0" u="none" strike="noStrike" dirty="0">
                          <a:solidFill>
                            <a:srgbClr val="000000"/>
                          </a:solidFill>
                          <a:effectLst/>
                          <a:latin typeface="Calibri Light" panose="020F0302020204030204" pitchFamily="34" charset="0"/>
                        </a:rPr>
                        <a:t>7,316,989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8</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4,467,732,165</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dirty="0">
                          <a:solidFill>
                            <a:srgbClr val="000000"/>
                          </a:solidFill>
                          <a:effectLst/>
                          <a:latin typeface="Calibri Light" panose="020F0302020204030204" pitchFamily="34" charset="0"/>
                        </a:rPr>
                        <a:t>201,152,295</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7</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0</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5</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193,190,291</a:t>
                      </a:r>
                    </a:p>
                  </a:txBody>
                  <a:tcPr marL="13547" marR="13547" marT="13547" marB="0" anchor="b">
                    <a:solidFill>
                      <a:schemeClr val="accent3"/>
                    </a:solidFill>
                  </a:tcPr>
                </a:tc>
              </a:tr>
              <a:tr h="527417">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3,142,895,504</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3,266,072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4</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2,456,252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dirty="0">
                          <a:solidFill>
                            <a:srgbClr val="000000"/>
                          </a:solidFill>
                          <a:effectLst/>
                          <a:latin typeface="Calibri Light" panose="020F0302020204030204" pitchFamily="34" charset="0"/>
                        </a:rPr>
                        <a:t>91,556,589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18</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3</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0</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88,859,883</a:t>
                      </a:r>
                    </a:p>
                  </a:txBody>
                  <a:tcPr marL="13547" marR="13547" marT="13547" marB="0" anchor="b">
                    <a:solidFill>
                      <a:schemeClr val="accent3"/>
                    </a:solidFill>
                  </a:tcPr>
                </a:tc>
              </a:tr>
              <a:tr h="527417">
                <a:tc>
                  <a:txBody>
                    <a:bodyPr/>
                    <a:lstStyle/>
                    <a:p>
                      <a:pPr algn="r" fontAlgn="b"/>
                      <a:r>
                        <a:rPr lang="en-US" sz="2600" b="0" i="0" u="none" strike="noStrike" dirty="0">
                          <a:solidFill>
                            <a:srgbClr val="000000"/>
                          </a:solidFill>
                          <a:effectLst/>
                          <a:latin typeface="Calibri Light" panose="020F0302020204030204" pitchFamily="34" charset="0"/>
                        </a:rPr>
                        <a:t>80,806,339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3</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0</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79,444,929</a:t>
                      </a:r>
                    </a:p>
                  </a:txBody>
                  <a:tcPr marL="13547" marR="13547" marT="13547" marB="0" anchor="b">
                    <a:solidFill>
                      <a:schemeClr val="accent3"/>
                    </a:solidFill>
                  </a:tcPr>
                </a:tc>
              </a:tr>
              <a:tr h="527417">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1,099,366,224</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2,153,089</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167,224,435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1,014,948,232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2,406,363</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3</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418,868,695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a:t>
                      </a:r>
                    </a:p>
                  </a:txBody>
                  <a:tcPr marL="13547" marR="13547" marT="13547" marB="0" anchor="b"/>
                </a:tc>
              </a:tr>
              <a:tr h="527417">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918,130,859</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2</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985,988</a:t>
                      </a:r>
                    </a:p>
                  </a:txBody>
                  <a:tcPr marL="13547" marR="13547" marT="13547" marB="0" anchor="b"/>
                </a:tc>
                <a:tc>
                  <a:txBody>
                    <a:bodyPr/>
                    <a:lstStyle/>
                    <a:p>
                      <a:pPr algn="r" fontAlgn="b"/>
                      <a:r>
                        <a:rPr lang="en-US" sz="2600" b="0" i="0" u="none" strike="noStrike">
                          <a:solidFill>
                            <a:srgbClr val="000000"/>
                          </a:solidFill>
                          <a:effectLst/>
                          <a:latin typeface="Calibri Light" panose="020F0302020204030204" pitchFamily="34" charset="0"/>
                        </a:rPr>
                        <a:t>1</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566,702,305</a:t>
                      </a:r>
                    </a:p>
                  </a:txBody>
                  <a:tcPr marL="13547" marR="13547" marT="13547" marB="0" anchor="b"/>
                </a:tc>
                <a:tc>
                  <a:txBody>
                    <a:bodyPr/>
                    <a:lstStyle/>
                    <a:p>
                      <a:pPr algn="r" fontAlgn="b"/>
                      <a:r>
                        <a:rPr lang="en-US" sz="2600" b="0" i="0" u="none" strike="noStrike" dirty="0">
                          <a:solidFill>
                            <a:srgbClr val="000000"/>
                          </a:solidFill>
                          <a:effectLst/>
                          <a:latin typeface="Calibri Light" panose="020F0302020204030204" pitchFamily="34" charset="0"/>
                        </a:rPr>
                        <a:t>1</a:t>
                      </a:r>
                    </a:p>
                  </a:txBody>
                  <a:tcPr marL="13547" marR="13547" marT="13547" marB="0" anchor="b"/>
                </a:tc>
              </a:tr>
            </a:tbl>
          </a:graphicData>
        </a:graphic>
      </p:graphicFrame>
    </p:spTree>
    <p:extLst>
      <p:ext uri="{BB962C8B-B14F-4D97-AF65-F5344CB8AC3E}">
        <p14:creationId xmlns:p14="http://schemas.microsoft.com/office/powerpoint/2010/main" val="33195351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a:t>
            </a:r>
            <a:endParaRPr lang="en-US" dirty="0"/>
          </a:p>
        </p:txBody>
      </p:sp>
      <p:sp>
        <p:nvSpPr>
          <p:cNvPr id="3" name="Text Placeholder 2"/>
          <p:cNvSpPr>
            <a:spLocks noGrp="1"/>
          </p:cNvSpPr>
          <p:nvPr>
            <p:ph type="body" idx="1"/>
          </p:nvPr>
        </p:nvSpPr>
        <p:spPr/>
        <p:txBody>
          <a:bodyPr/>
          <a:lstStyle/>
          <a:p>
            <a:r>
              <a:rPr lang="en-US" dirty="0" smtClean="0"/>
              <a:t>High executions/minute</a:t>
            </a:r>
          </a:p>
          <a:p>
            <a:pPr marL="1706853" lvl="1" indent="-650230"/>
            <a:r>
              <a:rPr lang="en-US" dirty="0" smtClean="0"/>
              <a:t>Probably a common lookup – e.g. list of states</a:t>
            </a:r>
          </a:p>
          <a:p>
            <a:pPr marL="1706853" lvl="1" indent="-650230"/>
            <a:r>
              <a:rPr lang="en-US" dirty="0" smtClean="0"/>
              <a:t>Even parameterized queries can be cached</a:t>
            </a:r>
          </a:p>
          <a:p>
            <a:r>
              <a:rPr lang="en-US" dirty="0" smtClean="0"/>
              <a:t>High reads/CPU</a:t>
            </a:r>
          </a:p>
          <a:p>
            <a:pPr marL="1706853" lvl="1" indent="-650230"/>
            <a:r>
              <a:rPr lang="en-US" dirty="0" smtClean="0"/>
              <a:t>Ability to cache depends on use.</a:t>
            </a:r>
          </a:p>
          <a:p>
            <a:pPr marL="1706853" lvl="1" indent="-650230"/>
            <a:r>
              <a:rPr lang="en-US" dirty="0" smtClean="0"/>
              <a:t>Requires further investigation and business discussion.</a:t>
            </a:r>
          </a:p>
        </p:txBody>
      </p:sp>
    </p:spTree>
    <p:extLst>
      <p:ext uri="{BB962C8B-B14F-4D97-AF65-F5344CB8AC3E}">
        <p14:creationId xmlns:p14="http://schemas.microsoft.com/office/powerpoint/2010/main" val="36499456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50240" y="541867"/>
            <a:ext cx="11704320" cy="7802880"/>
          </a:xfrm>
        </p:spPr>
        <p:txBody>
          <a:bodyPr anchor="ctr"/>
          <a:lstStyle/>
          <a:p>
            <a:pPr algn="ctr"/>
            <a:r>
              <a:rPr lang="en-US" sz="8500" dirty="0"/>
              <a:t>Disk as a Cache</a:t>
            </a:r>
          </a:p>
        </p:txBody>
      </p:sp>
    </p:spTree>
    <p:extLst>
      <p:ext uri="{BB962C8B-B14F-4D97-AF65-F5344CB8AC3E}">
        <p14:creationId xmlns:p14="http://schemas.microsoft.com/office/powerpoint/2010/main" val="2337565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our definition of cache?</a:t>
            </a:r>
            <a:endParaRPr lang="en-US" dirty="0"/>
          </a:p>
        </p:txBody>
      </p:sp>
      <p:sp>
        <p:nvSpPr>
          <p:cNvPr id="3" name="Text Placeholder 2"/>
          <p:cNvSpPr>
            <a:spLocks noGrp="1"/>
          </p:cNvSpPr>
          <p:nvPr>
            <p:ph type="body" idx="1"/>
          </p:nvPr>
        </p:nvSpPr>
        <p:spPr/>
        <p:txBody>
          <a:bodyPr anchor="ctr"/>
          <a:lstStyle/>
          <a:p>
            <a:pPr algn="ctr"/>
            <a:r>
              <a:rPr lang="en-US" sz="4600" dirty="0"/>
              <a:t>A cache should </a:t>
            </a:r>
            <a:r>
              <a:rPr lang="en-US" sz="4600" b="1" dirty="0"/>
              <a:t>transparently</a:t>
            </a:r>
            <a:r>
              <a:rPr lang="en-US" sz="4600" dirty="0"/>
              <a:t> </a:t>
            </a:r>
            <a:r>
              <a:rPr lang="en-US" sz="4600" b="1" dirty="0"/>
              <a:t>store data </a:t>
            </a:r>
            <a:r>
              <a:rPr lang="en-US" sz="4600" dirty="0"/>
              <a:t>so future requests are </a:t>
            </a:r>
            <a:r>
              <a:rPr lang="en-US" sz="4600" b="1" dirty="0"/>
              <a:t>served </a:t>
            </a:r>
            <a:r>
              <a:rPr lang="en-US" sz="4600" b="1" dirty="0">
                <a:solidFill>
                  <a:srgbClr val="D1282E"/>
                </a:solidFill>
              </a:rPr>
              <a:t>faster</a:t>
            </a:r>
            <a:r>
              <a:rPr lang="en-US" sz="4600" dirty="0"/>
              <a:t>.</a:t>
            </a:r>
          </a:p>
        </p:txBody>
      </p:sp>
    </p:spTree>
    <p:extLst>
      <p:ext uri="{BB962C8B-B14F-4D97-AF65-F5344CB8AC3E}">
        <p14:creationId xmlns:p14="http://schemas.microsoft.com/office/powerpoint/2010/main" val="3562124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344373"/>
            <a:ext cx="13004800" cy="7064855"/>
          </a:xfrm>
          <a:prstGeom prst="rect">
            <a:avLst/>
          </a:prstGeom>
        </p:spPr>
      </p:pic>
      <p:sp>
        <p:nvSpPr>
          <p:cNvPr id="2" name="Title 1"/>
          <p:cNvSpPr>
            <a:spLocks noGrp="1"/>
          </p:cNvSpPr>
          <p:nvPr>
            <p:ph type="title"/>
          </p:nvPr>
        </p:nvSpPr>
        <p:spPr/>
        <p:txBody>
          <a:bodyPr/>
          <a:lstStyle/>
          <a:p>
            <a:r>
              <a:rPr lang="en-US" dirty="0" smtClean="0"/>
              <a:t>And you got a bigger server…</a:t>
            </a:r>
            <a:endParaRPr lang="en-US" dirty="0"/>
          </a:p>
        </p:txBody>
      </p:sp>
    </p:spTree>
    <p:extLst>
      <p:ext uri="{BB962C8B-B14F-4D97-AF65-F5344CB8AC3E}">
        <p14:creationId xmlns:p14="http://schemas.microsoft.com/office/powerpoint/2010/main" val="2812414070"/>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Server’s Disk as a Cache</a:t>
            </a:r>
            <a:endParaRPr lang="en-US" dirty="0"/>
          </a:p>
        </p:txBody>
      </p:sp>
      <p:sp>
        <p:nvSpPr>
          <p:cNvPr id="3" name="Text Placeholder 2"/>
          <p:cNvSpPr>
            <a:spLocks noGrp="1"/>
          </p:cNvSpPr>
          <p:nvPr>
            <p:ph type="body" idx="1"/>
          </p:nvPr>
        </p:nvSpPr>
        <p:spPr/>
        <p:txBody>
          <a:bodyPr/>
          <a:lstStyle/>
          <a:p>
            <a:r>
              <a:rPr lang="en-US" sz="6300" dirty="0"/>
              <a:t>Indexed Views</a:t>
            </a:r>
          </a:p>
          <a:p>
            <a:r>
              <a:rPr lang="en-US" sz="6300" dirty="0"/>
              <a:t>Filtered Indexes</a:t>
            </a:r>
          </a:p>
        </p:txBody>
      </p:sp>
    </p:spTree>
    <p:extLst>
      <p:ext uri="{BB962C8B-B14F-4D97-AF65-F5344CB8AC3E}">
        <p14:creationId xmlns:p14="http://schemas.microsoft.com/office/powerpoint/2010/main" val="38184592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Indexed Views</a:t>
            </a:r>
            <a:endParaRPr lang="en-US" dirty="0"/>
          </a:p>
        </p:txBody>
      </p:sp>
      <p:sp>
        <p:nvSpPr>
          <p:cNvPr id="3" name="Text Placeholder 2"/>
          <p:cNvSpPr>
            <a:spLocks noGrp="1"/>
          </p:cNvSpPr>
          <p:nvPr>
            <p:ph type="body" idx="1"/>
          </p:nvPr>
        </p:nvSpPr>
        <p:spPr/>
        <p:txBody>
          <a:bodyPr/>
          <a:lstStyle/>
          <a:p>
            <a:r>
              <a:rPr lang="en-US" dirty="0" smtClean="0"/>
              <a:t>Very strict implementation rules.</a:t>
            </a:r>
          </a:p>
          <a:p>
            <a:r>
              <a:rPr lang="en-US" dirty="0" smtClean="0"/>
              <a:t>Materialize a view to disk.</a:t>
            </a:r>
          </a:p>
          <a:p>
            <a:r>
              <a:rPr lang="en-US" dirty="0" smtClean="0"/>
              <a:t>Best </a:t>
            </a:r>
            <a:r>
              <a:rPr lang="en-US" smtClean="0"/>
              <a:t>used when:</a:t>
            </a:r>
            <a:endParaRPr lang="en-US" dirty="0" smtClean="0"/>
          </a:p>
          <a:p>
            <a:pPr marL="1706853" lvl="1" indent="-650230"/>
            <a:r>
              <a:rPr lang="en-US" dirty="0" smtClean="0"/>
              <a:t>Query patterns are well known.</a:t>
            </a:r>
            <a:endParaRPr lang="en-US" dirty="0"/>
          </a:p>
          <a:p>
            <a:pPr marL="1706853" lvl="1" indent="-650230"/>
            <a:r>
              <a:rPr lang="en-US" dirty="0" smtClean="0"/>
              <a:t>Aggregations are common.</a:t>
            </a:r>
          </a:p>
          <a:p>
            <a:pPr marL="1706853" lvl="1" indent="-650230"/>
            <a:r>
              <a:rPr lang="en-US" dirty="0" smtClean="0"/>
              <a:t>Read heavy workload.</a:t>
            </a:r>
          </a:p>
          <a:p>
            <a:pPr marL="1706853" lvl="1" indent="-650230"/>
            <a:r>
              <a:rPr lang="en-US" dirty="0" smtClean="0"/>
              <a:t>Storage is abundant.</a:t>
            </a:r>
          </a:p>
          <a:p>
            <a:pPr marL="1706853" lvl="1" indent="-650230"/>
            <a:endParaRPr lang="en-US" dirty="0" smtClean="0"/>
          </a:p>
        </p:txBody>
      </p:sp>
    </p:spTree>
    <p:extLst>
      <p:ext uri="{BB962C8B-B14F-4D97-AF65-F5344CB8AC3E}">
        <p14:creationId xmlns:p14="http://schemas.microsoft.com/office/powerpoint/2010/main" val="634775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Filtered Indexes</a:t>
            </a:r>
            <a:endParaRPr lang="en-US" dirty="0"/>
          </a:p>
        </p:txBody>
      </p:sp>
      <p:sp>
        <p:nvSpPr>
          <p:cNvPr id="3" name="Text Placeholder 2"/>
          <p:cNvSpPr>
            <a:spLocks noGrp="1"/>
          </p:cNvSpPr>
          <p:nvPr>
            <p:ph type="body" idx="1"/>
          </p:nvPr>
        </p:nvSpPr>
        <p:spPr/>
        <p:txBody>
          <a:bodyPr/>
          <a:lstStyle/>
          <a:p>
            <a:r>
              <a:rPr lang="en-US" dirty="0" smtClean="0"/>
              <a:t>Move the predicate to the index definition.</a:t>
            </a:r>
          </a:p>
          <a:p>
            <a:r>
              <a:rPr lang="en-US" dirty="0" smtClean="0"/>
              <a:t>Indexes are smaller and more selective.</a:t>
            </a:r>
          </a:p>
          <a:p>
            <a:r>
              <a:rPr lang="en-US" dirty="0" smtClean="0"/>
              <a:t>Strict implementation rules.</a:t>
            </a:r>
          </a:p>
          <a:p>
            <a:r>
              <a:rPr lang="en-US" dirty="0" smtClean="0"/>
              <a:t>Best used with:</a:t>
            </a:r>
          </a:p>
          <a:p>
            <a:pPr marL="1706853" lvl="1" indent="-650230"/>
            <a:r>
              <a:rPr lang="en-US" dirty="0" smtClean="0"/>
              <a:t>Common searches (e.g. </a:t>
            </a:r>
            <a:r>
              <a:rPr lang="en-US" dirty="0" err="1" smtClean="0"/>
              <a:t>IsActive</a:t>
            </a:r>
            <a:r>
              <a:rPr lang="en-US" dirty="0" smtClean="0"/>
              <a:t> = 1).</a:t>
            </a:r>
          </a:p>
          <a:p>
            <a:pPr marL="1706853" lvl="1" indent="-650230"/>
            <a:r>
              <a:rPr lang="en-US" dirty="0" smtClean="0"/>
              <a:t>Careful planning.</a:t>
            </a:r>
            <a:endParaRPr lang="en-US" dirty="0"/>
          </a:p>
        </p:txBody>
      </p:sp>
    </p:spTree>
    <p:extLst>
      <p:ext uri="{BB962C8B-B14F-4D97-AF65-F5344CB8AC3E}">
        <p14:creationId xmlns:p14="http://schemas.microsoft.com/office/powerpoint/2010/main" val="2017317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References</a:t>
            </a:r>
            <a:endParaRPr lang="en-US" dirty="0"/>
          </a:p>
        </p:txBody>
      </p:sp>
      <p:sp>
        <p:nvSpPr>
          <p:cNvPr id="5" name="Text Placeholder 4"/>
          <p:cNvSpPr>
            <a:spLocks noGrp="1"/>
          </p:cNvSpPr>
          <p:nvPr>
            <p:ph type="body" idx="1"/>
          </p:nvPr>
        </p:nvSpPr>
        <p:spPr/>
        <p:txBody>
          <a:bodyPr>
            <a:normAutofit fontScale="77500" lnSpcReduction="20000"/>
          </a:bodyPr>
          <a:lstStyle/>
          <a:p>
            <a:r>
              <a:rPr lang="en-US" sz="3400" dirty="0"/>
              <a:t>Picking Your Cache </a:t>
            </a:r>
            <a:r>
              <a:rPr lang="en-US" sz="3400" dirty="0">
                <a:hlinkClick r:id="rId2"/>
              </a:rPr>
              <a:t>http://www.brentozar.com/archive/2012/05/picking-your-cache/</a:t>
            </a:r>
            <a:r>
              <a:rPr lang="en-US" sz="3400" dirty="0"/>
              <a:t> </a:t>
            </a:r>
          </a:p>
          <a:p>
            <a:r>
              <a:rPr lang="en-US" sz="3400" dirty="0"/>
              <a:t>The Fastest Query is the One You Never Make</a:t>
            </a:r>
            <a:br>
              <a:rPr lang="en-US" sz="3400" dirty="0"/>
            </a:br>
            <a:r>
              <a:rPr lang="en-US" sz="3400" dirty="0">
                <a:hlinkClick r:id="rId3"/>
              </a:rPr>
              <a:t>http://www.brentozar.com/archive/2013/02/the-fastest-query-is-the-one-you-never-make/</a:t>
            </a:r>
            <a:r>
              <a:rPr lang="en-US" sz="3400" dirty="0"/>
              <a:t> </a:t>
            </a:r>
          </a:p>
          <a:p>
            <a:r>
              <a:rPr lang="en-US" sz="3400" dirty="0"/>
              <a:t>Caching in the Distributed Environment</a:t>
            </a:r>
            <a:br>
              <a:rPr lang="en-US" sz="3400" dirty="0"/>
            </a:br>
            <a:r>
              <a:rPr lang="en-US" sz="3400" dirty="0">
                <a:hlinkClick r:id="rId4"/>
              </a:rPr>
              <a:t>http://msdn.microsoft.com/en-us/library/dd129907.aspx</a:t>
            </a:r>
            <a:endParaRPr lang="en-US" sz="3400" dirty="0"/>
          </a:p>
          <a:p>
            <a:r>
              <a:rPr lang="en-US" sz="3400" dirty="0"/>
              <a:t>Working with 154mm Records in Azure Table Storage</a:t>
            </a:r>
            <a:br>
              <a:rPr lang="en-US" sz="3400" dirty="0"/>
            </a:br>
            <a:r>
              <a:rPr lang="en-US" sz="3400" dirty="0">
                <a:hlinkClick r:id="rId5"/>
              </a:rPr>
              <a:t>www.troyhunt.com/2013/12/working-with-154-million-records-on.html</a:t>
            </a:r>
            <a:endParaRPr lang="en-US" sz="3400" dirty="0"/>
          </a:p>
          <a:p>
            <a:r>
              <a:rPr lang="en-US" sz="3400" dirty="0"/>
              <a:t>Creating a Flat File database with Amazon S3</a:t>
            </a:r>
            <a:br>
              <a:rPr lang="en-US" sz="3400" dirty="0"/>
            </a:br>
            <a:r>
              <a:rPr lang="en-US" sz="3400" dirty="0">
                <a:hlinkClick r:id="rId6"/>
              </a:rPr>
              <a:t>http://seroter.wordpress.com/2013/05/06/creating-a-flat-file-shared-database-with-amazon-s3-and-node-js/</a:t>
            </a:r>
            <a:r>
              <a:rPr lang="en-US" sz="3400" dirty="0"/>
              <a:t> </a:t>
            </a:r>
          </a:p>
          <a:p>
            <a:endParaRPr lang="en-US" sz="3400" dirty="0"/>
          </a:p>
        </p:txBody>
      </p:sp>
    </p:spTree>
    <p:extLst>
      <p:ext uri="{BB962C8B-B14F-4D97-AF65-F5344CB8AC3E}">
        <p14:creationId xmlns:p14="http://schemas.microsoft.com/office/powerpoint/2010/main" val="15490941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When do you stop looking for a bigger server?</a:t>
            </a:r>
            <a:endParaRPr lang="en-US" dirty="0"/>
          </a:p>
        </p:txBody>
      </p:sp>
    </p:spTree>
    <p:extLst>
      <p:ext uri="{BB962C8B-B14F-4D97-AF65-F5344CB8AC3E}">
        <p14:creationId xmlns:p14="http://schemas.microsoft.com/office/powerpoint/2010/main" val="54972206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we need a bigger server?</a:t>
            </a:r>
            <a:endParaRPr lang="en-US" dirty="0"/>
          </a:p>
        </p:txBody>
      </p:sp>
      <p:sp>
        <p:nvSpPr>
          <p:cNvPr id="3" name="Content Placeholder 2"/>
          <p:cNvSpPr>
            <a:spLocks noGrp="1"/>
          </p:cNvSpPr>
          <p:nvPr>
            <p:ph idx="1"/>
          </p:nvPr>
        </p:nvSpPr>
        <p:spPr/>
        <p:txBody>
          <a:bodyPr/>
          <a:lstStyle/>
          <a:p>
            <a:r>
              <a:rPr lang="en-US" dirty="0" smtClean="0"/>
              <a:t>Execute queries faster.</a:t>
            </a:r>
          </a:p>
          <a:p>
            <a:r>
              <a:rPr lang="en-US" dirty="0" smtClean="0"/>
              <a:t>Support </a:t>
            </a:r>
            <a:r>
              <a:rPr lang="en-US" dirty="0"/>
              <a:t>m</a:t>
            </a:r>
            <a:r>
              <a:rPr lang="en-US" dirty="0" smtClean="0"/>
              <a:t>ore users.</a:t>
            </a:r>
          </a:p>
          <a:p>
            <a:r>
              <a:rPr lang="en-US" dirty="0"/>
              <a:t>R</a:t>
            </a:r>
            <a:r>
              <a:rPr lang="en-US" dirty="0" smtClean="0"/>
              <a:t>un multiple complex searches at once.</a:t>
            </a:r>
          </a:p>
          <a:p>
            <a:endParaRPr lang="en-US" dirty="0"/>
          </a:p>
        </p:txBody>
      </p:sp>
    </p:spTree>
    <p:extLst>
      <p:ext uri="{BB962C8B-B14F-4D97-AF65-F5344CB8AC3E}">
        <p14:creationId xmlns:p14="http://schemas.microsoft.com/office/powerpoint/2010/main" val="159141454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50240" y="541867"/>
            <a:ext cx="11704320" cy="7802880"/>
          </a:xfrm>
        </p:spPr>
        <p:txBody>
          <a:bodyPr anchor="ctr"/>
          <a:lstStyle/>
          <a:p>
            <a:pPr algn="ctr"/>
            <a:r>
              <a:rPr lang="en-US" sz="8500" dirty="0"/>
              <a:t>The fastest query </a:t>
            </a:r>
            <a:br>
              <a:rPr lang="en-US" sz="8500" dirty="0"/>
            </a:br>
            <a:r>
              <a:rPr lang="en-US" sz="8500" dirty="0"/>
              <a:t>is the one you never run</a:t>
            </a:r>
          </a:p>
        </p:txBody>
      </p:sp>
    </p:spTree>
    <p:extLst>
      <p:ext uri="{BB962C8B-B14F-4D97-AF65-F5344CB8AC3E}">
        <p14:creationId xmlns:p14="http://schemas.microsoft.com/office/powerpoint/2010/main" val="3817018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cache?</a:t>
            </a:r>
            <a:endParaRPr lang="en-US" dirty="0"/>
          </a:p>
        </p:txBody>
      </p:sp>
      <p:sp>
        <p:nvSpPr>
          <p:cNvPr id="3" name="Text Placeholder 2"/>
          <p:cNvSpPr>
            <a:spLocks noGrp="1"/>
          </p:cNvSpPr>
          <p:nvPr>
            <p:ph type="body" idx="1"/>
          </p:nvPr>
        </p:nvSpPr>
        <p:spPr/>
        <p:txBody>
          <a:bodyPr anchor="ctr"/>
          <a:lstStyle/>
          <a:p>
            <a:pPr algn="ctr"/>
            <a:r>
              <a:rPr lang="en-US" sz="4600" dirty="0"/>
              <a:t>A cache should transparently store data so future requests are served </a:t>
            </a:r>
            <a:r>
              <a:rPr lang="en-US" sz="4600" dirty="0">
                <a:solidFill>
                  <a:srgbClr val="D1282E"/>
                </a:solidFill>
              </a:rPr>
              <a:t>faster</a:t>
            </a:r>
            <a:r>
              <a:rPr lang="en-US" sz="4600" dirty="0"/>
              <a:t>.</a:t>
            </a:r>
          </a:p>
        </p:txBody>
      </p:sp>
    </p:spTree>
    <p:extLst>
      <p:ext uri="{BB962C8B-B14F-4D97-AF65-F5344CB8AC3E}">
        <p14:creationId xmlns:p14="http://schemas.microsoft.com/office/powerpoint/2010/main" val="3613899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Latency is why we need cache</a:t>
            </a:r>
            <a:endParaRPr lang="en-US" dirty="0"/>
          </a:p>
        </p:txBody>
      </p:sp>
      <p:sp>
        <p:nvSpPr>
          <p:cNvPr id="8" name="TextBox 7"/>
          <p:cNvSpPr txBox="1"/>
          <p:nvPr/>
        </p:nvSpPr>
        <p:spPr bwMode="auto">
          <a:xfrm>
            <a:off x="5219114" y="8860835"/>
            <a:ext cx="7987440" cy="500648"/>
          </a:xfrm>
          <a:prstGeom prst="rect">
            <a:avLst/>
          </a:prstGeom>
          <a:solidFill>
            <a:schemeClr val="bg1"/>
          </a:solidFill>
          <a:ln w="9525">
            <a:noFill/>
            <a:miter lim="800000"/>
            <a:headEnd/>
            <a:tailEnd/>
          </a:ln>
        </p:spPr>
        <p:txBody>
          <a:bodyPr wrap="none" lIns="130046" tIns="65023" rIns="130046" bIns="65023" rtlCol="0">
            <a:spAutoFit/>
          </a:bodyPr>
          <a:lstStyle/>
          <a:p>
            <a:r>
              <a:rPr lang="en-US" sz="2400" dirty="0">
                <a:latin typeface="Sweet Sans Pro Medium" panose="02000000000000000000" pitchFamily="50" charset="0"/>
                <a:cs typeface="Calibri Light"/>
              </a:rPr>
              <a:t>Data from </a:t>
            </a:r>
            <a:r>
              <a:rPr lang="en-US" sz="2400" dirty="0" smtClean="0">
                <a:latin typeface="Sweet Sans Pro Medium" panose="02000000000000000000" pitchFamily="50" charset="0"/>
                <a:cs typeface="Calibri Light"/>
              </a:rPr>
              <a:t>Systems Performance by Brendan Gregg</a:t>
            </a:r>
            <a:endParaRPr lang="en-US" sz="1400" dirty="0">
              <a:latin typeface="Sweet Sans Pro Medium" panose="02000000000000000000" pitchFamily="50" charset="0"/>
              <a:cs typeface="Calibri Light"/>
            </a:endParaRPr>
          </a:p>
        </p:txBody>
      </p:sp>
      <p:pic>
        <p:nvPicPr>
          <p:cNvPr id="2" name="Picture 1" descr="BmBr2mwCIAAhJo1.png"/>
          <p:cNvPicPr>
            <a:picLocks noChangeAspect="1"/>
          </p:cNvPicPr>
          <p:nvPr/>
        </p:nvPicPr>
        <p:blipFill rotWithShape="1">
          <a:blip r:embed="rId2">
            <a:extLst>
              <a:ext uri="{28A0092B-C50C-407E-A947-70E740481C1C}">
                <a14:useLocalDpi xmlns:a14="http://schemas.microsoft.com/office/drawing/2010/main" val="0"/>
              </a:ext>
            </a:extLst>
          </a:blip>
          <a:srcRect b="3210"/>
          <a:stretch/>
        </p:blipFill>
        <p:spPr>
          <a:xfrm>
            <a:off x="1084544" y="1638436"/>
            <a:ext cx="11054080" cy="7126863"/>
          </a:xfrm>
          <a:prstGeom prst="rect">
            <a:avLst/>
          </a:prstGeom>
        </p:spPr>
      </p:pic>
    </p:spTree>
    <p:extLst>
      <p:ext uri="{BB962C8B-B14F-4D97-AF65-F5344CB8AC3E}">
        <p14:creationId xmlns:p14="http://schemas.microsoft.com/office/powerpoint/2010/main" val="10205111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nt Ozar Unlimited 2014">
  <a:themeElements>
    <a:clrScheme name="SQLintersection">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7884BB"/>
      </a:hlink>
      <a:folHlink>
        <a:srgbClr val="7884BB"/>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CDDCC99D-AD28-4B26-B406-524540E4634F}" vid="{8AB2582F-0DB5-49DF-8E70-8D22A0754348}"/>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Brent Ozar Unlimited 2014.thmx</Template>
  <TotalTime>96</TotalTime>
  <Words>934</Words>
  <Application>Microsoft Office PowerPoint</Application>
  <PresentationFormat>Custom</PresentationFormat>
  <Paragraphs>294</Paragraphs>
  <Slides>43</Slides>
  <Notes>8</Notes>
  <HiddenSlides>0</HiddenSlides>
  <MMClips>0</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Brent Ozar Unlimited 2014</vt:lpstr>
      <vt:lpstr>Brent Ozar Unlimited</vt:lpstr>
      <vt:lpstr>When to Invest in Application Technology</vt:lpstr>
      <vt:lpstr>Your first server…</vt:lpstr>
      <vt:lpstr>After a while, there’s load. And you decide to buy a new server.</vt:lpstr>
      <vt:lpstr>And you got a bigger server…</vt:lpstr>
      <vt:lpstr>When do you stop looking for a bigger server?</vt:lpstr>
      <vt:lpstr>Why do we need a bigger server?</vt:lpstr>
      <vt:lpstr>PowerPoint Presentation</vt:lpstr>
      <vt:lpstr>What is cache?</vt:lpstr>
      <vt:lpstr>Latency is why we need cache</vt:lpstr>
      <vt:lpstr>Examples of Cache</vt:lpstr>
      <vt:lpstr>PowerPoint Presentation</vt:lpstr>
      <vt:lpstr>PowerPoint Presentation</vt:lpstr>
      <vt:lpstr>PowerPoint Presentation</vt:lpstr>
      <vt:lpstr>Why add another cache?</vt:lpstr>
      <vt:lpstr>Why add another cache?</vt:lpstr>
      <vt:lpstr>An example of caching</vt:lpstr>
      <vt:lpstr>PowerPoint Presentation</vt:lpstr>
      <vt:lpstr>We won’t see live data until we search!</vt:lpstr>
      <vt:lpstr>PowerPoint Presentation</vt:lpstr>
      <vt:lpstr>What’s being  cached now?</vt:lpstr>
      <vt:lpstr>Where should you cache?</vt:lpstr>
      <vt:lpstr>Cache Everywhere</vt:lpstr>
      <vt:lpstr>There are two forms of cache</vt:lpstr>
      <vt:lpstr>Write Through Cache</vt:lpstr>
      <vt:lpstr>Write Through Cache: Benefits</vt:lpstr>
      <vt:lpstr>Write Through Cache: Drawbacks</vt:lpstr>
      <vt:lpstr>Cache Aside</vt:lpstr>
      <vt:lpstr>Cache Aside: Benefits</vt:lpstr>
      <vt:lpstr>Cache Aside: Drawbacks</vt:lpstr>
      <vt:lpstr>Problems with Both Methods</vt:lpstr>
      <vt:lpstr>PowerPoint Presentation</vt:lpstr>
      <vt:lpstr>What Should You Cache?</vt:lpstr>
      <vt:lpstr>Getting Started with Caching</vt:lpstr>
      <vt:lpstr>Finding Queries to Cache</vt:lpstr>
      <vt:lpstr>Which Queries Should We Cache?</vt:lpstr>
      <vt:lpstr>Which Queries Should We Cache?</vt:lpstr>
      <vt:lpstr>Why?</vt:lpstr>
      <vt:lpstr>PowerPoint Presentation</vt:lpstr>
      <vt:lpstr>Remember our definition of cache?</vt:lpstr>
      <vt:lpstr>SQL Server’s Disk as a Cache</vt:lpstr>
      <vt:lpstr>Indexed Views</vt:lpstr>
      <vt:lpstr>Filtered Indexes</vt:lpstr>
      <vt:lpstr>References</vt:lpstr>
    </vt:vector>
  </TitlesOfParts>
  <Company>Brent Ozar Unlimited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Server Architecture</dc:title>
  <dc:creator>Brent Ozar</dc:creator>
  <cp:lastModifiedBy>Kimberly L. Tripp</cp:lastModifiedBy>
  <cp:revision>22</cp:revision>
  <cp:lastPrinted>2014-10-30T00:46:14Z</cp:lastPrinted>
  <dcterms:created xsi:type="dcterms:W3CDTF">2014-09-03T19:43:04Z</dcterms:created>
  <dcterms:modified xsi:type="dcterms:W3CDTF">2014-10-30T00:46:14Z</dcterms:modified>
</cp:coreProperties>
</file>