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115" r:id="rId1"/>
    <p:sldMasterId id="2147484129" r:id="rId2"/>
    <p:sldMasterId id="2147484145" r:id="rId3"/>
  </p:sldMasterIdLst>
  <p:notesMasterIdLst>
    <p:notesMasterId r:id="rId42"/>
  </p:notesMasterIdLst>
  <p:handoutMasterIdLst>
    <p:handoutMasterId r:id="rId43"/>
  </p:handoutMasterIdLst>
  <p:sldIdLst>
    <p:sldId id="413" r:id="rId4"/>
    <p:sldId id="414" r:id="rId5"/>
    <p:sldId id="415" r:id="rId6"/>
    <p:sldId id="416" r:id="rId7"/>
    <p:sldId id="417" r:id="rId8"/>
    <p:sldId id="418" r:id="rId9"/>
    <p:sldId id="419" r:id="rId10"/>
    <p:sldId id="420" r:id="rId11"/>
    <p:sldId id="421" r:id="rId12"/>
    <p:sldId id="422" r:id="rId13"/>
    <p:sldId id="423" r:id="rId14"/>
    <p:sldId id="424" r:id="rId15"/>
    <p:sldId id="425" r:id="rId16"/>
    <p:sldId id="426" r:id="rId17"/>
    <p:sldId id="427" r:id="rId18"/>
    <p:sldId id="428" r:id="rId19"/>
    <p:sldId id="429" r:id="rId20"/>
    <p:sldId id="430" r:id="rId21"/>
    <p:sldId id="431" r:id="rId22"/>
    <p:sldId id="432" r:id="rId23"/>
    <p:sldId id="433" r:id="rId24"/>
    <p:sldId id="434" r:id="rId25"/>
    <p:sldId id="435" r:id="rId26"/>
    <p:sldId id="436" r:id="rId27"/>
    <p:sldId id="437" r:id="rId28"/>
    <p:sldId id="438" r:id="rId29"/>
    <p:sldId id="439" r:id="rId30"/>
    <p:sldId id="440" r:id="rId31"/>
    <p:sldId id="441" r:id="rId32"/>
    <p:sldId id="442" r:id="rId33"/>
    <p:sldId id="443" r:id="rId34"/>
    <p:sldId id="444" r:id="rId35"/>
    <p:sldId id="445" r:id="rId36"/>
    <p:sldId id="446" r:id="rId37"/>
    <p:sldId id="447" r:id="rId38"/>
    <p:sldId id="448" r:id="rId39"/>
    <p:sldId id="449" r:id="rId40"/>
    <p:sldId id="451" r:id="rId41"/>
  </p:sldIdLst>
  <p:sldSz cx="13004800" cy="9753600"/>
  <p:notesSz cx="7315200" cy="9601200"/>
  <p:defaultTextStyle>
    <a:defPPr>
      <a:defRPr lang="en-US"/>
    </a:defPPr>
    <a:lvl1pPr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p:defaultTextStyle>
  <p:extLst>
    <p:ext uri="{521415D9-36F7-43E2-AB2F-B90AF26B5E84}">
      <p14:sectionLst xmlns:p14="http://schemas.microsoft.com/office/powerpoint/2010/main">
        <p14:section name="Default Section" id="{57BF0710-E5E2-4349-8675-616EF4AE1674}">
          <p14:sldIdLst>
            <p14:sldId id="413"/>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5"/>
            <p14:sldId id="436"/>
            <p14:sldId id="437"/>
            <p14:sldId id="438"/>
            <p14:sldId id="439"/>
            <p14:sldId id="440"/>
            <p14:sldId id="441"/>
            <p14:sldId id="442"/>
            <p14:sldId id="443"/>
            <p14:sldId id="444"/>
            <p14:sldId id="445"/>
            <p14:sldId id="446"/>
            <p14:sldId id="447"/>
            <p14:sldId id="448"/>
            <p14:sldId id="449"/>
            <p14:sldId id="451"/>
          </p14:sldIdLst>
        </p14:section>
      </p14:sectionLst>
    </p:ext>
    <p:ext uri="{EFAFB233-063F-42B5-8137-9DF3F51BA10A}">
      <p15:sldGuideLst xmlns:p15="http://schemas.microsoft.com/office/powerpoint/2012/main" xmlns="">
        <p15:guide id="1" orient="horz" pos="3072">
          <p15:clr>
            <a:srgbClr val="A4A3A4"/>
          </p15:clr>
        </p15:guide>
        <p15:guide id="2" pos="409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L. Tripp" initials="klt"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2" autoAdjust="0"/>
    <p:restoredTop sz="94681" autoAdjust="0"/>
  </p:normalViewPr>
  <p:slideViewPr>
    <p:cSldViewPr snapToGrid="0" snapToObjects="1">
      <p:cViewPr>
        <p:scale>
          <a:sx n="70" d="100"/>
          <a:sy n="70" d="100"/>
        </p:scale>
        <p:origin x="-1938" y="-792"/>
      </p:cViewPr>
      <p:guideLst>
        <p:guide orient="horz" pos="3072"/>
        <p:guide pos="40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100" d="100"/>
          <a:sy n="100" d="100"/>
        </p:scale>
        <p:origin x="-3456"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1-29T17:12:18.824" idx="3">
    <p:pos x="4905" y="335"/>
    <p:text>Feel free to add your own logo here! Right-click and choose change picture.
Don't forget to delete this comment...
And, don't forget to PLAY the deck to make sure you're comfortable with the animations!</p:text>
  </p:cm>
</p:cmLst>
</file>

<file path=ppt/handoutMasters/_rels/handoutMaster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4"/>
          <p:cNvSpPr txBox="1">
            <a:spLocks/>
          </p:cNvSpPr>
          <p:nvPr/>
        </p:nvSpPr>
        <p:spPr>
          <a:xfrm>
            <a:off x="0" y="9067800"/>
            <a:ext cx="7313613" cy="479425"/>
          </a:xfrm>
          <a:prstGeom prst="rect">
            <a:avLst/>
          </a:prstGeom>
        </p:spPr>
        <p:txBody>
          <a:bodyPr vert="horz" lIns="91417" tIns="45708" rIns="91417" bIns="45708" rtlCol="0" anchor="b"/>
          <a:lstStyle>
            <a:defPPr>
              <a:defRPr lang="en-US"/>
            </a:defPPr>
            <a:lvl1pPr algn="ctr" rtl="0" eaLnBrk="0" fontAlgn="base" hangingPunct="0">
              <a:spcBef>
                <a:spcPct val="0"/>
              </a:spcBef>
              <a:spcAft>
                <a:spcPct val="0"/>
              </a:spcAft>
              <a:defRPr sz="1200" b="1" kern="1200" dirty="0" smtClean="0">
                <a:solidFill>
                  <a:srgbClr val="000000"/>
                </a:solidFill>
                <a:latin typeface="Calibri Light" pitchFamily="34" charset="0"/>
                <a:ea typeface="ヒラギノ角ゴ ProN W3" charset="0"/>
                <a:cs typeface="+mn-cs"/>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a:lstStyle>
          <a:p>
            <a:pPr>
              <a:defRPr/>
            </a:pPr>
            <a:r>
              <a:rPr lang="en-US" dirty="0" smtClean="0">
                <a:solidFill>
                  <a:prstClr val="black"/>
                </a:solidFill>
                <a:ea typeface="+mn-ea"/>
              </a:rPr>
              <a:t>              Page </a:t>
            </a:r>
            <a:fld id="{C223E550-8049-438C-9FEA-E44A6AD331C1}" type="slidenum">
              <a:rPr lang="en-US" smtClean="0">
                <a:solidFill>
                  <a:prstClr val="black"/>
                </a:solidFill>
                <a:ea typeface="+mn-ea"/>
              </a:rPr>
              <a:pPr>
                <a:defRPr/>
              </a:pPr>
              <a:t>‹#›</a:t>
            </a:fld>
            <a:endParaRPr lang="en-US" dirty="0">
              <a:solidFill>
                <a:prstClr val="black"/>
              </a:solidFill>
              <a:ea typeface="+mn-ea"/>
            </a:endParaRPr>
          </a:p>
        </p:txBody>
      </p:sp>
      <p:cxnSp>
        <p:nvCxnSpPr>
          <p:cNvPr id="7" name="Straight Connector 6"/>
          <p:cNvCxnSpPr/>
          <p:nvPr/>
        </p:nvCxnSpPr>
        <p:spPr>
          <a:xfrm>
            <a:off x="0" y="9078913"/>
            <a:ext cx="297180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343400" y="9078913"/>
            <a:ext cx="297180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Header Placeholder 1"/>
          <p:cNvSpPr txBox="1">
            <a:spLocks/>
          </p:cNvSpPr>
          <p:nvPr/>
        </p:nvSpPr>
        <p:spPr>
          <a:xfrm>
            <a:off x="2073275" y="152400"/>
            <a:ext cx="3170238" cy="685800"/>
          </a:xfrm>
          <a:prstGeom prst="rect">
            <a:avLst/>
          </a:prstGeom>
        </p:spPr>
        <p:txBody>
          <a:bodyPr vert="horz" lIns="91417" tIns="45708" rIns="91417" bIns="45708" rtlCol="0"/>
          <a:lstStyle>
            <a:defPPr>
              <a:defRPr lang="en-US"/>
            </a:defPPr>
            <a:lvl1pPr algn="ctr" rtl="0" eaLnBrk="0" fontAlgn="base" hangingPunct="0">
              <a:spcBef>
                <a:spcPct val="0"/>
              </a:spcBef>
              <a:spcAft>
                <a:spcPct val="0"/>
              </a:spcAft>
              <a:defRPr sz="1600" b="1" kern="1200" dirty="0" err="1" smtClean="0">
                <a:solidFill>
                  <a:srgbClr val="000000"/>
                </a:solidFill>
                <a:latin typeface="Calibri Light" pitchFamily="34" charset="0"/>
                <a:ea typeface="ヒラギノ角ゴ ProN W3" charset="0"/>
                <a:cs typeface="+mn-cs"/>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a:lstStyle>
          <a:p>
            <a:pPr>
              <a:defRPr/>
            </a:pPr>
            <a:endParaRPr lang="en-US" sz="500" smtClean="0">
              <a:solidFill>
                <a:prstClr val="black"/>
              </a:solidFill>
              <a:ea typeface="+mn-ea"/>
            </a:endParaRPr>
          </a:p>
          <a:p>
            <a:pPr>
              <a:defRPr/>
            </a:pPr>
            <a:r>
              <a:rPr lang="en-US" smtClean="0">
                <a:solidFill>
                  <a:prstClr val="black"/>
                </a:solidFill>
                <a:ea typeface="+mn-ea"/>
              </a:rPr>
              <a:t>SQLintersection</a:t>
            </a:r>
            <a:r>
              <a:rPr lang="en-US" sz="1400" b="0" smtClean="0">
                <a:solidFill>
                  <a:prstClr val="black"/>
                </a:solidFill>
                <a:ea typeface="+mn-ea"/>
              </a:rPr>
              <a:t/>
            </a:r>
            <a:br>
              <a:rPr lang="en-US" sz="1400" b="0" smtClean="0">
                <a:solidFill>
                  <a:prstClr val="black"/>
                </a:solidFill>
                <a:ea typeface="+mn-ea"/>
              </a:rPr>
            </a:br>
            <a:r>
              <a:rPr lang="en-US" sz="1200" b="0" smtClean="0">
                <a:solidFill>
                  <a:prstClr val="black"/>
                </a:solidFill>
                <a:ea typeface="+mn-ea"/>
              </a:rPr>
              <a:t>www.SQLintersection.com   </a:t>
            </a:r>
            <a:endParaRPr lang="en-US" sz="1200" b="0">
              <a:solidFill>
                <a:prstClr val="black"/>
              </a:solidFill>
              <a:ea typeface="+mn-ea"/>
            </a:endParaRPr>
          </a:p>
        </p:txBody>
      </p:sp>
      <p:pic>
        <p:nvPicPr>
          <p:cNvPr id="10"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bwMode="auto">
          <a:xfrm>
            <a:off x="2971800" y="8882596"/>
            <a:ext cx="1371600" cy="39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56547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CCE36350-F470-4E97-8991-DBDC9989D11A}" type="datetimeFigureOut">
              <a:rPr lang="en-US" smtClean="0"/>
              <a:t>10/31/2014</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CD2D8A49-C076-41E3-BBA6-08069F67FC66}" type="slidenum">
              <a:rPr lang="en-US" smtClean="0"/>
              <a:t>‹#›</a:t>
            </a:fld>
            <a:endParaRPr lang="en-US"/>
          </a:p>
        </p:txBody>
      </p:sp>
    </p:spTree>
    <p:extLst>
      <p:ext uri="{BB962C8B-B14F-4D97-AF65-F5344CB8AC3E}">
        <p14:creationId xmlns:p14="http://schemas.microsoft.com/office/powerpoint/2010/main" val="728673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Each team works on the same (very difficult) problem. They are a team of consultants helping a customer who is re-designing a multi-tenant system. They will have thousands of databases and one database which holds critical metadata that all the other databases need. They are open to either improving on the current system or designing a totally new one depending on your advice. Their RPO is </a:t>
            </a:r>
            <a:r>
              <a:rPr lang="en-US" sz="1300" b="1" i="1" dirty="0"/>
              <a:t>, their RTO is </a:t>
            </a:r>
            <a:r>
              <a:rPr lang="en-US" sz="1300" dirty="0"/>
              <a:t>. What is the best design to solve this?</a:t>
            </a:r>
          </a:p>
          <a:p>
            <a:r>
              <a:rPr lang="en-US" sz="1300" dirty="0"/>
              <a:t>The teams work together for 20 minutes.</a:t>
            </a:r>
          </a:p>
          <a:p>
            <a:r>
              <a:rPr lang="en-US" sz="1300" dirty="0"/>
              <a:t>For this one, I really want each team to DRAW the architecture. To help them figure out what to draw, may need to provide some decisions for them to make regarding technologies we've covered.</a:t>
            </a:r>
          </a:p>
          <a:p>
            <a:r>
              <a:rPr lang="en-US" sz="1300" dirty="0"/>
              <a:t>Do you use one database or many databases?</a:t>
            </a:r>
            <a:br>
              <a:rPr lang="en-US" sz="1300" dirty="0"/>
            </a:br>
            <a:r>
              <a:rPr lang="en-US" sz="1300" dirty="0"/>
              <a:t>What edition and version of SQL Server do you use?</a:t>
            </a:r>
            <a:br>
              <a:rPr lang="en-US" sz="1300" dirty="0"/>
            </a:br>
            <a:r>
              <a:rPr lang="en-US" sz="1300" dirty="0"/>
              <a:t>Do you use virtualization?</a:t>
            </a:r>
            <a:br>
              <a:rPr lang="en-US" sz="1300" dirty="0"/>
            </a:br>
            <a:r>
              <a:rPr lang="en-US" sz="1300" dirty="0"/>
              <a:t>Do you use failover clustering or availability groups?</a:t>
            </a:r>
            <a:br>
              <a:rPr lang="en-US" sz="1300" dirty="0"/>
            </a:br>
            <a:r>
              <a:rPr lang="en-US" sz="1300" dirty="0"/>
              <a:t>Do you use replication?</a:t>
            </a:r>
            <a:br>
              <a:rPr lang="en-US" sz="1300" dirty="0"/>
            </a:br>
            <a:r>
              <a:rPr lang="en-US" sz="1300" dirty="0"/>
              <a:t>Do you use application caching?</a:t>
            </a:r>
            <a:br>
              <a:rPr lang="en-US" sz="1300" dirty="0"/>
            </a:br>
            <a:r>
              <a:rPr lang="en-US" sz="1300" dirty="0"/>
              <a:t>Do you use the cloud?</a:t>
            </a:r>
            <a:br>
              <a:rPr lang="en-US" sz="1300" dirty="0"/>
            </a:br>
            <a:r>
              <a:rPr lang="en-US" sz="1300" dirty="0"/>
              <a:t>What are the strengths of your solution?</a:t>
            </a:r>
            <a:br>
              <a:rPr lang="en-US" sz="1300" dirty="0"/>
            </a:br>
            <a:r>
              <a:rPr lang="en-US" sz="1300" dirty="0"/>
              <a:t>What will be the biggest challenges that you face?</a:t>
            </a:r>
            <a:br>
              <a:rPr lang="en-US" sz="1300" dirty="0"/>
            </a:br>
            <a:r>
              <a:rPr lang="en-US" sz="1300" dirty="0"/>
              <a:t>What will be the biggest support needs in the first year from developers?</a:t>
            </a:r>
            <a:br>
              <a:rPr lang="en-US" sz="1300" dirty="0"/>
            </a:br>
            <a:r>
              <a:rPr lang="en-US" sz="1300" dirty="0"/>
              <a:t>What will be the biggest support needs in the first year from IT?</a:t>
            </a:r>
          </a:p>
          <a:p>
            <a:r>
              <a:rPr lang="en-US" sz="1300"/>
              <a:t>After the 20 minute timer is up, 30 minute instructor led session going over a pre-baked solution to the problem (slides) from the real world, then comparing it to what the teams designed.</a:t>
            </a:r>
          </a:p>
          <a:p>
            <a:endParaRPr lang="en-US"/>
          </a:p>
        </p:txBody>
      </p:sp>
      <p:sp>
        <p:nvSpPr>
          <p:cNvPr id="4" name="Slide Number Placeholder 3"/>
          <p:cNvSpPr>
            <a:spLocks noGrp="1"/>
          </p:cNvSpPr>
          <p:nvPr>
            <p:ph type="sldNum" sz="quarter" idx="10"/>
          </p:nvPr>
        </p:nvSpPr>
        <p:spPr/>
        <p:txBody>
          <a:bodyPr/>
          <a:lstStyle/>
          <a:p>
            <a:fld id="{B930D292-51E6-4F37-B88C-194AB8521B35}" type="slidenum">
              <a:rPr lang="en-US" smtClean="0"/>
              <a:t>1</a:t>
            </a:fld>
            <a:endParaRPr lang="en-US"/>
          </a:p>
        </p:txBody>
      </p:sp>
    </p:spTree>
    <p:extLst>
      <p:ext uri="{BB962C8B-B14F-4D97-AF65-F5344CB8AC3E}">
        <p14:creationId xmlns:p14="http://schemas.microsoft.com/office/powerpoint/2010/main" val="30121632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7.jp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9.jpe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9.jpe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9.jpe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1254460" y="5377913"/>
            <a:ext cx="10503949" cy="825500"/>
          </a:xfrm>
        </p:spPr>
        <p:txBody>
          <a:bodyPr/>
          <a:lstStyle>
            <a:lvl1pPr>
              <a:defRPr>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094" y="6327775"/>
            <a:ext cx="10503949" cy="3247448"/>
          </a:xfrm>
        </p:spPr>
        <p:txBody>
          <a:bodyPr>
            <a:normAutofit/>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9544015"/>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5223" y="5386225"/>
            <a:ext cx="10523914" cy="825500"/>
          </a:xfrm>
        </p:spPr>
        <p:txBody>
          <a:bodyPr/>
          <a:lstStyle>
            <a:lvl1pPr>
              <a:defRPr sz="4835">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856" y="6336089"/>
            <a:ext cx="10523914" cy="3003550"/>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1142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Your Name Goes Here</a:t>
            </a:r>
            <a:endParaRPr lang="en-US" dirty="0"/>
          </a:p>
        </p:txBody>
      </p:sp>
    </p:spTree>
    <p:extLst>
      <p:ext uri="{BB962C8B-B14F-4D97-AF65-F5344CB8AC3E}">
        <p14:creationId xmlns:p14="http://schemas.microsoft.com/office/powerpoint/2010/main" val="280084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75353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685698" rtl="0" eaLnBrk="1" fontAlgn="base" latinLnBrk="0" hangingPunct="1">
              <a:lnSpc>
                <a:spcPct val="100000"/>
              </a:lnSpc>
              <a:spcBef>
                <a:spcPts val="1799"/>
              </a:spcBef>
              <a:spcAft>
                <a:spcPts val="0"/>
              </a:spcAft>
              <a:buClrTx/>
              <a:buSzTx/>
              <a:buFont typeface="Arial"/>
              <a:buNone/>
              <a:tabLst>
                <a:tab pos="86904" algn="l"/>
              </a:tabLst>
              <a:defRPr/>
            </a:lvl1pPr>
            <a:lvl2pPr marL="594902" marR="0" indent="-175545" algn="l" defTabSz="685698" rtl="0" eaLnBrk="1" fontAlgn="base" latinLnBrk="0" hangingPunct="1">
              <a:lnSpc>
                <a:spcPct val="100000"/>
              </a:lnSpc>
              <a:spcBef>
                <a:spcPts val="449"/>
              </a:spcBef>
              <a:spcAft>
                <a:spcPct val="0"/>
              </a:spcAft>
              <a:buClrTx/>
              <a:buSzTx/>
              <a:buFont typeface="Arial"/>
              <a:buChar char="•"/>
              <a:tabLst/>
              <a:defRPr/>
            </a:lvl2pPr>
            <a:lvl3pPr marL="942835" marR="0" indent="-257137" algn="l" defTabSz="685698" rtl="0" eaLnBrk="1" fontAlgn="base" latinLnBrk="0" hangingPunct="1">
              <a:lnSpc>
                <a:spcPct val="100000"/>
              </a:lnSpc>
              <a:spcBef>
                <a:spcPts val="449"/>
              </a:spcBef>
              <a:spcAft>
                <a:spcPct val="0"/>
              </a:spcAft>
              <a:buClr>
                <a:srgbClr val="ED1C24"/>
              </a:buClr>
              <a:buSzTx/>
              <a:buFont typeface="Arial"/>
              <a:buChar char="•"/>
              <a:tabLst/>
              <a:defRPr/>
            </a:lvl3pPr>
            <a:lvl4pPr marL="1242826" marR="0" indent="-214281" algn="l" defTabSz="975249" rtl="0" eaLnBrk="1" fontAlgn="base" latinLnBrk="0" hangingPunct="1">
              <a:lnSpc>
                <a:spcPct val="100000"/>
              </a:lnSpc>
              <a:spcBef>
                <a:spcPts val="449"/>
              </a:spcBef>
              <a:spcAft>
                <a:spcPct val="0"/>
              </a:spcAft>
              <a:buClrTx/>
              <a:buSzTx/>
              <a:buFont typeface="Arial"/>
              <a:buChar char="•"/>
              <a:tabLst/>
              <a:defRPr sz="2418"/>
            </a:lvl4pPr>
            <a:lvl5pPr marL="1585675" marR="0" indent="-214281" algn="l" defTabSz="975249" rtl="0" eaLnBrk="1" fontAlgn="base" latinLnBrk="0" hangingPunct="1">
              <a:lnSpc>
                <a:spcPct val="100000"/>
              </a:lnSpc>
              <a:spcBef>
                <a:spcPts val="449"/>
              </a:spcBef>
              <a:spcAft>
                <a:spcPct val="0"/>
              </a:spcAft>
              <a:buClrTx/>
              <a:buSzTx/>
              <a:buFont typeface="Arial"/>
              <a:buChar char="•"/>
              <a:tabLst/>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7815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ED1C24"/>
                </a:solidFill>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598795" indent="-172615">
              <a:spcBef>
                <a:spcPts val="449"/>
              </a:spcBef>
              <a:buFont typeface="Arial" panose="020B0604020202020204" pitchFamily="34" charset="0"/>
              <a:buChar char="•"/>
              <a:defRPr/>
            </a:lvl2pPr>
            <a:lvl3pPr marL="859502" indent="-171425">
              <a:spcBef>
                <a:spcPts val="449"/>
              </a:spcBef>
              <a:defRPr baseline="0"/>
            </a:lvl3pPr>
            <a:lvl4pPr indent="-171425">
              <a:spcBef>
                <a:spcPts val="449"/>
              </a:spcBef>
              <a:defRPr sz="2418"/>
            </a:lvl4pPr>
            <a:lvl5pPr indent="-171425">
              <a:spcBef>
                <a:spcPts val="449"/>
              </a:spcBef>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8333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3535" y="2059098"/>
            <a:ext cx="10507287" cy="6145671"/>
          </a:xfrm>
        </p:spPr>
        <p:txBody>
          <a:bodyPr anchor="ctr">
            <a:noAutofit/>
          </a:bodyPr>
          <a:lstStyle>
            <a:lvl1pPr algn="l">
              <a:lnSpc>
                <a:spcPct val="100000"/>
              </a:lnSpc>
              <a:defRPr sz="9387" b="0" cap="none" spc="-85"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63535" y="325123"/>
            <a:ext cx="10507287" cy="1517227"/>
          </a:xfrm>
        </p:spPr>
        <p:txBody>
          <a:bodyPr anchor="b">
            <a:normAutofit/>
          </a:bodyPr>
          <a:lstStyle>
            <a:lvl1pPr marL="0" indent="0">
              <a:buNone/>
              <a:defRPr sz="3413" b="0" cap="none" spc="128" baseline="0">
                <a:solidFill>
                  <a:schemeClr val="tx2"/>
                </a:solidFill>
                <a:latin typeface="Sweet Sans Pro" panose="02000000000000000000" pitchFamily="50" charset="0"/>
                <a:cs typeface="Sweet Sans Pro" panose="02000000000000000000" pitchFamily="50" charset="0"/>
              </a:defRPr>
            </a:lvl1pPr>
            <a:lvl2pPr marL="487600" indent="0">
              <a:buNone/>
              <a:defRPr sz="1950">
                <a:solidFill>
                  <a:schemeClr val="tx1">
                    <a:tint val="75000"/>
                  </a:schemeClr>
                </a:solidFill>
              </a:defRPr>
            </a:lvl2pPr>
            <a:lvl3pPr marL="975198" indent="0">
              <a:buNone/>
              <a:defRPr sz="1725">
                <a:solidFill>
                  <a:schemeClr val="tx1">
                    <a:tint val="75000"/>
                  </a:schemeClr>
                </a:solidFill>
              </a:defRPr>
            </a:lvl3pPr>
            <a:lvl4pPr marL="1462798" indent="0">
              <a:buNone/>
              <a:defRPr sz="1500">
                <a:solidFill>
                  <a:schemeClr val="tx1">
                    <a:tint val="75000"/>
                  </a:schemeClr>
                </a:solidFill>
              </a:defRPr>
            </a:lvl4pPr>
            <a:lvl5pPr marL="1950397" indent="0">
              <a:buNone/>
              <a:defRPr sz="1500">
                <a:solidFill>
                  <a:schemeClr val="tx1">
                    <a:tint val="75000"/>
                  </a:schemeClr>
                </a:solidFill>
              </a:defRPr>
            </a:lvl5pPr>
            <a:lvl6pPr marL="2437996" indent="0">
              <a:buNone/>
              <a:defRPr sz="1500">
                <a:solidFill>
                  <a:schemeClr val="tx1">
                    <a:tint val="75000"/>
                  </a:schemeClr>
                </a:solidFill>
              </a:defRPr>
            </a:lvl6pPr>
            <a:lvl7pPr marL="2925596" indent="0">
              <a:buNone/>
              <a:defRPr sz="1500">
                <a:solidFill>
                  <a:schemeClr val="tx1">
                    <a:tint val="75000"/>
                  </a:schemeClr>
                </a:solidFill>
              </a:defRPr>
            </a:lvl7pPr>
            <a:lvl8pPr marL="3413196" indent="0">
              <a:buNone/>
              <a:defRPr sz="1500">
                <a:solidFill>
                  <a:schemeClr val="tx1">
                    <a:tint val="75000"/>
                  </a:schemeClr>
                </a:solidFill>
              </a:defRPr>
            </a:lvl8pPr>
            <a:lvl9pPr marL="3900795" indent="0">
              <a:buNone/>
              <a:defRPr sz="15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1204429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224" y="597875"/>
            <a:ext cx="10515600" cy="7782646"/>
          </a:xfrm>
        </p:spPr>
        <p:txBody>
          <a:bodyPr anchor="ctr">
            <a:noAutofit/>
          </a:bodyPr>
          <a:lstStyle>
            <a:lvl1pPr algn="ctr">
              <a:lnSpc>
                <a:spcPct val="100000"/>
              </a:lnSpc>
              <a:defRPr sz="7048" b="0" cap="none" spc="-85"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502688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7" y="2057400"/>
            <a:ext cx="6650286" cy="6106160"/>
          </a:xfrm>
        </p:spPr>
        <p:txBody>
          <a:bodyPr/>
          <a:lstStyle>
            <a:lvl1pPr>
              <a:defRPr sz="3449"/>
            </a:lvl1pPr>
            <a:lvl2pPr>
              <a:defRPr sz="2999"/>
            </a:lvl2pPr>
            <a:lvl3pPr>
              <a:defRPr sz="2550"/>
            </a:lvl3pPr>
            <a:lvl4pPr>
              <a:defRPr sz="2099"/>
            </a:lvl4pPr>
            <a:lvl5pPr>
              <a:defRPr sz="2099"/>
            </a:lvl5pPr>
            <a:lvl6pPr>
              <a:defRPr sz="2099"/>
            </a:lvl6pPr>
            <a:lvl7pPr>
              <a:defRPr sz="2099"/>
            </a:lvl7pPr>
            <a:lvl8pPr>
              <a:defRPr sz="2099"/>
            </a:lvl8pPr>
            <a:lvl9pPr>
              <a:defRPr sz="2099"/>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2" y="2057400"/>
            <a:ext cx="3658731" cy="6106160"/>
          </a:xfrm>
        </p:spPr>
        <p:txBody>
          <a:bodyPr>
            <a:normAutofit/>
          </a:bodyPr>
          <a:lstStyle>
            <a:lvl1pPr marL="0" indent="0">
              <a:buNone/>
              <a:defRPr sz="1725"/>
            </a:lvl1pPr>
            <a:lvl2pPr marL="487600" indent="0">
              <a:buNone/>
              <a:defRPr sz="1274"/>
            </a:lvl2pPr>
            <a:lvl3pPr marL="975198" indent="0">
              <a:buNone/>
              <a:defRPr sz="1050"/>
            </a:lvl3pPr>
            <a:lvl4pPr marL="1462798" indent="0">
              <a:buNone/>
              <a:defRPr sz="974"/>
            </a:lvl4pPr>
            <a:lvl5pPr marL="1950397" indent="0">
              <a:buNone/>
              <a:defRPr sz="974"/>
            </a:lvl5pPr>
            <a:lvl6pPr marL="2437996" indent="0">
              <a:buNone/>
              <a:defRPr sz="974"/>
            </a:lvl6pPr>
            <a:lvl7pPr marL="2925596" indent="0">
              <a:buNone/>
              <a:defRPr sz="974"/>
            </a:lvl7pPr>
            <a:lvl8pPr marL="3413196" indent="0">
              <a:buNone/>
              <a:defRPr sz="974"/>
            </a:lvl8pPr>
            <a:lvl9pPr marL="3900795" indent="0">
              <a:buNone/>
              <a:defRPr sz="974"/>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8455885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19189"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40"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70897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696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rtl="0" eaLnBrk="1" fontAlgn="base" hangingPunct="1">
              <a:spcBef>
                <a:spcPct val="0"/>
              </a:spcBef>
              <a:spcAft>
                <a:spcPct val="0"/>
              </a:spcAft>
              <a:defRPr lang="en-US" sz="4800" b="1" i="0" baseline="0" dirty="0">
                <a:solidFill>
                  <a:srgbClr val="144595"/>
                </a:solidFill>
                <a:latin typeface="+mj-lt"/>
                <a:ea typeface="+mj-ea"/>
                <a:cs typeface="Segoe UI" pitchFamily="34" charset="0"/>
                <a:sym typeface="SweetSansPro Medium" charset="0"/>
              </a:defRPr>
            </a:lvl1pPr>
          </a:lstStyle>
          <a:p>
            <a:pPr lvl="0" algn="ctr" rtl="0" eaLnBrk="1" fontAlgn="base" hangingPunct="1">
              <a:spcBef>
                <a:spcPct val="0"/>
              </a:spcBef>
              <a:spcAft>
                <a:spcPct val="0"/>
              </a:spcAft>
            </a:pPr>
            <a:r>
              <a:rPr lang="en-US" dirty="0" smtClean="0"/>
              <a:t>Your Name Goes Here</a:t>
            </a:r>
            <a:endParaRPr lang="en-US" dirty="0"/>
          </a:p>
        </p:txBody>
      </p:sp>
    </p:spTree>
    <p:extLst>
      <p:ext uri="{BB962C8B-B14F-4D97-AF65-F5344CB8AC3E}">
        <p14:creationId xmlns:p14="http://schemas.microsoft.com/office/powerpoint/2010/main" val="829743850"/>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1270004" y="2275842"/>
            <a:ext cx="10464801" cy="5635413"/>
          </a:xfrm>
          <a:solidFill>
            <a:schemeClr val="accent6">
              <a:lumMod val="20000"/>
              <a:lumOff val="80000"/>
            </a:schemeClr>
          </a:solidFill>
          <a:ln w="19050">
            <a:solidFill>
              <a:schemeClr val="bg2">
                <a:lumMod val="75000"/>
              </a:schemeClr>
            </a:solidFill>
            <a:prstDash val="dash"/>
          </a:ln>
        </p:spPr>
        <p:txBody>
          <a:bodyPr lIns="182871" tIns="137153" rIns="182871" bIns="91435">
            <a:normAutofit/>
          </a:bodyPr>
          <a:lstStyle>
            <a:lvl1pPr>
              <a:spcBef>
                <a:spcPts val="75"/>
              </a:spcBef>
              <a:spcAft>
                <a:spcPts val="75"/>
              </a:spcAft>
              <a:buNone/>
              <a:defRPr sz="3413" b="0">
                <a:latin typeface="Sweet Sans Pro" panose="02000000000000000000" pitchFamily="50" charset="0"/>
              </a:defRPr>
            </a:lvl1pPr>
          </a:lstStyle>
          <a:p>
            <a:pPr lvl="0"/>
            <a:r>
              <a:rPr lang="en-US" smtClean="0"/>
              <a:t>Click to edit Master text styles</a:t>
            </a:r>
          </a:p>
        </p:txBody>
      </p:sp>
    </p:spTree>
    <p:extLst>
      <p:ext uri="{BB962C8B-B14F-4D97-AF65-F5344CB8AC3E}">
        <p14:creationId xmlns:p14="http://schemas.microsoft.com/office/powerpoint/2010/main" val="4141768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1255223" y="1711158"/>
            <a:ext cx="10515600" cy="4292560"/>
          </a:xfrm>
        </p:spPr>
        <p:txBody>
          <a:bodyPr/>
          <a:lstStyle>
            <a:lvl1pPr algn="ctr">
              <a:lnSpc>
                <a:spcPct val="100000"/>
              </a:lnSpc>
              <a:defRPr sz="6398"/>
            </a:lvl1pPr>
          </a:lstStyle>
          <a:p>
            <a:r>
              <a:rPr lang="en-US" smtClean="0"/>
              <a:t>Click to edit Master title style</a:t>
            </a:r>
            <a:endParaRPr lang="en-US" dirty="0"/>
          </a:p>
        </p:txBody>
      </p:sp>
    </p:spTree>
    <p:extLst>
      <p:ext uri="{BB962C8B-B14F-4D97-AF65-F5344CB8AC3E}">
        <p14:creationId xmlns:p14="http://schemas.microsoft.com/office/powerpoint/2010/main" val="2776490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mtClean="0"/>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2314854" y="2236825"/>
            <a:ext cx="4681728" cy="909884"/>
          </a:xfrm>
        </p:spPr>
        <p:txBody>
          <a:bodyPr anchor="b">
            <a:noAutofit/>
          </a:bodyPr>
          <a:lstStyle>
            <a:lvl1pPr marL="0" indent="0">
              <a:buNone/>
              <a:defRPr sz="2560" b="1" cap="none" spc="142" baseline="0">
                <a:solidFill>
                  <a:schemeClr val="tx1"/>
                </a:solidFill>
                <a:latin typeface="SweetSansPro"/>
                <a:cs typeface="SweetSansPro"/>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dirty="0" smtClean="0"/>
              <a:t>Click To Edit Master Text Styles</a:t>
            </a:r>
          </a:p>
        </p:txBody>
      </p:sp>
      <p:sp>
        <p:nvSpPr>
          <p:cNvPr id="4" name="Content Placeholder 3"/>
          <p:cNvSpPr>
            <a:spLocks noGrp="1"/>
          </p:cNvSpPr>
          <p:nvPr>
            <p:ph sz="half" idx="2"/>
          </p:nvPr>
        </p:nvSpPr>
        <p:spPr>
          <a:xfrm>
            <a:off x="231485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7243674" y="2236825"/>
            <a:ext cx="4681728" cy="909884"/>
          </a:xfrm>
        </p:spPr>
        <p:txBody>
          <a:bodyPr anchor="b">
            <a:noAutofit/>
          </a:bodyPr>
          <a:lstStyle>
            <a:lvl1pPr marL="0" indent="0">
              <a:buNone/>
              <a:defRPr lang="en-US" sz="2560" b="1" i="0" kern="1200" cap="none" spc="142" baseline="0" dirty="0" smtClean="0">
                <a:solidFill>
                  <a:schemeClr val="tx1"/>
                </a:solidFill>
                <a:latin typeface="SweetSansPro"/>
                <a:ea typeface="+mn-ea"/>
                <a:cs typeface="SweetSansPro"/>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marL="0" lvl="0" indent="0" algn="l" defTabSz="1300460"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724367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500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2_Title Slide">
    <p:bg>
      <p:bgPr>
        <a:blipFill dpi="0"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900"/>
                    </a14:imgEffect>
                    <a14:imgEffect>
                      <a14:saturation sat="80000"/>
                    </a14:imgEffect>
                  </a14:imgLayer>
                </a14:imgProps>
              </a:ext>
            </a:extLst>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75360" y="6068907"/>
            <a:ext cx="8915880" cy="2562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Title 32779"/>
          <p:cNvSpPr>
            <a:spLocks noGrp="1" noChangeArrowheads="1"/>
          </p:cNvSpPr>
          <p:nvPr>
            <p:ph type="ctrTitle"/>
          </p:nvPr>
        </p:nvSpPr>
        <p:spPr>
          <a:xfrm>
            <a:off x="975360" y="758613"/>
            <a:ext cx="11054080" cy="3576320"/>
          </a:xfrm>
          <a:noFill/>
        </p:spPr>
        <p:txBody>
          <a:bodyPr anchor="b"/>
          <a:lstStyle>
            <a:lvl1pPr algn="r">
              <a:defRPr sz="4600" b="1">
                <a:solidFill>
                  <a:srgbClr val="7884BB"/>
                </a:solidFill>
                <a:latin typeface="Calibri Light" pitchFamily="34" charset="0"/>
                <a:cs typeface="Segoe UI" pitchFamily="34" charset="0"/>
              </a:defRPr>
            </a:lvl1pPr>
          </a:lstStyle>
          <a:p>
            <a:r>
              <a:rPr lang="en-US" dirty="0" smtClean="0"/>
              <a:t>Click to edit Master title style</a:t>
            </a:r>
            <a:endParaRPr lang="en-US" dirty="0"/>
          </a:p>
        </p:txBody>
      </p:sp>
      <p:sp>
        <p:nvSpPr>
          <p:cNvPr id="32781" name="Subtitle 32780"/>
          <p:cNvSpPr>
            <a:spLocks noGrp="1" noChangeArrowheads="1"/>
          </p:cNvSpPr>
          <p:nvPr>
            <p:ph type="subTitle" idx="1"/>
          </p:nvPr>
        </p:nvSpPr>
        <p:spPr>
          <a:xfrm>
            <a:off x="2926080" y="4443307"/>
            <a:ext cx="9103360" cy="1842347"/>
          </a:xfrm>
        </p:spPr>
        <p:txBody>
          <a:bodyPr/>
          <a:lstStyle>
            <a:lvl1pPr marL="0" indent="0" algn="r">
              <a:buNone/>
              <a:defRPr b="0">
                <a:latin typeface="Calibri Light" pitchFamily="34" charset="0"/>
                <a:cs typeface="Segoe UI" pitchFamily="34" charset="0"/>
              </a:defRPr>
            </a:lvl1pPr>
          </a:lstStyle>
          <a:p>
            <a:r>
              <a:rPr lang="en-US" smtClean="0"/>
              <a:t>Click to edit Master subtitle style</a:t>
            </a:r>
            <a:endParaRPr lang="en-US" dirty="0"/>
          </a:p>
        </p:txBody>
      </p:sp>
    </p:spTree>
    <p:extLst>
      <p:ext uri="{BB962C8B-B14F-4D97-AF65-F5344CB8AC3E}">
        <p14:creationId xmlns:p14="http://schemas.microsoft.com/office/powerpoint/2010/main" val="180674145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4" name="Rectangle 3"/>
          <p:cNvSpPr/>
          <p:nvPr/>
        </p:nvSpPr>
        <p:spPr bwMode="auto">
          <a:xfrm>
            <a:off x="0" y="8778241"/>
            <a:ext cx="13004800" cy="986668"/>
          </a:xfrm>
          <a:prstGeom prst="rect">
            <a:avLst/>
          </a:prstGeom>
          <a:blipFill>
            <a:blip r:embed="rId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lIns="130046" tIns="65023" rIns="130046" bIns="65023" anchor="ctr"/>
          <a:lstStyle/>
          <a:p>
            <a:pPr eaLnBrk="0" hangingPunct="0">
              <a:defRPr/>
            </a:pPr>
            <a:endParaRPr lang="en-US" sz="2800" dirty="0">
              <a:solidFill>
                <a:prstClr val="black"/>
              </a:solidFill>
              <a:latin typeface="Cambria" pitchFamily="18" charset="0"/>
              <a:ea typeface="+mn-ea"/>
              <a:cs typeface="Arial" charset="0"/>
            </a:endParaRPr>
          </a:p>
        </p:txBody>
      </p:sp>
      <p:sp>
        <p:nvSpPr>
          <p:cNvPr id="5" name="TextBox 4"/>
          <p:cNvSpPr txBox="1">
            <a:spLocks noChangeArrowheads="1"/>
          </p:cNvSpPr>
          <p:nvPr/>
        </p:nvSpPr>
        <p:spPr bwMode="auto">
          <a:xfrm>
            <a:off x="6260819" y="9317850"/>
            <a:ext cx="523804" cy="39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046" tIns="65023" rIns="130046" bIns="65023">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9ACF3DA1-47D3-4ECF-AF30-D85A88EB0BF4}" type="slidenum">
              <a:rPr lang="en-US" altLang="en-US" sz="1700">
                <a:solidFill>
                  <a:prstClr val="black"/>
                </a:solidFill>
                <a:latin typeface="Calibri" pitchFamily="34" charset="0"/>
                <a:ea typeface="+mn-ea"/>
                <a:cs typeface="Arial" charset="0"/>
              </a:rPr>
              <a:pPr algn="l"/>
              <a:t>‹#›</a:t>
            </a:fld>
            <a:endParaRPr lang="en-US" altLang="en-US" sz="2000">
              <a:solidFill>
                <a:prstClr val="black"/>
              </a:solidFill>
              <a:latin typeface="Calibri" pitchFamily="34" charset="0"/>
              <a:ea typeface="+mn-ea"/>
              <a:cs typeface="Arial" charset="0"/>
            </a:endParaRPr>
          </a:p>
        </p:txBody>
      </p:sp>
      <p:sp>
        <p:nvSpPr>
          <p:cNvPr id="6" name="TextBox 5"/>
          <p:cNvSpPr txBox="1">
            <a:spLocks noChangeArrowheads="1"/>
          </p:cNvSpPr>
          <p:nvPr/>
        </p:nvSpPr>
        <p:spPr bwMode="auto">
          <a:xfrm>
            <a:off x="9211733" y="9227539"/>
            <a:ext cx="3793067" cy="53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1300">
                <a:solidFill>
                  <a:prstClr val="black"/>
                </a:solidFill>
                <a:latin typeface="Calibri" pitchFamily="34" charset="0"/>
                <a:ea typeface="+mn-ea"/>
                <a:cs typeface="Mangal" pitchFamily="18" charset="0"/>
              </a:rPr>
              <a:t>© SQLintersection. All rights reserved.</a:t>
            </a:r>
          </a:p>
          <a:p>
            <a:pPr algn="r"/>
            <a:r>
              <a:rPr lang="en-US" altLang="en-US" sz="1300" u="sng">
                <a:solidFill>
                  <a:prstClr val="black"/>
                </a:solidFill>
                <a:latin typeface="Calibri" pitchFamily="34" charset="0"/>
                <a:ea typeface="+mn-ea"/>
                <a:cs typeface="Mangal" pitchFamily="18" charset="0"/>
              </a:rPr>
              <a:t>http://www.SQLintersection.com </a:t>
            </a:r>
          </a:p>
        </p:txBody>
      </p:sp>
      <p:pic>
        <p:nvPicPr>
          <p:cNvPr id="7" name="Picture 6"/>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6285654" y="3034454"/>
            <a:ext cx="6972016" cy="6333820"/>
          </a:xfrm>
          <a:prstGeom prst="rect">
            <a:avLst/>
          </a:prstGeom>
          <a:ln>
            <a:noFill/>
          </a:ln>
          <a:effectLst>
            <a:softEdge rad="635000"/>
          </a:effectLst>
        </p:spPr>
      </p:pic>
      <p:pic>
        <p:nvPicPr>
          <p:cNvPr id="8" name="Picture 7"/>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82223" y="8621667"/>
            <a:ext cx="3402470" cy="97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noFill/>
        </p:spPr>
        <p:txBody>
          <a:bodyPr rtlCol="0"/>
          <a:lstStyle>
            <a:lvl1pPr marL="0" indent="0" algn="ctr" defTabSz="-19730412" rtl="0" eaLnBrk="1" fontAlgn="base" hangingPunct="1">
              <a:spcBef>
                <a:spcPct val="0"/>
              </a:spcBef>
              <a:spcAft>
                <a:spcPct val="0"/>
              </a:spcAft>
              <a:defRPr lang="en-US" sz="4000" b="1" dirty="0">
                <a:solidFill>
                  <a:srgbClr val="144595"/>
                </a:solidFill>
                <a:latin typeface="+mj-lt"/>
                <a:ea typeface="+mj-ea"/>
                <a:cs typeface="Segoe UI"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800" b="1">
                <a:latin typeface="Calibri" pitchFamily="34" charset="0"/>
              </a:defRPr>
            </a:lvl1pPr>
            <a:lvl2pPr>
              <a:buClrTx/>
              <a:buFont typeface="Wingdings" pitchFamily="2" charset="2"/>
              <a:buChar char="o"/>
              <a:defRPr sz="2600" b="0">
                <a:latin typeface="Calibri Light" pitchFamily="34" charset="0"/>
              </a:defRPr>
            </a:lvl2pPr>
            <a:lvl3pPr>
              <a:buClrTx/>
              <a:buFont typeface="Wingdings" pitchFamily="2" charset="2"/>
              <a:buChar char="o"/>
              <a:defRPr sz="2300" b="0">
                <a:latin typeface="Calibri Light" pitchFamily="34" charset="0"/>
              </a:defRPr>
            </a:lvl3pPr>
            <a:lvl4pPr>
              <a:buClrTx/>
              <a:buFont typeface="Wingdings" pitchFamily="2" charset="2"/>
              <a:buChar char="o"/>
              <a:defRPr sz="2000" b="0">
                <a:latin typeface="Calibri Light" pitchFamily="34" charset="0"/>
              </a:defRPr>
            </a:lvl4pPr>
            <a:lvl5pPr>
              <a:buClrTx/>
              <a:buFont typeface="Wingdings" pitchFamily="2" charset="2"/>
              <a:buChar char="o"/>
              <a:defRPr sz="17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96546785"/>
      </p:ext>
    </p:extLst>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tx" preserve="1">
  <p:cSld name="References">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6502401" y="3359574"/>
            <a:ext cx="6972016" cy="6333820"/>
          </a:xfrm>
          <a:prstGeom prst="rect">
            <a:avLst/>
          </a:prstGeom>
          <a:ln>
            <a:noFill/>
          </a:ln>
          <a:effectLst>
            <a:softEdge rad="635000"/>
          </a:effectLst>
        </p:spPr>
      </p:pic>
      <p:sp>
        <p:nvSpPr>
          <p:cNvPr id="5" name="Rectangle 4"/>
          <p:cNvSpPr/>
          <p:nvPr/>
        </p:nvSpPr>
        <p:spPr bwMode="auto">
          <a:xfrm>
            <a:off x="0" y="8778241"/>
            <a:ext cx="13004800" cy="986668"/>
          </a:xfrm>
          <a:prstGeom prst="rect">
            <a:avLst/>
          </a:prstGeom>
          <a:blipFill>
            <a:blip r:embed="rId3"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lIns="130046" tIns="65023" rIns="130046" bIns="65023" anchor="ctr"/>
          <a:lstStyle/>
          <a:p>
            <a:pPr eaLnBrk="0" hangingPunct="0">
              <a:defRPr/>
            </a:pPr>
            <a:endParaRPr lang="en-US" sz="2800" dirty="0">
              <a:solidFill>
                <a:prstClr val="black"/>
              </a:solidFill>
              <a:latin typeface="Cambria" pitchFamily="18" charset="0"/>
              <a:ea typeface="+mn-ea"/>
              <a:cs typeface="Arial" charset="0"/>
            </a:endParaRPr>
          </a:p>
        </p:txBody>
      </p:sp>
      <p:sp>
        <p:nvSpPr>
          <p:cNvPr id="6" name="TextBox 5"/>
          <p:cNvSpPr txBox="1">
            <a:spLocks noChangeArrowheads="1"/>
          </p:cNvSpPr>
          <p:nvPr/>
        </p:nvSpPr>
        <p:spPr bwMode="auto">
          <a:xfrm>
            <a:off x="6260819" y="9317850"/>
            <a:ext cx="523804" cy="39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046" tIns="65023" rIns="130046" bIns="65023">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B6D7CD59-D752-4BE1-82C2-A33157E7E867}" type="slidenum">
              <a:rPr lang="en-US" altLang="en-US" sz="1700">
                <a:solidFill>
                  <a:prstClr val="black"/>
                </a:solidFill>
                <a:latin typeface="Calibri" pitchFamily="34" charset="0"/>
                <a:ea typeface="+mn-ea"/>
                <a:cs typeface="Arial" charset="0"/>
              </a:rPr>
              <a:pPr algn="l"/>
              <a:t>‹#›</a:t>
            </a:fld>
            <a:endParaRPr lang="en-US" altLang="en-US" sz="2000">
              <a:solidFill>
                <a:prstClr val="black"/>
              </a:solidFill>
              <a:latin typeface="Calibri" pitchFamily="34" charset="0"/>
              <a:ea typeface="+mn-ea"/>
              <a:cs typeface="Arial" charset="0"/>
            </a:endParaRPr>
          </a:p>
        </p:txBody>
      </p:sp>
      <p:sp>
        <p:nvSpPr>
          <p:cNvPr id="7" name="TextBox 6"/>
          <p:cNvSpPr txBox="1">
            <a:spLocks noChangeArrowheads="1"/>
          </p:cNvSpPr>
          <p:nvPr/>
        </p:nvSpPr>
        <p:spPr bwMode="auto">
          <a:xfrm>
            <a:off x="9211733" y="9227539"/>
            <a:ext cx="3793067" cy="53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1300">
                <a:solidFill>
                  <a:prstClr val="black"/>
                </a:solidFill>
                <a:latin typeface="Calibri" pitchFamily="34" charset="0"/>
                <a:ea typeface="+mn-ea"/>
                <a:cs typeface="Mangal" pitchFamily="18" charset="0"/>
              </a:rPr>
              <a:t>© SQLintersection. All rights reserved.</a:t>
            </a:r>
          </a:p>
          <a:p>
            <a:pPr algn="r"/>
            <a:r>
              <a:rPr lang="en-US" altLang="en-US" sz="1300" u="sng">
                <a:solidFill>
                  <a:prstClr val="black"/>
                </a:solidFill>
                <a:latin typeface="Calibri" pitchFamily="34" charset="0"/>
                <a:ea typeface="+mn-ea"/>
                <a:cs typeface="Mangal" pitchFamily="18" charset="0"/>
              </a:rPr>
              <a:t>http://www.SQLintersection.com </a:t>
            </a:r>
          </a:p>
        </p:txBody>
      </p:sp>
      <p:sp>
        <p:nvSpPr>
          <p:cNvPr id="2" name="Title 1"/>
          <p:cNvSpPr>
            <a:spLocks noGrp="1"/>
          </p:cNvSpPr>
          <p:nvPr>
            <p:ph type="title"/>
          </p:nvPr>
        </p:nvSpPr>
        <p:spPr>
          <a:noFill/>
        </p:spPr>
        <p:txBody>
          <a:bodyPr rtlCol="0"/>
          <a:lstStyle>
            <a:lvl1pPr marL="0" indent="0" algn="ctr" defTabSz="-19730412" rtl="0" eaLnBrk="1" fontAlgn="base" hangingPunct="1">
              <a:spcBef>
                <a:spcPct val="0"/>
              </a:spcBef>
              <a:spcAft>
                <a:spcPct val="0"/>
              </a:spcAft>
              <a:defRPr lang="en-US" sz="4000" b="1" dirty="0">
                <a:solidFill>
                  <a:srgbClr val="144595"/>
                </a:solidFill>
                <a:latin typeface="+mj-lt"/>
                <a:ea typeface="+mj-ea"/>
                <a:cs typeface="Segoe UI"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800" b="1">
                <a:latin typeface="Calibri" pitchFamily="34" charset="0"/>
              </a:defRPr>
            </a:lvl1pPr>
            <a:lvl2pPr>
              <a:buClrTx/>
              <a:buFont typeface="Wingdings" pitchFamily="2" charset="2"/>
              <a:buChar char="o"/>
              <a:defRPr sz="2600" b="0">
                <a:latin typeface="Calibri Light" pitchFamily="34" charset="0"/>
              </a:defRPr>
            </a:lvl2pPr>
            <a:lvl3pPr>
              <a:buClrTx/>
              <a:buFont typeface="Wingdings" pitchFamily="2" charset="2"/>
              <a:buChar char="o"/>
              <a:defRPr sz="2300" b="0">
                <a:latin typeface="Calibri Light" pitchFamily="34" charset="0"/>
              </a:defRPr>
            </a:lvl3pPr>
            <a:lvl4pPr>
              <a:buClrTx/>
              <a:buFont typeface="Wingdings" pitchFamily="2" charset="2"/>
              <a:buChar char="o"/>
              <a:defRPr sz="2000" b="0">
                <a:latin typeface="Calibri Light" pitchFamily="34" charset="0"/>
              </a:defRPr>
            </a:lvl4pPr>
            <a:lvl5pPr>
              <a:buClrTx/>
              <a:buFont typeface="Wingdings" pitchFamily="2" charset="2"/>
              <a:buChar char="o"/>
              <a:defRPr sz="17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p:cNvPicPr>
            <a:picLocks noChangeAspect="1"/>
          </p:cNvPicPr>
          <p:nvPr userDrawn="1"/>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82223" y="8621667"/>
            <a:ext cx="3402470" cy="97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2554698"/>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4" name="Rectangle 3"/>
          <p:cNvSpPr/>
          <p:nvPr/>
        </p:nvSpPr>
        <p:spPr bwMode="auto">
          <a:xfrm>
            <a:off x="0" y="8778241"/>
            <a:ext cx="13004800" cy="986668"/>
          </a:xfrm>
          <a:prstGeom prst="rect">
            <a:avLst/>
          </a:prstGeom>
          <a:blipFill>
            <a:blip r:embed="rId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lIns="130046" tIns="65023" rIns="130046" bIns="65023" anchor="ctr"/>
          <a:lstStyle/>
          <a:p>
            <a:pPr eaLnBrk="0" hangingPunct="0">
              <a:defRPr/>
            </a:pPr>
            <a:endParaRPr lang="en-US" sz="2800" dirty="0">
              <a:solidFill>
                <a:prstClr val="black"/>
              </a:solidFill>
              <a:latin typeface="Cambria" pitchFamily="18" charset="0"/>
              <a:ea typeface="+mn-ea"/>
              <a:cs typeface="Arial" charset="0"/>
            </a:endParaRPr>
          </a:p>
        </p:txBody>
      </p:sp>
      <p:sp>
        <p:nvSpPr>
          <p:cNvPr id="6" name="TextBox 4"/>
          <p:cNvSpPr txBox="1">
            <a:spLocks noChangeArrowheads="1"/>
          </p:cNvSpPr>
          <p:nvPr/>
        </p:nvSpPr>
        <p:spPr bwMode="auto">
          <a:xfrm>
            <a:off x="6260819" y="9317850"/>
            <a:ext cx="523804" cy="39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046" tIns="65023" rIns="130046" bIns="65023">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D9883548-A533-46B6-9895-0F1F23254146}" type="slidenum">
              <a:rPr lang="en-US" altLang="en-US" sz="1700">
                <a:solidFill>
                  <a:prstClr val="black"/>
                </a:solidFill>
                <a:latin typeface="Calibri" pitchFamily="34" charset="0"/>
                <a:ea typeface="+mn-ea"/>
                <a:cs typeface="Arial" charset="0"/>
              </a:rPr>
              <a:pPr algn="l"/>
              <a:t>‹#›</a:t>
            </a:fld>
            <a:endParaRPr lang="en-US" altLang="en-US" sz="2000">
              <a:solidFill>
                <a:prstClr val="black"/>
              </a:solidFill>
              <a:latin typeface="Calibri" pitchFamily="34" charset="0"/>
              <a:ea typeface="+mn-ea"/>
              <a:cs typeface="Arial" charset="0"/>
            </a:endParaRPr>
          </a:p>
        </p:txBody>
      </p:sp>
      <p:sp>
        <p:nvSpPr>
          <p:cNvPr id="7" name="TextBox 5"/>
          <p:cNvSpPr txBox="1">
            <a:spLocks noChangeArrowheads="1"/>
          </p:cNvSpPr>
          <p:nvPr/>
        </p:nvSpPr>
        <p:spPr bwMode="auto">
          <a:xfrm>
            <a:off x="9211733" y="9227539"/>
            <a:ext cx="3793067" cy="53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1300">
                <a:solidFill>
                  <a:prstClr val="black"/>
                </a:solidFill>
                <a:latin typeface="Calibri" pitchFamily="34" charset="0"/>
                <a:ea typeface="+mn-ea"/>
                <a:cs typeface="Mangal" pitchFamily="18" charset="0"/>
              </a:rPr>
              <a:t>© SQLintersection. All rights reserved.</a:t>
            </a:r>
          </a:p>
          <a:p>
            <a:pPr algn="r"/>
            <a:r>
              <a:rPr lang="en-US" altLang="en-US" sz="1300" u="sng">
                <a:solidFill>
                  <a:prstClr val="black"/>
                </a:solidFill>
                <a:latin typeface="Calibri" pitchFamily="34" charset="0"/>
                <a:ea typeface="+mn-ea"/>
                <a:cs typeface="Mangal" pitchFamily="18" charset="0"/>
              </a:rPr>
              <a:t>http://www.SQLintersection.com </a:t>
            </a: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2113280" y="2275840"/>
            <a:ext cx="8778240" cy="5635413"/>
          </a:xfrm>
          <a:solidFill>
            <a:schemeClr val="accent1">
              <a:lumMod val="20000"/>
              <a:lumOff val="80000"/>
            </a:schemeClr>
          </a:solidFill>
          <a:ln w="9525">
            <a:solidFill>
              <a:schemeClr val="tx1"/>
            </a:solidFill>
          </a:ln>
        </p:spPr>
        <p:txBody>
          <a:bodyPr/>
          <a:lstStyle>
            <a:lvl1pPr>
              <a:buNone/>
              <a:defRPr sz="2600" b="0">
                <a:latin typeface="Consolas" pitchFamily="49" charset="0"/>
              </a:defRPr>
            </a:lvl1pPr>
          </a:lstStyle>
          <a:p>
            <a:pPr lvl="0"/>
            <a:r>
              <a:rPr lang="en-US" smtClean="0"/>
              <a:t>Click to edit Master text styles</a:t>
            </a:r>
          </a:p>
        </p:txBody>
      </p:sp>
      <p:pic>
        <p:nvPicPr>
          <p:cNvPr id="9" name="Picture 8"/>
          <p:cNvPicPr>
            <a:picLocks noChangeAspect="1"/>
          </p:cNvPicPr>
          <p:nvPr userDrawn="1"/>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82223" y="8621667"/>
            <a:ext cx="3402470" cy="97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663773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6502401" y="3359574"/>
            <a:ext cx="6972016" cy="6333820"/>
          </a:xfrm>
          <a:prstGeom prst="rect">
            <a:avLst/>
          </a:prstGeom>
          <a:ln>
            <a:noFill/>
          </a:ln>
          <a:effectLst>
            <a:softEdge rad="635000"/>
          </a:effectLst>
        </p:spPr>
      </p:pic>
      <p:sp>
        <p:nvSpPr>
          <p:cNvPr id="4" name="Rectangle 3"/>
          <p:cNvSpPr/>
          <p:nvPr/>
        </p:nvSpPr>
        <p:spPr bwMode="auto">
          <a:xfrm>
            <a:off x="0" y="8778241"/>
            <a:ext cx="13004800" cy="986668"/>
          </a:xfrm>
          <a:prstGeom prst="rect">
            <a:avLst/>
          </a:prstGeom>
          <a:blipFill>
            <a:blip r:embed="rId3"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lIns="130046" tIns="65023" rIns="130046" bIns="65023" anchor="ctr"/>
          <a:lstStyle/>
          <a:p>
            <a:pPr eaLnBrk="0" hangingPunct="0">
              <a:defRPr/>
            </a:pPr>
            <a:endParaRPr lang="en-US" sz="2800" dirty="0">
              <a:solidFill>
                <a:prstClr val="black"/>
              </a:solidFill>
              <a:latin typeface="Cambria" pitchFamily="18" charset="0"/>
              <a:ea typeface="+mn-ea"/>
              <a:cs typeface="Arial" charset="0"/>
            </a:endParaRPr>
          </a:p>
        </p:txBody>
      </p:sp>
      <p:sp>
        <p:nvSpPr>
          <p:cNvPr id="5" name="TextBox 5"/>
          <p:cNvSpPr txBox="1">
            <a:spLocks noChangeArrowheads="1"/>
          </p:cNvSpPr>
          <p:nvPr/>
        </p:nvSpPr>
        <p:spPr bwMode="auto">
          <a:xfrm>
            <a:off x="6260819" y="9317850"/>
            <a:ext cx="523804" cy="39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046" tIns="65023" rIns="130046" bIns="65023">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3261EC2C-A78A-4E63-8952-DC8B66DB96A4}" type="slidenum">
              <a:rPr lang="en-US" altLang="en-US" sz="1700">
                <a:solidFill>
                  <a:prstClr val="black"/>
                </a:solidFill>
                <a:latin typeface="Calibri" pitchFamily="34" charset="0"/>
                <a:ea typeface="+mn-ea"/>
                <a:cs typeface="Arial" charset="0"/>
              </a:rPr>
              <a:pPr algn="l"/>
              <a:t>‹#›</a:t>
            </a:fld>
            <a:endParaRPr lang="en-US" altLang="en-US" sz="2000">
              <a:solidFill>
                <a:prstClr val="black"/>
              </a:solidFill>
              <a:latin typeface="Calibri" pitchFamily="34" charset="0"/>
              <a:ea typeface="+mn-ea"/>
              <a:cs typeface="Arial" charset="0"/>
            </a:endParaRPr>
          </a:p>
        </p:txBody>
      </p:sp>
      <p:sp>
        <p:nvSpPr>
          <p:cNvPr id="6" name="TextBox 6"/>
          <p:cNvSpPr txBox="1">
            <a:spLocks noChangeArrowheads="1"/>
          </p:cNvSpPr>
          <p:nvPr/>
        </p:nvSpPr>
        <p:spPr bwMode="auto">
          <a:xfrm>
            <a:off x="9211733" y="9227539"/>
            <a:ext cx="3793067" cy="53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1300">
                <a:solidFill>
                  <a:prstClr val="black"/>
                </a:solidFill>
                <a:latin typeface="Calibri" pitchFamily="34" charset="0"/>
                <a:ea typeface="+mn-ea"/>
                <a:cs typeface="Mangal" pitchFamily="18" charset="0"/>
              </a:rPr>
              <a:t>© SQLintersection. All rights reserved.</a:t>
            </a:r>
          </a:p>
          <a:p>
            <a:pPr algn="r"/>
            <a:r>
              <a:rPr lang="en-US" altLang="en-US" sz="1300" u="sng">
                <a:solidFill>
                  <a:prstClr val="black"/>
                </a:solidFill>
                <a:latin typeface="Calibri" pitchFamily="34" charset="0"/>
                <a:ea typeface="+mn-ea"/>
                <a:cs typeface="Mangal" pitchFamily="18" charset="0"/>
              </a:rPr>
              <a:t>http://www.SQLintersection.com </a:t>
            </a:r>
          </a:p>
        </p:txBody>
      </p:sp>
      <p:sp>
        <p:nvSpPr>
          <p:cNvPr id="2" name="Title 1"/>
          <p:cNvSpPr>
            <a:spLocks noGrp="1"/>
          </p:cNvSpPr>
          <p:nvPr>
            <p:ph type="title"/>
          </p:nvPr>
        </p:nvSpPr>
        <p:spPr/>
        <p:txBody>
          <a:bodyPr rtlCol="0"/>
          <a:lstStyle/>
          <a:p>
            <a:r>
              <a:rPr lang="en-US" smtClean="0"/>
              <a:t>Click to edit Master title style</a:t>
            </a:r>
            <a:endParaRPr lang="en-US"/>
          </a:p>
        </p:txBody>
      </p:sp>
      <p:pic>
        <p:nvPicPr>
          <p:cNvPr id="8" name="Picture 7"/>
          <p:cNvPicPr>
            <a:picLocks noChangeAspect="1"/>
          </p:cNvPicPr>
          <p:nvPr userDrawn="1"/>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82223" y="8621667"/>
            <a:ext cx="3402470" cy="97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84989"/>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6502401" y="3359574"/>
            <a:ext cx="6972016" cy="6333820"/>
          </a:xfrm>
          <a:prstGeom prst="rect">
            <a:avLst/>
          </a:prstGeom>
          <a:ln>
            <a:noFill/>
          </a:ln>
          <a:effectLst>
            <a:softEdge rad="635000"/>
          </a:effectLst>
        </p:spPr>
      </p:pic>
      <p:sp>
        <p:nvSpPr>
          <p:cNvPr id="3" name="Text Placeholder 2"/>
          <p:cNvSpPr>
            <a:spLocks noGrp="1"/>
          </p:cNvSpPr>
          <p:nvPr>
            <p:ph type="body" idx="1"/>
          </p:nvPr>
        </p:nvSpPr>
        <p:spPr>
          <a:xfrm>
            <a:off x="975360" y="4133993"/>
            <a:ext cx="11054080" cy="2133599"/>
          </a:xfrm>
        </p:spPr>
        <p:txBody>
          <a:bodyPr anchor="b"/>
          <a:lstStyle>
            <a:lvl1pPr marL="0" indent="0">
              <a:buNone/>
              <a:defRPr sz="2800" i="0">
                <a:solidFill>
                  <a:schemeClr val="tx1"/>
                </a:solidFill>
              </a:defRPr>
            </a:lvl1pPr>
            <a:lvl2pPr marL="650230" indent="0">
              <a:buNone/>
              <a:defRPr sz="2600">
                <a:solidFill>
                  <a:schemeClr val="tx1">
                    <a:tint val="75000"/>
                  </a:schemeClr>
                </a:solidFill>
              </a:defRPr>
            </a:lvl2pPr>
            <a:lvl3pPr marL="1300460" indent="0">
              <a:buNone/>
              <a:defRPr sz="2300">
                <a:solidFill>
                  <a:schemeClr val="tx1">
                    <a:tint val="75000"/>
                  </a:schemeClr>
                </a:solidFill>
              </a:defRPr>
            </a:lvl3pPr>
            <a:lvl4pPr marL="1950690" indent="0">
              <a:buNone/>
              <a:defRPr sz="2000">
                <a:solidFill>
                  <a:schemeClr val="tx1">
                    <a:tint val="75000"/>
                  </a:schemeClr>
                </a:solidFill>
              </a:defRPr>
            </a:lvl4pPr>
            <a:lvl5pPr marL="2600919" indent="0">
              <a:buNone/>
              <a:defRPr sz="2000">
                <a:solidFill>
                  <a:schemeClr val="tx1">
                    <a:tint val="75000"/>
                  </a:schemeClr>
                </a:solidFill>
              </a:defRPr>
            </a:lvl5pPr>
            <a:lvl6pPr marL="3251149" indent="0">
              <a:buNone/>
              <a:defRPr sz="2000">
                <a:solidFill>
                  <a:schemeClr val="tx1">
                    <a:tint val="75000"/>
                  </a:schemeClr>
                </a:solidFill>
              </a:defRPr>
            </a:lvl6pPr>
            <a:lvl7pPr marL="3901379" indent="0">
              <a:buNone/>
              <a:defRPr sz="2000">
                <a:solidFill>
                  <a:schemeClr val="tx1">
                    <a:tint val="75000"/>
                  </a:schemeClr>
                </a:solidFill>
              </a:defRPr>
            </a:lvl7pPr>
            <a:lvl8pPr marL="4551609" indent="0">
              <a:buNone/>
              <a:defRPr sz="2000">
                <a:solidFill>
                  <a:schemeClr val="tx1">
                    <a:tint val="75000"/>
                  </a:schemeClr>
                </a:solidFill>
              </a:defRPr>
            </a:lvl8pPr>
            <a:lvl9pPr marL="5201839" indent="0">
              <a:buNone/>
              <a:defRPr sz="20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975360" y="6394027"/>
            <a:ext cx="11054080" cy="1083733"/>
          </a:xfrm>
        </p:spPr>
        <p:txBody>
          <a:bodyPr/>
          <a:lstStyle>
            <a:lvl1pPr algn="l">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784980816"/>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6502401" y="3359574"/>
            <a:ext cx="6972016" cy="6333820"/>
          </a:xfrm>
          <a:prstGeom prst="rect">
            <a:avLst/>
          </a:prstGeom>
          <a:ln>
            <a:noFill/>
          </a:ln>
          <a:effectLst>
            <a:softEdge rad="635000"/>
          </a:effectLst>
        </p:spPr>
      </p:pic>
      <p:sp>
        <p:nvSpPr>
          <p:cNvPr id="3" name="Text Placeholder 2"/>
          <p:cNvSpPr>
            <a:spLocks noGrp="1"/>
          </p:cNvSpPr>
          <p:nvPr>
            <p:ph type="body" idx="1"/>
          </p:nvPr>
        </p:nvSpPr>
        <p:spPr>
          <a:xfrm>
            <a:off x="975360" y="4133993"/>
            <a:ext cx="11054080" cy="2133599"/>
          </a:xfrm>
        </p:spPr>
        <p:txBody>
          <a:bodyPr anchor="b"/>
          <a:lstStyle>
            <a:lvl1pPr marL="0" indent="0">
              <a:buNone/>
              <a:defRPr sz="2800" i="0">
                <a:solidFill>
                  <a:schemeClr val="tx1"/>
                </a:solidFill>
              </a:defRPr>
            </a:lvl1pPr>
            <a:lvl2pPr marL="650230" indent="0">
              <a:buNone/>
              <a:defRPr sz="2600">
                <a:solidFill>
                  <a:schemeClr val="tx1">
                    <a:tint val="75000"/>
                  </a:schemeClr>
                </a:solidFill>
              </a:defRPr>
            </a:lvl2pPr>
            <a:lvl3pPr marL="1300460" indent="0">
              <a:buNone/>
              <a:defRPr sz="2300">
                <a:solidFill>
                  <a:schemeClr val="tx1">
                    <a:tint val="75000"/>
                  </a:schemeClr>
                </a:solidFill>
              </a:defRPr>
            </a:lvl3pPr>
            <a:lvl4pPr marL="1950690" indent="0">
              <a:buNone/>
              <a:defRPr sz="2000">
                <a:solidFill>
                  <a:schemeClr val="tx1">
                    <a:tint val="75000"/>
                  </a:schemeClr>
                </a:solidFill>
              </a:defRPr>
            </a:lvl4pPr>
            <a:lvl5pPr marL="2600919" indent="0">
              <a:buNone/>
              <a:defRPr sz="2000">
                <a:solidFill>
                  <a:schemeClr val="tx1">
                    <a:tint val="75000"/>
                  </a:schemeClr>
                </a:solidFill>
              </a:defRPr>
            </a:lvl5pPr>
            <a:lvl6pPr marL="3251149" indent="0">
              <a:buNone/>
              <a:defRPr sz="2000">
                <a:solidFill>
                  <a:schemeClr val="tx1">
                    <a:tint val="75000"/>
                  </a:schemeClr>
                </a:solidFill>
              </a:defRPr>
            </a:lvl6pPr>
            <a:lvl7pPr marL="3901379" indent="0">
              <a:buNone/>
              <a:defRPr sz="2000">
                <a:solidFill>
                  <a:schemeClr val="tx1">
                    <a:tint val="75000"/>
                  </a:schemeClr>
                </a:solidFill>
              </a:defRPr>
            </a:lvl7pPr>
            <a:lvl8pPr marL="4551609" indent="0">
              <a:buNone/>
              <a:defRPr sz="2000">
                <a:solidFill>
                  <a:schemeClr val="tx1">
                    <a:tint val="75000"/>
                  </a:schemeClr>
                </a:solidFill>
              </a:defRPr>
            </a:lvl8pPr>
            <a:lvl9pPr marL="5201839" indent="0">
              <a:buNone/>
              <a:defRPr sz="20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975360" y="6394027"/>
            <a:ext cx="11054080" cy="1083733"/>
          </a:xfrm>
        </p:spPr>
        <p:txBody>
          <a:bodyPr/>
          <a:lstStyle>
            <a:lvl1pPr algn="l">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51803281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z="4800" b="1" i="0" baseline="0" dirty="0">
                <a:solidFill>
                  <a:srgbClr val="144595"/>
                </a:solidFill>
                <a:latin typeface="+mj-lt"/>
                <a:ea typeface="+mj-ea"/>
                <a:cs typeface="Segoe UI" pitchFamily="34" charset="0"/>
                <a:sym typeface="SweetSansPro Medium" charset="0"/>
              </a:defRPr>
            </a:lvl1pPr>
          </a:lstStyle>
          <a:p>
            <a:pPr lvl="0" algn="ctr" rtl="0" eaLnBrk="1" fontAlgn="base" hangingPunct="1">
              <a:spcBef>
                <a:spcPct val="0"/>
              </a:spcBef>
              <a:spcAft>
                <a:spcPct val="0"/>
              </a:spcAft>
            </a:pPr>
            <a:r>
              <a:rPr lang="en-US" dirty="0" smtClean="0"/>
              <a:t>Title Only</a:t>
            </a:r>
            <a:endParaRPr lang="en-US" dirty="0"/>
          </a:p>
        </p:txBody>
      </p:sp>
    </p:spTree>
    <p:extLst>
      <p:ext uri="{BB962C8B-B14F-4D97-AF65-F5344CB8AC3E}">
        <p14:creationId xmlns:p14="http://schemas.microsoft.com/office/powerpoint/2010/main" val="2198193334"/>
      </p:ext>
    </p:extLst>
  </p:cSld>
  <p:clrMapOvr>
    <a:masterClrMapping/>
  </p:clrMapOvr>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Rectangle 3"/>
          <p:cNvSpPr/>
          <p:nvPr/>
        </p:nvSpPr>
        <p:spPr bwMode="auto">
          <a:xfrm>
            <a:off x="0" y="8778241"/>
            <a:ext cx="13004800" cy="986668"/>
          </a:xfrm>
          <a:prstGeom prst="rect">
            <a:avLst/>
          </a:prstGeom>
          <a:blipFill>
            <a:blip r:embed="rId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lIns="130046" tIns="65023" rIns="130046" bIns="65023" anchor="ctr"/>
          <a:lstStyle/>
          <a:p>
            <a:pPr eaLnBrk="0" hangingPunct="0">
              <a:defRPr/>
            </a:pPr>
            <a:endParaRPr lang="en-US" sz="2800" dirty="0">
              <a:solidFill>
                <a:prstClr val="black"/>
              </a:solidFill>
              <a:latin typeface="Cambria" pitchFamily="18" charset="0"/>
              <a:ea typeface="+mn-ea"/>
              <a:cs typeface="Arial" charset="0"/>
            </a:endParaRPr>
          </a:p>
        </p:txBody>
      </p:sp>
      <p:sp>
        <p:nvSpPr>
          <p:cNvPr id="5" name="TextBox 4"/>
          <p:cNvSpPr txBox="1">
            <a:spLocks noChangeArrowheads="1"/>
          </p:cNvSpPr>
          <p:nvPr/>
        </p:nvSpPr>
        <p:spPr bwMode="auto">
          <a:xfrm>
            <a:off x="6260819" y="9317850"/>
            <a:ext cx="523804" cy="39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046" tIns="65023" rIns="130046" bIns="65023">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21639A20-FF6A-4E91-A814-052130E3783A}" type="slidenum">
              <a:rPr lang="en-US" altLang="en-US" sz="1700">
                <a:solidFill>
                  <a:prstClr val="black"/>
                </a:solidFill>
                <a:latin typeface="Calibri" pitchFamily="34" charset="0"/>
                <a:ea typeface="+mn-ea"/>
                <a:cs typeface="Arial" charset="0"/>
              </a:rPr>
              <a:pPr algn="l"/>
              <a:t>‹#›</a:t>
            </a:fld>
            <a:endParaRPr lang="en-US" altLang="en-US" sz="2000">
              <a:solidFill>
                <a:prstClr val="black"/>
              </a:solidFill>
              <a:latin typeface="Calibri" pitchFamily="34" charset="0"/>
              <a:ea typeface="+mn-ea"/>
              <a:cs typeface="Arial" charset="0"/>
            </a:endParaRPr>
          </a:p>
        </p:txBody>
      </p:sp>
      <p:sp>
        <p:nvSpPr>
          <p:cNvPr id="6" name="TextBox 5"/>
          <p:cNvSpPr txBox="1">
            <a:spLocks noChangeArrowheads="1"/>
          </p:cNvSpPr>
          <p:nvPr/>
        </p:nvSpPr>
        <p:spPr bwMode="auto">
          <a:xfrm>
            <a:off x="9211733" y="9227539"/>
            <a:ext cx="3793067" cy="53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1300">
                <a:solidFill>
                  <a:prstClr val="black"/>
                </a:solidFill>
                <a:latin typeface="Calibri" pitchFamily="34" charset="0"/>
                <a:ea typeface="+mn-ea"/>
                <a:cs typeface="Mangal" pitchFamily="18" charset="0"/>
              </a:rPr>
              <a:t>© SQLintersection. All rights reserved.</a:t>
            </a:r>
          </a:p>
          <a:p>
            <a:pPr algn="r"/>
            <a:r>
              <a:rPr lang="en-US" altLang="en-US" sz="1300" u="sng">
                <a:solidFill>
                  <a:prstClr val="black"/>
                </a:solidFill>
                <a:latin typeface="Calibri" pitchFamily="34" charset="0"/>
                <a:ea typeface="+mn-ea"/>
                <a:cs typeface="Mangal" pitchFamily="18" charset="0"/>
              </a:rPr>
              <a:t>http://www.SQLintersection.com </a:t>
            </a:r>
          </a:p>
        </p:txBody>
      </p:sp>
      <p:sp>
        <p:nvSpPr>
          <p:cNvPr id="2" name="Title 1"/>
          <p:cNvSpPr>
            <a:spLocks noGrp="1"/>
          </p:cNvSpPr>
          <p:nvPr>
            <p:ph type="title"/>
          </p:nvPr>
        </p:nvSpPr>
        <p:spPr/>
        <p:txBody>
          <a:bodyPr/>
          <a:lstStyle>
            <a:lvl1pPr>
              <a:defRPr lang="en-US" sz="4000"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322864" y="1968782"/>
            <a:ext cx="12024924" cy="7168444"/>
          </a:xfrm>
        </p:spPr>
        <p:txBody>
          <a:bodyPr/>
          <a:lstStyle>
            <a:lvl5pPr>
              <a:defRPr/>
            </a:lvl5pPr>
            <a:lvl6pPr>
              <a:defRPr sz="1700">
                <a:latin typeface="+mj-lt"/>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82223" y="8621667"/>
            <a:ext cx="3402470" cy="97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7451311"/>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Rectangle 4"/>
          <p:cNvSpPr/>
          <p:nvPr/>
        </p:nvSpPr>
        <p:spPr bwMode="auto">
          <a:xfrm>
            <a:off x="0" y="2817707"/>
            <a:ext cx="13004800" cy="986668"/>
          </a:xfrm>
          <a:prstGeom prst="rect">
            <a:avLst/>
          </a:prstGeom>
          <a:blipFill>
            <a:blip r:embed="rId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lIns="130046" tIns="65023" rIns="130046" bIns="65023" anchor="ctr"/>
          <a:lstStyle/>
          <a:p>
            <a:pPr eaLnBrk="0" hangingPunct="0">
              <a:defRPr/>
            </a:pPr>
            <a:endParaRPr lang="en-US" sz="2800" dirty="0">
              <a:solidFill>
                <a:prstClr val="black"/>
              </a:solidFill>
              <a:latin typeface="Cambria" pitchFamily="18" charset="0"/>
              <a:ea typeface="+mn-ea"/>
              <a:cs typeface="Arial" charset="0"/>
            </a:endParaRPr>
          </a:p>
        </p:txBody>
      </p:sp>
      <p:sp>
        <p:nvSpPr>
          <p:cNvPr id="2" name="Title 1"/>
          <p:cNvSpPr>
            <a:spLocks noGrp="1"/>
          </p:cNvSpPr>
          <p:nvPr>
            <p:ph type="title"/>
          </p:nvPr>
        </p:nvSpPr>
        <p:spPr bwMode="white">
          <a:xfrm>
            <a:off x="650240" y="2831254"/>
            <a:ext cx="11704320" cy="1083733"/>
          </a:xfrm>
        </p:spPr>
        <p:txBody>
          <a:bodyPr/>
          <a:lstStyle>
            <a:lvl1pPr algn="l">
              <a:defRPr>
                <a:solidFill>
                  <a:schemeClr val="tx1"/>
                </a:solidFill>
              </a:defRPr>
            </a:lvl1pPr>
          </a:lstStyle>
          <a:p>
            <a:r>
              <a:rPr lang="en-US" smtClean="0"/>
              <a:t>Click to edit Master title style</a:t>
            </a:r>
            <a:endParaRPr lang="en-US" dirty="0"/>
          </a:p>
        </p:txBody>
      </p:sp>
      <p:sp>
        <p:nvSpPr>
          <p:cNvPr id="4" name="Text Placeholder 2"/>
          <p:cNvSpPr>
            <a:spLocks noGrp="1"/>
          </p:cNvSpPr>
          <p:nvPr>
            <p:ph type="body" idx="1"/>
          </p:nvPr>
        </p:nvSpPr>
        <p:spPr>
          <a:xfrm>
            <a:off x="650240" y="4985174"/>
            <a:ext cx="11704320" cy="2709333"/>
          </a:xfrm>
        </p:spPr>
        <p:txBody>
          <a:bodyPr rtlCol="0"/>
          <a:lstStyle>
            <a:lvl1pPr marL="0" indent="0">
              <a:buClrTx/>
              <a:buFont typeface="Wingdings" pitchFamily="2" charset="2"/>
              <a:buNone/>
              <a:defRPr sz="2800" b="0">
                <a:latin typeface="Calibri" pitchFamily="34" charset="0"/>
              </a:defRPr>
            </a:lvl1pPr>
            <a:lvl2pPr marL="650230" indent="0">
              <a:buClrTx/>
              <a:buFont typeface="Wingdings" pitchFamily="2" charset="2"/>
              <a:buNone/>
              <a:defRPr sz="2600" b="0">
                <a:latin typeface="Calibri Light" pitchFamily="34" charset="0"/>
              </a:defRPr>
            </a:lvl2pPr>
            <a:lvl3pPr marL="1300460" indent="0">
              <a:buClrTx/>
              <a:buFont typeface="Wingdings" pitchFamily="2" charset="2"/>
              <a:buNone/>
              <a:defRPr sz="2300" b="0">
                <a:latin typeface="Myriad Pro" pitchFamily="34" charset="0"/>
              </a:defRPr>
            </a:lvl3pPr>
            <a:lvl4pPr marL="1950690" indent="0">
              <a:buClrTx/>
              <a:buFont typeface="Wingdings" pitchFamily="2" charset="2"/>
              <a:buNone/>
              <a:defRPr sz="2000" b="0">
                <a:latin typeface="Myriad Pro" pitchFamily="34" charset="0"/>
              </a:defRPr>
            </a:lvl4pPr>
            <a:lvl5pPr marL="2600919" indent="0">
              <a:buClrTx/>
              <a:buFont typeface="Wingdings" pitchFamily="2" charset="2"/>
              <a:buNone/>
              <a:defRPr sz="1700" b="0">
                <a:latin typeface="Myriad Pro" pitchFamily="34" charset="0"/>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473154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sz="48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914307" rtl="0" eaLnBrk="1" fontAlgn="base" latinLnBrk="0" hangingPunct="1">
              <a:lnSpc>
                <a:spcPct val="100000"/>
              </a:lnSpc>
              <a:spcBef>
                <a:spcPts val="2399"/>
              </a:spcBef>
              <a:spcAft>
                <a:spcPts val="0"/>
              </a:spcAft>
              <a:buClrTx/>
              <a:buSzTx/>
              <a:buFont typeface="Arial"/>
              <a:buNone/>
              <a:tabLst>
                <a:tab pos="115877" algn="l"/>
              </a:tabLst>
              <a:defRPr/>
            </a:lvl1pPr>
            <a:lvl2pPr marL="793239" marR="0" indent="-234071" algn="l" defTabSz="914307" rtl="0" eaLnBrk="1" fontAlgn="base" latinLnBrk="0" hangingPunct="1">
              <a:lnSpc>
                <a:spcPct val="100000"/>
              </a:lnSpc>
              <a:spcBef>
                <a:spcPts val="600"/>
              </a:spcBef>
              <a:spcAft>
                <a:spcPct val="0"/>
              </a:spcAft>
              <a:buClrTx/>
              <a:buSzTx/>
              <a:buFont typeface="Arial"/>
              <a:buChar char="•"/>
              <a:tabLst/>
              <a:defRPr/>
            </a:lvl2pPr>
            <a:lvl3pPr marL="1257172" marR="0" indent="-342864" algn="l" defTabSz="914307" rtl="0" eaLnBrk="1" fontAlgn="base" latinLnBrk="0" hangingPunct="1">
              <a:lnSpc>
                <a:spcPct val="100000"/>
              </a:lnSpc>
              <a:spcBef>
                <a:spcPts val="600"/>
              </a:spcBef>
              <a:spcAft>
                <a:spcPct val="0"/>
              </a:spcAft>
              <a:buClr>
                <a:srgbClr val="ED1C24"/>
              </a:buClr>
              <a:buSzTx/>
              <a:buFont typeface="Arial"/>
              <a:buChar char="•"/>
              <a:tabLst/>
              <a:defRPr/>
            </a:lvl3pPr>
            <a:lvl4pPr marL="1657180" marR="0" indent="-285721" algn="l" defTabSz="1300393" rtl="0" eaLnBrk="1" fontAlgn="base" latinLnBrk="0" hangingPunct="1">
              <a:lnSpc>
                <a:spcPct val="100000"/>
              </a:lnSpc>
              <a:spcBef>
                <a:spcPts val="600"/>
              </a:spcBef>
              <a:spcAft>
                <a:spcPct val="0"/>
              </a:spcAft>
              <a:buClrTx/>
              <a:buSzTx/>
              <a:buFont typeface="Arial"/>
              <a:buChar char="•"/>
              <a:tabLst/>
              <a:defRPr sz="2400"/>
            </a:lvl4pPr>
            <a:lvl5pPr marL="2114334" marR="0" indent="-285721" algn="l" defTabSz="1300393" rtl="0" eaLnBrk="1" fontAlgn="base" latinLnBrk="0" hangingPunct="1">
              <a:lnSpc>
                <a:spcPct val="100000"/>
              </a:lnSpc>
              <a:spcBef>
                <a:spcPts val="600"/>
              </a:spcBef>
              <a:spcAft>
                <a:spcPct val="0"/>
              </a:spcAft>
              <a:buClrTx/>
              <a:buSzTx/>
              <a:buFont typeface="Arial"/>
              <a:buChar char="•"/>
              <a:tabLst/>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27071204"/>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0240" y="597874"/>
            <a:ext cx="11446659" cy="7762355"/>
          </a:xfrm>
        </p:spPr>
        <p:txBody>
          <a:bodyPr anchor="ctr">
            <a:noAutofit/>
          </a:bodyPr>
          <a:lstStyle>
            <a:lvl1pPr algn="ctr">
              <a:lnSpc>
                <a:spcPct val="100000"/>
              </a:lnSpc>
              <a:defRPr sz="9400" b="0" cap="none" spc="-114"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1566443857"/>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6" y="2057400"/>
            <a:ext cx="6650287" cy="6106160"/>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1" y="2057400"/>
            <a:ext cx="3658731" cy="6106160"/>
          </a:xfrm>
        </p:spPr>
        <p:txBody>
          <a:bodyPr>
            <a:normAutofit/>
          </a:bodyPr>
          <a:lstStyle>
            <a:lvl1pPr marL="0" indent="0">
              <a:buNone/>
              <a:defRPr sz="23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smtClean="0"/>
              <a:t>Click to edit Master text styles</a:t>
            </a:r>
          </a:p>
        </p:txBody>
      </p:sp>
      <p:sp>
        <p:nvSpPr>
          <p:cNvPr id="8" name="Title 7"/>
          <p:cNvSpPr>
            <a:spLocks noGrp="1"/>
          </p:cNvSpPr>
          <p:nvPr>
            <p:ph type="title"/>
          </p:nvPr>
        </p:nvSpPr>
        <p:spPr/>
        <p:txBody>
          <a:bodyPr/>
          <a:lstStyle>
            <a:lvl1pPr algn="ctr" rtl="0" eaLnBrk="1" fontAlgn="base" hangingPunct="1">
              <a:spcBef>
                <a:spcPct val="0"/>
              </a:spcBef>
              <a:spcAft>
                <a:spcPct val="0"/>
              </a:spcAft>
              <a:defRPr lang="en-US" sz="4800" b="1" i="0" baseline="0" dirty="0">
                <a:solidFill>
                  <a:srgbClr val="144595"/>
                </a:solidFill>
                <a:latin typeface="+mj-lt"/>
                <a:ea typeface="+mj-ea"/>
                <a:cs typeface="Segoe UI" pitchFamily="34" charset="0"/>
                <a:sym typeface="SweetSansPro Medium"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506274207"/>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rtl="0" eaLnBrk="1" fontAlgn="base" hangingPunct="1">
              <a:spcBef>
                <a:spcPct val="0"/>
              </a:spcBef>
              <a:spcAft>
                <a:spcPct val="0"/>
              </a:spcAft>
              <a:defRPr lang="en-US" sz="4800" b="1" i="0" baseline="0" dirty="0">
                <a:solidFill>
                  <a:srgbClr val="144595"/>
                </a:solidFill>
                <a:latin typeface="+mj-lt"/>
                <a:ea typeface="+mj-ea"/>
                <a:cs typeface="Segoe UI" pitchFamily="34" charset="0"/>
                <a:sym typeface="SweetSansPro Medium"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2319189" y="2057404"/>
            <a:ext cx="4681728" cy="6277023"/>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39" y="2057403"/>
            <a:ext cx="4681728" cy="62770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31163531"/>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600"/>
            </a:lvl1p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1718285" y="2275840"/>
            <a:ext cx="9592510" cy="5635413"/>
          </a:xfrm>
          <a:solidFill>
            <a:schemeClr val="accent1">
              <a:lumMod val="20000"/>
              <a:lumOff val="80000"/>
            </a:schemeClr>
          </a:solidFill>
          <a:ln w="19050" cmpd="sng">
            <a:solidFill>
              <a:srgbClr val="404040"/>
            </a:solidFill>
            <a:prstDash val="dash"/>
          </a:ln>
        </p:spPr>
        <p:txBody>
          <a:bodyPr>
            <a:normAutofit/>
          </a:bodyPr>
          <a:lstStyle>
            <a:lvl1pPr>
              <a:spcBef>
                <a:spcPts val="100"/>
              </a:spcBef>
              <a:spcAft>
                <a:spcPts val="100"/>
              </a:spcAft>
              <a:buNone/>
              <a:tabLst>
                <a:tab pos="454025" algn="l"/>
              </a:tabLst>
              <a:defRPr sz="4400" b="0">
                <a:latin typeface="Courier New"/>
                <a:cs typeface="Courier New"/>
              </a:defRPr>
            </a:lvl1pPr>
          </a:lstStyle>
          <a:p>
            <a:pPr lvl="0"/>
            <a:r>
              <a:rPr lang="en-US" dirty="0" smtClean="0"/>
              <a:t>SELECT</a:t>
            </a:r>
          </a:p>
          <a:p>
            <a:pPr lvl="0"/>
            <a:r>
              <a:rPr lang="en-US" dirty="0" smtClean="0"/>
              <a:t>	Unlimited</a:t>
            </a:r>
          </a:p>
          <a:p>
            <a:pPr lvl="0"/>
            <a:r>
              <a:rPr lang="en-US" dirty="0" smtClean="0"/>
              <a:t>FROM </a:t>
            </a:r>
            <a:r>
              <a:rPr lang="en-US" dirty="0" err="1" smtClean="0"/>
              <a:t>Brent.Ozar</a:t>
            </a:r>
            <a:r>
              <a:rPr lang="en-US" dirty="0" smtClean="0"/>
              <a:t>;</a:t>
            </a:r>
          </a:p>
          <a:p>
            <a:pPr lvl="0"/>
            <a:r>
              <a:rPr lang="en-US" dirty="0" smtClean="0"/>
              <a:t>GO</a:t>
            </a:r>
          </a:p>
        </p:txBody>
      </p:sp>
    </p:spTree>
    <p:extLst>
      <p:ext uri="{BB962C8B-B14F-4D97-AF65-F5344CB8AC3E}">
        <p14:creationId xmlns:p14="http://schemas.microsoft.com/office/powerpoint/2010/main" val="3809593649"/>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3535" y="2059098"/>
            <a:ext cx="10507287" cy="6145671"/>
          </a:xfrm>
        </p:spPr>
        <p:txBody>
          <a:bodyPr anchor="ctr">
            <a:noAutofit/>
          </a:bodyPr>
          <a:lstStyle>
            <a:lvl1pPr algn="l">
              <a:lnSpc>
                <a:spcPct val="100000"/>
              </a:lnSpc>
              <a:defRPr sz="9400" b="0" cap="none" spc="-85"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63535" y="325123"/>
            <a:ext cx="10507287" cy="1517227"/>
          </a:xfrm>
        </p:spPr>
        <p:txBody>
          <a:bodyPr anchor="b">
            <a:normAutofit/>
          </a:bodyPr>
          <a:lstStyle>
            <a:lvl1pPr marL="0" indent="0">
              <a:buNone/>
              <a:defRPr sz="3400" b="0" cap="none" spc="128" baseline="0">
                <a:solidFill>
                  <a:schemeClr val="tx2"/>
                </a:solidFill>
                <a:latin typeface="Sweet Sans Pro" panose="02000000000000000000" pitchFamily="50" charset="0"/>
                <a:cs typeface="Sweet Sans Pro" panose="02000000000000000000" pitchFamily="50" charset="0"/>
              </a:defRPr>
            </a:lvl1pPr>
            <a:lvl2pPr marL="487600" indent="0">
              <a:buNone/>
              <a:defRPr sz="1900">
                <a:solidFill>
                  <a:schemeClr val="tx1">
                    <a:tint val="75000"/>
                  </a:schemeClr>
                </a:solidFill>
              </a:defRPr>
            </a:lvl2pPr>
            <a:lvl3pPr marL="975198" indent="0">
              <a:buNone/>
              <a:defRPr sz="1700">
                <a:solidFill>
                  <a:schemeClr val="tx1">
                    <a:tint val="75000"/>
                  </a:schemeClr>
                </a:solidFill>
              </a:defRPr>
            </a:lvl3pPr>
            <a:lvl4pPr marL="1462798" indent="0">
              <a:buNone/>
              <a:defRPr sz="1500">
                <a:solidFill>
                  <a:schemeClr val="tx1">
                    <a:tint val="75000"/>
                  </a:schemeClr>
                </a:solidFill>
              </a:defRPr>
            </a:lvl4pPr>
            <a:lvl5pPr marL="1950397" indent="0">
              <a:buNone/>
              <a:defRPr sz="1500">
                <a:solidFill>
                  <a:schemeClr val="tx1">
                    <a:tint val="75000"/>
                  </a:schemeClr>
                </a:solidFill>
              </a:defRPr>
            </a:lvl5pPr>
            <a:lvl6pPr marL="2437996" indent="0">
              <a:buNone/>
              <a:defRPr sz="1500">
                <a:solidFill>
                  <a:schemeClr val="tx1">
                    <a:tint val="75000"/>
                  </a:schemeClr>
                </a:solidFill>
              </a:defRPr>
            </a:lvl6pPr>
            <a:lvl7pPr marL="2925596" indent="0">
              <a:buNone/>
              <a:defRPr sz="1500">
                <a:solidFill>
                  <a:schemeClr val="tx1">
                    <a:tint val="75000"/>
                  </a:schemeClr>
                </a:solidFill>
              </a:defRPr>
            </a:lvl7pPr>
            <a:lvl8pPr marL="3413196" indent="0">
              <a:buNone/>
              <a:defRPr sz="1500">
                <a:solidFill>
                  <a:schemeClr val="tx1">
                    <a:tint val="75000"/>
                  </a:schemeClr>
                </a:solidFill>
              </a:defRPr>
            </a:lvl8pPr>
            <a:lvl9pPr marL="3900795" indent="0">
              <a:buNone/>
              <a:defRPr sz="15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395972033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4.jp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797" tIns="50797" rIns="50797" bIns="50797" numCol="1" anchor="ctr" anchorCtr="0" compatLnSpc="1">
            <a:prstTxWarp prst="textNoShape">
              <a:avLst/>
            </a:prstTxWarp>
          </a:bodyPr>
          <a:lstStyle/>
          <a:p>
            <a:pPr lvl="0"/>
            <a:r>
              <a:rPr lang="en-US" dirty="0"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normAutofit/>
          </a:bodyPr>
          <a:lstStyle/>
          <a:p>
            <a:pPr marL="342864" marR="0" lvl="0" indent="-342864" algn="l" defTabSz="914307" rtl="0" eaLnBrk="1" fontAlgn="base" latinLnBrk="0" hangingPunct="1">
              <a:lnSpc>
                <a:spcPct val="80000"/>
              </a:lnSpc>
              <a:spcBef>
                <a:spcPts val="2399"/>
              </a:spcBef>
              <a:spcAft>
                <a:spcPct val="0"/>
              </a:spcAft>
              <a:buClrTx/>
              <a:buSzTx/>
              <a:tabLst/>
              <a:defRPr/>
            </a:pPr>
            <a:r>
              <a:rPr lang="en-US" dirty="0" smtClean="0">
                <a:sym typeface="SweetSansPro Medium" charset="0"/>
              </a:rPr>
              <a:t>Click to edit to edit to edit to edit to edit to edit to edit</a:t>
            </a:r>
          </a:p>
          <a:p>
            <a:pPr marL="914307" marR="0" lvl="1" indent="-457152" algn="l" defTabSz="914307" rtl="0" eaLnBrk="1" fontAlgn="base" latinLnBrk="0" hangingPunct="1">
              <a:lnSpc>
                <a:spcPct val="80000"/>
              </a:lnSpc>
              <a:spcBef>
                <a:spcPts val="23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1257172" marR="0" lvl="2" indent="-342864" algn="l" defTabSz="914307" rtl="0" eaLnBrk="1" fontAlgn="base" latinLnBrk="0" hangingPunct="1">
              <a:lnSpc>
                <a:spcPct val="80000"/>
              </a:lnSpc>
              <a:spcBef>
                <a:spcPts val="23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
        <p:nvSpPr>
          <p:cNvPr id="4" name="Rectangle 3"/>
          <p:cNvSpPr/>
          <p:nvPr userDrawn="1"/>
        </p:nvSpPr>
        <p:spPr bwMode="auto">
          <a:xfrm>
            <a:off x="14287" y="9057391"/>
            <a:ext cx="12990513" cy="693751"/>
          </a:xfrm>
          <a:prstGeom prst="rect">
            <a:avLst/>
          </a:prstGeom>
          <a:blipFill>
            <a:blip r:embed="rId11"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userDrawn="1"/>
        </p:nvSpPr>
        <p:spPr bwMode="auto">
          <a:xfrm>
            <a:off x="6240786" y="9430134"/>
            <a:ext cx="523229"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1200">
                <a:latin typeface="Calibri" pitchFamily="34" charset="0"/>
              </a:rPr>
              <a:pPr/>
              <a:t>‹#›</a:t>
            </a:fld>
            <a:endParaRPr lang="en-US" altLang="en-US" sz="1400" dirty="0">
              <a:latin typeface="Calibri" pitchFamily="34" charset="0"/>
            </a:endParaRPr>
          </a:p>
        </p:txBody>
      </p:sp>
      <p:sp>
        <p:nvSpPr>
          <p:cNvPr id="6" name="TextBox 5"/>
          <p:cNvSpPr txBox="1">
            <a:spLocks noChangeArrowheads="1"/>
          </p:cNvSpPr>
          <p:nvPr userDrawn="1"/>
        </p:nvSpPr>
        <p:spPr bwMode="auto">
          <a:xfrm>
            <a:off x="9215901" y="9338059"/>
            <a:ext cx="3788899"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dirty="0">
                <a:latin typeface="Calibri" pitchFamily="34" charset="0"/>
                <a:cs typeface="Mangal" pitchFamily="18" charset="0"/>
              </a:rPr>
              <a:t>© </a:t>
            </a:r>
            <a:r>
              <a:rPr lang="en-US" altLang="en-US" sz="900" dirty="0" err="1">
                <a:latin typeface="Calibri" pitchFamily="34" charset="0"/>
                <a:cs typeface="Mangal" pitchFamily="18" charset="0"/>
              </a:rPr>
              <a:t>SQLintersection</a:t>
            </a:r>
            <a:r>
              <a:rPr lang="en-US" altLang="en-US" sz="900" dirty="0">
                <a:latin typeface="Calibri" pitchFamily="34" charset="0"/>
                <a:cs typeface="Mangal" pitchFamily="18" charset="0"/>
              </a:rPr>
              <a:t>. All rights reserved.</a:t>
            </a:r>
          </a:p>
          <a:p>
            <a:pPr algn="r"/>
            <a:r>
              <a:rPr lang="en-US" altLang="en-US" sz="900" u="sng" dirty="0">
                <a:latin typeface="Calibri" pitchFamily="34" charset="0"/>
                <a:cs typeface="Mangal" pitchFamily="18" charset="0"/>
              </a:rPr>
              <a:t>http://www.SQLintersection.com </a:t>
            </a:r>
          </a:p>
        </p:txBody>
      </p:sp>
      <p:pic>
        <p:nvPicPr>
          <p:cNvPr id="7" name="Picture 6"/>
          <p:cNvPicPr>
            <a:picLocks noChangeAspect="1"/>
          </p:cNvPicPr>
          <p:nvPr userDrawn="1"/>
        </p:nvPicPr>
        <p:blipFill>
          <a:blip r:embed="rId12"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2726" y="8770708"/>
            <a:ext cx="3398732"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95607"/>
      </p:ext>
    </p:extLst>
  </p:cSld>
  <p:clrMap bg1="lt1" tx1="dk1" bg2="lt2" tx2="dk2" accent1="accent1" accent2="accent2" accent3="accent3" accent4="accent4" accent5="accent5" accent6="accent6" hlink="hlink" folHlink="folHlink"/>
  <p:sldLayoutIdLst>
    <p:sldLayoutId id="2147484116" r:id="rId1"/>
    <p:sldLayoutId id="2147484117" r:id="rId2"/>
    <p:sldLayoutId id="2147484118" r:id="rId3"/>
    <p:sldLayoutId id="2147484119" r:id="rId4"/>
    <p:sldLayoutId id="2147484122" r:id="rId5"/>
    <p:sldLayoutId id="2147484123" r:id="rId6"/>
    <p:sldLayoutId id="2147484124" r:id="rId7"/>
    <p:sldLayoutId id="2147484128" r:id="rId8"/>
    <p:sldLayoutId id="2147484143" r:id="rId9"/>
  </p:sldLayoutIdLst>
  <p:transition>
    <p:fade/>
  </p:transition>
  <p:timing>
    <p:tnLst>
      <p:par>
        <p:cTn id="1" dur="indefinite" restart="never" nodeType="tmRoot"/>
      </p:par>
    </p:tnLst>
  </p:timing>
  <p:txStyles>
    <p:titleStyle>
      <a:lvl1pPr algn="ctr" rtl="0" eaLnBrk="1" fontAlgn="base" hangingPunct="1">
        <a:spcBef>
          <a:spcPct val="0"/>
        </a:spcBef>
        <a:spcAft>
          <a:spcPct val="0"/>
        </a:spcAft>
        <a:defRPr lang="en-US" sz="4800" b="1" i="0" baseline="0" dirty="0">
          <a:solidFill>
            <a:srgbClr val="144595"/>
          </a:solidFill>
          <a:latin typeface="+mj-lt"/>
          <a:ea typeface="+mj-ea"/>
          <a:cs typeface="Segoe UI" pitchFamily="34" charset="0"/>
          <a:sym typeface="SweetSansPro Medium" charset="0"/>
        </a:defRPr>
      </a:lvl1pPr>
      <a:lvl2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5pPr>
      <a:lvl6pPr marL="45715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6pPr>
      <a:lvl7pPr marL="914307"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7pPr>
      <a:lvl8pPr marL="1371460"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8pPr>
      <a:lvl9pPr marL="182861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914307" rtl="0" eaLnBrk="1" fontAlgn="base" latinLnBrk="0" hangingPunct="1">
        <a:lnSpc>
          <a:spcPct val="100000"/>
        </a:lnSpc>
        <a:spcBef>
          <a:spcPts val="2399"/>
        </a:spcBef>
        <a:spcAft>
          <a:spcPts val="600"/>
        </a:spcAft>
        <a:buClrTx/>
        <a:buSzTx/>
        <a:buFont typeface="Arial"/>
        <a:buNone/>
        <a:tabLst>
          <a:tab pos="115877" algn="l"/>
        </a:tabLst>
        <a:defRPr sz="3100" b="0" i="0" strike="noStrike">
          <a:solidFill>
            <a:schemeClr val="tx1"/>
          </a:solidFill>
          <a:latin typeface="+mn-lt"/>
          <a:ea typeface="+mn-ea"/>
          <a:cs typeface="SweetSansPro"/>
          <a:sym typeface="SweetSansPro Medium" charset="0"/>
        </a:defRPr>
      </a:lvl1pPr>
      <a:lvl2pPr marL="914307" marR="0" indent="-109526" algn="l" defTabSz="914307" rtl="0" eaLnBrk="1" fontAlgn="base" latinLnBrk="0" hangingPunct="1">
        <a:lnSpc>
          <a:spcPct val="100000"/>
        </a:lnSpc>
        <a:spcBef>
          <a:spcPts val="2399"/>
        </a:spcBef>
        <a:spcAft>
          <a:spcPct val="0"/>
        </a:spcAft>
        <a:buClrTx/>
        <a:buSzTx/>
        <a:buFont typeface="Arial"/>
        <a:buChar char="•"/>
        <a:tabLst/>
        <a:defRPr sz="3000" b="0" i="0">
          <a:solidFill>
            <a:schemeClr val="tx1"/>
          </a:solidFill>
          <a:latin typeface="SweetSansPro"/>
          <a:ea typeface="+mn-ea"/>
          <a:cs typeface="SweetSansPro"/>
          <a:sym typeface="SweetSansPro Medium" charset="0"/>
        </a:defRPr>
      </a:lvl2pPr>
      <a:lvl3pPr marL="1257172" marR="0" indent="-342864" algn="l" defTabSz="914307" rtl="0" eaLnBrk="1" fontAlgn="base" latinLnBrk="0" hangingPunct="1">
        <a:lnSpc>
          <a:spcPct val="100000"/>
        </a:lnSpc>
        <a:spcBef>
          <a:spcPts val="2399"/>
        </a:spcBef>
        <a:spcAft>
          <a:spcPct val="0"/>
        </a:spcAft>
        <a:buClr>
          <a:srgbClr val="ED1C24"/>
        </a:buClr>
        <a:buSzTx/>
        <a:buFont typeface="Arial"/>
        <a:buChar char="•"/>
        <a:tabLst/>
        <a:defRPr sz="2400" b="0" i="0">
          <a:solidFill>
            <a:schemeClr val="tx1"/>
          </a:solidFill>
          <a:latin typeface="SweetSansPro"/>
          <a:ea typeface="+mn-ea"/>
          <a:cs typeface="SweetSansPro"/>
          <a:sym typeface="SweetSansPro Medium" charset="0"/>
        </a:defRPr>
      </a:lvl3pPr>
      <a:lvl4pPr marL="1657180" indent="-285721" algn="l" rtl="0" eaLnBrk="1" fontAlgn="base" hangingPunct="1">
        <a:lnSpc>
          <a:spcPct val="100000"/>
        </a:lnSpc>
        <a:spcBef>
          <a:spcPts val="2399"/>
        </a:spcBef>
        <a:spcAft>
          <a:spcPct val="0"/>
        </a:spcAft>
        <a:buFont typeface="Arial"/>
        <a:buChar char="•"/>
        <a:defRPr b="0" i="0">
          <a:solidFill>
            <a:schemeClr val="tx1"/>
          </a:solidFill>
          <a:latin typeface="SweetSansPro"/>
          <a:ea typeface="+mn-ea"/>
          <a:cs typeface="SweetSansPro"/>
          <a:sym typeface="SweetSansPro Medium" charset="0"/>
        </a:defRPr>
      </a:lvl4pPr>
      <a:lvl5pPr marL="2114334" indent="-285721" algn="l" rtl="0" eaLnBrk="1" fontAlgn="base" hangingPunct="1">
        <a:lnSpc>
          <a:spcPct val="100000"/>
        </a:lnSpc>
        <a:spcBef>
          <a:spcPts val="2399"/>
        </a:spcBef>
        <a:spcAft>
          <a:spcPct val="0"/>
        </a:spcAft>
        <a:buFont typeface="Arial"/>
        <a:buChar char="•"/>
        <a:defRPr sz="1400" b="0" i="0">
          <a:solidFill>
            <a:schemeClr val="tx1"/>
          </a:solidFill>
          <a:latin typeface="SweetSansPro"/>
          <a:ea typeface="+mn-ea"/>
          <a:cs typeface="SweetSansPro"/>
          <a:sym typeface="SweetSansPro Medium" charset="0"/>
        </a:defRPr>
      </a:lvl5pPr>
      <a:lvl6pPr marL="45715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6pPr>
      <a:lvl7pPr marL="914307"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7pPr>
      <a:lvl8pPr marL="1371460"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8pPr>
      <a:lvl9pPr marL="182861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9pPr>
    </p:bodyStyle>
    <p:otherStyle>
      <a:defPPr>
        <a:defRPr lang="en-US"/>
      </a:defPPr>
      <a:lvl1pPr marL="0" algn="l" defTabSz="914307" rtl="0" eaLnBrk="1" latinLnBrk="0" hangingPunct="1">
        <a:defRPr sz="1800" kern="1200">
          <a:solidFill>
            <a:schemeClr val="tx1"/>
          </a:solidFill>
          <a:latin typeface="+mn-lt"/>
          <a:ea typeface="+mn-ea"/>
          <a:cs typeface="+mn-cs"/>
        </a:defRPr>
      </a:lvl1pPr>
      <a:lvl2pPr marL="457152" algn="l" defTabSz="914307" rtl="0" eaLnBrk="1" latinLnBrk="0" hangingPunct="1">
        <a:defRPr sz="1800" kern="1200">
          <a:solidFill>
            <a:schemeClr val="tx1"/>
          </a:solidFill>
          <a:latin typeface="+mn-lt"/>
          <a:ea typeface="+mn-ea"/>
          <a:cs typeface="+mn-cs"/>
        </a:defRPr>
      </a:lvl2pPr>
      <a:lvl3pPr marL="914307" algn="l" defTabSz="914307" rtl="0" eaLnBrk="1" latinLnBrk="0" hangingPunct="1">
        <a:defRPr sz="1800" kern="1200">
          <a:solidFill>
            <a:schemeClr val="tx1"/>
          </a:solidFill>
          <a:latin typeface="+mn-lt"/>
          <a:ea typeface="+mn-ea"/>
          <a:cs typeface="+mn-cs"/>
        </a:defRPr>
      </a:lvl3pPr>
      <a:lvl4pPr marL="1371460" algn="l" defTabSz="914307" rtl="0" eaLnBrk="1" latinLnBrk="0" hangingPunct="1">
        <a:defRPr sz="1800" kern="1200">
          <a:solidFill>
            <a:schemeClr val="tx1"/>
          </a:solidFill>
          <a:latin typeface="+mn-lt"/>
          <a:ea typeface="+mn-ea"/>
          <a:cs typeface="+mn-cs"/>
        </a:defRPr>
      </a:lvl4pPr>
      <a:lvl5pPr marL="1828612" algn="l" defTabSz="914307" rtl="0" eaLnBrk="1" latinLnBrk="0" hangingPunct="1">
        <a:defRPr sz="1800" kern="1200">
          <a:solidFill>
            <a:schemeClr val="tx1"/>
          </a:solidFill>
          <a:latin typeface="+mn-lt"/>
          <a:ea typeface="+mn-ea"/>
          <a:cs typeface="+mn-cs"/>
        </a:defRPr>
      </a:lvl5pPr>
      <a:lvl6pPr marL="2285767" algn="l" defTabSz="914307" rtl="0" eaLnBrk="1" latinLnBrk="0" hangingPunct="1">
        <a:defRPr sz="1800" kern="1200">
          <a:solidFill>
            <a:schemeClr val="tx1"/>
          </a:solidFill>
          <a:latin typeface="+mn-lt"/>
          <a:ea typeface="+mn-ea"/>
          <a:cs typeface="+mn-cs"/>
        </a:defRPr>
      </a:lvl6pPr>
      <a:lvl7pPr marL="2742919" algn="l" defTabSz="914307" rtl="0" eaLnBrk="1" latinLnBrk="0" hangingPunct="1">
        <a:defRPr sz="1800" kern="1200">
          <a:solidFill>
            <a:schemeClr val="tx1"/>
          </a:solidFill>
          <a:latin typeface="+mn-lt"/>
          <a:ea typeface="+mn-ea"/>
          <a:cs typeface="+mn-cs"/>
        </a:defRPr>
      </a:lvl7pPr>
      <a:lvl8pPr marL="3200072" algn="l" defTabSz="914307" rtl="0" eaLnBrk="1" latinLnBrk="0" hangingPunct="1">
        <a:defRPr sz="1800" kern="1200">
          <a:solidFill>
            <a:schemeClr val="tx1"/>
          </a:solidFill>
          <a:latin typeface="+mn-lt"/>
          <a:ea typeface="+mn-ea"/>
          <a:cs typeface="+mn-cs"/>
        </a:defRPr>
      </a:lvl8pPr>
      <a:lvl9pPr marL="3657226" algn="l" defTabSz="91430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normAutofit/>
          </a:bodyPr>
          <a:lstStyle/>
          <a:p>
            <a:pPr marL="257137" marR="0" lvl="0" indent="-257137" algn="l" defTabSz="685698" rtl="0" eaLnBrk="1" fontAlgn="base" latinLnBrk="0" hangingPunct="1">
              <a:lnSpc>
                <a:spcPct val="80000"/>
              </a:lnSpc>
              <a:spcBef>
                <a:spcPts val="1799"/>
              </a:spcBef>
              <a:spcAft>
                <a:spcPct val="0"/>
              </a:spcAft>
              <a:buClrTx/>
              <a:buSzTx/>
              <a:tabLst/>
              <a:defRPr/>
            </a:pPr>
            <a:r>
              <a:rPr lang="en-US" dirty="0" smtClean="0">
                <a:sym typeface="SweetSansPro Medium" charset="0"/>
              </a:rPr>
              <a:t>Click to edit to edit to edit to edit to edit to edit to edit</a:t>
            </a:r>
          </a:p>
          <a:p>
            <a:pPr marL="685698" marR="0" lvl="1" indent="-342848" algn="l" defTabSz="685698" rtl="0" eaLnBrk="1" fontAlgn="base" latinLnBrk="0" hangingPunct="1">
              <a:lnSpc>
                <a:spcPct val="80000"/>
              </a:lnSpc>
              <a:spcBef>
                <a:spcPts val="17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942835" marR="0" lvl="2" indent="-257137" algn="l" defTabSz="685698" rtl="0" eaLnBrk="1" fontAlgn="base" latinLnBrk="0" hangingPunct="1">
              <a:lnSpc>
                <a:spcPct val="80000"/>
              </a:lnSpc>
              <a:spcBef>
                <a:spcPts val="17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Tree>
    <p:extLst>
      <p:ext uri="{BB962C8B-B14F-4D97-AF65-F5344CB8AC3E}">
        <p14:creationId xmlns:p14="http://schemas.microsoft.com/office/powerpoint/2010/main" val="2936235552"/>
      </p:ext>
    </p:extLst>
  </p:cSld>
  <p:clrMap bg1="lt1" tx1="dk1" bg2="lt2" tx2="dk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 id="2147484141" r:id="rId12"/>
    <p:sldLayoutId id="2147484142"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4551">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5pPr>
      <a:lvl6pPr marL="34284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6pPr>
      <a:lvl7pPr marL="68569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7pPr>
      <a:lvl8pPr marL="1028546"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8pPr>
      <a:lvl9pPr marL="1371395"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685698" rtl="0" eaLnBrk="1" fontAlgn="base" latinLnBrk="0" hangingPunct="1">
        <a:lnSpc>
          <a:spcPct val="100000"/>
        </a:lnSpc>
        <a:spcBef>
          <a:spcPts val="1799"/>
        </a:spcBef>
        <a:spcAft>
          <a:spcPts val="449"/>
        </a:spcAft>
        <a:buClrTx/>
        <a:buSzTx/>
        <a:buFont typeface="Arial"/>
        <a:buNone/>
        <a:tabLst>
          <a:tab pos="86904" algn="l"/>
        </a:tabLst>
        <a:defRPr sz="3129" b="0" i="0" strike="noStrike">
          <a:solidFill>
            <a:schemeClr val="tx1"/>
          </a:solidFill>
          <a:latin typeface="Sweet Sans Pro Medium" panose="02000000000000000000" pitchFamily="50" charset="0"/>
          <a:ea typeface="+mn-ea"/>
          <a:cs typeface="Sweet Sans Pro Medium" panose="02000000000000000000" pitchFamily="50" charset="0"/>
          <a:sym typeface="SweetSansPro Medium" charset="0"/>
        </a:defRPr>
      </a:lvl1pPr>
      <a:lvl2pPr marL="685698" marR="0" indent="-82141" algn="l" defTabSz="685698" rtl="0" eaLnBrk="1" fontAlgn="base" latinLnBrk="0" hangingPunct="1">
        <a:lnSpc>
          <a:spcPct val="100000"/>
        </a:lnSpc>
        <a:spcBef>
          <a:spcPts val="1799"/>
        </a:spcBef>
        <a:spcAft>
          <a:spcPct val="0"/>
        </a:spcAft>
        <a:buClrTx/>
        <a:buSzTx/>
        <a:buFont typeface="Arial"/>
        <a:buChar char="•"/>
        <a:tabLst/>
        <a:defRPr sz="2987"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942835" marR="0" indent="-257137" algn="l" defTabSz="685698" rtl="0" eaLnBrk="1" fontAlgn="base" latinLnBrk="0" hangingPunct="1">
        <a:lnSpc>
          <a:spcPct val="100000"/>
        </a:lnSpc>
        <a:spcBef>
          <a:spcPts val="1799"/>
        </a:spcBef>
        <a:spcAft>
          <a:spcPct val="0"/>
        </a:spcAft>
        <a:buClr>
          <a:srgbClr val="ED1C24"/>
        </a:buClr>
        <a:buSzTx/>
        <a:buFont typeface="Arial"/>
        <a:buChar char="•"/>
        <a:tabLst/>
        <a:defRPr sz="2418"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242826"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585675"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34284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6pPr>
      <a:lvl7pPr marL="68569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7pPr>
      <a:lvl8pPr marL="1028546"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8pPr>
      <a:lvl9pPr marL="1371395"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9pPr>
    </p:bodyStyle>
    <p:otherStyle>
      <a:defPPr>
        <a:defRPr lang="en-US"/>
      </a:defPPr>
      <a:lvl1pPr marL="0" algn="l" defTabSz="685698" rtl="0" eaLnBrk="1" latinLnBrk="0" hangingPunct="1">
        <a:defRPr sz="1351" kern="1200">
          <a:solidFill>
            <a:schemeClr val="tx1"/>
          </a:solidFill>
          <a:latin typeface="+mn-lt"/>
          <a:ea typeface="+mn-ea"/>
          <a:cs typeface="+mn-cs"/>
        </a:defRPr>
      </a:lvl1pPr>
      <a:lvl2pPr marL="342848" algn="l" defTabSz="685698" rtl="0" eaLnBrk="1" latinLnBrk="0" hangingPunct="1">
        <a:defRPr sz="1351" kern="1200">
          <a:solidFill>
            <a:schemeClr val="tx1"/>
          </a:solidFill>
          <a:latin typeface="+mn-lt"/>
          <a:ea typeface="+mn-ea"/>
          <a:cs typeface="+mn-cs"/>
        </a:defRPr>
      </a:lvl2pPr>
      <a:lvl3pPr marL="685698" algn="l" defTabSz="685698" rtl="0" eaLnBrk="1" latinLnBrk="0" hangingPunct="1">
        <a:defRPr sz="1351" kern="1200">
          <a:solidFill>
            <a:schemeClr val="tx1"/>
          </a:solidFill>
          <a:latin typeface="+mn-lt"/>
          <a:ea typeface="+mn-ea"/>
          <a:cs typeface="+mn-cs"/>
        </a:defRPr>
      </a:lvl3pPr>
      <a:lvl4pPr marL="1028546" algn="l" defTabSz="685698" rtl="0" eaLnBrk="1" latinLnBrk="0" hangingPunct="1">
        <a:defRPr sz="1351" kern="1200">
          <a:solidFill>
            <a:schemeClr val="tx1"/>
          </a:solidFill>
          <a:latin typeface="+mn-lt"/>
          <a:ea typeface="+mn-ea"/>
          <a:cs typeface="+mn-cs"/>
        </a:defRPr>
      </a:lvl4pPr>
      <a:lvl5pPr marL="1371395" algn="l" defTabSz="685698" rtl="0" eaLnBrk="1" latinLnBrk="0" hangingPunct="1">
        <a:defRPr sz="1351" kern="1200">
          <a:solidFill>
            <a:schemeClr val="tx1"/>
          </a:solidFill>
          <a:latin typeface="+mn-lt"/>
          <a:ea typeface="+mn-ea"/>
          <a:cs typeface="+mn-cs"/>
        </a:defRPr>
      </a:lvl5pPr>
      <a:lvl6pPr marL="1714245" algn="l" defTabSz="685698" rtl="0" eaLnBrk="1" latinLnBrk="0" hangingPunct="1">
        <a:defRPr sz="1351" kern="1200">
          <a:solidFill>
            <a:schemeClr val="tx1"/>
          </a:solidFill>
          <a:latin typeface="+mn-lt"/>
          <a:ea typeface="+mn-ea"/>
          <a:cs typeface="+mn-cs"/>
        </a:defRPr>
      </a:lvl6pPr>
      <a:lvl7pPr marL="2057093" algn="l" defTabSz="685698" rtl="0" eaLnBrk="1" latinLnBrk="0" hangingPunct="1">
        <a:defRPr sz="1351" kern="1200">
          <a:solidFill>
            <a:schemeClr val="tx1"/>
          </a:solidFill>
          <a:latin typeface="+mn-lt"/>
          <a:ea typeface="+mn-ea"/>
          <a:cs typeface="+mn-cs"/>
        </a:defRPr>
      </a:lvl7pPr>
      <a:lvl8pPr marL="2399940" algn="l" defTabSz="685698" rtl="0" eaLnBrk="1" latinLnBrk="0" hangingPunct="1">
        <a:defRPr sz="1351" kern="1200">
          <a:solidFill>
            <a:schemeClr val="tx1"/>
          </a:solidFill>
          <a:latin typeface="+mn-lt"/>
          <a:ea typeface="+mn-ea"/>
          <a:cs typeface="+mn-cs"/>
        </a:defRPr>
      </a:lvl8pPr>
      <a:lvl9pPr marL="2742789" algn="l" defTabSz="685698" rtl="0" eaLnBrk="1" latinLnBrk="0" hangingPunct="1">
        <a:defRPr sz="1351"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ext Placeholder 1025"/>
          <p:cNvSpPr>
            <a:spLocks noGrp="1" noChangeArrowheads="1"/>
          </p:cNvSpPr>
          <p:nvPr>
            <p:ph type="body" idx="1"/>
          </p:nvPr>
        </p:nvSpPr>
        <p:spPr bwMode="auto">
          <a:xfrm>
            <a:off x="650240" y="1950720"/>
            <a:ext cx="11704320" cy="6394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0046" tIns="65023" rIns="130046" bIns="65023"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7" name="Title Placeholder 1026"/>
          <p:cNvSpPr>
            <a:spLocks noGrp="1" noChangeArrowheads="1"/>
          </p:cNvSpPr>
          <p:nvPr>
            <p:ph type="title"/>
          </p:nvPr>
        </p:nvSpPr>
        <p:spPr bwMode="auto">
          <a:xfrm>
            <a:off x="650240" y="433494"/>
            <a:ext cx="11704320"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0046" tIns="65023" rIns="130046" bIns="65023" numCol="1" anchor="ctr" anchorCtr="0" compatLnSpc="1">
            <a:prstTxWarp prst="textNoShape">
              <a:avLst/>
            </a:prstTxWarp>
          </a:bodyPr>
          <a:lstStyle/>
          <a:p>
            <a:pPr lvl="0"/>
            <a:r>
              <a:rPr lang="en-US" altLang="en-US" dirty="0" smtClean="0"/>
              <a:t>Click to edit Master title style</a:t>
            </a:r>
          </a:p>
        </p:txBody>
      </p:sp>
    </p:spTree>
    <p:extLst>
      <p:ext uri="{BB962C8B-B14F-4D97-AF65-F5344CB8AC3E}">
        <p14:creationId xmlns:p14="http://schemas.microsoft.com/office/powerpoint/2010/main" val="3444230906"/>
      </p:ext>
    </p:extLst>
  </p:cSld>
  <p:clrMap bg1="lt1" tx1="dk1" bg2="lt2" tx2="dk2" accent1="accent1" accent2="accent2" accent3="accent3" accent4="accent4" accent5="accent5" accent6="accent6" hlink="hlink" folHlink="folHlink"/>
  <p:sldLayoutIdLst>
    <p:sldLayoutId id="2147484146" r:id="rId1"/>
    <p:sldLayoutId id="2147484147" r:id="rId2"/>
    <p:sldLayoutId id="2147484148" r:id="rId3"/>
    <p:sldLayoutId id="2147484149" r:id="rId4"/>
    <p:sldLayoutId id="2147484150" r:id="rId5"/>
    <p:sldLayoutId id="2147484151" r:id="rId6"/>
    <p:sldLayoutId id="2147484152" r:id="rId7"/>
    <p:sldLayoutId id="2147484153" r:id="rId8"/>
    <p:sldLayoutId id="2147484154" r:id="rId9"/>
  </p:sldLayoutIdLst>
  <p:transition>
    <p:fade/>
  </p:transition>
  <p:timing>
    <p:tnLst>
      <p:par>
        <p:cTn id="1" dur="indefinite" restart="never" nodeType="tmRoot"/>
      </p:par>
    </p:tnLst>
  </p:timing>
  <p:hf hdr="0" ftr="0" dt="0"/>
  <p:txStyles>
    <p:titleStyle>
      <a:lvl1pPr algn="ctr" defTabSz="-19730412" rtl="0" eaLnBrk="1" fontAlgn="base" hangingPunct="1">
        <a:spcBef>
          <a:spcPct val="0"/>
        </a:spcBef>
        <a:spcAft>
          <a:spcPct val="0"/>
        </a:spcAft>
        <a:defRPr lang="en-US" sz="4000" b="1" dirty="0">
          <a:solidFill>
            <a:srgbClr val="144595"/>
          </a:solidFill>
          <a:latin typeface="+mj-lt"/>
          <a:ea typeface="+mj-ea"/>
          <a:cs typeface="Segoe UI" pitchFamily="34" charset="0"/>
        </a:defRPr>
      </a:lvl1pPr>
      <a:lvl2pPr algn="ctr" defTabSz="-19730412" rtl="0" eaLnBrk="1" fontAlgn="base" hangingPunct="1">
        <a:spcBef>
          <a:spcPct val="0"/>
        </a:spcBef>
        <a:spcAft>
          <a:spcPct val="0"/>
        </a:spcAft>
        <a:defRPr sz="4000" b="1">
          <a:solidFill>
            <a:schemeClr val="tx2"/>
          </a:solidFill>
          <a:latin typeface="Calibri" pitchFamily="34" charset="0"/>
          <a:cs typeface="Segoe UI" pitchFamily="34" charset="0"/>
        </a:defRPr>
      </a:lvl2pPr>
      <a:lvl3pPr algn="ctr" defTabSz="-19730412" rtl="0" eaLnBrk="1" fontAlgn="base" hangingPunct="1">
        <a:spcBef>
          <a:spcPct val="0"/>
        </a:spcBef>
        <a:spcAft>
          <a:spcPct val="0"/>
        </a:spcAft>
        <a:defRPr sz="4000" b="1">
          <a:solidFill>
            <a:schemeClr val="tx2"/>
          </a:solidFill>
          <a:latin typeface="Calibri" pitchFamily="34" charset="0"/>
          <a:cs typeface="Segoe UI" pitchFamily="34" charset="0"/>
        </a:defRPr>
      </a:lvl3pPr>
      <a:lvl4pPr algn="ctr" defTabSz="-19730412" rtl="0" eaLnBrk="1" fontAlgn="base" hangingPunct="1">
        <a:spcBef>
          <a:spcPct val="0"/>
        </a:spcBef>
        <a:spcAft>
          <a:spcPct val="0"/>
        </a:spcAft>
        <a:defRPr sz="4000" b="1">
          <a:solidFill>
            <a:schemeClr val="tx2"/>
          </a:solidFill>
          <a:latin typeface="Calibri" pitchFamily="34" charset="0"/>
          <a:cs typeface="Segoe UI" pitchFamily="34" charset="0"/>
        </a:defRPr>
      </a:lvl4pPr>
      <a:lvl5pPr algn="ctr" defTabSz="-19730412" rtl="0" eaLnBrk="1" fontAlgn="base" hangingPunct="1">
        <a:spcBef>
          <a:spcPct val="0"/>
        </a:spcBef>
        <a:spcAft>
          <a:spcPct val="0"/>
        </a:spcAft>
        <a:defRPr sz="4000" b="1">
          <a:solidFill>
            <a:schemeClr val="tx2"/>
          </a:solidFill>
          <a:latin typeface="Calibri" pitchFamily="34" charset="0"/>
          <a:cs typeface="Segoe UI" pitchFamily="34" charset="0"/>
        </a:defRPr>
      </a:lvl5pPr>
      <a:lvl6pPr marL="650230" algn="l" eaLnBrk="1" fontAlgn="base" hangingPunct="1">
        <a:spcBef>
          <a:spcPct val="0"/>
        </a:spcBef>
        <a:spcAft>
          <a:spcPct val="0"/>
        </a:spcAft>
        <a:defRPr sz="4000" b="1">
          <a:solidFill>
            <a:schemeClr val="tx2">
              <a:alpha val="100000"/>
            </a:schemeClr>
          </a:solidFill>
          <a:latin typeface="Verdana"/>
        </a:defRPr>
      </a:lvl6pPr>
      <a:lvl7pPr marL="1300460" algn="l" eaLnBrk="1" fontAlgn="base" hangingPunct="1">
        <a:spcBef>
          <a:spcPct val="0"/>
        </a:spcBef>
        <a:spcAft>
          <a:spcPct val="0"/>
        </a:spcAft>
        <a:defRPr sz="4000" b="1">
          <a:solidFill>
            <a:schemeClr val="tx2">
              <a:alpha val="100000"/>
            </a:schemeClr>
          </a:solidFill>
          <a:latin typeface="Verdana"/>
        </a:defRPr>
      </a:lvl7pPr>
      <a:lvl8pPr marL="1950690" algn="l" eaLnBrk="1" fontAlgn="base" hangingPunct="1">
        <a:spcBef>
          <a:spcPct val="0"/>
        </a:spcBef>
        <a:spcAft>
          <a:spcPct val="0"/>
        </a:spcAft>
        <a:defRPr sz="4000" b="1">
          <a:solidFill>
            <a:schemeClr val="tx2">
              <a:alpha val="100000"/>
            </a:schemeClr>
          </a:solidFill>
          <a:latin typeface="Verdana"/>
        </a:defRPr>
      </a:lvl8pPr>
      <a:lvl9pPr marL="2600919" algn="l" eaLnBrk="1" fontAlgn="base" hangingPunct="1">
        <a:spcBef>
          <a:spcPct val="0"/>
        </a:spcBef>
        <a:spcAft>
          <a:spcPct val="0"/>
        </a:spcAft>
        <a:defRPr sz="4000" b="1">
          <a:solidFill>
            <a:schemeClr val="tx2">
              <a:alpha val="100000"/>
            </a:schemeClr>
          </a:solidFill>
          <a:latin typeface="Verdana"/>
        </a:defRPr>
      </a:lvl9pPr>
    </p:titleStyle>
    <p:bodyStyle>
      <a:lvl1pPr marL="487672" indent="-487672" algn="l" defTabSz="-19730412" rtl="0" eaLnBrk="1" fontAlgn="base" hangingPunct="1">
        <a:spcBef>
          <a:spcPct val="20000"/>
        </a:spcBef>
        <a:spcAft>
          <a:spcPct val="0"/>
        </a:spcAft>
        <a:buFont typeface="Wingdings" pitchFamily="2" charset="2"/>
        <a:buChar char="§"/>
        <a:defRPr sz="2800" b="1">
          <a:solidFill>
            <a:schemeClr val="tx1"/>
          </a:solidFill>
          <a:latin typeface="Calibri" pitchFamily="34" charset="0"/>
          <a:ea typeface="+mn-ea"/>
          <a:cs typeface="Segoe UI" pitchFamily="34" charset="0"/>
        </a:defRPr>
      </a:lvl1pPr>
      <a:lvl2pPr marL="1056623" indent="-406394" algn="l" defTabSz="-19730412" rtl="0" eaLnBrk="1" fontAlgn="base" hangingPunct="1">
        <a:spcBef>
          <a:spcPct val="20000"/>
        </a:spcBef>
        <a:spcAft>
          <a:spcPct val="0"/>
        </a:spcAft>
        <a:buSzPct val="50000"/>
        <a:buFont typeface="Wingdings" pitchFamily="2" charset="2"/>
        <a:buChar char="o"/>
        <a:defRPr>
          <a:solidFill>
            <a:schemeClr val="tx1"/>
          </a:solidFill>
          <a:latin typeface="Calibri Light" pitchFamily="34" charset="0"/>
          <a:cs typeface="Segoe UI" pitchFamily="34" charset="0"/>
        </a:defRPr>
      </a:lvl2pPr>
      <a:lvl3pPr marL="1625575" indent="-325115" algn="l" defTabSz="-19730412" rtl="0" eaLnBrk="1" fontAlgn="base" hangingPunct="1">
        <a:spcBef>
          <a:spcPct val="20000"/>
        </a:spcBef>
        <a:spcAft>
          <a:spcPct val="0"/>
        </a:spcAft>
        <a:buSzPct val="50000"/>
        <a:buFont typeface="Wingdings" pitchFamily="2" charset="2"/>
        <a:buChar char="o"/>
        <a:defRPr sz="2300">
          <a:solidFill>
            <a:schemeClr val="tx1"/>
          </a:solidFill>
          <a:latin typeface="Calibri Light" pitchFamily="34" charset="0"/>
          <a:cs typeface="Segoe UI" pitchFamily="34" charset="0"/>
        </a:defRPr>
      </a:lvl3pPr>
      <a:lvl4pPr marL="2275804" indent="-325115" algn="l" defTabSz="-19730412" rtl="0" eaLnBrk="1" fontAlgn="base" hangingPunct="1">
        <a:spcBef>
          <a:spcPct val="20000"/>
        </a:spcBef>
        <a:spcAft>
          <a:spcPct val="0"/>
        </a:spcAft>
        <a:buSzPct val="50000"/>
        <a:buFont typeface="Wingdings" pitchFamily="2" charset="2"/>
        <a:buChar char="o"/>
        <a:defRPr sz="2000">
          <a:solidFill>
            <a:schemeClr val="tx1"/>
          </a:solidFill>
          <a:latin typeface="Calibri Light" pitchFamily="34" charset="0"/>
          <a:cs typeface="Segoe UI" pitchFamily="34" charset="0"/>
        </a:defRPr>
      </a:lvl4pPr>
      <a:lvl5pPr marL="2926034" indent="-325115" algn="l" defTabSz="-19730412"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5pPr>
      <a:lvl6pPr marL="3576264" indent="-325115" algn="l" eaLnBrk="1" fontAlgn="base" hangingPunct="1">
        <a:spcBef>
          <a:spcPct val="20000"/>
        </a:spcBef>
        <a:spcAft>
          <a:spcPct val="0"/>
        </a:spcAft>
        <a:buClr>
          <a:schemeClr val="accent1">
            <a:alpha val="100000"/>
          </a:schemeClr>
        </a:buClr>
        <a:buFont typeface="Wingdings"/>
        <a:buChar char=""/>
        <a:defRPr sz="2000" b="1">
          <a:solidFill>
            <a:schemeClr val="tx1">
              <a:alpha val="100000"/>
            </a:schemeClr>
          </a:solidFill>
          <a:latin typeface="+mn-lt"/>
        </a:defRPr>
      </a:lvl6pPr>
      <a:lvl7pPr marL="4226494" indent="-325115" algn="l" eaLnBrk="1" fontAlgn="base" hangingPunct="1">
        <a:spcBef>
          <a:spcPct val="20000"/>
        </a:spcBef>
        <a:spcAft>
          <a:spcPct val="0"/>
        </a:spcAft>
        <a:buClr>
          <a:schemeClr val="accent1">
            <a:alpha val="100000"/>
          </a:schemeClr>
        </a:buClr>
        <a:buFont typeface="Wingdings"/>
        <a:buChar char=""/>
        <a:defRPr sz="2000" b="1">
          <a:solidFill>
            <a:schemeClr val="tx1">
              <a:alpha val="100000"/>
            </a:schemeClr>
          </a:solidFill>
          <a:latin typeface="+mn-lt"/>
        </a:defRPr>
      </a:lvl7pPr>
      <a:lvl8pPr marL="4876724" indent="-325115" algn="l" eaLnBrk="1" fontAlgn="base" hangingPunct="1">
        <a:spcBef>
          <a:spcPct val="20000"/>
        </a:spcBef>
        <a:spcAft>
          <a:spcPct val="0"/>
        </a:spcAft>
        <a:buClr>
          <a:schemeClr val="accent1">
            <a:alpha val="100000"/>
          </a:schemeClr>
        </a:buClr>
        <a:buFont typeface="Wingdings"/>
        <a:buChar char=""/>
        <a:defRPr sz="2000" b="1">
          <a:solidFill>
            <a:schemeClr val="tx1">
              <a:alpha val="100000"/>
            </a:schemeClr>
          </a:solidFill>
          <a:latin typeface="+mn-lt"/>
        </a:defRPr>
      </a:lvl8pPr>
      <a:lvl9pPr marL="5526954" indent="-325115" algn="l" eaLnBrk="1" fontAlgn="base" hangingPunct="1">
        <a:spcBef>
          <a:spcPct val="20000"/>
        </a:spcBef>
        <a:spcAft>
          <a:spcPct val="0"/>
        </a:spcAft>
        <a:buClr>
          <a:schemeClr val="accent1">
            <a:alpha val="100000"/>
          </a:schemeClr>
        </a:buClr>
        <a:buFont typeface="Wingdings"/>
        <a:buChar char=""/>
        <a:defRPr sz="20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650230" algn="l" eaLnBrk="1" fontAlgn="base" hangingPunct="1">
        <a:spcBef>
          <a:spcPct val="0"/>
        </a:spcBef>
        <a:spcAft>
          <a:spcPct val="0"/>
        </a:spcAft>
        <a:defRPr>
          <a:solidFill>
            <a:schemeClr val="tx1">
              <a:alpha val="100000"/>
            </a:schemeClr>
          </a:solidFill>
          <a:latin typeface="Arial"/>
        </a:defRPr>
      </a:lvl2pPr>
      <a:lvl3pPr marL="1300460" algn="l" eaLnBrk="1" fontAlgn="base" hangingPunct="1">
        <a:spcBef>
          <a:spcPct val="0"/>
        </a:spcBef>
        <a:spcAft>
          <a:spcPct val="0"/>
        </a:spcAft>
        <a:defRPr>
          <a:solidFill>
            <a:schemeClr val="tx1">
              <a:alpha val="100000"/>
            </a:schemeClr>
          </a:solidFill>
          <a:latin typeface="Arial"/>
        </a:defRPr>
      </a:lvl3pPr>
      <a:lvl4pPr marL="1950690" algn="l" eaLnBrk="1" fontAlgn="base" hangingPunct="1">
        <a:spcBef>
          <a:spcPct val="0"/>
        </a:spcBef>
        <a:spcAft>
          <a:spcPct val="0"/>
        </a:spcAft>
        <a:defRPr>
          <a:solidFill>
            <a:schemeClr val="tx1">
              <a:alpha val="100000"/>
            </a:schemeClr>
          </a:solidFill>
          <a:latin typeface="Arial"/>
        </a:defRPr>
      </a:lvl4pPr>
      <a:lvl5pPr marL="2600919" algn="l" eaLnBrk="1" fontAlgn="base" hangingPunct="1">
        <a:spcBef>
          <a:spcPct val="0"/>
        </a:spcBef>
        <a:spcAft>
          <a:spcPct val="0"/>
        </a:spcAft>
        <a:defRPr>
          <a:solidFill>
            <a:schemeClr val="tx1">
              <a:alpha val="100000"/>
            </a:schemeClr>
          </a:solidFill>
          <a:latin typeface="Arial"/>
        </a:defRPr>
      </a:lvl5pPr>
      <a:lvl6pPr marL="3251149" algn="l" eaLnBrk="1" fontAlgn="base" hangingPunct="1">
        <a:spcBef>
          <a:spcPct val="0"/>
        </a:spcBef>
        <a:spcAft>
          <a:spcPct val="0"/>
        </a:spcAft>
        <a:defRPr>
          <a:solidFill>
            <a:schemeClr val="tx1">
              <a:alpha val="100000"/>
            </a:schemeClr>
          </a:solidFill>
          <a:latin typeface="Arial"/>
        </a:defRPr>
      </a:lvl6pPr>
      <a:lvl7pPr marL="3901379" algn="l" eaLnBrk="1" fontAlgn="base" hangingPunct="1">
        <a:spcBef>
          <a:spcPct val="0"/>
        </a:spcBef>
        <a:spcAft>
          <a:spcPct val="0"/>
        </a:spcAft>
        <a:defRPr>
          <a:solidFill>
            <a:schemeClr val="tx1">
              <a:alpha val="100000"/>
            </a:schemeClr>
          </a:solidFill>
          <a:latin typeface="Arial"/>
        </a:defRPr>
      </a:lvl7pPr>
      <a:lvl8pPr marL="4551609" algn="l" eaLnBrk="1" fontAlgn="base" hangingPunct="1">
        <a:spcBef>
          <a:spcPct val="0"/>
        </a:spcBef>
        <a:spcAft>
          <a:spcPct val="0"/>
        </a:spcAft>
        <a:defRPr>
          <a:solidFill>
            <a:schemeClr val="tx1">
              <a:alpha val="100000"/>
            </a:schemeClr>
          </a:solidFill>
          <a:latin typeface="Arial"/>
        </a:defRPr>
      </a:lvl8pPr>
      <a:lvl9pPr marL="5201839" algn="l" eaLnBrk="1" fontAlgn="base" hangingPunct="1">
        <a:spcBef>
          <a:spcPct val="0"/>
        </a:spcBef>
        <a:spcAft>
          <a:spcPct val="0"/>
        </a:spcAft>
        <a:defRPr>
          <a:solidFill>
            <a:schemeClr val="tx1">
              <a:alpha val="100000"/>
            </a:schemeClr>
          </a:solidFill>
          <a:latin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5.jpeg"/><Relationship Id="rId1" Type="http://schemas.openxmlformats.org/officeDocument/2006/relationships/slideLayout" Target="../slideLayouts/slideLayout29.xml"/><Relationship Id="rId4" Type="http://schemas.openxmlformats.org/officeDocument/2006/relationships/comments" Target="../comments/commen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Designing a New Solution</a:t>
            </a:r>
            <a:endParaRPr lang="en-US" dirty="0"/>
          </a:p>
        </p:txBody>
      </p:sp>
      <p:sp>
        <p:nvSpPr>
          <p:cNvPr id="3" name="Subtitle 2"/>
          <p:cNvSpPr>
            <a:spLocks noGrp="1"/>
          </p:cNvSpPr>
          <p:nvPr>
            <p:ph sz="quarter" idx="10"/>
          </p:nvPr>
        </p:nvSpPr>
        <p:spPr/>
        <p:txBody>
          <a:bodyPr/>
          <a:lstStyle/>
          <a:p>
            <a:endParaRPr lang="en-US"/>
          </a:p>
        </p:txBody>
      </p:sp>
    </p:spTree>
    <p:extLst>
      <p:ext uri="{BB962C8B-B14F-4D97-AF65-F5344CB8AC3E}">
        <p14:creationId xmlns:p14="http://schemas.microsoft.com/office/powerpoint/2010/main" val="10091902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mission</a:t>
            </a:r>
            <a:endParaRPr lang="en-US" dirty="0"/>
          </a:p>
        </p:txBody>
      </p:sp>
      <p:sp>
        <p:nvSpPr>
          <p:cNvPr id="3" name="Content Placeholder 2"/>
          <p:cNvSpPr>
            <a:spLocks noGrp="1"/>
          </p:cNvSpPr>
          <p:nvPr>
            <p:ph idx="1"/>
          </p:nvPr>
        </p:nvSpPr>
        <p:spPr/>
        <p:txBody>
          <a:bodyPr/>
          <a:lstStyle/>
          <a:p>
            <a:pPr marL="650230" indent="-650230">
              <a:buFont typeface="+mj-lt"/>
              <a:buAutoNum type="arabicPeriod"/>
            </a:pPr>
            <a:r>
              <a:rPr lang="en-US" dirty="0" smtClean="0"/>
              <a:t>What technologies do you use to achieve the RPO and RTO (you don’t have to solve DR)?</a:t>
            </a:r>
            <a:br>
              <a:rPr lang="en-US" dirty="0" smtClean="0"/>
            </a:br>
            <a:endParaRPr lang="en-US" dirty="0" smtClean="0"/>
          </a:p>
          <a:p>
            <a:endParaRPr lang="en-US" dirty="0"/>
          </a:p>
          <a:p>
            <a:pPr marL="650230" indent="-650230">
              <a:buFont typeface="+mj-lt"/>
              <a:buAutoNum type="arabicPeriod"/>
            </a:pPr>
            <a:r>
              <a:rPr lang="en-US" dirty="0"/>
              <a:t>What are the benefits to your approach</a:t>
            </a:r>
            <a:r>
              <a:rPr lang="en-US" dirty="0" smtClean="0"/>
              <a:t>?</a:t>
            </a:r>
          </a:p>
          <a:p>
            <a:pPr marL="650230" indent="-650230">
              <a:buFont typeface="+mj-lt"/>
              <a:buAutoNum type="arabicPeriod"/>
            </a:pPr>
            <a:endParaRPr lang="en-US" dirty="0"/>
          </a:p>
          <a:p>
            <a:endParaRPr lang="en-US" dirty="0" smtClean="0"/>
          </a:p>
          <a:p>
            <a:pPr marL="650230" indent="-650230">
              <a:buFont typeface="+mj-lt"/>
              <a:buAutoNum type="arabicPeriod"/>
            </a:pPr>
            <a:r>
              <a:rPr lang="en-US" dirty="0" smtClean="0"/>
              <a:t>What </a:t>
            </a:r>
            <a:r>
              <a:rPr lang="en-US" dirty="0"/>
              <a:t>are the risks?</a:t>
            </a:r>
          </a:p>
        </p:txBody>
      </p:sp>
    </p:spTree>
    <p:extLst>
      <p:ext uri="{BB962C8B-B14F-4D97-AF65-F5344CB8AC3E}">
        <p14:creationId xmlns:p14="http://schemas.microsoft.com/office/powerpoint/2010/main" val="396744248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7700" dirty="0"/>
              <a:t>Problem 2:</a:t>
            </a:r>
            <a:br>
              <a:rPr lang="en-US" sz="7700" dirty="0"/>
            </a:br>
            <a:r>
              <a:rPr lang="en-US" sz="7700" dirty="0"/>
              <a:t>Keeping AlwaysOn Availability Groups “On”</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65499901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business problem</a:t>
            </a:r>
            <a:endParaRPr lang="en-US" dirty="0"/>
          </a:p>
        </p:txBody>
      </p:sp>
      <p:sp>
        <p:nvSpPr>
          <p:cNvPr id="4" name="Content Placeholder 3"/>
          <p:cNvSpPr>
            <a:spLocks noGrp="1"/>
          </p:cNvSpPr>
          <p:nvPr>
            <p:ph idx="1"/>
          </p:nvPr>
        </p:nvSpPr>
        <p:spPr/>
        <p:txBody>
          <a:bodyPr>
            <a:normAutofit/>
          </a:bodyPr>
          <a:lstStyle/>
          <a:p>
            <a:r>
              <a:rPr lang="en-US" dirty="0" err="1" smtClean="0"/>
              <a:t>Torosaurus</a:t>
            </a:r>
            <a:r>
              <a:rPr lang="en-US" dirty="0" smtClean="0"/>
              <a:t> Tech has purchased </a:t>
            </a:r>
            <a:r>
              <a:rPr lang="en-US" dirty="0" err="1" smtClean="0"/>
              <a:t>Agilisaurus</a:t>
            </a:r>
            <a:r>
              <a:rPr lang="en-US" dirty="0" smtClean="0"/>
              <a:t>, Inc.*</a:t>
            </a:r>
          </a:p>
          <a:p>
            <a:pPr lvl="1"/>
            <a:r>
              <a:rPr lang="en-US" dirty="0" smtClean="0"/>
              <a:t>All databases will be migrated to new servers and storage in the </a:t>
            </a:r>
            <a:r>
              <a:rPr lang="en-US" dirty="0" err="1"/>
              <a:t>Torosaurus</a:t>
            </a:r>
            <a:r>
              <a:rPr lang="en-US" dirty="0"/>
              <a:t> </a:t>
            </a:r>
            <a:r>
              <a:rPr lang="en-US" dirty="0" smtClean="0"/>
              <a:t>datacenter</a:t>
            </a:r>
          </a:p>
          <a:p>
            <a:pPr indent="-175545"/>
            <a:r>
              <a:rPr lang="en-US" dirty="0" err="1"/>
              <a:t>Torosaurus</a:t>
            </a:r>
            <a:r>
              <a:rPr lang="en-US" dirty="0"/>
              <a:t> </a:t>
            </a:r>
            <a:r>
              <a:rPr lang="en-US" dirty="0" smtClean="0"/>
              <a:t>is ready to invest</a:t>
            </a:r>
          </a:p>
          <a:p>
            <a:pPr lvl="1"/>
            <a:r>
              <a:rPr lang="en-US" dirty="0" smtClean="0"/>
              <a:t>Expects to increase the number of customers by 50% in the next year</a:t>
            </a:r>
          </a:p>
          <a:p>
            <a:pPr lvl="1"/>
            <a:r>
              <a:rPr lang="en-US" dirty="0" smtClean="0"/>
              <a:t>Grow the </a:t>
            </a:r>
            <a:r>
              <a:rPr lang="en-US" dirty="0" err="1" smtClean="0"/>
              <a:t>Agilisaurus</a:t>
            </a:r>
            <a:r>
              <a:rPr lang="en-US" dirty="0" smtClean="0"/>
              <a:t> team as needed to support the environment</a:t>
            </a:r>
          </a:p>
          <a:p>
            <a:pPr indent="-175545"/>
            <a:r>
              <a:rPr lang="en-US" dirty="0" smtClean="0"/>
              <a:t>There’s no huge rush on the new environment. They just want to do it right.</a:t>
            </a:r>
          </a:p>
        </p:txBody>
      </p:sp>
      <p:sp>
        <p:nvSpPr>
          <p:cNvPr id="2" name="TextBox 1"/>
          <p:cNvSpPr txBox="1"/>
          <p:nvPr/>
        </p:nvSpPr>
        <p:spPr>
          <a:xfrm>
            <a:off x="1283041" y="7760525"/>
            <a:ext cx="10949444" cy="1454755"/>
          </a:xfrm>
          <a:prstGeom prst="rect">
            <a:avLst/>
          </a:prstGeom>
          <a:noFill/>
        </p:spPr>
        <p:txBody>
          <a:bodyPr wrap="square" lIns="130046" tIns="65023" rIns="130046" bIns="65023" rtlCol="0">
            <a:spAutoFit/>
          </a:bodyPr>
          <a:lstStyle/>
          <a:p>
            <a:r>
              <a:rPr lang="en-US" i="1" dirty="0" smtClean="0"/>
              <a:t>* These are fake companies, but their story isn’t unusual.</a:t>
            </a:r>
            <a:endParaRPr lang="en-US" i="1" dirty="0"/>
          </a:p>
        </p:txBody>
      </p:sp>
    </p:spTree>
    <p:extLst>
      <p:ext uri="{BB962C8B-B14F-4D97-AF65-F5344CB8AC3E}">
        <p14:creationId xmlns:p14="http://schemas.microsoft.com/office/powerpoint/2010/main" val="237399076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Agilisaurus</a:t>
            </a:r>
            <a:r>
              <a:rPr lang="en-US" dirty="0" smtClean="0"/>
              <a:t> application</a:t>
            </a:r>
            <a:endParaRPr lang="en-US" dirty="0"/>
          </a:p>
        </p:txBody>
      </p:sp>
      <p:sp>
        <p:nvSpPr>
          <p:cNvPr id="3" name="Content Placeholder 2"/>
          <p:cNvSpPr>
            <a:spLocks noGrp="1"/>
          </p:cNvSpPr>
          <p:nvPr>
            <p:ph idx="1"/>
          </p:nvPr>
        </p:nvSpPr>
        <p:spPr/>
        <p:txBody>
          <a:bodyPr>
            <a:normAutofit/>
          </a:bodyPr>
          <a:lstStyle/>
          <a:p>
            <a:r>
              <a:rPr lang="en-US" dirty="0" smtClean="0"/>
              <a:t>Popular website</a:t>
            </a:r>
          </a:p>
          <a:p>
            <a:pPr lvl="1"/>
            <a:r>
              <a:rPr lang="en-US" dirty="0" smtClean="0"/>
              <a:t>200GB database </a:t>
            </a:r>
          </a:p>
          <a:p>
            <a:pPr lvl="1"/>
            <a:r>
              <a:rPr lang="en-US" dirty="0"/>
              <a:t>20GB tempdb </a:t>
            </a:r>
            <a:r>
              <a:rPr lang="en-US" dirty="0" smtClean="0"/>
              <a:t>currently</a:t>
            </a:r>
          </a:p>
          <a:p>
            <a:pPr lvl="1"/>
            <a:r>
              <a:rPr lang="en-US" dirty="0" smtClean="0"/>
              <a:t>Inactive customers are archived</a:t>
            </a:r>
          </a:p>
          <a:p>
            <a:pPr lvl="1"/>
            <a:r>
              <a:rPr lang="en-US" dirty="0" smtClean="0"/>
              <a:t>Slow to moderate data growth</a:t>
            </a:r>
          </a:p>
          <a:p>
            <a:r>
              <a:rPr lang="en-US" dirty="0" smtClean="0"/>
              <a:t>Current hardware</a:t>
            </a:r>
          </a:p>
          <a:p>
            <a:pPr lvl="1"/>
            <a:r>
              <a:rPr lang="en-US" dirty="0" smtClean="0"/>
              <a:t>Physical server with 256GB of memory and 8 logical cores (4 physical). No HA or DR.</a:t>
            </a:r>
          </a:p>
          <a:p>
            <a:pPr lvl="1"/>
            <a:r>
              <a:rPr lang="en-US" dirty="0" smtClean="0"/>
              <a:t>Performance is very high and consistent</a:t>
            </a:r>
          </a:p>
          <a:p>
            <a:pPr lvl="1"/>
            <a:r>
              <a:rPr lang="en-US" dirty="0" smtClean="0"/>
              <a:t>Team has invested in application caching, index tuning, query tuning</a:t>
            </a:r>
          </a:p>
        </p:txBody>
      </p:sp>
    </p:spTree>
    <p:extLst>
      <p:ext uri="{BB962C8B-B14F-4D97-AF65-F5344CB8AC3E}">
        <p14:creationId xmlns:p14="http://schemas.microsoft.com/office/powerpoint/2010/main" val="202355064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teams</a:t>
            </a:r>
            <a:endParaRPr lang="en-US" dirty="0"/>
          </a:p>
        </p:txBody>
      </p:sp>
      <p:sp>
        <p:nvSpPr>
          <p:cNvPr id="3" name="Content Placeholder 2"/>
          <p:cNvSpPr>
            <a:spLocks noGrp="1"/>
          </p:cNvSpPr>
          <p:nvPr>
            <p:ph idx="1"/>
          </p:nvPr>
        </p:nvSpPr>
        <p:spPr>
          <a:xfrm>
            <a:off x="1270002" y="1955799"/>
            <a:ext cx="10464801" cy="6290539"/>
          </a:xfrm>
        </p:spPr>
        <p:txBody>
          <a:bodyPr>
            <a:normAutofit/>
          </a:bodyPr>
          <a:lstStyle/>
          <a:p>
            <a:r>
              <a:rPr lang="en-US" dirty="0" err="1" smtClean="0"/>
              <a:t>Torosaurus</a:t>
            </a:r>
            <a:r>
              <a:rPr lang="en-US" dirty="0" smtClean="0"/>
              <a:t> Tech – new parent company</a:t>
            </a:r>
          </a:p>
          <a:p>
            <a:pPr lvl="1"/>
            <a:r>
              <a:rPr lang="en-US" dirty="0" smtClean="0"/>
              <a:t>4 system engineers (SAN, Networking, Active Directory)</a:t>
            </a:r>
          </a:p>
          <a:p>
            <a:pPr lvl="1"/>
            <a:r>
              <a:rPr lang="en-US" dirty="0" smtClean="0"/>
              <a:t>5 busy database administrators who manage a mix of SQL Server and Oracle databases (Mostly SQL Server)</a:t>
            </a:r>
          </a:p>
          <a:p>
            <a:pPr lvl="1"/>
            <a:r>
              <a:rPr lang="en-US" dirty="0"/>
              <a:t>4</a:t>
            </a:r>
            <a:r>
              <a:rPr lang="en-US" dirty="0" smtClean="0"/>
              <a:t>0 developers working on a variety of products</a:t>
            </a:r>
          </a:p>
          <a:p>
            <a:r>
              <a:rPr lang="en-US" dirty="0" err="1" smtClean="0"/>
              <a:t>Agilisaurus</a:t>
            </a:r>
            <a:r>
              <a:rPr lang="en-US" dirty="0" smtClean="0"/>
              <a:t>, </a:t>
            </a:r>
            <a:r>
              <a:rPr lang="en-US" dirty="0" err="1" smtClean="0"/>
              <a:t>Inc</a:t>
            </a:r>
            <a:r>
              <a:rPr lang="en-US" dirty="0" smtClean="0"/>
              <a:t> – the purchased company</a:t>
            </a:r>
          </a:p>
          <a:p>
            <a:pPr lvl="1"/>
            <a:r>
              <a:rPr lang="en-US" dirty="0" smtClean="0"/>
              <a:t>5 developers</a:t>
            </a:r>
          </a:p>
          <a:p>
            <a:pPr indent="-175545"/>
            <a:r>
              <a:rPr lang="en-US" dirty="0" err="1"/>
              <a:t>Torosaurus</a:t>
            </a:r>
            <a:r>
              <a:rPr lang="en-US" dirty="0"/>
              <a:t> </a:t>
            </a:r>
            <a:r>
              <a:rPr lang="en-US" dirty="0" smtClean="0"/>
              <a:t>is planning to</a:t>
            </a:r>
          </a:p>
          <a:p>
            <a:pPr lvl="1"/>
            <a:r>
              <a:rPr lang="en-US" dirty="0" smtClean="0"/>
              <a:t>Hire a Senior SQL Server DBA</a:t>
            </a:r>
          </a:p>
          <a:p>
            <a:pPr lvl="1"/>
            <a:r>
              <a:rPr lang="en-US" dirty="0" smtClean="0"/>
              <a:t>Have them specialize in Availability Groups and train the rest of the team to work in an on-call rotation</a:t>
            </a:r>
            <a:endParaRPr lang="en-US" dirty="0"/>
          </a:p>
        </p:txBody>
      </p:sp>
    </p:spTree>
    <p:extLst>
      <p:ext uri="{BB962C8B-B14F-4D97-AF65-F5344CB8AC3E}">
        <p14:creationId xmlns:p14="http://schemas.microsoft.com/office/powerpoint/2010/main" val="281700022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Torosaurus</a:t>
            </a:r>
            <a:r>
              <a:rPr lang="en-US" dirty="0"/>
              <a:t> </a:t>
            </a:r>
            <a:r>
              <a:rPr lang="en-US" dirty="0" smtClean="0"/>
              <a:t>- RPO and RTO</a:t>
            </a:r>
            <a:endParaRPr lang="en-US" dirty="0"/>
          </a:p>
        </p:txBody>
      </p:sp>
      <p:sp>
        <p:nvSpPr>
          <p:cNvPr id="4" name="Content Placeholder 3"/>
          <p:cNvSpPr>
            <a:spLocks noGrp="1"/>
          </p:cNvSpPr>
          <p:nvPr>
            <p:ph idx="1"/>
          </p:nvPr>
        </p:nvSpPr>
        <p:spPr/>
        <p:txBody>
          <a:bodyPr/>
          <a:lstStyle/>
          <a:p>
            <a:r>
              <a:rPr lang="en-US" dirty="0" smtClean="0"/>
              <a:t>The business has signed off on these numbers for the initial architecture</a:t>
            </a:r>
          </a:p>
        </p:txBody>
      </p:sp>
      <p:graphicFrame>
        <p:nvGraphicFramePr>
          <p:cNvPr id="5" name="Content Placeholder 5"/>
          <p:cNvGraphicFramePr>
            <a:graphicFrameLocks/>
          </p:cNvGraphicFramePr>
          <p:nvPr>
            <p:extLst>
              <p:ext uri="{D42A27DB-BD31-4B8C-83A1-F6EECF244321}">
                <p14:modId xmlns:p14="http://schemas.microsoft.com/office/powerpoint/2010/main" val="742338470"/>
              </p:ext>
            </p:extLst>
          </p:nvPr>
        </p:nvGraphicFramePr>
        <p:xfrm>
          <a:off x="1160882" y="3909931"/>
          <a:ext cx="10487085" cy="3438144"/>
        </p:xfrm>
        <a:graphic>
          <a:graphicData uri="http://schemas.openxmlformats.org/drawingml/2006/table">
            <a:tbl>
              <a:tblPr firstRow="1" firstCol="1">
                <a:tableStyleId>{85BE263C-DBD7-4A20-BB59-AAB30ACAA65A}</a:tableStyleId>
              </a:tblPr>
              <a:tblGrid>
                <a:gridCol w="1891011"/>
                <a:gridCol w="2130735"/>
                <a:gridCol w="2155113"/>
                <a:gridCol w="2155113"/>
                <a:gridCol w="2155113"/>
              </a:tblGrid>
              <a:tr h="736939">
                <a:tc>
                  <a:txBody>
                    <a:bodyPr/>
                    <a:lstStyle/>
                    <a:p>
                      <a:pPr algn="ct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t>Server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t>Corrupt</a:t>
                      </a:r>
                      <a:r>
                        <a:rPr lang="en-US" sz="2000" baseline="0" dirty="0" smtClean="0"/>
                        <a:t> data</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t>“Oops” deletes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Datacenter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t>RPO: Minutes of data loss 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t>RTO: Minutes of downtime</a:t>
                      </a:r>
                      <a:r>
                        <a:rPr lang="en-US" sz="2000" baseline="0" dirty="0" smtClean="0"/>
                        <a:t> </a:t>
                      </a:r>
                      <a:r>
                        <a:rPr lang="en-US" sz="2000" dirty="0" smtClean="0"/>
                        <a:t>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1 minute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1 minute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1 minute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1 hour</a:t>
                      </a: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val="111269693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Torosaurus</a:t>
            </a:r>
            <a:r>
              <a:rPr lang="en-US" dirty="0" smtClean="0"/>
              <a:t>’ infrastructure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Both virtualized and bare metal </a:t>
            </a:r>
          </a:p>
          <a:p>
            <a:pPr lvl="1"/>
            <a:r>
              <a:rPr lang="en-US" dirty="0" smtClean="0"/>
              <a:t>Most production databases are not virtualized</a:t>
            </a:r>
          </a:p>
          <a:p>
            <a:pPr lvl="1"/>
            <a:r>
              <a:rPr lang="en-US" dirty="0" smtClean="0"/>
              <a:t>Dev environments are all virtualized</a:t>
            </a:r>
          </a:p>
          <a:p>
            <a:r>
              <a:rPr lang="en-US" dirty="0" smtClean="0"/>
              <a:t>Want </a:t>
            </a:r>
            <a:r>
              <a:rPr lang="en-US" dirty="0"/>
              <a:t>to use the best technology for each purpose</a:t>
            </a:r>
          </a:p>
          <a:p>
            <a:pPr lvl="1"/>
            <a:r>
              <a:rPr lang="en-US" dirty="0" smtClean="0"/>
              <a:t>Use SAN technology heavily</a:t>
            </a:r>
          </a:p>
          <a:p>
            <a:pPr lvl="1"/>
            <a:r>
              <a:rPr lang="en-US" dirty="0"/>
              <a:t>O</a:t>
            </a:r>
            <a:r>
              <a:rPr lang="en-US" dirty="0" smtClean="0"/>
              <a:t>pen to using commodity SSDs in local storage when it makes sense for price and speed</a:t>
            </a:r>
          </a:p>
          <a:p>
            <a:pPr indent="-175545"/>
            <a:r>
              <a:rPr lang="en-US" dirty="0" smtClean="0"/>
              <a:t>Primary Datacenter: 20 minutes from the main office</a:t>
            </a:r>
          </a:p>
          <a:p>
            <a:pPr lvl="1"/>
            <a:r>
              <a:rPr lang="en-US" dirty="0" smtClean="0"/>
              <a:t>Hire datacenter support for hands-on support</a:t>
            </a:r>
          </a:p>
          <a:p>
            <a:pPr lvl="1"/>
            <a:r>
              <a:rPr lang="en-US" dirty="0" smtClean="0"/>
              <a:t>Sysadmins go to the datacenter regularly and rack, cable their own machines</a:t>
            </a:r>
          </a:p>
          <a:p>
            <a:pPr indent="-175545"/>
            <a:r>
              <a:rPr lang="en-US" dirty="0" smtClean="0"/>
              <a:t>DR Datacenter: 60 miles away</a:t>
            </a:r>
          </a:p>
          <a:p>
            <a:endParaRPr lang="en-US" dirty="0" smtClean="0"/>
          </a:p>
          <a:p>
            <a:pPr indent="-175545"/>
            <a:endParaRPr lang="en-US" dirty="0" smtClean="0"/>
          </a:p>
          <a:p>
            <a:pPr indent="-175545"/>
            <a:endParaRPr lang="en-US" dirty="0"/>
          </a:p>
        </p:txBody>
      </p:sp>
    </p:spTree>
    <p:extLst>
      <p:ext uri="{BB962C8B-B14F-4D97-AF65-F5344CB8AC3E}">
        <p14:creationId xmlns:p14="http://schemas.microsoft.com/office/powerpoint/2010/main" val="339338180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Licensing and requirements</a:t>
            </a:r>
            <a:endParaRPr lang="en-US" dirty="0"/>
          </a:p>
        </p:txBody>
      </p:sp>
      <p:sp>
        <p:nvSpPr>
          <p:cNvPr id="3" name="Content Placeholder 2"/>
          <p:cNvSpPr>
            <a:spLocks noGrp="1"/>
          </p:cNvSpPr>
          <p:nvPr>
            <p:ph idx="1"/>
          </p:nvPr>
        </p:nvSpPr>
        <p:spPr/>
        <p:txBody>
          <a:bodyPr>
            <a:normAutofit/>
          </a:bodyPr>
          <a:lstStyle/>
          <a:p>
            <a:r>
              <a:rPr lang="en-US" dirty="0"/>
              <a:t>Want to avoid unplanned downtime</a:t>
            </a:r>
          </a:p>
          <a:p>
            <a:pPr lvl="1"/>
            <a:r>
              <a:rPr lang="en-US" dirty="0"/>
              <a:t>Customers around the world, 24 x 7 use</a:t>
            </a:r>
          </a:p>
          <a:p>
            <a:pPr lvl="1"/>
            <a:r>
              <a:rPr lang="en-US" dirty="0" smtClean="0"/>
              <a:t>Published goal is 99.9% uptime (43 minutes per month)</a:t>
            </a:r>
          </a:p>
          <a:p>
            <a:pPr lvl="1"/>
            <a:r>
              <a:rPr lang="en-US" dirty="0" smtClean="0"/>
              <a:t>Internal process is report when downtime exceeds 5 minutes each month for “gold” level applications</a:t>
            </a:r>
          </a:p>
          <a:p>
            <a:r>
              <a:rPr lang="en-US" dirty="0" smtClean="0"/>
              <a:t>Backups and failovers:</a:t>
            </a:r>
          </a:p>
          <a:p>
            <a:pPr lvl="1"/>
            <a:r>
              <a:rPr lang="en-US" dirty="0" smtClean="0"/>
              <a:t>Want to take backups in both production and DR site</a:t>
            </a:r>
          </a:p>
          <a:p>
            <a:pPr lvl="1"/>
            <a:r>
              <a:rPr lang="en-US" dirty="0" smtClean="0"/>
              <a:t>DR servers should be as powerful as production, but don’t need automatic failover WITHIN the DR site</a:t>
            </a:r>
          </a:p>
          <a:p>
            <a:pPr lvl="1"/>
            <a:r>
              <a:rPr lang="en-US" dirty="0" smtClean="0"/>
              <a:t>Want automatic protection from corruption in the primary site</a:t>
            </a:r>
            <a:endParaRPr lang="en-US" dirty="0"/>
          </a:p>
          <a:p>
            <a:endParaRPr lang="en-US" dirty="0"/>
          </a:p>
        </p:txBody>
      </p:sp>
    </p:spTree>
    <p:extLst>
      <p:ext uri="{BB962C8B-B14F-4D97-AF65-F5344CB8AC3E}">
        <p14:creationId xmlns:p14="http://schemas.microsoft.com/office/powerpoint/2010/main" val="299997885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50230" indent="-650230"/>
            <a:r>
              <a:rPr lang="en-US" dirty="0" smtClean="0"/>
              <a:t>1. Design </a:t>
            </a:r>
            <a:r>
              <a:rPr lang="en-US" dirty="0"/>
              <a:t>the solution:</a:t>
            </a:r>
          </a:p>
        </p:txBody>
      </p:sp>
      <p:sp>
        <p:nvSpPr>
          <p:cNvPr id="3" name="Content Placeholder 2"/>
          <p:cNvSpPr>
            <a:spLocks noGrp="1"/>
          </p:cNvSpPr>
          <p:nvPr>
            <p:ph idx="1"/>
          </p:nvPr>
        </p:nvSpPr>
        <p:spPr>
          <a:xfrm>
            <a:off x="1270002" y="1955800"/>
            <a:ext cx="11248987" cy="6096000"/>
          </a:xfrm>
        </p:spPr>
        <p:txBody>
          <a:bodyPr>
            <a:normAutofit/>
          </a:bodyPr>
          <a:lstStyle/>
          <a:p>
            <a:pPr marL="487672" indent="-487672">
              <a:buFont typeface="Arial"/>
              <a:buChar char="•"/>
            </a:pPr>
            <a:r>
              <a:rPr lang="en-US" dirty="0" smtClean="0"/>
              <a:t>Number of SQL Server instances /servers: __________</a:t>
            </a:r>
          </a:p>
          <a:p>
            <a:pPr marL="487672" indent="-487672">
              <a:buFont typeface="Arial"/>
              <a:buChar char="•"/>
            </a:pPr>
            <a:r>
              <a:rPr lang="en-US" dirty="0"/>
              <a:t>Virtualized  or Bare Metal</a:t>
            </a:r>
            <a:r>
              <a:rPr lang="en-US" dirty="0" smtClean="0"/>
              <a:t>? ______________</a:t>
            </a:r>
          </a:p>
          <a:p>
            <a:pPr marL="487672" indent="-487672">
              <a:buFont typeface="Arial"/>
              <a:buChar char="•"/>
            </a:pPr>
            <a:r>
              <a:rPr lang="en-US" dirty="0" smtClean="0"/>
              <a:t>Is there a Windows Failover Cluster Instance? ______</a:t>
            </a:r>
          </a:p>
          <a:p>
            <a:pPr marL="487672" indent="-487672">
              <a:buFont typeface="Arial"/>
              <a:buChar char="•"/>
            </a:pPr>
            <a:r>
              <a:rPr lang="en-US" dirty="0" smtClean="0"/>
              <a:t>Is there an AlwaysOn Availability Group? </a:t>
            </a:r>
          </a:p>
          <a:p>
            <a:pPr lvl="1"/>
            <a:r>
              <a:rPr lang="en-US" dirty="0" smtClean="0"/>
              <a:t>Number synchronous replicas: </a:t>
            </a:r>
            <a:r>
              <a:rPr lang="en-US" dirty="0"/>
              <a:t>________</a:t>
            </a:r>
            <a:endParaRPr lang="en-US" dirty="0" smtClean="0"/>
          </a:p>
          <a:p>
            <a:pPr lvl="1"/>
            <a:r>
              <a:rPr lang="en-US" dirty="0" smtClean="0"/>
              <a:t>Number asynchronous replicas: ________</a:t>
            </a:r>
          </a:p>
          <a:p>
            <a:pPr marL="487672" indent="-487672">
              <a:buFont typeface="Arial"/>
              <a:buChar char="•"/>
            </a:pPr>
            <a:r>
              <a:rPr lang="en-US" dirty="0" smtClean="0"/>
              <a:t>How many Enterprise licenses are needed with your design? ______</a:t>
            </a:r>
          </a:p>
          <a:p>
            <a:endParaRPr lang="en-US" dirty="0" smtClean="0"/>
          </a:p>
          <a:p>
            <a:endParaRPr lang="en-US" dirty="0"/>
          </a:p>
        </p:txBody>
      </p:sp>
    </p:spTree>
    <p:extLst>
      <p:ext uri="{BB962C8B-B14F-4D97-AF65-F5344CB8AC3E}">
        <p14:creationId xmlns:p14="http://schemas.microsoft.com/office/powerpoint/2010/main" val="162415837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mission (continued)</a:t>
            </a:r>
            <a:endParaRPr lang="en-US" dirty="0"/>
          </a:p>
        </p:txBody>
      </p:sp>
      <p:sp>
        <p:nvSpPr>
          <p:cNvPr id="3" name="Content Placeholder 2"/>
          <p:cNvSpPr>
            <a:spLocks noGrp="1"/>
          </p:cNvSpPr>
          <p:nvPr>
            <p:ph idx="1"/>
          </p:nvPr>
        </p:nvSpPr>
        <p:spPr/>
        <p:txBody>
          <a:bodyPr>
            <a:normAutofit/>
          </a:bodyPr>
          <a:lstStyle/>
          <a:p>
            <a:pPr marL="650230" indent="-650230">
              <a:buFont typeface="+mj-lt"/>
              <a:buAutoNum type="arabicPeriod" startAt="2"/>
            </a:pPr>
            <a:r>
              <a:rPr lang="en-US" dirty="0" smtClean="0"/>
              <a:t>What processes will be key to making this a success?</a:t>
            </a:r>
          </a:p>
          <a:p>
            <a:pPr marL="650230" indent="-650230">
              <a:buFont typeface="+mj-lt"/>
              <a:buAutoNum type="arabicPeriod" startAt="2"/>
            </a:pPr>
            <a:endParaRPr lang="en-US" dirty="0"/>
          </a:p>
          <a:p>
            <a:endParaRPr lang="en-US" dirty="0" smtClean="0"/>
          </a:p>
          <a:p>
            <a:pPr marL="650230" indent="-650230">
              <a:buFont typeface="+mj-lt"/>
              <a:buAutoNum type="arabicPeriod" startAt="3"/>
            </a:pPr>
            <a:r>
              <a:rPr lang="en-US" dirty="0" smtClean="0"/>
              <a:t>What </a:t>
            </a:r>
            <a:r>
              <a:rPr lang="en-US" dirty="0"/>
              <a:t>are the risks?</a:t>
            </a:r>
          </a:p>
        </p:txBody>
      </p:sp>
    </p:spTree>
    <p:extLst>
      <p:ext uri="{BB962C8B-B14F-4D97-AF65-F5344CB8AC3E}">
        <p14:creationId xmlns:p14="http://schemas.microsoft.com/office/powerpoint/2010/main" val="6302971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This time it’ll be a little different</a:t>
            </a:r>
            <a:endParaRPr lang="en-US" dirty="0"/>
          </a:p>
        </p:txBody>
      </p:sp>
      <p:sp>
        <p:nvSpPr>
          <p:cNvPr id="4" name="Content Placeholder 3"/>
          <p:cNvSpPr>
            <a:spLocks noGrp="1"/>
          </p:cNvSpPr>
          <p:nvPr>
            <p:ph idx="1"/>
          </p:nvPr>
        </p:nvSpPr>
        <p:spPr/>
        <p:txBody>
          <a:bodyPr>
            <a:normAutofit/>
          </a:bodyPr>
          <a:lstStyle/>
          <a:p>
            <a:pPr marL="650230" indent="-650230">
              <a:buFont typeface="+mj-lt"/>
              <a:buAutoNum type="arabicPeriod"/>
            </a:pPr>
            <a:r>
              <a:rPr lang="en-US" dirty="0" smtClean="0"/>
              <a:t>You’ll pick one of two different design problems</a:t>
            </a:r>
          </a:p>
          <a:p>
            <a:pPr marL="650230" indent="-650230">
              <a:buFont typeface="+mj-lt"/>
              <a:buAutoNum type="arabicPeriod"/>
            </a:pPr>
            <a:r>
              <a:rPr lang="en-US" dirty="0" smtClean="0"/>
              <a:t>You may work alone </a:t>
            </a:r>
            <a:r>
              <a:rPr lang="en-US" i="1" dirty="0" smtClean="0"/>
              <a:t>or</a:t>
            </a:r>
            <a:r>
              <a:rPr lang="en-US" dirty="0" smtClean="0"/>
              <a:t> team up with others</a:t>
            </a:r>
          </a:p>
          <a:p>
            <a:pPr lvl="1"/>
            <a:r>
              <a:rPr lang="en-US" dirty="0"/>
              <a:t>W</a:t>
            </a:r>
            <a:r>
              <a:rPr lang="en-US" dirty="0" smtClean="0"/>
              <a:t>ork on the problem for 20 minutes</a:t>
            </a:r>
          </a:p>
          <a:p>
            <a:pPr lvl="1"/>
            <a:r>
              <a:rPr lang="en-US" dirty="0" smtClean="0"/>
              <a:t>Diagram out architecture changes you recommend</a:t>
            </a:r>
          </a:p>
          <a:p>
            <a:pPr marL="650230" indent="-650230">
              <a:buFont typeface="+mj-lt"/>
              <a:buAutoNum type="arabicPeriod"/>
            </a:pPr>
            <a:r>
              <a:rPr lang="en-US" dirty="0" smtClean="0"/>
              <a:t>We’ll meet back and go over different solutions</a:t>
            </a:r>
          </a:p>
          <a:p>
            <a:r>
              <a:rPr lang="en-US" dirty="0" smtClean="0"/>
              <a:t>Notes:</a:t>
            </a:r>
          </a:p>
          <a:p>
            <a:pPr lvl="1"/>
            <a:r>
              <a:rPr lang="en-US" dirty="0" smtClean="0"/>
              <a:t>There may not be a perfect solution given every restriction listed</a:t>
            </a:r>
          </a:p>
          <a:p>
            <a:pPr lvl="1"/>
            <a:r>
              <a:rPr lang="en-US" dirty="0" smtClean="0"/>
              <a:t>You </a:t>
            </a:r>
            <a:r>
              <a:rPr lang="en-US" dirty="0"/>
              <a:t>do </a:t>
            </a:r>
            <a:r>
              <a:rPr lang="en-US" dirty="0" smtClean="0"/>
              <a:t>NOT have </a:t>
            </a:r>
            <a:r>
              <a:rPr lang="en-US" dirty="0"/>
              <a:t>to design the hardware (no core counts/ memory amounts)</a:t>
            </a:r>
          </a:p>
          <a:p>
            <a:endParaRPr lang="en-US" i="1" dirty="0" smtClean="0"/>
          </a:p>
        </p:txBody>
      </p:sp>
    </p:spTree>
    <p:extLst>
      <p:ext uri="{BB962C8B-B14F-4D97-AF65-F5344CB8AC3E}">
        <p14:creationId xmlns:p14="http://schemas.microsoft.com/office/powerpoint/2010/main" val="169695527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Possible solutions</a:t>
            </a:r>
            <a:endParaRPr lang="en-US" dirty="0"/>
          </a:p>
        </p:txBody>
      </p:sp>
      <p:sp>
        <p:nvSpPr>
          <p:cNvPr id="7" name="Text Placeholder 6"/>
          <p:cNvSpPr>
            <a:spLocks noGrp="1"/>
          </p:cNvSpPr>
          <p:nvPr>
            <p:ph type="body" idx="1"/>
          </p:nvPr>
        </p:nvSpPr>
        <p:spPr/>
        <p:txBody>
          <a:bodyPr/>
          <a:lstStyle/>
          <a:p>
            <a:endParaRPr lang="en-US"/>
          </a:p>
        </p:txBody>
      </p:sp>
    </p:spTree>
    <p:extLst>
      <p:ext uri="{BB962C8B-B14F-4D97-AF65-F5344CB8AC3E}">
        <p14:creationId xmlns:p14="http://schemas.microsoft.com/office/powerpoint/2010/main" val="300287653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7700" dirty="0"/>
              <a:t>Problem 1:</a:t>
            </a:r>
            <a:br>
              <a:rPr lang="en-US" sz="7700" dirty="0"/>
            </a:br>
            <a:r>
              <a:rPr lang="en-US" sz="7700" dirty="0"/>
              <a:t>1,000 databases (and counting)</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94172973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1,000 </a:t>
            </a:r>
            <a:r>
              <a:rPr lang="en-US" dirty="0"/>
              <a:t>databases - RPO and RTO</a:t>
            </a:r>
          </a:p>
        </p:txBody>
      </p:sp>
      <p:sp>
        <p:nvSpPr>
          <p:cNvPr id="4" name="Content Placeholder 3"/>
          <p:cNvSpPr>
            <a:spLocks noGrp="1"/>
          </p:cNvSpPr>
          <p:nvPr>
            <p:ph idx="1"/>
          </p:nvPr>
        </p:nvSpPr>
        <p:spPr/>
        <p:txBody>
          <a:bodyPr/>
          <a:lstStyle/>
          <a:p>
            <a:r>
              <a:rPr lang="en-US" dirty="0" smtClean="0"/>
              <a:t>The business has signed off on these numbers for the initial architecture</a:t>
            </a:r>
          </a:p>
          <a:p>
            <a:r>
              <a:rPr lang="en-US" dirty="0" smtClean="0"/>
              <a:t>The numbers apply both to the client databases and the “metadata” database</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647383728"/>
              </p:ext>
            </p:extLst>
          </p:nvPr>
        </p:nvGraphicFramePr>
        <p:xfrm>
          <a:off x="1210709" y="4333459"/>
          <a:ext cx="10487085" cy="3438144"/>
        </p:xfrm>
        <a:graphic>
          <a:graphicData uri="http://schemas.openxmlformats.org/drawingml/2006/table">
            <a:tbl>
              <a:tblPr firstRow="1" firstCol="1">
                <a:tableStyleId>{85BE263C-DBD7-4A20-BB59-AAB30ACAA65A}</a:tableStyleId>
              </a:tblPr>
              <a:tblGrid>
                <a:gridCol w="1866633"/>
                <a:gridCol w="2155113"/>
                <a:gridCol w="2155113"/>
                <a:gridCol w="2155113"/>
                <a:gridCol w="2155113"/>
              </a:tblGrid>
              <a:tr h="736939">
                <a:tc>
                  <a:txBody>
                    <a:bodyPr/>
                    <a:lstStyle/>
                    <a:p>
                      <a:pPr algn="ct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t>Server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t>Corrupt</a:t>
                      </a:r>
                      <a:r>
                        <a:rPr lang="en-US" sz="2000" baseline="0" dirty="0" smtClean="0"/>
                        <a:t> data</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t>“Oops” deletes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Datacenter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t>RPO: Minutes of data loss 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10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10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10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4</a:t>
                      </a:r>
                      <a:r>
                        <a:rPr lang="en-US" sz="2000" baseline="0" dirty="0" smtClean="0">
                          <a:latin typeface="Sweet Sans Pro Medium" panose="02000000000000000000" pitchFamily="50" charset="0"/>
                        </a:rPr>
                        <a:t> hours</a:t>
                      </a:r>
                      <a:endParaRPr lang="en-US" sz="2000" dirty="0" smtClean="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t>RTO: Minutes of downtime</a:t>
                      </a:r>
                      <a:r>
                        <a:rPr lang="en-US" sz="2000" baseline="0" dirty="0" smtClean="0"/>
                        <a:t> </a:t>
                      </a:r>
                      <a:r>
                        <a:rPr lang="en-US" sz="2000" dirty="0" smtClean="0"/>
                        <a:t>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5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4 hours*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4 hour*</a:t>
                      </a: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1 week</a:t>
                      </a: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r>
            </a:tbl>
          </a:graphicData>
        </a:graphic>
      </p:graphicFrame>
      <p:sp>
        <p:nvSpPr>
          <p:cNvPr id="6" name="TextBox 5"/>
          <p:cNvSpPr txBox="1"/>
          <p:nvPr/>
        </p:nvSpPr>
        <p:spPr>
          <a:xfrm>
            <a:off x="797230" y="7934921"/>
            <a:ext cx="11410341" cy="500648"/>
          </a:xfrm>
          <a:prstGeom prst="rect">
            <a:avLst/>
          </a:prstGeom>
          <a:noFill/>
        </p:spPr>
        <p:txBody>
          <a:bodyPr wrap="square" lIns="130046" tIns="65023" rIns="130046" bIns="65023" rtlCol="0">
            <a:spAutoFit/>
          </a:bodyPr>
          <a:lstStyle/>
          <a:p>
            <a:pPr algn="ctr"/>
            <a:r>
              <a:rPr lang="en-US" sz="2400" i="1" dirty="0" smtClean="0"/>
              <a:t>* If data is incorrect or corrupt, would rather have the system offline.</a:t>
            </a:r>
            <a:endParaRPr lang="en-US" sz="2400" i="1" dirty="0"/>
          </a:p>
        </p:txBody>
      </p:sp>
    </p:spTree>
    <p:extLst>
      <p:ext uri="{BB962C8B-B14F-4D97-AF65-F5344CB8AC3E}">
        <p14:creationId xmlns:p14="http://schemas.microsoft.com/office/powerpoint/2010/main" val="60729122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 is a tough challenge</a:t>
            </a:r>
            <a:endParaRPr lang="en-US" dirty="0"/>
          </a:p>
        </p:txBody>
      </p:sp>
      <p:sp>
        <p:nvSpPr>
          <p:cNvPr id="3" name="Content Placeholder 2"/>
          <p:cNvSpPr>
            <a:spLocks noGrp="1"/>
          </p:cNvSpPr>
          <p:nvPr>
            <p:ph idx="1"/>
          </p:nvPr>
        </p:nvSpPr>
        <p:spPr/>
        <p:txBody>
          <a:bodyPr/>
          <a:lstStyle/>
          <a:p>
            <a:r>
              <a:rPr lang="en-US" dirty="0" smtClean="0"/>
              <a:t>Managing large amounts of databases on a single instance is tough</a:t>
            </a:r>
          </a:p>
          <a:p>
            <a:pPr lvl="1"/>
            <a:r>
              <a:rPr lang="en-US" dirty="0" smtClean="0"/>
              <a:t>Database startup time can become extensive</a:t>
            </a:r>
          </a:p>
          <a:p>
            <a:pPr lvl="1"/>
            <a:r>
              <a:rPr lang="en-US" dirty="0" smtClean="0"/>
              <a:t>Managing backups, CheckDB, and index maintenance against thousands of databases requires custom coding and lots of trickery</a:t>
            </a:r>
          </a:p>
          <a:p>
            <a:r>
              <a:rPr lang="en-US" dirty="0" smtClean="0"/>
              <a:t>The model is hard for developers, too</a:t>
            </a:r>
          </a:p>
          <a:p>
            <a:pPr lvl="1"/>
            <a:r>
              <a:rPr lang="en-US" dirty="0" smtClean="0"/>
              <a:t>Do you keep the schema identical?</a:t>
            </a:r>
          </a:p>
          <a:p>
            <a:pPr lvl="1"/>
            <a:r>
              <a:rPr lang="en-US" dirty="0" smtClean="0"/>
              <a:t>If schema varies (even just indexes) across databases, how do you track that?</a:t>
            </a:r>
          </a:p>
        </p:txBody>
      </p:sp>
    </p:spTree>
    <p:extLst>
      <p:ext uri="{BB962C8B-B14F-4D97-AF65-F5344CB8AC3E}">
        <p14:creationId xmlns:p14="http://schemas.microsoft.com/office/powerpoint/2010/main" val="191165886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a:t>
            </a:r>
            <a:endParaRPr lang="en-US" dirty="0"/>
          </a:p>
        </p:txBody>
      </p:sp>
      <p:sp>
        <p:nvSpPr>
          <p:cNvPr id="3" name="Content Placeholder 2"/>
          <p:cNvSpPr>
            <a:spLocks noGrp="1"/>
          </p:cNvSpPr>
          <p:nvPr>
            <p:ph idx="1"/>
          </p:nvPr>
        </p:nvSpPr>
        <p:spPr/>
        <p:txBody>
          <a:bodyPr/>
          <a:lstStyle/>
          <a:p>
            <a:pPr indent="-175545"/>
            <a:r>
              <a:rPr lang="en-US" dirty="0" smtClean="0"/>
              <a:t>Multiple virtualized Standard Edition instances</a:t>
            </a:r>
          </a:p>
          <a:p>
            <a:pPr indent="-175545"/>
            <a:r>
              <a:rPr lang="en-US" dirty="0" smtClean="0"/>
              <a:t>SQL Server 2014 (increased memory for SE)</a:t>
            </a:r>
          </a:p>
          <a:p>
            <a:pPr indent="-175545"/>
            <a:r>
              <a:rPr lang="en-US" dirty="0" smtClean="0"/>
              <a:t>Customized backup jobs</a:t>
            </a:r>
          </a:p>
          <a:p>
            <a:pPr lvl="1"/>
            <a:r>
              <a:rPr lang="en-US" dirty="0" smtClean="0"/>
              <a:t>SAN snapshot backups may require carefully laying out the database files on different logical drives</a:t>
            </a:r>
          </a:p>
          <a:p>
            <a:pPr lvl="1"/>
            <a:r>
              <a:rPr lang="en-US" dirty="0" smtClean="0"/>
              <a:t>Probably need multiple jobs managing transaction log backups</a:t>
            </a:r>
          </a:p>
          <a:p>
            <a:pPr indent="-175545"/>
            <a:r>
              <a:rPr lang="en-US" dirty="0"/>
              <a:t>Careful monitoring of SQL Server startup </a:t>
            </a:r>
            <a:r>
              <a:rPr lang="en-US" dirty="0" smtClean="0"/>
              <a:t>times</a:t>
            </a:r>
          </a:p>
          <a:p>
            <a:pPr indent="-175545"/>
            <a:r>
              <a:rPr lang="en-US" i="1" dirty="0" smtClean="0"/>
              <a:t>Development investment is needed for the metadata database</a:t>
            </a:r>
            <a:endParaRPr lang="en-US" i="1" dirty="0"/>
          </a:p>
        </p:txBody>
      </p:sp>
    </p:spTree>
    <p:extLst>
      <p:ext uri="{BB962C8B-B14F-4D97-AF65-F5344CB8AC3E}">
        <p14:creationId xmlns:p14="http://schemas.microsoft.com/office/powerpoint/2010/main" val="106070783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Development investment</a:t>
            </a:r>
            <a:endParaRPr lang="en-US" dirty="0"/>
          </a:p>
        </p:txBody>
      </p:sp>
      <p:sp>
        <p:nvSpPr>
          <p:cNvPr id="3" name="Content Placeholder 2"/>
          <p:cNvSpPr>
            <a:spLocks noGrp="1"/>
          </p:cNvSpPr>
          <p:nvPr>
            <p:ph idx="1"/>
          </p:nvPr>
        </p:nvSpPr>
        <p:spPr/>
        <p:txBody>
          <a:bodyPr>
            <a:normAutofit lnSpcReduction="10000"/>
          </a:bodyPr>
          <a:lstStyle/>
          <a:p>
            <a:r>
              <a:rPr lang="en-US" dirty="0" smtClean="0"/>
              <a:t>The “metadata” database is going to be tricky</a:t>
            </a:r>
          </a:p>
          <a:p>
            <a:pPr lvl="1"/>
            <a:r>
              <a:rPr lang="en-US" dirty="0" smtClean="0"/>
              <a:t>Linked servers are complex and problematic for security and performance</a:t>
            </a:r>
          </a:p>
          <a:p>
            <a:pPr lvl="1"/>
            <a:r>
              <a:rPr lang="en-US" dirty="0" smtClean="0"/>
              <a:t>Transactional replication takes a lot of investment to manage and monitor from specialized DBAs– and this team doesn’t have that</a:t>
            </a:r>
          </a:p>
          <a:p>
            <a:pPr indent="-175545"/>
            <a:r>
              <a:rPr lang="en-US" dirty="0" smtClean="0"/>
              <a:t>Recommendation: Invest in re-architecting the metadata database using one of the following options:</a:t>
            </a:r>
          </a:p>
          <a:p>
            <a:pPr marL="1069587" lvl="1" indent="-650230">
              <a:buFont typeface="+mj-lt"/>
              <a:buAutoNum type="arabicPeriod"/>
            </a:pPr>
            <a:r>
              <a:rPr lang="en-US" dirty="0" smtClean="0"/>
              <a:t>Perform joins in the application layer </a:t>
            </a:r>
          </a:p>
          <a:p>
            <a:pPr marL="1069587" lvl="1" indent="-650230">
              <a:buFont typeface="+mj-lt"/>
              <a:buAutoNum type="arabicPeriod"/>
            </a:pPr>
            <a:r>
              <a:rPr lang="en-US" dirty="0" smtClean="0"/>
              <a:t>Make the application support multiple full copies of it on different servers (and keep them all updated)I </a:t>
            </a:r>
          </a:p>
          <a:p>
            <a:pPr marL="1069587" lvl="1" indent="-650230">
              <a:buFont typeface="+mj-lt"/>
              <a:buAutoNum type="arabicPeriod"/>
            </a:pPr>
            <a:r>
              <a:rPr lang="en-US" dirty="0" smtClean="0"/>
              <a:t>Shard it out </a:t>
            </a:r>
          </a:p>
        </p:txBody>
      </p:sp>
    </p:spTree>
    <p:extLst>
      <p:ext uri="{BB962C8B-B14F-4D97-AF65-F5344CB8AC3E}">
        <p14:creationId xmlns:p14="http://schemas.microsoft.com/office/powerpoint/2010/main" val="164321067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50230" indent="-650230"/>
            <a:r>
              <a:rPr lang="en-US" dirty="0" smtClean="0"/>
              <a:t>Benefits </a:t>
            </a:r>
            <a:r>
              <a:rPr lang="en-US" dirty="0"/>
              <a:t>to </a:t>
            </a:r>
            <a:r>
              <a:rPr lang="en-US" dirty="0" smtClean="0"/>
              <a:t>this approach</a:t>
            </a:r>
            <a:endParaRPr lang="en-US" dirty="0"/>
          </a:p>
        </p:txBody>
      </p:sp>
      <p:sp>
        <p:nvSpPr>
          <p:cNvPr id="3" name="Content Placeholder 2"/>
          <p:cNvSpPr>
            <a:spLocks noGrp="1"/>
          </p:cNvSpPr>
          <p:nvPr>
            <p:ph idx="1"/>
          </p:nvPr>
        </p:nvSpPr>
        <p:spPr/>
        <p:txBody>
          <a:bodyPr/>
          <a:lstStyle/>
          <a:p>
            <a:r>
              <a:rPr lang="en-US" dirty="0" smtClean="0"/>
              <a:t>Uses virtualization, which is the strong suit here</a:t>
            </a:r>
          </a:p>
          <a:p>
            <a:r>
              <a:rPr lang="en-US" dirty="0"/>
              <a:t>Provides protection for hardware failures</a:t>
            </a:r>
          </a:p>
          <a:p>
            <a:r>
              <a:rPr lang="en-US" dirty="0" smtClean="0"/>
              <a:t>Avoids database level technologies like mirroring and AlwaysOn</a:t>
            </a:r>
          </a:p>
          <a:p>
            <a:pPr lvl="1"/>
            <a:r>
              <a:rPr lang="en-US" dirty="0" smtClean="0"/>
              <a:t>Performance impact per database gets crazy at this number</a:t>
            </a:r>
          </a:p>
          <a:p>
            <a:pPr lvl="1"/>
            <a:r>
              <a:rPr lang="en-US" dirty="0" smtClean="0"/>
              <a:t>Tricky to manage when new databases can be added frequently</a:t>
            </a:r>
          </a:p>
          <a:p>
            <a:pPr lvl="1"/>
            <a:r>
              <a:rPr lang="en-US" dirty="0" smtClean="0"/>
              <a:t>Enterprise Edition is required for performance (or just required for AGs)</a:t>
            </a:r>
          </a:p>
        </p:txBody>
      </p:sp>
    </p:spTree>
    <p:extLst>
      <p:ext uri="{BB962C8B-B14F-4D97-AF65-F5344CB8AC3E}">
        <p14:creationId xmlns:p14="http://schemas.microsoft.com/office/powerpoint/2010/main" val="24344940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Risks to this approach</a:t>
            </a:r>
            <a:endParaRPr lang="en-US" dirty="0"/>
          </a:p>
        </p:txBody>
      </p:sp>
      <p:sp>
        <p:nvSpPr>
          <p:cNvPr id="3" name="Content Placeholder 2"/>
          <p:cNvSpPr>
            <a:spLocks noGrp="1"/>
          </p:cNvSpPr>
          <p:nvPr>
            <p:ph idx="1"/>
          </p:nvPr>
        </p:nvSpPr>
        <p:spPr/>
        <p:txBody>
          <a:bodyPr/>
          <a:lstStyle/>
          <a:p>
            <a:r>
              <a:rPr lang="en-US" dirty="0" smtClean="0"/>
              <a:t>Does not provide protection for failures inside the VM</a:t>
            </a:r>
          </a:p>
          <a:p>
            <a:pPr lvl="1"/>
            <a:r>
              <a:rPr lang="en-US" dirty="0" smtClean="0"/>
              <a:t>Full C drive</a:t>
            </a:r>
          </a:p>
          <a:p>
            <a:pPr lvl="1"/>
            <a:r>
              <a:rPr lang="en-US" dirty="0" smtClean="0"/>
              <a:t>Windows bugs/</a:t>
            </a:r>
            <a:r>
              <a:rPr lang="en-US" dirty="0" err="1" smtClean="0"/>
              <a:t>bluescreens</a:t>
            </a:r>
            <a:endParaRPr lang="en-US" dirty="0" smtClean="0"/>
          </a:p>
          <a:p>
            <a:pPr indent="-175545"/>
            <a:r>
              <a:rPr lang="en-US" dirty="0" smtClean="0"/>
              <a:t>There’s only one copy of the data</a:t>
            </a:r>
          </a:p>
          <a:p>
            <a:pPr lvl="1"/>
            <a:r>
              <a:rPr lang="en-US" dirty="0" smtClean="0"/>
              <a:t>Data corruption and “oops” deletes are a big problem</a:t>
            </a:r>
          </a:p>
          <a:p>
            <a:r>
              <a:rPr lang="en-US" dirty="0" smtClean="0"/>
              <a:t>They may not solve the “metadata” database problem</a:t>
            </a:r>
          </a:p>
          <a:p>
            <a:pPr lvl="1"/>
            <a:r>
              <a:rPr lang="en-US" dirty="0" smtClean="0"/>
              <a:t>None of the three options we listed are easy or simple</a:t>
            </a:r>
          </a:p>
          <a:p>
            <a:pPr marL="419357" lvl="1" indent="0">
              <a:buNone/>
            </a:pPr>
            <a:endParaRPr lang="en-US" dirty="0"/>
          </a:p>
        </p:txBody>
      </p:sp>
    </p:spTree>
    <p:extLst>
      <p:ext uri="{BB962C8B-B14F-4D97-AF65-F5344CB8AC3E}">
        <p14:creationId xmlns:p14="http://schemas.microsoft.com/office/powerpoint/2010/main" val="271834690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Mitigating the risks</a:t>
            </a:r>
            <a:endParaRPr lang="en-US" dirty="0"/>
          </a:p>
        </p:txBody>
      </p:sp>
      <p:sp>
        <p:nvSpPr>
          <p:cNvPr id="3" name="Content Placeholder 2"/>
          <p:cNvSpPr>
            <a:spLocks noGrp="1"/>
          </p:cNvSpPr>
          <p:nvPr>
            <p:ph idx="1"/>
          </p:nvPr>
        </p:nvSpPr>
        <p:spPr/>
        <p:txBody>
          <a:bodyPr>
            <a:normAutofit/>
          </a:bodyPr>
          <a:lstStyle/>
          <a:p>
            <a:r>
              <a:rPr lang="en-US" dirty="0" smtClean="0"/>
              <a:t>Use transaction log shipping for warm standby servers</a:t>
            </a:r>
          </a:p>
          <a:p>
            <a:pPr lvl="1"/>
            <a:r>
              <a:rPr lang="en-US" dirty="0" smtClean="0"/>
              <a:t>Works with SQL Server Standard Edition</a:t>
            </a:r>
          </a:p>
          <a:p>
            <a:pPr lvl="1"/>
            <a:r>
              <a:rPr lang="en-US" dirty="0" smtClean="0"/>
              <a:t>Requires custom coding and monitoring with this number of databases</a:t>
            </a:r>
          </a:p>
          <a:p>
            <a:pPr indent="-175545"/>
            <a:r>
              <a:rPr lang="en-US" dirty="0" smtClean="0"/>
              <a:t>This isn’t going to be pretty, and it will be complex</a:t>
            </a:r>
          </a:p>
          <a:p>
            <a:pPr indent="-175545"/>
            <a:r>
              <a:rPr lang="en-US" dirty="0" smtClean="0"/>
              <a:t>The Accidental DBA needs to…</a:t>
            </a:r>
          </a:p>
          <a:p>
            <a:pPr lvl="1"/>
            <a:r>
              <a:rPr lang="en-US" dirty="0"/>
              <a:t>B</a:t>
            </a:r>
            <a:r>
              <a:rPr lang="en-US" dirty="0" smtClean="0"/>
              <a:t>ecome a Full Time DBA (they won’t have time for developer tasks for at least 6 months to make this work well)</a:t>
            </a:r>
          </a:p>
          <a:p>
            <a:pPr lvl="1"/>
            <a:r>
              <a:rPr lang="en-US" dirty="0" smtClean="0"/>
              <a:t>Train two Junior DBA who can participate in an on-call rotation</a:t>
            </a:r>
          </a:p>
        </p:txBody>
      </p:sp>
    </p:spTree>
    <p:extLst>
      <p:ext uri="{BB962C8B-B14F-4D97-AF65-F5344CB8AC3E}">
        <p14:creationId xmlns:p14="http://schemas.microsoft.com/office/powerpoint/2010/main" val="273193666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7700" dirty="0"/>
              <a:t>Problem 2:</a:t>
            </a:r>
            <a:br>
              <a:rPr lang="en-US" sz="7700" dirty="0"/>
            </a:br>
            <a:r>
              <a:rPr lang="en-US" sz="7700" dirty="0"/>
              <a:t>Keeping AlwaysOn Availability Groups “On”</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37646279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Choose your problem </a:t>
            </a:r>
            <a:endParaRPr lang="en-US" dirty="0"/>
          </a:p>
        </p:txBody>
      </p:sp>
      <p:sp>
        <p:nvSpPr>
          <p:cNvPr id="3" name="Content Placeholder 2"/>
          <p:cNvSpPr>
            <a:spLocks noGrp="1"/>
          </p:cNvSpPr>
          <p:nvPr>
            <p:ph idx="1"/>
          </p:nvPr>
        </p:nvSpPr>
        <p:spPr/>
        <p:txBody>
          <a:bodyPr/>
          <a:lstStyle/>
          <a:p>
            <a:r>
              <a:rPr lang="en-US" dirty="0" smtClean="0"/>
              <a:t>Make your choice now!</a:t>
            </a:r>
          </a:p>
          <a:p>
            <a:r>
              <a:rPr lang="en-US" dirty="0" smtClean="0"/>
              <a:t>Problem 1: A thousand databases (and counting)</a:t>
            </a:r>
          </a:p>
          <a:p>
            <a:r>
              <a:rPr lang="en-US" dirty="0" smtClean="0"/>
              <a:t>Problem 2: Designing AlwaysOn Availability Groups to stay “On”</a:t>
            </a:r>
          </a:p>
          <a:p>
            <a:endParaRPr lang="en-US" dirty="0"/>
          </a:p>
        </p:txBody>
      </p:sp>
    </p:spTree>
    <p:extLst>
      <p:ext uri="{BB962C8B-B14F-4D97-AF65-F5344CB8AC3E}">
        <p14:creationId xmlns:p14="http://schemas.microsoft.com/office/powerpoint/2010/main" val="390333055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Torosaurus</a:t>
            </a:r>
            <a:r>
              <a:rPr lang="en-US" dirty="0"/>
              <a:t> </a:t>
            </a:r>
            <a:r>
              <a:rPr lang="en-US" dirty="0" smtClean="0"/>
              <a:t>- RPO and RTO</a:t>
            </a:r>
            <a:endParaRPr lang="en-US" dirty="0"/>
          </a:p>
        </p:txBody>
      </p:sp>
      <p:sp>
        <p:nvSpPr>
          <p:cNvPr id="4" name="Content Placeholder 3"/>
          <p:cNvSpPr>
            <a:spLocks noGrp="1"/>
          </p:cNvSpPr>
          <p:nvPr>
            <p:ph idx="1"/>
          </p:nvPr>
        </p:nvSpPr>
        <p:spPr/>
        <p:txBody>
          <a:bodyPr/>
          <a:lstStyle/>
          <a:p>
            <a:r>
              <a:rPr lang="en-US" dirty="0" smtClean="0"/>
              <a:t>The business has signed off on these numbers for the initial architecture</a:t>
            </a:r>
          </a:p>
        </p:txBody>
      </p:sp>
      <p:graphicFrame>
        <p:nvGraphicFramePr>
          <p:cNvPr id="5" name="Content Placeholder 5"/>
          <p:cNvGraphicFramePr>
            <a:graphicFrameLocks/>
          </p:cNvGraphicFramePr>
          <p:nvPr>
            <p:extLst>
              <p:ext uri="{D42A27DB-BD31-4B8C-83A1-F6EECF244321}">
                <p14:modId xmlns:p14="http://schemas.microsoft.com/office/powerpoint/2010/main" val="2128673025"/>
              </p:ext>
            </p:extLst>
          </p:nvPr>
        </p:nvGraphicFramePr>
        <p:xfrm>
          <a:off x="1160882" y="3909931"/>
          <a:ext cx="10487085" cy="3438144"/>
        </p:xfrm>
        <a:graphic>
          <a:graphicData uri="http://schemas.openxmlformats.org/drawingml/2006/table">
            <a:tbl>
              <a:tblPr firstRow="1" firstCol="1">
                <a:tableStyleId>{85BE263C-DBD7-4A20-BB59-AAB30ACAA65A}</a:tableStyleId>
              </a:tblPr>
              <a:tblGrid>
                <a:gridCol w="1891011"/>
                <a:gridCol w="2130735"/>
                <a:gridCol w="2155113"/>
                <a:gridCol w="2155113"/>
                <a:gridCol w="2155113"/>
              </a:tblGrid>
              <a:tr h="736939">
                <a:tc>
                  <a:txBody>
                    <a:bodyPr/>
                    <a:lstStyle/>
                    <a:p>
                      <a:pPr algn="ct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t>Server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t>Corrupt</a:t>
                      </a:r>
                      <a:r>
                        <a:rPr lang="en-US" sz="2000" baseline="0" dirty="0" smtClean="0"/>
                        <a:t> data</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t>“Oops” deletes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Datacenter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t>RPO: Minutes of data loss 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t>RTO: Minutes of downtime</a:t>
                      </a:r>
                      <a:r>
                        <a:rPr lang="en-US" sz="2000" baseline="0" dirty="0" smtClean="0"/>
                        <a:t> </a:t>
                      </a:r>
                      <a:r>
                        <a:rPr lang="en-US" sz="2000" dirty="0" smtClean="0"/>
                        <a:t>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1 minute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1 minute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1 minute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1 hour</a:t>
                      </a: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val="3917613717"/>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the solution</a:t>
            </a:r>
            <a:endParaRPr lang="en-US" dirty="0"/>
          </a:p>
        </p:txBody>
      </p:sp>
      <p:sp>
        <p:nvSpPr>
          <p:cNvPr id="3" name="Content Placeholder 2"/>
          <p:cNvSpPr>
            <a:spLocks noGrp="1"/>
          </p:cNvSpPr>
          <p:nvPr>
            <p:ph idx="1"/>
          </p:nvPr>
        </p:nvSpPr>
        <p:spPr>
          <a:xfrm>
            <a:off x="1270002" y="1955800"/>
            <a:ext cx="11248987" cy="6096000"/>
          </a:xfrm>
        </p:spPr>
        <p:txBody>
          <a:bodyPr>
            <a:normAutofit lnSpcReduction="10000"/>
          </a:bodyPr>
          <a:lstStyle/>
          <a:p>
            <a:pPr marL="487672" indent="-487672">
              <a:buFont typeface="Arial"/>
              <a:buChar char="•"/>
            </a:pPr>
            <a:r>
              <a:rPr lang="en-US" dirty="0" smtClean="0"/>
              <a:t>Number of SQL Server instances /servers: </a:t>
            </a:r>
            <a:r>
              <a:rPr lang="en-US" u="sng" dirty="0" smtClean="0"/>
              <a:t>Three for production. Two in the primary site, one in the DR site. Same thing for staging.</a:t>
            </a:r>
          </a:p>
          <a:p>
            <a:pPr marL="487672" indent="-487672">
              <a:buFont typeface="Arial"/>
              <a:buChar char="•"/>
            </a:pPr>
            <a:r>
              <a:rPr lang="en-US" dirty="0" smtClean="0"/>
              <a:t>Virtualized  or Bare Metal? </a:t>
            </a:r>
            <a:r>
              <a:rPr lang="en-US" u="sng" dirty="0" smtClean="0"/>
              <a:t>Bare Metal</a:t>
            </a:r>
          </a:p>
          <a:p>
            <a:pPr marL="487672" indent="-487672">
              <a:buFont typeface="Arial"/>
              <a:buChar char="•"/>
            </a:pPr>
            <a:r>
              <a:rPr lang="en-US" dirty="0" smtClean="0"/>
              <a:t>Is there a Windows Failover Cluster Instance? </a:t>
            </a:r>
            <a:r>
              <a:rPr lang="en-US" u="sng" dirty="0" smtClean="0"/>
              <a:t>No</a:t>
            </a:r>
            <a:endParaRPr lang="en-US" dirty="0" smtClean="0"/>
          </a:p>
          <a:p>
            <a:pPr marL="487672" indent="-487672">
              <a:buFont typeface="Arial"/>
              <a:buChar char="•"/>
            </a:pPr>
            <a:r>
              <a:rPr lang="en-US" dirty="0" smtClean="0"/>
              <a:t>Is there an AlwaysOn Availability Group? </a:t>
            </a:r>
            <a:r>
              <a:rPr lang="en-US" u="sng" dirty="0" smtClean="0"/>
              <a:t>Yes. For both production and staging:</a:t>
            </a:r>
          </a:p>
          <a:p>
            <a:pPr lvl="1"/>
            <a:r>
              <a:rPr lang="en-US" dirty="0" smtClean="0"/>
              <a:t>Number synchronous replicas: </a:t>
            </a:r>
            <a:r>
              <a:rPr lang="en-US" u="sng" dirty="0" smtClean="0"/>
              <a:t>Two – primary site</a:t>
            </a:r>
          </a:p>
          <a:p>
            <a:pPr lvl="1"/>
            <a:r>
              <a:rPr lang="en-US" dirty="0" smtClean="0"/>
              <a:t>Number asynchronous replicas: </a:t>
            </a:r>
            <a:r>
              <a:rPr lang="en-US" u="sng" dirty="0" smtClean="0"/>
              <a:t>One – DR site</a:t>
            </a:r>
          </a:p>
          <a:p>
            <a:pPr marL="487672" indent="-487672">
              <a:buFont typeface="Arial"/>
              <a:buChar char="•"/>
            </a:pPr>
            <a:r>
              <a:rPr lang="en-US" dirty="0" smtClean="0"/>
              <a:t>How many Enterprise licenses are needed with your design? </a:t>
            </a:r>
            <a:r>
              <a:rPr lang="en-US" u="sng" dirty="0" smtClean="0"/>
              <a:t>Two, plus Software Assurance</a:t>
            </a:r>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312512269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Environment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Production and Staging each have this layout</a:t>
            </a:r>
          </a:p>
          <a:p>
            <a:r>
              <a:rPr lang="en-US" dirty="0" smtClean="0"/>
              <a:t>Primary Datacenter:</a:t>
            </a:r>
          </a:p>
          <a:p>
            <a:pPr lvl="1"/>
            <a:r>
              <a:rPr lang="en-US" dirty="0" smtClean="0"/>
              <a:t>Replica 1 – primary</a:t>
            </a:r>
          </a:p>
          <a:p>
            <a:pPr lvl="2"/>
            <a:r>
              <a:rPr lang="en-US" dirty="0" smtClean="0"/>
              <a:t>Backups</a:t>
            </a:r>
          </a:p>
          <a:p>
            <a:pPr lvl="2"/>
            <a:r>
              <a:rPr lang="en-US" dirty="0" smtClean="0"/>
              <a:t>CheckDB</a:t>
            </a:r>
          </a:p>
          <a:p>
            <a:pPr lvl="1"/>
            <a:r>
              <a:rPr lang="en-US" dirty="0" smtClean="0"/>
              <a:t>Replica 2 </a:t>
            </a:r>
            <a:r>
              <a:rPr lang="en-US" dirty="0"/>
              <a:t>–</a:t>
            </a:r>
            <a:r>
              <a:rPr lang="en-US" dirty="0" smtClean="0"/>
              <a:t> failover only</a:t>
            </a:r>
          </a:p>
          <a:p>
            <a:pPr lvl="2"/>
            <a:r>
              <a:rPr lang="en-US" dirty="0" smtClean="0"/>
              <a:t>Synchronous replica, automatic failover</a:t>
            </a:r>
          </a:p>
          <a:p>
            <a:pPr lvl="2"/>
            <a:r>
              <a:rPr lang="en-US" dirty="0" smtClean="0"/>
              <a:t>Non-readable, no backups (to limit licensing cost)</a:t>
            </a:r>
          </a:p>
          <a:p>
            <a:pPr lvl="1"/>
            <a:r>
              <a:rPr lang="en-US" dirty="0" smtClean="0"/>
              <a:t>Witness </a:t>
            </a:r>
          </a:p>
          <a:p>
            <a:pPr indent="-175545"/>
            <a:r>
              <a:rPr lang="en-US" dirty="0" smtClean="0"/>
              <a:t>DR Datacenter</a:t>
            </a:r>
          </a:p>
          <a:p>
            <a:pPr lvl="1"/>
            <a:r>
              <a:rPr lang="en-US" dirty="0" smtClean="0"/>
              <a:t>Replica 3 – asynchronous replica</a:t>
            </a:r>
          </a:p>
          <a:p>
            <a:pPr lvl="2"/>
            <a:r>
              <a:rPr lang="en-US" dirty="0" smtClean="0"/>
              <a:t>Backups run here as well</a:t>
            </a:r>
          </a:p>
          <a:p>
            <a:pPr lvl="2"/>
            <a:r>
              <a:rPr lang="en-US" dirty="0" smtClean="0"/>
              <a:t>CheckDB runs here as well</a:t>
            </a:r>
          </a:p>
          <a:p>
            <a:pPr lvl="2"/>
            <a:r>
              <a:rPr lang="en-US" dirty="0" smtClean="0"/>
              <a:t>No quorum vote</a:t>
            </a:r>
          </a:p>
        </p:txBody>
      </p:sp>
    </p:spTree>
    <p:extLst>
      <p:ext uri="{BB962C8B-B14F-4D97-AF65-F5344CB8AC3E}">
        <p14:creationId xmlns:p14="http://schemas.microsoft.com/office/powerpoint/2010/main" val="414787094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up with staging?</a:t>
            </a:r>
            <a:endParaRPr lang="en-US" dirty="0"/>
          </a:p>
        </p:txBody>
      </p:sp>
      <p:sp>
        <p:nvSpPr>
          <p:cNvPr id="3" name="Content Placeholder 2"/>
          <p:cNvSpPr>
            <a:spLocks noGrp="1"/>
          </p:cNvSpPr>
          <p:nvPr>
            <p:ph idx="1"/>
          </p:nvPr>
        </p:nvSpPr>
        <p:spPr/>
        <p:txBody>
          <a:bodyPr/>
          <a:lstStyle/>
          <a:p>
            <a:r>
              <a:rPr lang="en-US" dirty="0" smtClean="0"/>
              <a:t>Staging is especially critical for success here:</a:t>
            </a:r>
          </a:p>
          <a:p>
            <a:pPr lvl="1"/>
            <a:r>
              <a:rPr lang="en-US" dirty="0" smtClean="0"/>
              <a:t>Reproducing problems and using to escalate, if needed</a:t>
            </a:r>
          </a:p>
          <a:p>
            <a:pPr lvl="1"/>
            <a:r>
              <a:rPr lang="en-US" dirty="0" smtClean="0"/>
              <a:t>Testing cumulative updates and Service Packs</a:t>
            </a:r>
          </a:p>
          <a:p>
            <a:pPr lvl="1"/>
            <a:r>
              <a:rPr lang="en-US" dirty="0" smtClean="0"/>
              <a:t>Configure and test failover to the Disaster recovery site</a:t>
            </a:r>
          </a:p>
          <a:p>
            <a:pPr lvl="1"/>
            <a:r>
              <a:rPr lang="en-US" dirty="0" smtClean="0"/>
              <a:t>Practicing responding to unplanned failure conditions (proactively create them)</a:t>
            </a:r>
          </a:p>
          <a:p>
            <a:pPr indent="-175545"/>
            <a:r>
              <a:rPr lang="en-US" dirty="0" smtClean="0"/>
              <a:t>Staging requires</a:t>
            </a:r>
          </a:p>
          <a:p>
            <a:pPr lvl="1"/>
            <a:r>
              <a:rPr lang="en-US" dirty="0" smtClean="0"/>
              <a:t>Exact or similar hardware</a:t>
            </a:r>
          </a:p>
          <a:p>
            <a:pPr lvl="1"/>
            <a:r>
              <a:rPr lang="en-US" dirty="0" smtClean="0"/>
              <a:t>Developer Edition licensing (much cheaper than EE, as long as customers don’t use this environment)</a:t>
            </a:r>
          </a:p>
          <a:p>
            <a:endParaRPr lang="en-US" dirty="0"/>
          </a:p>
        </p:txBody>
      </p:sp>
    </p:spTree>
    <p:extLst>
      <p:ext uri="{BB962C8B-B14F-4D97-AF65-F5344CB8AC3E}">
        <p14:creationId xmlns:p14="http://schemas.microsoft.com/office/powerpoint/2010/main" val="314978834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 more answers!</a:t>
            </a:r>
            <a:endParaRPr lang="en-US" dirty="0"/>
          </a:p>
        </p:txBody>
      </p:sp>
      <p:sp>
        <p:nvSpPr>
          <p:cNvPr id="3" name="Content Placeholder 2"/>
          <p:cNvSpPr>
            <a:spLocks noGrp="1"/>
          </p:cNvSpPr>
          <p:nvPr>
            <p:ph idx="1"/>
          </p:nvPr>
        </p:nvSpPr>
        <p:spPr/>
        <p:txBody>
          <a:bodyPr>
            <a:normAutofit/>
          </a:bodyPr>
          <a:lstStyle/>
          <a:p>
            <a:pPr marL="650230" indent="-650230">
              <a:buFont typeface="+mj-lt"/>
              <a:buAutoNum type="arabicPeriod" startAt="2"/>
            </a:pPr>
            <a:r>
              <a:rPr lang="en-US" dirty="0" smtClean="0"/>
              <a:t>What processes will be key to making this a success?</a:t>
            </a:r>
          </a:p>
          <a:p>
            <a:pPr lvl="1"/>
            <a:r>
              <a:rPr lang="en-US" dirty="0" smtClean="0"/>
              <a:t>Hiring the Senior DBA</a:t>
            </a:r>
          </a:p>
          <a:p>
            <a:pPr lvl="1"/>
            <a:r>
              <a:rPr lang="en-US" dirty="0" smtClean="0"/>
              <a:t>Proactively testing for failure before the migration</a:t>
            </a:r>
          </a:p>
          <a:p>
            <a:pPr lvl="1"/>
            <a:r>
              <a:rPr lang="en-US" dirty="0" smtClean="0"/>
              <a:t>Proactively causing failures and testing response</a:t>
            </a:r>
          </a:p>
          <a:p>
            <a:pPr lvl="1"/>
            <a:r>
              <a:rPr lang="en-US" dirty="0" smtClean="0"/>
              <a:t>Investing properly in staging</a:t>
            </a:r>
          </a:p>
          <a:p>
            <a:pPr lvl="1"/>
            <a:r>
              <a:rPr lang="en-US" dirty="0" smtClean="0"/>
              <a:t>Monitoring the heck out of everything</a:t>
            </a:r>
          </a:p>
          <a:p>
            <a:pPr marL="650230" indent="-650230">
              <a:buFont typeface="+mj-lt"/>
              <a:buAutoNum type="arabicPeriod" startAt="3"/>
            </a:pPr>
            <a:r>
              <a:rPr lang="en-US" dirty="0" smtClean="0"/>
              <a:t>What </a:t>
            </a:r>
            <a:r>
              <a:rPr lang="en-US" dirty="0"/>
              <a:t>are the risks</a:t>
            </a:r>
            <a:r>
              <a:rPr lang="en-US" dirty="0" smtClean="0"/>
              <a:t>?</a:t>
            </a:r>
          </a:p>
          <a:p>
            <a:pPr lvl="1"/>
            <a:r>
              <a:rPr lang="en-US" dirty="0" smtClean="0"/>
              <a:t>The high availability solution could become the primary cause of downtime</a:t>
            </a:r>
            <a:endParaRPr lang="en-US" dirty="0"/>
          </a:p>
        </p:txBody>
      </p:sp>
    </p:spTree>
    <p:extLst>
      <p:ext uri="{BB962C8B-B14F-4D97-AF65-F5344CB8AC3E}">
        <p14:creationId xmlns:p14="http://schemas.microsoft.com/office/powerpoint/2010/main" val="295389666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8000" dirty="0" smtClean="0"/>
              <a:t>Not every problem has a perfect solution.</a:t>
            </a:r>
            <a:br>
              <a:rPr lang="en-US" sz="8000" dirty="0" smtClean="0"/>
            </a:br>
            <a:r>
              <a:rPr lang="en-US" sz="8000" dirty="0" smtClean="0"/>
              <a:t>Often, you have to change more than just the SQL Server.</a:t>
            </a:r>
            <a:endParaRPr lang="en-US" sz="8000" dirty="0"/>
          </a:p>
        </p:txBody>
      </p:sp>
    </p:spTree>
    <p:extLst>
      <p:ext uri="{BB962C8B-B14F-4D97-AF65-F5344CB8AC3E}">
        <p14:creationId xmlns:p14="http://schemas.microsoft.com/office/powerpoint/2010/main" val="344837708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Surprises?</a:t>
            </a:r>
            <a:br>
              <a:rPr lang="en-US" dirty="0" smtClean="0"/>
            </a:br>
            <a:r>
              <a:rPr lang="en-US" dirty="0" smtClean="0"/>
              <a:t>Objections?</a:t>
            </a:r>
            <a:endParaRPr lang="en-US" dirty="0"/>
          </a:p>
        </p:txBody>
      </p:sp>
      <p:sp>
        <p:nvSpPr>
          <p:cNvPr id="7" name="Text Placeholder 6"/>
          <p:cNvSpPr>
            <a:spLocks noGrp="1"/>
          </p:cNvSpPr>
          <p:nvPr>
            <p:ph type="body" idx="1"/>
          </p:nvPr>
        </p:nvSpPr>
        <p:spPr/>
        <p:txBody>
          <a:bodyPr/>
          <a:lstStyle/>
          <a:p>
            <a:endParaRPr lang="en-US"/>
          </a:p>
        </p:txBody>
      </p:sp>
    </p:spTree>
    <p:extLst>
      <p:ext uri="{BB962C8B-B14F-4D97-AF65-F5344CB8AC3E}">
        <p14:creationId xmlns:p14="http://schemas.microsoft.com/office/powerpoint/2010/main" val="3068374677"/>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After a day of architecture…</a:t>
            </a:r>
            <a:br>
              <a:rPr lang="en-US" dirty="0" smtClean="0"/>
            </a:br>
            <a:r>
              <a:rPr lang="en-US" dirty="0" smtClean="0"/>
              <a:t>what’s </a:t>
            </a:r>
            <a:r>
              <a:rPr lang="en-US" smtClean="0"/>
              <a:t>most exciting?</a:t>
            </a:r>
            <a:endParaRPr lang="en-US" dirty="0"/>
          </a:p>
        </p:txBody>
      </p:sp>
    </p:spTree>
    <p:extLst>
      <p:ext uri="{BB962C8B-B14F-4D97-AF65-F5344CB8AC3E}">
        <p14:creationId xmlns:p14="http://schemas.microsoft.com/office/powerpoint/2010/main" val="1124412138"/>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068321"/>
            <a:ext cx="13004800" cy="3000586"/>
          </a:xfrm>
        </p:spPr>
        <p:txBody>
          <a:bodyPr/>
          <a:lstStyle/>
          <a:p>
            <a:pPr algn="ctr"/>
            <a:r>
              <a:rPr lang="en-US" sz="3400" dirty="0">
                <a:solidFill>
                  <a:schemeClr val="bg1">
                    <a:lumMod val="50000"/>
                  </a:schemeClr>
                </a:solidFill>
                <a:latin typeface="+mj-lt"/>
              </a:rPr>
              <a:t>Don’t forget to complete an online evaluation on </a:t>
            </a:r>
            <a:r>
              <a:rPr lang="en-US" sz="3400" dirty="0" err="1">
                <a:solidFill>
                  <a:schemeClr val="bg1">
                    <a:lumMod val="50000"/>
                  </a:schemeClr>
                </a:solidFill>
                <a:latin typeface="+mj-lt"/>
              </a:rPr>
              <a:t>EventBoard</a:t>
            </a:r>
            <a:r>
              <a:rPr lang="en-US" sz="3400" dirty="0">
                <a:solidFill>
                  <a:schemeClr val="bg1">
                    <a:lumMod val="50000"/>
                  </a:schemeClr>
                </a:solidFill>
                <a:latin typeface="+mj-lt"/>
              </a:rPr>
              <a:t>!</a:t>
            </a:r>
          </a:p>
          <a:p>
            <a:pPr algn="ctr">
              <a:spcBef>
                <a:spcPts val="0"/>
              </a:spcBef>
            </a:pPr>
            <a:r>
              <a:rPr lang="en-US" sz="3600" dirty="0">
                <a:solidFill>
                  <a:schemeClr val="tx1">
                    <a:lumMod val="65000"/>
                    <a:lumOff val="35000"/>
                  </a:schemeClr>
                </a:solidFill>
                <a:latin typeface="+mj-lt"/>
              </a:rPr>
              <a:t>Session: </a:t>
            </a:r>
            <a:r>
              <a:rPr lang="en-US" sz="3600" dirty="0" smtClean="0">
                <a:solidFill>
                  <a:schemeClr val="tx1">
                    <a:lumMod val="65000"/>
                    <a:lumOff val="35000"/>
                  </a:schemeClr>
                </a:solidFill>
                <a:latin typeface="+mj-lt"/>
              </a:rPr>
              <a:t>PRECON06</a:t>
            </a:r>
            <a:endParaRPr lang="en-US" sz="3600" dirty="0">
              <a:solidFill>
                <a:schemeClr val="tx1">
                  <a:lumMod val="65000"/>
                  <a:lumOff val="35000"/>
                </a:schemeClr>
              </a:solidFill>
              <a:latin typeface="+mj-lt"/>
            </a:endParaRPr>
          </a:p>
          <a:p>
            <a:pPr algn="ctr">
              <a:spcBef>
                <a:spcPts val="0"/>
              </a:spcBef>
            </a:pPr>
            <a:r>
              <a:rPr lang="en-US" sz="4000" dirty="0">
                <a:latin typeface="+mj-lt"/>
              </a:rPr>
              <a:t>SQL Server Architecture: </a:t>
            </a:r>
            <a:r>
              <a:rPr lang="en-US" sz="4000" dirty="0" smtClean="0">
                <a:latin typeface="+mj-lt"/>
              </a:rPr>
              <a:t/>
            </a:r>
            <a:br>
              <a:rPr lang="en-US" sz="4000" dirty="0" smtClean="0">
                <a:latin typeface="+mj-lt"/>
              </a:rPr>
            </a:br>
            <a:r>
              <a:rPr lang="en-US" sz="4000" dirty="0" smtClean="0">
                <a:latin typeface="+mj-lt"/>
              </a:rPr>
              <a:t>Choosing </a:t>
            </a:r>
            <a:r>
              <a:rPr lang="en-US" sz="4000" dirty="0">
                <a:latin typeface="+mj-lt"/>
              </a:rPr>
              <a:t>Virtualization, Clustering, </a:t>
            </a:r>
            <a:r>
              <a:rPr lang="en-US" sz="4000" dirty="0" err="1">
                <a:latin typeface="+mj-lt"/>
              </a:rPr>
              <a:t>AlwaysOn</a:t>
            </a:r>
            <a:r>
              <a:rPr lang="en-US" sz="4000" dirty="0">
                <a:latin typeface="+mj-lt"/>
              </a:rPr>
              <a:t>, and More</a:t>
            </a:r>
          </a:p>
          <a:p>
            <a:pPr algn="ctr"/>
            <a:r>
              <a:rPr lang="en-US" sz="3400" dirty="0">
                <a:solidFill>
                  <a:schemeClr val="bg1">
                    <a:lumMod val="50000"/>
                  </a:schemeClr>
                </a:solidFill>
                <a:latin typeface="+mj-lt"/>
              </a:rPr>
              <a:t>Your </a:t>
            </a:r>
            <a:r>
              <a:rPr lang="en-US" sz="3400" dirty="0">
                <a:solidFill>
                  <a:schemeClr val="bg1">
                    <a:lumMod val="50000"/>
                  </a:schemeClr>
                </a:solidFill>
                <a:latin typeface="+mj-lt"/>
              </a:rPr>
              <a:t>evaluation helps </a:t>
            </a:r>
            <a:r>
              <a:rPr lang="en-US" sz="3400" dirty="0">
                <a:solidFill>
                  <a:schemeClr val="bg1">
                    <a:lumMod val="50000"/>
                  </a:schemeClr>
                </a:solidFill>
                <a:latin typeface="+mj-lt"/>
              </a:rPr>
              <a:t>organizers build better </a:t>
            </a:r>
            <a:r>
              <a:rPr lang="en-US" sz="3400" dirty="0">
                <a:solidFill>
                  <a:schemeClr val="bg1">
                    <a:lumMod val="50000"/>
                  </a:schemeClr>
                </a:solidFill>
                <a:latin typeface="+mj-lt"/>
              </a:rPr>
              <a:t>conferences </a:t>
            </a:r>
            <a:br>
              <a:rPr lang="en-US" sz="3400" dirty="0">
                <a:solidFill>
                  <a:schemeClr val="bg1">
                    <a:lumMod val="50000"/>
                  </a:schemeClr>
                </a:solidFill>
                <a:latin typeface="+mj-lt"/>
              </a:rPr>
            </a:br>
            <a:r>
              <a:rPr lang="en-US" sz="3400" dirty="0">
                <a:solidFill>
                  <a:schemeClr val="bg1">
                    <a:lumMod val="50000"/>
                  </a:schemeClr>
                </a:solidFill>
                <a:latin typeface="+mj-lt"/>
              </a:rPr>
              <a:t>and helps </a:t>
            </a:r>
            <a:r>
              <a:rPr lang="en-US" sz="3400" dirty="0">
                <a:solidFill>
                  <a:schemeClr val="bg1">
                    <a:lumMod val="50000"/>
                  </a:schemeClr>
                </a:solidFill>
                <a:latin typeface="+mj-lt"/>
              </a:rPr>
              <a:t>speakers improve their sessions.</a:t>
            </a:r>
          </a:p>
        </p:txBody>
      </p:sp>
      <p:sp>
        <p:nvSpPr>
          <p:cNvPr id="4" name="Title 3"/>
          <p:cNvSpPr>
            <a:spLocks noGrp="1"/>
          </p:cNvSpPr>
          <p:nvPr>
            <p:ph type="title"/>
          </p:nvPr>
        </p:nvSpPr>
        <p:spPr>
          <a:xfrm>
            <a:off x="975360" y="944011"/>
            <a:ext cx="5207076" cy="1083733"/>
          </a:xfrm>
        </p:spPr>
        <p:txBody>
          <a:bodyPr/>
          <a:lstStyle/>
          <a:p>
            <a:pPr algn="ctr"/>
            <a:r>
              <a:rPr lang="en-US" sz="6800" dirty="0">
                <a:solidFill>
                  <a:srgbClr val="144595"/>
                </a:solidFill>
                <a:cs typeface="Mangal" pitchFamily="18" charset="0"/>
              </a:rPr>
              <a:t>Questions?</a:t>
            </a:r>
            <a:endParaRPr lang="en-US" sz="6800" dirty="0">
              <a:solidFill>
                <a:srgbClr val="144595"/>
              </a:solidFill>
              <a:cs typeface="Mangal" pitchFamily="18" charset="0"/>
            </a:endParaRPr>
          </a:p>
        </p:txBody>
      </p:sp>
      <p:sp>
        <p:nvSpPr>
          <p:cNvPr id="8" name="Title 3"/>
          <p:cNvSpPr txBox="1">
            <a:spLocks/>
          </p:cNvSpPr>
          <p:nvPr/>
        </p:nvSpPr>
        <p:spPr bwMode="auto">
          <a:xfrm>
            <a:off x="975360" y="6502400"/>
            <a:ext cx="11054080" cy="1083733"/>
          </a:xfrm>
          <a:prstGeom prst="rect">
            <a:avLst/>
          </a:prstGeom>
          <a:noFill/>
          <a:ln w="9525">
            <a:noFill/>
            <a:miter lim="800000"/>
            <a:headEnd/>
            <a:tailEnd/>
          </a:ln>
        </p:spPr>
        <p:txBody>
          <a:bodyPr vert="horz" wrap="square" lIns="130039" tIns="65020" rIns="130039" bIns="65020" numCol="1" anchor="ctr" anchorCtr="0" compatLnSpc="1">
            <a:prstTxWarp prst="textNoShape">
              <a:avLst/>
            </a:prstTxWarp>
          </a:bodyPr>
          <a:lstStyle>
            <a:lvl1pPr marL="0" indent="0" algn="l" defTabSz="-13873163" rtl="0" eaLnBrk="1" fontAlgn="base" hangingPunct="1">
              <a:spcBef>
                <a:spcPct val="0"/>
              </a:spcBef>
              <a:spcAft>
                <a:spcPct val="0"/>
              </a:spcAft>
              <a:defRPr sz="2800" b="1">
                <a:solidFill>
                  <a:schemeClr val="tx1"/>
                </a:solidFill>
                <a:latin typeface="Myriad Pro" pitchFamily="34" charset="0"/>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a:lstStyle>
          <a:p>
            <a:pPr algn="r"/>
            <a:r>
              <a:rPr lang="en-US" sz="6800" kern="0" dirty="0">
                <a:solidFill>
                  <a:srgbClr val="7884BB"/>
                </a:solidFill>
                <a:latin typeface="Calibri"/>
                <a:cs typeface="Mangal" pitchFamily="18" charset="0"/>
              </a:rPr>
              <a:t>Thank you!</a:t>
            </a:r>
          </a:p>
        </p:txBody>
      </p:sp>
      <p:pic>
        <p:nvPicPr>
          <p:cNvPr id="7" name="Picture 6"/>
          <p:cNvPicPr>
            <a:picLocks noChangeAspect="1"/>
          </p:cNvPicPr>
          <p:nvPr/>
        </p:nvPicPr>
        <p:blipFill>
          <a:blip r:embed="rId2" cstate="email">
            <a:clrChange>
              <a:clrFrom>
                <a:srgbClr val="F4F4F4"/>
              </a:clrFrom>
              <a:clrTo>
                <a:srgbClr val="F4F4F4">
                  <a:alpha val="0"/>
                </a:srgbClr>
              </a:clrTo>
            </a:clrChange>
            <a:extLst>
              <a:ext uri="{28A0092B-C50C-407E-A947-70E740481C1C}">
                <a14:useLocalDpi xmlns:a14="http://schemas.microsoft.com/office/drawing/2010/main" val="0"/>
              </a:ext>
            </a:extLst>
          </a:blip>
          <a:stretch>
            <a:fillRect/>
          </a:stretch>
        </p:blipFill>
        <p:spPr>
          <a:xfrm>
            <a:off x="8791941" y="541867"/>
            <a:ext cx="2977745" cy="1771992"/>
          </a:xfrm>
          <a:prstGeom prst="rect">
            <a:avLst/>
          </a:prstGeom>
        </p:spPr>
      </p:pic>
      <p:pic>
        <p:nvPicPr>
          <p:cNvPr id="9" name="Picture 8"/>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541867" y="7114257"/>
            <a:ext cx="7674732" cy="220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87931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20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Three components to each solution</a:t>
            </a:r>
            <a:endParaRPr lang="en-US" dirty="0"/>
          </a:p>
        </p:txBody>
      </p:sp>
      <p:sp>
        <p:nvSpPr>
          <p:cNvPr id="4" name="Content Placeholder 3"/>
          <p:cNvSpPr>
            <a:spLocks noGrp="1"/>
          </p:cNvSpPr>
          <p:nvPr>
            <p:ph idx="1"/>
          </p:nvPr>
        </p:nvSpPr>
        <p:spPr>
          <a:xfrm>
            <a:off x="1270002" y="1955800"/>
            <a:ext cx="7241758" cy="6096000"/>
          </a:xfrm>
        </p:spPr>
        <p:txBody>
          <a:bodyPr/>
          <a:lstStyle/>
          <a:p>
            <a:r>
              <a:rPr lang="en-US" dirty="0" smtClean="0"/>
              <a:t>People</a:t>
            </a:r>
          </a:p>
          <a:p>
            <a:r>
              <a:rPr lang="en-US" dirty="0" smtClean="0"/>
              <a:t>Process</a:t>
            </a:r>
          </a:p>
          <a:p>
            <a:r>
              <a:rPr lang="en-US" dirty="0" smtClean="0"/>
              <a:t>Technology</a:t>
            </a:r>
          </a:p>
        </p:txBody>
      </p:sp>
      <p:pic>
        <p:nvPicPr>
          <p:cNvPr id="6" name="Picture 5" descr="Standalone-SQL-Server-Instanc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532845" y="4771879"/>
            <a:ext cx="2698005" cy="3444949"/>
          </a:xfrm>
          <a:prstGeom prst="rect">
            <a:avLst/>
          </a:prstGeom>
        </p:spPr>
      </p:pic>
      <p:pic>
        <p:nvPicPr>
          <p:cNvPr id="7" name="Picture 6" descr="Standalone-Server-SQLNODE0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618153" y="7038039"/>
            <a:ext cx="3386647" cy="1527575"/>
          </a:xfrm>
          <a:prstGeom prst="rect">
            <a:avLst/>
          </a:prstGeom>
        </p:spPr>
      </p:pic>
      <p:pic>
        <p:nvPicPr>
          <p:cNvPr id="2" name="Picture 1" descr="desk_macbookair.jpg"/>
          <p:cNvPicPr>
            <a:picLocks noChangeAspect="1"/>
          </p:cNvPicPr>
          <p:nvPr/>
        </p:nvPicPr>
        <p:blipFill rotWithShape="1">
          <a:blip r:embed="rId4" cstate="email">
            <a:extLst>
              <a:ext uri="{28A0092B-C50C-407E-A947-70E740481C1C}">
                <a14:useLocalDpi xmlns:a14="http://schemas.microsoft.com/office/drawing/2010/main" val="0"/>
              </a:ext>
            </a:extLst>
          </a:blip>
          <a:srcRect l="17434" t="33225" r="25095" b="24837"/>
          <a:stretch/>
        </p:blipFill>
        <p:spPr>
          <a:xfrm rot="835387">
            <a:off x="3849120" y="5892016"/>
            <a:ext cx="4922546" cy="23792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descr="stanley-senior-developer-anchor-tattoo-shutterstock_160519877-[Converted].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544016" y="4434586"/>
            <a:ext cx="1846556" cy="4268366"/>
          </a:xfrm>
          <a:prstGeom prst="rect">
            <a:avLst/>
          </a:prstGeom>
        </p:spPr>
      </p:pic>
    </p:spTree>
    <p:extLst>
      <p:ext uri="{BB962C8B-B14F-4D97-AF65-F5344CB8AC3E}">
        <p14:creationId xmlns:p14="http://schemas.microsoft.com/office/powerpoint/2010/main" val="292210804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7700" dirty="0"/>
              <a:t>Problem 1:</a:t>
            </a:r>
            <a:br>
              <a:rPr lang="en-US" sz="7700" dirty="0"/>
            </a:br>
            <a:r>
              <a:rPr lang="en-US" sz="7700" dirty="0"/>
              <a:t>1,000 databases (and counting)</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53825651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application</a:t>
            </a:r>
            <a:endParaRPr lang="en-US" dirty="0"/>
          </a:p>
        </p:txBody>
      </p:sp>
      <p:sp>
        <p:nvSpPr>
          <p:cNvPr id="4" name="Content Placeholder 3"/>
          <p:cNvSpPr>
            <a:spLocks noGrp="1"/>
          </p:cNvSpPr>
          <p:nvPr>
            <p:ph idx="1"/>
          </p:nvPr>
        </p:nvSpPr>
        <p:spPr/>
        <p:txBody>
          <a:bodyPr>
            <a:normAutofit fontScale="92500" lnSpcReduction="20000"/>
          </a:bodyPr>
          <a:lstStyle/>
          <a:p>
            <a:r>
              <a:rPr lang="en-US" dirty="0" smtClean="0"/>
              <a:t>Application has been prototyped already and is in beta use</a:t>
            </a:r>
          </a:p>
          <a:p>
            <a:pPr lvl="1"/>
            <a:r>
              <a:rPr lang="en-US" dirty="0" smtClean="0"/>
              <a:t>It can be changed, but that’s a ton of work and re-coding</a:t>
            </a:r>
          </a:p>
          <a:p>
            <a:r>
              <a:rPr lang="en-US" dirty="0" smtClean="0"/>
              <a:t>The design:</a:t>
            </a:r>
          </a:p>
          <a:p>
            <a:pPr lvl="1"/>
            <a:r>
              <a:rPr lang="en-US" dirty="0" smtClean="0"/>
              <a:t>One database per client</a:t>
            </a:r>
          </a:p>
          <a:p>
            <a:pPr lvl="1"/>
            <a:r>
              <a:rPr lang="en-US" dirty="0" smtClean="0"/>
              <a:t>There will be many client databases: estimated 1,000 in the first year</a:t>
            </a:r>
          </a:p>
          <a:p>
            <a:pPr lvl="1"/>
            <a:r>
              <a:rPr lang="en-US" dirty="0" smtClean="0"/>
              <a:t>Expect to increase by 3x in the first year thereafter</a:t>
            </a:r>
          </a:p>
          <a:p>
            <a:pPr indent="-175545"/>
            <a:r>
              <a:rPr lang="en-US" dirty="0" smtClean="0"/>
              <a:t>Each client database will be small (&lt; 200MB each)</a:t>
            </a:r>
          </a:p>
          <a:p>
            <a:pPr indent="-175545"/>
            <a:r>
              <a:rPr lang="en-US" dirty="0" smtClean="0"/>
              <a:t>One centralized database, “Metadata” that holds information that all the other databases will access</a:t>
            </a:r>
          </a:p>
          <a:p>
            <a:pPr lvl="1"/>
            <a:r>
              <a:rPr lang="en-US" dirty="0" smtClean="0"/>
              <a:t>Client databases will all have queries that join to the Metadata database</a:t>
            </a:r>
          </a:p>
          <a:p>
            <a:pPr lvl="1"/>
            <a:r>
              <a:rPr lang="en-US" dirty="0" smtClean="0"/>
              <a:t>Metadata will also be small (100 MB)</a:t>
            </a:r>
            <a:endParaRPr lang="en-US" dirty="0"/>
          </a:p>
        </p:txBody>
      </p:sp>
    </p:spTree>
    <p:extLst>
      <p:ext uri="{BB962C8B-B14F-4D97-AF65-F5344CB8AC3E}">
        <p14:creationId xmlns:p14="http://schemas.microsoft.com/office/powerpoint/2010/main" val="98763994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team</a:t>
            </a:r>
            <a:endParaRPr lang="en-US" dirty="0"/>
          </a:p>
        </p:txBody>
      </p:sp>
      <p:sp>
        <p:nvSpPr>
          <p:cNvPr id="3" name="Content Placeholder 2"/>
          <p:cNvSpPr>
            <a:spLocks noGrp="1"/>
          </p:cNvSpPr>
          <p:nvPr>
            <p:ph idx="1"/>
          </p:nvPr>
        </p:nvSpPr>
        <p:spPr/>
        <p:txBody>
          <a:bodyPr>
            <a:normAutofit lnSpcReduction="10000"/>
          </a:bodyPr>
          <a:lstStyle/>
          <a:p>
            <a:r>
              <a:rPr lang="en-US" dirty="0" smtClean="0"/>
              <a:t>Invested heavily in virtualization</a:t>
            </a:r>
          </a:p>
          <a:p>
            <a:pPr lvl="1"/>
            <a:r>
              <a:rPr lang="en-US" dirty="0" smtClean="0"/>
              <a:t>Everything in the current environment is virtualized</a:t>
            </a:r>
          </a:p>
          <a:p>
            <a:pPr lvl="1"/>
            <a:r>
              <a:rPr lang="en-US" dirty="0" smtClean="0"/>
              <a:t>Have multiple SANs hosting a variety of applications already</a:t>
            </a:r>
          </a:p>
          <a:p>
            <a:r>
              <a:rPr lang="en-US" dirty="0" smtClean="0"/>
              <a:t>No experience with Windows Failover Clustering or Availability Groups</a:t>
            </a:r>
          </a:p>
          <a:p>
            <a:r>
              <a:rPr lang="en-US" dirty="0" smtClean="0"/>
              <a:t>Team consists of:</a:t>
            </a:r>
          </a:p>
          <a:p>
            <a:pPr lvl="1"/>
            <a:r>
              <a:rPr lang="en-US" dirty="0" smtClean="0"/>
              <a:t>10 developers</a:t>
            </a:r>
          </a:p>
          <a:p>
            <a:pPr lvl="1"/>
            <a:r>
              <a:rPr lang="en-US" dirty="0"/>
              <a:t>1 “accidental” DBA (who is one of the 10 developers)</a:t>
            </a:r>
          </a:p>
          <a:p>
            <a:pPr lvl="1"/>
            <a:r>
              <a:rPr lang="en-US" dirty="0" smtClean="0"/>
              <a:t>2 system engineers who work on storage, virtualization, Active Directory, networking, printers, phones, and get stuck cleaning people’s keyboards</a:t>
            </a:r>
          </a:p>
          <a:p>
            <a:endParaRPr lang="en-US" dirty="0"/>
          </a:p>
        </p:txBody>
      </p:sp>
    </p:spTree>
    <p:extLst>
      <p:ext uri="{BB962C8B-B14F-4D97-AF65-F5344CB8AC3E}">
        <p14:creationId xmlns:p14="http://schemas.microsoft.com/office/powerpoint/2010/main" val="221802828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1,000 databases - RPO and RTO</a:t>
            </a:r>
            <a:endParaRPr lang="en-US" dirty="0"/>
          </a:p>
        </p:txBody>
      </p:sp>
      <p:sp>
        <p:nvSpPr>
          <p:cNvPr id="4" name="Content Placeholder 3"/>
          <p:cNvSpPr>
            <a:spLocks noGrp="1"/>
          </p:cNvSpPr>
          <p:nvPr>
            <p:ph idx="1"/>
          </p:nvPr>
        </p:nvSpPr>
        <p:spPr/>
        <p:txBody>
          <a:bodyPr/>
          <a:lstStyle/>
          <a:p>
            <a:r>
              <a:rPr lang="en-US" dirty="0" smtClean="0"/>
              <a:t>The business has signed off on these numbers for the initial architecture</a:t>
            </a:r>
          </a:p>
          <a:p>
            <a:r>
              <a:rPr lang="en-US" dirty="0" smtClean="0"/>
              <a:t>The numbers apply both to the client databases and the “metadata” database</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2979324293"/>
              </p:ext>
            </p:extLst>
          </p:nvPr>
        </p:nvGraphicFramePr>
        <p:xfrm>
          <a:off x="1210709" y="4333459"/>
          <a:ext cx="10487085" cy="3438144"/>
        </p:xfrm>
        <a:graphic>
          <a:graphicData uri="http://schemas.openxmlformats.org/drawingml/2006/table">
            <a:tbl>
              <a:tblPr firstRow="1" firstCol="1">
                <a:tableStyleId>{85BE263C-DBD7-4A20-BB59-AAB30ACAA65A}</a:tableStyleId>
              </a:tblPr>
              <a:tblGrid>
                <a:gridCol w="1866633"/>
                <a:gridCol w="2155113"/>
                <a:gridCol w="2155113"/>
                <a:gridCol w="2155113"/>
                <a:gridCol w="2155113"/>
              </a:tblGrid>
              <a:tr h="736939">
                <a:tc>
                  <a:txBody>
                    <a:bodyPr/>
                    <a:lstStyle/>
                    <a:p>
                      <a:pPr algn="ct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t>Server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t>Corrupt</a:t>
                      </a:r>
                      <a:r>
                        <a:rPr lang="en-US" sz="2000" baseline="0" dirty="0" smtClean="0"/>
                        <a:t> data</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t>“Oops” deletes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Datacenter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t>RPO: Minutes of data loss 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10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10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10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4</a:t>
                      </a:r>
                      <a:r>
                        <a:rPr lang="en-US" sz="2000" baseline="0" dirty="0" smtClean="0">
                          <a:latin typeface="Sweet Sans Pro Medium" panose="02000000000000000000" pitchFamily="50" charset="0"/>
                        </a:rPr>
                        <a:t> hours (to be implemented later)</a:t>
                      </a:r>
                      <a:endParaRPr lang="en-US" sz="2000" dirty="0" smtClean="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t>RTO: Minutes of downtime</a:t>
                      </a:r>
                      <a:r>
                        <a:rPr lang="en-US" sz="2000" baseline="0" dirty="0" smtClean="0"/>
                        <a:t> </a:t>
                      </a:r>
                      <a:r>
                        <a:rPr lang="en-US" sz="2000" dirty="0" smtClean="0"/>
                        <a:t>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5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4 hours*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4 hour*</a:t>
                      </a: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1 week (to be implemented later)</a:t>
                      </a: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r>
            </a:tbl>
          </a:graphicData>
        </a:graphic>
      </p:graphicFrame>
      <p:sp>
        <p:nvSpPr>
          <p:cNvPr id="6" name="TextBox 5"/>
          <p:cNvSpPr txBox="1"/>
          <p:nvPr/>
        </p:nvSpPr>
        <p:spPr>
          <a:xfrm>
            <a:off x="797230" y="7934921"/>
            <a:ext cx="11410341" cy="500648"/>
          </a:xfrm>
          <a:prstGeom prst="rect">
            <a:avLst/>
          </a:prstGeom>
          <a:noFill/>
        </p:spPr>
        <p:txBody>
          <a:bodyPr wrap="square" lIns="130046" tIns="65023" rIns="130046" bIns="65023" rtlCol="0">
            <a:spAutoFit/>
          </a:bodyPr>
          <a:lstStyle/>
          <a:p>
            <a:pPr algn="ctr"/>
            <a:r>
              <a:rPr lang="en-US" sz="2400" i="1" dirty="0" smtClean="0"/>
              <a:t>* If data is incorrect or corrupt, would rather have the system offline.</a:t>
            </a:r>
            <a:endParaRPr lang="en-US" sz="2400" i="1" dirty="0"/>
          </a:p>
        </p:txBody>
      </p:sp>
    </p:spTree>
    <p:extLst>
      <p:ext uri="{BB962C8B-B14F-4D97-AF65-F5344CB8AC3E}">
        <p14:creationId xmlns:p14="http://schemas.microsoft.com/office/powerpoint/2010/main" val="291905042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Licensing and requirements</a:t>
            </a:r>
            <a:endParaRPr lang="en-US" dirty="0"/>
          </a:p>
        </p:txBody>
      </p:sp>
      <p:sp>
        <p:nvSpPr>
          <p:cNvPr id="3" name="Content Placeholder 2"/>
          <p:cNvSpPr>
            <a:spLocks noGrp="1"/>
          </p:cNvSpPr>
          <p:nvPr>
            <p:ph idx="1"/>
          </p:nvPr>
        </p:nvSpPr>
        <p:spPr/>
        <p:txBody>
          <a:bodyPr>
            <a:normAutofit/>
          </a:bodyPr>
          <a:lstStyle/>
          <a:p>
            <a:r>
              <a:rPr lang="en-US" dirty="0" smtClean="0"/>
              <a:t>Can have an hour of planned downtime each month for maintenance</a:t>
            </a:r>
          </a:p>
          <a:p>
            <a:pPr lvl="1"/>
            <a:r>
              <a:rPr lang="en-US" dirty="0" smtClean="0"/>
              <a:t>The RTO of 5 minutes is for unplanned downtime</a:t>
            </a:r>
          </a:p>
          <a:p>
            <a:pPr indent="-175545"/>
            <a:r>
              <a:rPr lang="en-US" dirty="0" smtClean="0"/>
              <a:t>Want to minimize licensing costs</a:t>
            </a:r>
          </a:p>
          <a:p>
            <a:pPr lvl="1"/>
            <a:r>
              <a:rPr lang="en-US" dirty="0" smtClean="0"/>
              <a:t>Prefer Standard Edition strongly, especially if they need multiple instances</a:t>
            </a:r>
          </a:p>
          <a:p>
            <a:pPr indent="-175545"/>
            <a:r>
              <a:rPr lang="en-US" dirty="0" smtClean="0"/>
              <a:t>No current DR site</a:t>
            </a:r>
          </a:p>
          <a:p>
            <a:pPr lvl="1"/>
            <a:r>
              <a:rPr lang="en-US" dirty="0" smtClean="0"/>
              <a:t>They don’t expect you to solve that problem</a:t>
            </a:r>
          </a:p>
        </p:txBody>
      </p:sp>
    </p:spTree>
    <p:extLst>
      <p:ext uri="{BB962C8B-B14F-4D97-AF65-F5344CB8AC3E}">
        <p14:creationId xmlns:p14="http://schemas.microsoft.com/office/powerpoint/2010/main" val="2680494963"/>
      </p:ext>
    </p:extLst>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nt Ozar Unlimited 2014">
  <a:themeElements>
    <a:clrScheme name="SQLintersection">
      <a:dk1>
        <a:sysClr val="windowText" lastClr="000000"/>
      </a:dk1>
      <a:lt1>
        <a:sysClr val="window" lastClr="FFFFFF"/>
      </a:lt1>
      <a:dk2>
        <a:srgbClr val="000000"/>
      </a:dk2>
      <a:lt2>
        <a:srgbClr val="EEECE1"/>
      </a:lt2>
      <a:accent1>
        <a:srgbClr val="191919"/>
      </a:accent1>
      <a:accent2>
        <a:srgbClr val="ED1C24"/>
      </a:accent2>
      <a:accent3>
        <a:srgbClr val="66CCFF"/>
      </a:accent3>
      <a:accent4>
        <a:srgbClr val="FFCC66"/>
      </a:accent4>
      <a:accent5>
        <a:srgbClr val="666666"/>
      </a:accent5>
      <a:accent6>
        <a:srgbClr val="B3B3B3"/>
      </a:accent6>
      <a:hlink>
        <a:srgbClr val="7884BB"/>
      </a:hlink>
      <a:folHlink>
        <a:srgbClr val="7884BB"/>
      </a:folHlink>
    </a:clrScheme>
    <a:fontScheme name="internal slide">
      <a:majorFont>
        <a:latin typeface="SweetSansPro Medium"/>
        <a:ea typeface="ヒラギノ角ゴ ProN W6"/>
        <a:cs typeface="ヒラギノ角ゴ ProN W6"/>
      </a:majorFont>
      <a:minorFont>
        <a:latin typeface="SweetSansPro Medium"/>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Brent Ozar Unlimited" id="{CDDCC99D-AD28-4B26-B406-524540E4634F}" vid="{8AB2582F-0DB5-49DF-8E70-8D22A0754348}"/>
    </a:ext>
  </a:extLst>
</a:theme>
</file>

<file path=ppt/theme/theme2.xml><?xml version="1.0" encoding="utf-8"?>
<a:theme xmlns:a="http://schemas.openxmlformats.org/drawingml/2006/main" name="Brent Ozar Unlimited">
  <a:themeElements>
    <a:clrScheme name="Brent Ozar Unlimited Colors (207 28 36 red)">
      <a:dk1>
        <a:srgbClr val="000000"/>
      </a:dk1>
      <a:lt1>
        <a:srgbClr val="FFFFFF"/>
      </a:lt1>
      <a:dk2>
        <a:srgbClr val="000000"/>
      </a:dk2>
      <a:lt2>
        <a:srgbClr val="808080"/>
      </a:lt2>
      <a:accent1>
        <a:srgbClr val="ED1C24"/>
      </a:accent1>
      <a:accent2>
        <a:srgbClr val="FF9900"/>
      </a:accent2>
      <a:accent3>
        <a:srgbClr val="8FE921"/>
      </a:accent3>
      <a:accent4>
        <a:srgbClr val="FFFFFF"/>
      </a:accent4>
      <a:accent5>
        <a:srgbClr val="D8D8D8"/>
      </a:accent5>
      <a:accent6>
        <a:srgbClr val="262626"/>
      </a:accent6>
      <a:hlink>
        <a:srgbClr val="ED1C24"/>
      </a:hlink>
      <a:folHlink>
        <a:srgbClr val="ED1C24"/>
      </a:folHlink>
    </a:clrScheme>
    <a:fontScheme name="BOU Fonts">
      <a:majorFont>
        <a:latin typeface="Sweet Sans Pro Medium"/>
        <a:ea typeface="ヒラギノ角ゴ ProN W6"/>
        <a:cs typeface="ヒラギノ角ゴ ProN W6"/>
      </a:majorFont>
      <a:minorFont>
        <a:latin typeface="Sweet Sans Pro"/>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Brent Ozar Unlimited" id="{55C62F1D-1480-4753-9355-83A6AFBC9609}" vid="{3A572998-D93E-48A1-BA6A-107EF68D2BA9}"/>
    </a:ext>
  </a:extLst>
</a:theme>
</file>

<file path=ppt/theme/theme3.xml><?xml version="1.0" encoding="utf-8"?>
<a:theme xmlns:a="http://schemas.openxmlformats.org/drawingml/2006/main" name="SQLintersection">
  <a:themeElements>
    <a:clrScheme name="Custom 3">
      <a:dk1>
        <a:sysClr val="windowText" lastClr="000000"/>
      </a:dk1>
      <a:lt1>
        <a:sysClr val="window" lastClr="FFFFFF"/>
      </a:lt1>
      <a:dk2>
        <a:srgbClr val="000000"/>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a:spPr>
      <a:bodyPr wrap="none" anchor="ctr"/>
      <a:lstStyle>
        <a:defPPr>
          <a:defRPr sz="2000" dirty="0">
            <a:latin typeface="Tekton Pro" pitchFamily="34" charset="0"/>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a:spAutoFit/>
      </a:bodyPr>
      <a:lstStyle>
        <a:defPPr>
          <a:defRPr sz="1800" dirty="0">
            <a:solidFill>
              <a:srgbClr val="002060"/>
            </a:solidFill>
            <a:latin typeface="Tekton Pro" pitchFamily="34" charset="0"/>
          </a:defRPr>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Brent Ozar Unlimited 2014.thmx</Template>
  <TotalTime>67</TotalTime>
  <Words>1956</Words>
  <Application>Microsoft Office PowerPoint</Application>
  <PresentationFormat>Custom</PresentationFormat>
  <Paragraphs>290</Paragraphs>
  <Slides>38</Slides>
  <Notes>1</Notes>
  <HiddenSlides>14</HiddenSlides>
  <MMClips>0</MMClips>
  <ScaleCrop>false</ScaleCrop>
  <HeadingPairs>
    <vt:vector size="4" baseType="variant">
      <vt:variant>
        <vt:lpstr>Theme</vt:lpstr>
      </vt:variant>
      <vt:variant>
        <vt:i4>3</vt:i4>
      </vt:variant>
      <vt:variant>
        <vt:lpstr>Slide Titles</vt:lpstr>
      </vt:variant>
      <vt:variant>
        <vt:i4>38</vt:i4>
      </vt:variant>
    </vt:vector>
  </HeadingPairs>
  <TitlesOfParts>
    <vt:vector size="41" baseType="lpstr">
      <vt:lpstr>Brent Ozar Unlimited 2014</vt:lpstr>
      <vt:lpstr>Brent Ozar Unlimited</vt:lpstr>
      <vt:lpstr>SQLintersection</vt:lpstr>
      <vt:lpstr>Designing a New Solution</vt:lpstr>
      <vt:lpstr>This time it’ll be a little different</vt:lpstr>
      <vt:lpstr>Choose your problem </vt:lpstr>
      <vt:lpstr>Three components to each solution</vt:lpstr>
      <vt:lpstr>Problem 1: 1,000 databases (and counting)</vt:lpstr>
      <vt:lpstr>The application</vt:lpstr>
      <vt:lpstr>The team</vt:lpstr>
      <vt:lpstr>1,000 databases - RPO and RTO</vt:lpstr>
      <vt:lpstr>Licensing and requirements</vt:lpstr>
      <vt:lpstr>Your mission</vt:lpstr>
      <vt:lpstr>Problem 2: Keeping AlwaysOn Availability Groups “On”</vt:lpstr>
      <vt:lpstr>The business problem</vt:lpstr>
      <vt:lpstr>Agilisaurus application</vt:lpstr>
      <vt:lpstr>Current teams</vt:lpstr>
      <vt:lpstr>Torosaurus - RPO and RTO</vt:lpstr>
      <vt:lpstr>Torosaurus’ infrastructure</vt:lpstr>
      <vt:lpstr>Licensing and requirements</vt:lpstr>
      <vt:lpstr>1. Design the solution:</vt:lpstr>
      <vt:lpstr>Your mission (continued)</vt:lpstr>
      <vt:lpstr>Possible solutions</vt:lpstr>
      <vt:lpstr>Problem 1: 1,000 databases (and counting)</vt:lpstr>
      <vt:lpstr>1,000 databases - RPO and RTO</vt:lpstr>
      <vt:lpstr>This is a tough challenge</vt:lpstr>
      <vt:lpstr>Recommendation</vt:lpstr>
      <vt:lpstr>Development investment</vt:lpstr>
      <vt:lpstr>Benefits to this approach</vt:lpstr>
      <vt:lpstr>Risks to this approach</vt:lpstr>
      <vt:lpstr>Mitigating the risks</vt:lpstr>
      <vt:lpstr>Problem 2: Keeping AlwaysOn Availability Groups “On”</vt:lpstr>
      <vt:lpstr>Torosaurus - RPO and RTO</vt:lpstr>
      <vt:lpstr>Design the solution</vt:lpstr>
      <vt:lpstr>Example Environment</vt:lpstr>
      <vt:lpstr>What’s up with staging?</vt:lpstr>
      <vt:lpstr>Even more answers!</vt:lpstr>
      <vt:lpstr>Not every problem has a perfect solution. Often, you have to change more than just the SQL Server.</vt:lpstr>
      <vt:lpstr>Surprises? Objections?</vt:lpstr>
      <vt:lpstr>After a day of architecture… what’s most exciting?</vt:lpstr>
      <vt:lpstr>Questions?</vt:lpstr>
    </vt:vector>
  </TitlesOfParts>
  <Company>Brent Ozar Unlimited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 Server Architecture</dc:title>
  <dc:creator>Brent Ozar</dc:creator>
  <cp:lastModifiedBy>Kimberly L. Tripp</cp:lastModifiedBy>
  <cp:revision>17</cp:revision>
  <cp:lastPrinted>2014-10-31T15:07:00Z</cp:lastPrinted>
  <dcterms:created xsi:type="dcterms:W3CDTF">2014-09-03T19:43:04Z</dcterms:created>
  <dcterms:modified xsi:type="dcterms:W3CDTF">2014-10-31T15:07:09Z</dcterms:modified>
</cp:coreProperties>
</file>