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1" r:id="rId4"/>
    <p:sldMasterId id="2147483759" r:id="rId5"/>
  </p:sldMasterIdLst>
  <p:notesMasterIdLst>
    <p:notesMasterId r:id="rId69"/>
  </p:notesMasterIdLst>
  <p:handoutMasterIdLst>
    <p:handoutMasterId r:id="rId70"/>
  </p:handoutMasterIdLst>
  <p:sldIdLst>
    <p:sldId id="626" r:id="rId6"/>
    <p:sldId id="586" r:id="rId7"/>
    <p:sldId id="587" r:id="rId8"/>
    <p:sldId id="551" r:id="rId9"/>
    <p:sldId id="552" r:id="rId10"/>
    <p:sldId id="553" r:id="rId11"/>
    <p:sldId id="557" r:id="rId12"/>
    <p:sldId id="555" r:id="rId13"/>
    <p:sldId id="564" r:id="rId14"/>
    <p:sldId id="565" r:id="rId15"/>
    <p:sldId id="566" r:id="rId16"/>
    <p:sldId id="567" r:id="rId17"/>
    <p:sldId id="556" r:id="rId18"/>
    <p:sldId id="559" r:id="rId19"/>
    <p:sldId id="560" r:id="rId20"/>
    <p:sldId id="561" r:id="rId21"/>
    <p:sldId id="562" r:id="rId22"/>
    <p:sldId id="568" r:id="rId23"/>
    <p:sldId id="581" r:id="rId24"/>
    <p:sldId id="574" r:id="rId25"/>
    <p:sldId id="570" r:id="rId26"/>
    <p:sldId id="579" r:id="rId27"/>
    <p:sldId id="580" r:id="rId28"/>
    <p:sldId id="576" r:id="rId29"/>
    <p:sldId id="621" r:id="rId30"/>
    <p:sldId id="623" r:id="rId31"/>
    <p:sldId id="622" r:id="rId32"/>
    <p:sldId id="624" r:id="rId33"/>
    <p:sldId id="625" r:id="rId34"/>
    <p:sldId id="577" r:id="rId35"/>
    <p:sldId id="578" r:id="rId36"/>
    <p:sldId id="584" r:id="rId37"/>
    <p:sldId id="585" r:id="rId38"/>
    <p:sldId id="582" r:id="rId39"/>
    <p:sldId id="588" r:id="rId40"/>
    <p:sldId id="583" r:id="rId41"/>
    <p:sldId id="590" r:id="rId42"/>
    <p:sldId id="592" r:id="rId43"/>
    <p:sldId id="593" r:id="rId44"/>
    <p:sldId id="613" r:id="rId45"/>
    <p:sldId id="614" r:id="rId46"/>
    <p:sldId id="615" r:id="rId47"/>
    <p:sldId id="594" r:id="rId48"/>
    <p:sldId id="595" r:id="rId49"/>
    <p:sldId id="596" r:id="rId50"/>
    <p:sldId id="597" r:id="rId51"/>
    <p:sldId id="598" r:id="rId52"/>
    <p:sldId id="599" r:id="rId53"/>
    <p:sldId id="600" r:id="rId54"/>
    <p:sldId id="602" r:id="rId55"/>
    <p:sldId id="603" r:id="rId56"/>
    <p:sldId id="604" r:id="rId57"/>
    <p:sldId id="605" r:id="rId58"/>
    <p:sldId id="608" r:id="rId59"/>
    <p:sldId id="609" r:id="rId60"/>
    <p:sldId id="610" r:id="rId61"/>
    <p:sldId id="611" r:id="rId62"/>
    <p:sldId id="612" r:id="rId63"/>
    <p:sldId id="616" r:id="rId64"/>
    <p:sldId id="617" r:id="rId65"/>
    <p:sldId id="618" r:id="rId66"/>
    <p:sldId id="619" r:id="rId67"/>
    <p:sldId id="620" r:id="rId68"/>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460B54A1-986F-E946-8E5C-C4B8CC97866C}">
          <p14:sldIdLst>
            <p14:sldId id="626"/>
            <p14:sldId id="586"/>
            <p14:sldId id="587"/>
          </p14:sldIdLst>
        </p14:section>
        <p14:section name="One Log File" id="{63391CDE-14AD-1F40-A958-AE26C817811C}">
          <p14:sldIdLst>
            <p14:sldId id="551"/>
            <p14:sldId id="552"/>
            <p14:sldId id="553"/>
            <p14:sldId id="557"/>
            <p14:sldId id="555"/>
            <p14:sldId id="564"/>
            <p14:sldId id="565"/>
            <p14:sldId id="566"/>
            <p14:sldId id="567"/>
            <p14:sldId id="556"/>
            <p14:sldId id="559"/>
            <p14:sldId id="560"/>
            <p14:sldId id="561"/>
          </p14:sldIdLst>
        </p14:section>
        <p14:section name="Common Groupings" id="{AA7E1EF7-CA17-594C-9B62-0C532AF53E2C}">
          <p14:sldIdLst>
            <p14:sldId id="562"/>
            <p14:sldId id="568"/>
            <p14:sldId id="581"/>
            <p14:sldId id="574"/>
            <p14:sldId id="570"/>
            <p14:sldId id="579"/>
            <p14:sldId id="580"/>
            <p14:sldId id="576"/>
            <p14:sldId id="621"/>
            <p14:sldId id="623"/>
            <p14:sldId id="622"/>
            <p14:sldId id="624"/>
            <p14:sldId id="625"/>
            <p14:sldId id="577"/>
            <p14:sldId id="578"/>
            <p14:sldId id="584"/>
            <p14:sldId id="585"/>
          </p14:sldIdLst>
        </p14:section>
        <p14:section name="Your turn" id="{DECF641D-37D3-EE45-BE35-C238F13D3A47}">
          <p14:sldIdLst>
            <p14:sldId id="582"/>
            <p14:sldId id="588"/>
            <p14:sldId id="583"/>
          </p14:sldIdLst>
        </p14:section>
        <p14:section name="Wikipedia Features" id="{B1699232-AB3A-6E47-B860-D8723939915E}">
          <p14:sldIdLst>
            <p14:sldId id="590"/>
            <p14:sldId id="592"/>
            <p14:sldId id="593"/>
            <p14:sldId id="613"/>
            <p14:sldId id="614"/>
            <p14:sldId id="615"/>
            <p14:sldId id="594"/>
            <p14:sldId id="595"/>
            <p14:sldId id="596"/>
            <p14:sldId id="597"/>
            <p14:sldId id="598"/>
            <p14:sldId id="599"/>
            <p14:sldId id="600"/>
            <p14:sldId id="602"/>
            <p14:sldId id="603"/>
            <p14:sldId id="604"/>
          </p14:sldIdLst>
        </p14:section>
        <p14:section name="Amazon Features" id="{CC342C52-224F-CA43-B79F-E570297FF5B2}">
          <p14:sldIdLst>
            <p14:sldId id="605"/>
            <p14:sldId id="608"/>
            <p14:sldId id="609"/>
            <p14:sldId id="610"/>
            <p14:sldId id="611"/>
            <p14:sldId id="612"/>
            <p14:sldId id="616"/>
            <p14:sldId id="617"/>
            <p14:sldId id="618"/>
            <p14:sldId id="619"/>
            <p14:sldId id="620"/>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L. Tripp" initials="kl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4595"/>
    <a:srgbClr val="7884BB"/>
    <a:srgbClr val="33CCCC"/>
    <a:srgbClr val="A50021"/>
    <a:srgbClr val="FFFFCC"/>
    <a:srgbClr val="882483"/>
    <a:srgbClr val="8935C8"/>
    <a:srgbClr val="22AFE7"/>
    <a:srgbClr val="005087"/>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465" autoAdjust="0"/>
    <p:restoredTop sz="88372" autoAdjust="0"/>
  </p:normalViewPr>
  <p:slideViewPr>
    <p:cSldViewPr>
      <p:cViewPr>
        <p:scale>
          <a:sx n="129" d="100"/>
          <a:sy n="129" d="100"/>
        </p:scale>
        <p:origin x="-1104"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5" d="100"/>
          <a:sy n="85" d="100"/>
        </p:scale>
        <p:origin x="-3744"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 Type="http://schemas.openxmlformats.org/officeDocument/2006/relationships/slide" Target="slides/slide2.xml"/><Relationship Id="rId71"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0" y="9067800"/>
            <a:ext cx="7313613" cy="479425"/>
          </a:xfrm>
          <a:prstGeom prst="rect">
            <a:avLst/>
          </a:prstGeom>
        </p:spPr>
        <p:txBody>
          <a:bodyPr vert="horz" lIns="91417" tIns="45708" rIns="91417" bIns="45708" rtlCol="0" anchor="b"/>
          <a:lstStyle>
            <a:lvl1pPr algn="ctr" eaLnBrk="0" hangingPunct="0">
              <a:defRPr sz="1200" b="1" dirty="0" smtClean="0">
                <a:latin typeface="Calibri Light" pitchFamily="34" charset="0"/>
                <a:cs typeface="+mn-cs"/>
              </a:defRPr>
            </a:lvl1pPr>
          </a:lstStyle>
          <a:p>
            <a:pPr>
              <a:defRPr/>
            </a:pPr>
            <a:r>
              <a:rPr lang="en-US"/>
              <a:t>Page </a:t>
            </a:r>
            <a:fld id="{C223E550-8049-438C-9FEA-E44A6AD331C1}" type="slidenum">
              <a:rPr lang="en-US"/>
              <a:pPr>
                <a:defRPr/>
              </a:pPr>
              <a:t>‹#›</a:t>
            </a:fld>
            <a:endParaRPr lang="en-US"/>
          </a:p>
        </p:txBody>
      </p:sp>
      <p:cxnSp>
        <p:nvCxnSpPr>
          <p:cNvPr id="8" name="Straight Connector 7"/>
          <p:cNvCxnSpPr/>
          <p:nvPr/>
        </p:nvCxnSpPr>
        <p:spPr>
          <a:xfrm>
            <a:off x="0" y="9021763"/>
            <a:ext cx="297180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343400" y="9021763"/>
            <a:ext cx="297180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Header Placeholder 1"/>
          <p:cNvSpPr>
            <a:spLocks noGrp="1"/>
          </p:cNvSpPr>
          <p:nvPr>
            <p:ph type="hdr" sz="quarter"/>
          </p:nvPr>
        </p:nvSpPr>
        <p:spPr>
          <a:xfrm>
            <a:off x="2073275" y="152400"/>
            <a:ext cx="3170238" cy="685800"/>
          </a:xfrm>
          <a:prstGeom prst="rect">
            <a:avLst/>
          </a:prstGeom>
        </p:spPr>
        <p:txBody>
          <a:bodyPr vert="horz" lIns="91417" tIns="45708" rIns="91417" bIns="45708" rtlCol="0"/>
          <a:lstStyle>
            <a:lvl1pPr algn="ctr" eaLnBrk="0" hangingPunct="0">
              <a:defRPr sz="1600" b="1" dirty="0" err="1" smtClean="0">
                <a:latin typeface="Calibri Light" pitchFamily="34" charset="0"/>
                <a:cs typeface="+mn-cs"/>
              </a:defRPr>
            </a:lvl1pPr>
          </a:lstStyle>
          <a:p>
            <a:pPr>
              <a:defRPr/>
            </a:pPr>
            <a:endParaRPr lang="en-US" sz="500" dirty="0" smtClean="0"/>
          </a:p>
          <a:p>
            <a:pPr>
              <a:defRPr/>
            </a:pPr>
            <a:r>
              <a:rPr lang="en-US" dirty="0" err="1" smtClean="0"/>
              <a:t>SQLintersection</a:t>
            </a:r>
            <a:r>
              <a:rPr lang="en-US" sz="1400" b="0" dirty="0"/>
              <a:t/>
            </a:r>
            <a:br>
              <a:rPr lang="en-US" sz="1400" b="0" dirty="0"/>
            </a:br>
            <a:r>
              <a:rPr lang="en-US" sz="1200" b="0" dirty="0" smtClean="0"/>
              <a:t>www.SQLintersection.com   </a:t>
            </a:r>
            <a:endParaRPr lang="en-US" sz="1200" b="0" dirty="0"/>
          </a:p>
        </p:txBody>
      </p:sp>
      <p:pic>
        <p:nvPicPr>
          <p:cNvPr id="24582"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2971800" y="8825446"/>
            <a:ext cx="1371600" cy="39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3097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defTabSz="966537" eaLnBrk="1" hangingPunct="1">
              <a:defRPr sz="1200" dirty="0">
                <a:latin typeface="Calibri Light" pitchFamily="34" charset="0"/>
                <a:cs typeface="+mn-cs"/>
              </a:defRPr>
            </a:lvl1pPr>
          </a:lstStyle>
          <a:p>
            <a:pPr>
              <a:defRPr/>
            </a:pPr>
            <a:endParaRPr lang="en-US"/>
          </a:p>
        </p:txBody>
      </p:sp>
      <p:sp>
        <p:nvSpPr>
          <p:cNvPr id="35843"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algn="r" defTabSz="966537" eaLnBrk="1" hangingPunct="1">
              <a:defRPr sz="1200" dirty="0">
                <a:latin typeface="Calibri Light" pitchFamily="34" charset="0"/>
                <a:cs typeface="+mn-cs"/>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258888" y="720725"/>
            <a:ext cx="4797425" cy="3598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5"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35846"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defTabSz="966537" eaLnBrk="1" hangingPunct="1">
              <a:defRPr sz="1200" dirty="0">
                <a:latin typeface="Calibri Light" pitchFamily="34" charset="0"/>
                <a:cs typeface="+mn-cs"/>
              </a:defRPr>
            </a:lvl1pPr>
          </a:lstStyle>
          <a:p>
            <a:pPr>
              <a:defRPr/>
            </a:pPr>
            <a:endParaRPr lang="en-US"/>
          </a:p>
        </p:txBody>
      </p:sp>
      <p:sp>
        <p:nvSpPr>
          <p:cNvPr id="35847"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algn="r" defTabSz="966537" eaLnBrk="1" hangingPunct="1">
              <a:defRPr sz="1200" smtClean="0">
                <a:latin typeface="Calibri Light" pitchFamily="34" charset="0"/>
                <a:cs typeface="+mn-cs"/>
              </a:defRPr>
            </a:lvl1pPr>
          </a:lstStyle>
          <a:p>
            <a:pPr>
              <a:defRPr/>
            </a:pPr>
            <a:fld id="{17DD9FE5-1DD0-4AE8-BDF8-BD0173E9B7CC}" type="slidenum">
              <a:rPr lang="en-US"/>
              <a:pPr>
                <a:defRPr/>
              </a:pPr>
              <a:t>‹#›</a:t>
            </a:fld>
            <a:endParaRPr lang="en-US" dirty="0"/>
          </a:p>
        </p:txBody>
      </p:sp>
    </p:spTree>
    <p:extLst>
      <p:ext uri="{BB962C8B-B14F-4D97-AF65-F5344CB8AC3E}">
        <p14:creationId xmlns:p14="http://schemas.microsoft.com/office/powerpoint/2010/main" val="40853385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Light"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Light"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Light"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Light"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Light"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Header Placeholder 7"/>
          <p:cNvSpPr>
            <a:spLocks noGrp="1"/>
          </p:cNvSpPr>
          <p:nvPr>
            <p:ph type="hdr" sz="quarter" idx="10"/>
          </p:nvPr>
        </p:nvSpPr>
        <p:spPr/>
        <p:txBody>
          <a:bodyPr/>
          <a:lstStyle/>
          <a:p>
            <a:pPr>
              <a:defRPr/>
            </a:pPr>
            <a:r>
              <a:rPr lang="en-US" smtClean="0"/>
              <a:t>Copyright Brent Ozar Unlimited™ 2014</a:t>
            </a:r>
            <a:endParaRPr lang="en-US" dirty="0"/>
          </a:p>
        </p:txBody>
      </p:sp>
    </p:spTree>
    <p:extLst>
      <p:ext uri="{BB962C8B-B14F-4D97-AF65-F5344CB8AC3E}">
        <p14:creationId xmlns:p14="http://schemas.microsoft.com/office/powerpoint/2010/main" val="1729332087"/>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
    <p:bg>
      <p:bgPr>
        <a:blipFill dpi="0"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900"/>
                    </a14:imgEffect>
                    <a14:imgEffect>
                      <a14:saturation sat="80000"/>
                    </a14:imgEffect>
                  </a14:imgLayer>
                </a14:imgProps>
              </a:ext>
            </a:extLst>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685800" y="4267200"/>
            <a:ext cx="6268978" cy="180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Title 32779"/>
          <p:cNvSpPr>
            <a:spLocks noGrp="1" noChangeArrowheads="1"/>
          </p:cNvSpPr>
          <p:nvPr>
            <p:ph type="ctrTitle"/>
          </p:nvPr>
        </p:nvSpPr>
        <p:spPr>
          <a:xfrm>
            <a:off x="685800" y="533400"/>
            <a:ext cx="7772400" cy="2514600"/>
          </a:xfrm>
          <a:noFill/>
        </p:spPr>
        <p:txBody>
          <a:bodyPr anchor="b"/>
          <a:lstStyle>
            <a:lvl1pPr algn="r">
              <a:defRPr sz="3200" b="1">
                <a:solidFill>
                  <a:srgbClr val="7884BB"/>
                </a:solidFill>
                <a:latin typeface="Calibri Light" pitchFamily="34" charset="0"/>
                <a:cs typeface="Segoe UI" pitchFamily="34" charset="0"/>
              </a:defRPr>
            </a:lvl1pPr>
          </a:lstStyle>
          <a:p>
            <a:r>
              <a:rPr lang="en-US" dirty="0" smtClean="0"/>
              <a:t>Click to edit Master title style</a:t>
            </a:r>
            <a:endParaRPr lang="en-US" dirty="0"/>
          </a:p>
        </p:txBody>
      </p:sp>
      <p:sp>
        <p:nvSpPr>
          <p:cNvPr id="32781" name="Subtitle 32780"/>
          <p:cNvSpPr>
            <a:spLocks noGrp="1" noChangeArrowheads="1"/>
          </p:cNvSpPr>
          <p:nvPr>
            <p:ph type="subTitle" idx="1"/>
          </p:nvPr>
        </p:nvSpPr>
        <p:spPr>
          <a:xfrm>
            <a:off x="2057400" y="3124200"/>
            <a:ext cx="6400800" cy="1295400"/>
          </a:xfrm>
        </p:spPr>
        <p:txBody>
          <a:bodyPr/>
          <a:lstStyle>
            <a:lvl1pPr marL="0" indent="0" algn="r">
              <a:buNone/>
              <a:defRPr b="0">
                <a:latin typeface="Calibri Light" pitchFamily="34" charset="0"/>
                <a:cs typeface="Segoe UI" pitchFamily="34"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2459688171"/>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2579" y="3787189"/>
            <a:ext cx="7399627" cy="580430"/>
          </a:xfrm>
        </p:spPr>
        <p:txBody>
          <a:bodyPr/>
          <a:lstStyle>
            <a:lvl1pPr>
              <a:defRPr sz="3400">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883024" y="4455063"/>
            <a:ext cx="7399627" cy="2111871"/>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7957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3493945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2616441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482114" rtl="0" eaLnBrk="1" fontAlgn="base" latinLnBrk="0" hangingPunct="1">
              <a:lnSpc>
                <a:spcPct val="100000"/>
              </a:lnSpc>
              <a:spcBef>
                <a:spcPts val="1265"/>
              </a:spcBef>
              <a:spcAft>
                <a:spcPts val="0"/>
              </a:spcAft>
              <a:buClrTx/>
              <a:buSzTx/>
              <a:buFont typeface="Arial"/>
              <a:buNone/>
              <a:tabLst>
                <a:tab pos="61102" algn="l"/>
              </a:tabLst>
              <a:defRPr/>
            </a:lvl1pPr>
            <a:lvl2pPr marL="418276" marR="0" indent="-123426" algn="l" defTabSz="482114" rtl="0" eaLnBrk="1" fontAlgn="base" latinLnBrk="0" hangingPunct="1">
              <a:lnSpc>
                <a:spcPct val="100000"/>
              </a:lnSpc>
              <a:spcBef>
                <a:spcPts val="316"/>
              </a:spcBef>
              <a:spcAft>
                <a:spcPct val="0"/>
              </a:spcAft>
              <a:buClrTx/>
              <a:buSzTx/>
              <a:buFont typeface="Arial"/>
              <a:buChar char="•"/>
              <a:tabLst/>
              <a:defRPr/>
            </a:lvl2pPr>
            <a:lvl3pPr marL="662907" marR="0" indent="-180793" algn="l" defTabSz="482114" rtl="0" eaLnBrk="1" fontAlgn="base" latinLnBrk="0" hangingPunct="1">
              <a:lnSpc>
                <a:spcPct val="100000"/>
              </a:lnSpc>
              <a:spcBef>
                <a:spcPts val="316"/>
              </a:spcBef>
              <a:spcAft>
                <a:spcPct val="0"/>
              </a:spcAft>
              <a:buClr>
                <a:srgbClr val="ED1C24"/>
              </a:buClr>
              <a:buSzTx/>
              <a:buFont typeface="Arial"/>
              <a:buChar char="•"/>
              <a:tabLst/>
              <a:defRPr/>
            </a:lvl3pPr>
            <a:lvl4pPr marL="873831" marR="0" indent="-150661" algn="l" defTabSz="685698" rtl="0" eaLnBrk="1" fontAlgn="base" latinLnBrk="0" hangingPunct="1">
              <a:lnSpc>
                <a:spcPct val="100000"/>
              </a:lnSpc>
              <a:spcBef>
                <a:spcPts val="316"/>
              </a:spcBef>
              <a:spcAft>
                <a:spcPct val="0"/>
              </a:spcAft>
              <a:buClrTx/>
              <a:buSzTx/>
              <a:buFont typeface="Arial"/>
              <a:buChar char="•"/>
              <a:tabLst/>
              <a:defRPr sz="1700"/>
            </a:lvl4pPr>
            <a:lvl5pPr marL="1114888" marR="0" indent="-150661" algn="l" defTabSz="685698" rtl="0" eaLnBrk="1" fontAlgn="base" latinLnBrk="0" hangingPunct="1">
              <a:lnSpc>
                <a:spcPct val="100000"/>
              </a:lnSpc>
              <a:spcBef>
                <a:spcPts val="316"/>
              </a:spcBef>
              <a:spcAft>
                <a:spcPct val="0"/>
              </a:spcAft>
              <a:buClrTx/>
              <a:buSzTx/>
              <a:buFont typeface="Arial"/>
              <a:buChar char="•"/>
              <a:tabLst/>
              <a:defRPr sz="1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5636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421013" indent="-121366">
              <a:spcBef>
                <a:spcPts val="316"/>
              </a:spcBef>
              <a:buFont typeface="Arial" panose="020B0604020202020204" pitchFamily="34" charset="0"/>
              <a:buChar char="•"/>
              <a:defRPr/>
            </a:lvl2pPr>
            <a:lvl3pPr marL="604316" indent="-120529">
              <a:spcBef>
                <a:spcPts val="316"/>
              </a:spcBef>
              <a:defRPr baseline="0"/>
            </a:lvl3pPr>
            <a:lvl4pPr indent="-120529">
              <a:spcBef>
                <a:spcPts val="316"/>
              </a:spcBef>
              <a:defRPr sz="1700"/>
            </a:lvl4pPr>
            <a:lvl5pPr indent="-120529">
              <a:spcBef>
                <a:spcPts val="316"/>
              </a:spcBef>
              <a:defRPr sz="1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8868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8423" y="1447804"/>
            <a:ext cx="7387936" cy="4321175"/>
          </a:xfrm>
        </p:spPr>
        <p:txBody>
          <a:bodyPr anchor="ctr">
            <a:noAutofit/>
          </a:bodyPr>
          <a:lstStyle>
            <a:lvl1pPr algn="l">
              <a:lnSpc>
                <a:spcPct val="100000"/>
              </a:lnSpc>
              <a:defRPr sz="6600" b="0" cap="none" spc="-60"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888423" y="228603"/>
            <a:ext cx="7387936" cy="1066800"/>
          </a:xfrm>
        </p:spPr>
        <p:txBody>
          <a:bodyPr anchor="b">
            <a:normAutofit/>
          </a:bodyPr>
          <a:lstStyle>
            <a:lvl1pPr marL="0" indent="0">
              <a:buNone/>
              <a:defRPr sz="2400" b="0" cap="none" spc="90" baseline="0">
                <a:solidFill>
                  <a:schemeClr val="tx2"/>
                </a:solidFill>
                <a:latin typeface="Sweet Sans Pro" panose="02000000000000000000" pitchFamily="50" charset="0"/>
                <a:cs typeface="Sweet Sans Pro" panose="02000000000000000000" pitchFamily="50" charset="0"/>
              </a:defRPr>
            </a:lvl1pPr>
            <a:lvl2pPr marL="342832" indent="0">
              <a:buNone/>
              <a:defRPr sz="1400">
                <a:solidFill>
                  <a:schemeClr val="tx1">
                    <a:tint val="75000"/>
                  </a:schemeClr>
                </a:solidFill>
              </a:defRPr>
            </a:lvl2pPr>
            <a:lvl3pPr marL="685662" indent="0">
              <a:buNone/>
              <a:defRPr sz="1200">
                <a:solidFill>
                  <a:schemeClr val="tx1">
                    <a:tint val="75000"/>
                  </a:schemeClr>
                </a:solidFill>
              </a:defRPr>
            </a:lvl3pPr>
            <a:lvl4pPr marL="1028493" indent="0">
              <a:buNone/>
              <a:defRPr sz="1100">
                <a:solidFill>
                  <a:schemeClr val="tx1">
                    <a:tint val="75000"/>
                  </a:schemeClr>
                </a:solidFill>
              </a:defRPr>
            </a:lvl4pPr>
            <a:lvl5pPr marL="1371324" indent="0">
              <a:buNone/>
              <a:defRPr sz="1100">
                <a:solidFill>
                  <a:schemeClr val="tx1">
                    <a:tint val="75000"/>
                  </a:schemeClr>
                </a:solidFill>
              </a:defRPr>
            </a:lvl5pPr>
            <a:lvl6pPr marL="1714155" indent="0">
              <a:buNone/>
              <a:defRPr sz="1100">
                <a:solidFill>
                  <a:schemeClr val="tx1">
                    <a:tint val="75000"/>
                  </a:schemeClr>
                </a:solidFill>
              </a:defRPr>
            </a:lvl6pPr>
            <a:lvl7pPr marL="2056987" indent="0">
              <a:buNone/>
              <a:defRPr sz="1100">
                <a:solidFill>
                  <a:schemeClr val="tx1">
                    <a:tint val="75000"/>
                  </a:schemeClr>
                </a:solidFill>
              </a:defRPr>
            </a:lvl7pPr>
            <a:lvl8pPr marL="2399818" indent="0">
              <a:buNone/>
              <a:defRPr sz="1100">
                <a:solidFill>
                  <a:schemeClr val="tx1">
                    <a:tint val="75000"/>
                  </a:schemeClr>
                </a:solidFill>
              </a:defRPr>
            </a:lvl8pPr>
            <a:lvl9pPr marL="2742649" indent="0">
              <a:buNone/>
              <a:defRPr sz="11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819191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2579" y="420381"/>
            <a:ext cx="7393781" cy="5472173"/>
          </a:xfrm>
        </p:spPr>
        <p:txBody>
          <a:bodyPr anchor="ctr">
            <a:noAutofit/>
          </a:bodyPr>
          <a:lstStyle>
            <a:lvl1pPr algn="ctr">
              <a:lnSpc>
                <a:spcPct val="100000"/>
              </a:lnSpc>
              <a:defRPr sz="5000" b="0" cap="none" spc="-60"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1964084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1" y="1446609"/>
            <a:ext cx="4675982" cy="429339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92971" y="1446609"/>
            <a:ext cx="2572545" cy="4293394"/>
          </a:xfrm>
        </p:spPr>
        <p:txBody>
          <a:bodyPr>
            <a:normAutofit/>
          </a:bodyPr>
          <a:lstStyle>
            <a:lvl1pPr marL="0" indent="0">
              <a:buNone/>
              <a:defRPr sz="1200"/>
            </a:lvl1pPr>
            <a:lvl2pPr marL="342832" indent="0">
              <a:buNone/>
              <a:defRPr sz="900"/>
            </a:lvl2pPr>
            <a:lvl3pPr marL="685662" indent="0">
              <a:buNone/>
              <a:defRPr sz="700"/>
            </a:lvl3pPr>
            <a:lvl4pPr marL="1028493" indent="0">
              <a:buNone/>
              <a:defRPr sz="700"/>
            </a:lvl4pPr>
            <a:lvl5pPr marL="1371324" indent="0">
              <a:buNone/>
              <a:defRPr sz="700"/>
            </a:lvl5pPr>
            <a:lvl6pPr marL="1714155" indent="0">
              <a:buNone/>
              <a:defRPr sz="700"/>
            </a:lvl6pPr>
            <a:lvl7pPr marL="2056987" indent="0">
              <a:buNone/>
              <a:defRPr sz="700"/>
            </a:lvl7pPr>
            <a:lvl8pPr marL="2399818" indent="0">
              <a:buNone/>
              <a:defRPr sz="700"/>
            </a:lvl8pPr>
            <a:lvl9pPr marL="2742649" indent="0">
              <a:buNone/>
              <a:defRPr sz="700"/>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086983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630680" y="1446612"/>
            <a:ext cx="3291840" cy="444594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1" y="1446612"/>
            <a:ext cx="3291840" cy="444594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89038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2206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Calibri" pitchFamily="34" charset="0"/>
              </a:rPr>
              <a:pPr/>
              <a:t>‹#›</a:t>
            </a:fld>
            <a:endParaRPr lang="en-US" altLang="en-US" sz="1400">
              <a:latin typeface="Calibri" pitchFamily="34" charset="0"/>
            </a:endParaRPr>
          </a:p>
        </p:txBody>
      </p:sp>
      <p:sp>
        <p:nvSpPr>
          <p:cNvPr id="6"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pic>
        <p:nvPicPr>
          <p:cNvPr id="7" name="Picture 6"/>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419600" y="2133600"/>
            <a:ext cx="4902199" cy="4453467"/>
          </a:xfrm>
          <a:prstGeom prst="rect">
            <a:avLst/>
          </a:prstGeom>
          <a:ln>
            <a:noFill/>
          </a:ln>
          <a:effectLst>
            <a:softEdge rad="635000"/>
          </a:effectLst>
        </p:spPr>
      </p:pic>
      <p:pic>
        <p:nvPicPr>
          <p:cNvPr id="8" name="Picture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800" b="1" dirty="0">
                <a:solidFill>
                  <a:srgbClr val="144595"/>
                </a:solidFill>
                <a:latin typeface="+mj-lt"/>
                <a:ea typeface="+mj-ea"/>
                <a:cs typeface="Segoe UI"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Calibri" pitchFamily="34" charset="0"/>
              </a:defRPr>
            </a:lvl1pPr>
            <a:lvl2pPr>
              <a:buClrTx/>
              <a:buFont typeface="Wingdings" pitchFamily="2" charset="2"/>
              <a:buChar char="o"/>
              <a:defRPr sz="1800" b="0">
                <a:latin typeface="Calibri Light" pitchFamily="34" charset="0"/>
              </a:defRPr>
            </a:lvl2pPr>
            <a:lvl3pPr>
              <a:buClrTx/>
              <a:buFont typeface="Wingdings" pitchFamily="2" charset="2"/>
              <a:buChar char="o"/>
              <a:defRPr sz="1600" b="0">
                <a:latin typeface="Calibri Light" pitchFamily="34" charset="0"/>
              </a:defRPr>
            </a:lvl3pPr>
            <a:lvl4pPr>
              <a:buClrTx/>
              <a:buFont typeface="Wingdings" pitchFamily="2" charset="2"/>
              <a:buChar char="o"/>
              <a:defRPr sz="1400" b="0">
                <a:latin typeface="Calibri Light" pitchFamily="34" charset="0"/>
              </a:defRPr>
            </a:lvl4pPr>
            <a:lvl5pPr>
              <a:buClrTx/>
              <a:buFont typeface="Wingdings" pitchFamily="2" charset="2"/>
              <a:buChar char="o"/>
              <a:defRPr sz="12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0110531"/>
      </p:ext>
    </p:extLst>
  </p:cSld>
  <p:clrMapOvr>
    <a:masterClrMapping/>
  </p:clrMapOvr>
  <p:transition>
    <p:fade/>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892972" y="1600202"/>
            <a:ext cx="7358063" cy="3962400"/>
          </a:xfrm>
          <a:solidFill>
            <a:schemeClr val="accent6">
              <a:lumMod val="20000"/>
              <a:lumOff val="80000"/>
            </a:schemeClr>
          </a:solidFill>
          <a:ln w="19050">
            <a:solidFill>
              <a:schemeClr val="bg2">
                <a:lumMod val="75000"/>
              </a:schemeClr>
            </a:solidFill>
            <a:prstDash val="dash"/>
          </a:ln>
        </p:spPr>
        <p:txBody>
          <a:bodyPr lIns="128577" tIns="96432" rIns="128577" bIns="64288">
            <a:normAutofit/>
          </a:bodyPr>
          <a:lstStyle>
            <a:lvl1pPr>
              <a:spcBef>
                <a:spcPts val="53"/>
              </a:spcBef>
              <a:spcAft>
                <a:spcPts val="53"/>
              </a:spcAft>
              <a:buNone/>
              <a:defRPr sz="2400"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3498807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882579" y="1203158"/>
            <a:ext cx="7393781" cy="3018206"/>
          </a:xfrm>
        </p:spPr>
        <p:txBody>
          <a:bodyPr/>
          <a:lstStyle>
            <a:lvl1pPr algn="ctr">
              <a:lnSpc>
                <a:spcPct val="100000"/>
              </a:lnSpc>
              <a:defRPr sz="4500"/>
            </a:lvl1pPr>
          </a:lstStyle>
          <a:p>
            <a:r>
              <a:rPr lang="en-US" smtClean="0"/>
              <a:t>Click to edit Master title style</a:t>
            </a:r>
            <a:endParaRPr lang="en-US" dirty="0"/>
          </a:p>
        </p:txBody>
      </p:sp>
    </p:spTree>
    <p:extLst>
      <p:ext uri="{BB962C8B-B14F-4D97-AF65-F5344CB8AC3E}">
        <p14:creationId xmlns:p14="http://schemas.microsoft.com/office/powerpoint/2010/main" val="1473214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1627632" y="1572768"/>
            <a:ext cx="3291840" cy="639762"/>
          </a:xfrm>
        </p:spPr>
        <p:txBody>
          <a:bodyPr anchor="b">
            <a:noAutofit/>
          </a:bodyPr>
          <a:lstStyle>
            <a:lvl1pPr marL="0" indent="0">
              <a:buNone/>
              <a:defRPr sz="1800" b="1" cap="none" spc="100" baseline="0">
                <a:solidFill>
                  <a:schemeClr val="tx1"/>
                </a:solidFill>
                <a:latin typeface="Sweet Sans Pro" panose="02000000000000000000" pitchFamily="50" charset="0"/>
                <a:cs typeface="Sweet Sans Pro" panose="02000000000000000000" pitchFamily="50" charset="0"/>
              </a:defRPr>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1627632" y="2259366"/>
            <a:ext cx="3291840" cy="358689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5093208" y="1572768"/>
            <a:ext cx="3291840" cy="639762"/>
          </a:xfrm>
        </p:spPr>
        <p:txBody>
          <a:bodyPr anchor="b">
            <a:noAutofit/>
          </a:bodyPr>
          <a:lstStyle>
            <a:lvl1pPr marL="0" indent="0">
              <a:buNone/>
              <a:defRPr lang="en-US" sz="1800" b="1" i="0" kern="1200" cap="none" spc="100" baseline="0" dirty="0" smtClean="0">
                <a:solidFill>
                  <a:schemeClr val="tx1"/>
                </a:solidFill>
                <a:latin typeface="Sweet Sans Pro" panose="02000000000000000000" pitchFamily="50" charset="0"/>
                <a:ea typeface="+mn-ea"/>
                <a:cs typeface="Sweet Sans Pro" panose="02000000000000000000" pitchFamily="50" charset="0"/>
              </a:defRPr>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marL="0" lvl="0" indent="0" algn="l" defTabSz="914353"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5093208" y="2259366"/>
            <a:ext cx="3291840" cy="358689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552825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References">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5" name="Rectangle 4"/>
          <p:cNvSpPr/>
          <p:nvPr/>
        </p:nvSpPr>
        <p:spPr bwMode="auto">
          <a:xfrm>
            <a:off x="0" y="6172200"/>
            <a:ext cx="9144000" cy="693751"/>
          </a:xfrm>
          <a:prstGeom prst="rect">
            <a:avLst/>
          </a:prstGeom>
          <a:blipFill>
            <a:blip r:embed="rId3"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6" name="TextBox 5"/>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6D7CD59-D752-4BE1-82C2-A33157E7E867}" type="slidenum">
              <a:rPr lang="en-US" altLang="en-US" sz="1200">
                <a:latin typeface="Calibri" pitchFamily="34" charset="0"/>
              </a:rPr>
              <a:pPr/>
              <a:t>‹#›</a:t>
            </a:fld>
            <a:endParaRPr lang="en-US" altLang="en-US" sz="1400">
              <a:latin typeface="Calibri" pitchFamily="34" charset="0"/>
            </a:endParaRPr>
          </a:p>
        </p:txBody>
      </p:sp>
      <p:sp>
        <p:nvSpPr>
          <p:cNvPr id="7" name="TextBox 6"/>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800" b="1" dirty="0">
                <a:solidFill>
                  <a:srgbClr val="144595"/>
                </a:solidFill>
                <a:latin typeface="+mj-lt"/>
                <a:ea typeface="+mj-ea"/>
                <a:cs typeface="Segoe UI"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Calibri" pitchFamily="34" charset="0"/>
              </a:defRPr>
            </a:lvl1pPr>
            <a:lvl2pPr>
              <a:buClrTx/>
              <a:buFont typeface="Wingdings" pitchFamily="2" charset="2"/>
              <a:buChar char="o"/>
              <a:defRPr sz="1800" b="0">
                <a:latin typeface="Calibri Light" pitchFamily="34" charset="0"/>
              </a:defRPr>
            </a:lvl2pPr>
            <a:lvl3pPr>
              <a:buClrTx/>
              <a:buFont typeface="Wingdings" pitchFamily="2" charset="2"/>
              <a:buChar char="o"/>
              <a:defRPr sz="1600" b="0">
                <a:latin typeface="Calibri Light" pitchFamily="34" charset="0"/>
              </a:defRPr>
            </a:lvl3pPr>
            <a:lvl4pPr>
              <a:buClrTx/>
              <a:buFont typeface="Wingdings" pitchFamily="2" charset="2"/>
              <a:buChar char="o"/>
              <a:defRPr sz="1400" b="0">
                <a:latin typeface="Calibri Light" pitchFamily="34" charset="0"/>
              </a:defRPr>
            </a:lvl4pPr>
            <a:lvl5pPr>
              <a:buClrTx/>
              <a:buFont typeface="Wingdings" pitchFamily="2" charset="2"/>
              <a:buChar char="o"/>
              <a:defRPr sz="12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775449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6"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9883548-A533-46B6-9895-0F1F23254146}" type="slidenum">
              <a:rPr lang="en-US" altLang="en-US" sz="1200">
                <a:latin typeface="Calibri" pitchFamily="34" charset="0"/>
              </a:rPr>
              <a:pPr/>
              <a:t>‹#›</a:t>
            </a:fld>
            <a:endParaRPr lang="en-US" altLang="en-US" sz="1400">
              <a:latin typeface="Calibri" pitchFamily="34" charset="0"/>
            </a:endParaRPr>
          </a:p>
        </p:txBody>
      </p:sp>
      <p:sp>
        <p:nvSpPr>
          <p:cNvPr id="7"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1485900" y="1600200"/>
            <a:ext cx="6172200" cy="3962400"/>
          </a:xfrm>
          <a:solidFill>
            <a:schemeClr val="accent1">
              <a:lumMod val="20000"/>
              <a:lumOff val="80000"/>
            </a:schemeClr>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pic>
        <p:nvPicPr>
          <p:cNvPr id="9" name="Picture 8"/>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705659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4" name="Rectangle 3"/>
          <p:cNvSpPr/>
          <p:nvPr/>
        </p:nvSpPr>
        <p:spPr bwMode="auto">
          <a:xfrm>
            <a:off x="0" y="6172200"/>
            <a:ext cx="9144000" cy="693751"/>
          </a:xfrm>
          <a:prstGeom prst="rect">
            <a:avLst/>
          </a:prstGeom>
          <a:blipFill>
            <a:blip r:embed="rId3"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5"/>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261EC2C-A78A-4E63-8952-DC8B66DB96A4}" type="slidenum">
              <a:rPr lang="en-US" altLang="en-US" sz="1200">
                <a:latin typeface="Calibri" pitchFamily="34" charset="0"/>
              </a:rPr>
              <a:pPr/>
              <a:t>‹#›</a:t>
            </a:fld>
            <a:endParaRPr lang="en-US" altLang="en-US" sz="1400">
              <a:latin typeface="Calibri" pitchFamily="34" charset="0"/>
            </a:endParaRPr>
          </a:p>
        </p:txBody>
      </p:sp>
      <p:sp>
        <p:nvSpPr>
          <p:cNvPr id="6" name="TextBox 6"/>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p:txBody>
          <a:bodyPr rtlCol="0"/>
          <a:lstStyle/>
          <a:p>
            <a:r>
              <a:rPr lang="en-US" smtClean="0"/>
              <a:t>Click to edit Master title style</a:t>
            </a:r>
            <a:endParaRPr lang="en-US"/>
          </a:p>
        </p:txBody>
      </p:sp>
      <p:pic>
        <p:nvPicPr>
          <p:cNvPr id="8" name="Picture 7"/>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57717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69382553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83537488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1639A20-FF6A-4E91-A814-052130E3783A}" type="slidenum">
              <a:rPr lang="en-US" altLang="en-US" sz="1200">
                <a:latin typeface="Calibri" pitchFamily="34" charset="0"/>
              </a:rPr>
              <a:pPr/>
              <a:t>‹#›</a:t>
            </a:fld>
            <a:endParaRPr lang="en-US" altLang="en-US" sz="1400">
              <a:latin typeface="Calibri" pitchFamily="34" charset="0"/>
            </a:endParaRPr>
          </a:p>
        </p:txBody>
      </p:sp>
      <p:sp>
        <p:nvSpPr>
          <p:cNvPr id="6"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p:txBody>
          <a:bodyPr/>
          <a:lstStyle>
            <a:lvl1pPr>
              <a:defRPr lang="en-US" sz="28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7013" y="1384300"/>
            <a:ext cx="8455025" cy="5040312"/>
          </a:xfrm>
        </p:spPr>
        <p:txBody>
          <a:bodyPr/>
          <a:lstStyle>
            <a:lvl5pPr>
              <a:defRPr/>
            </a:lvl5pPr>
            <a:lvl6pPr>
              <a:defRPr sz="1200">
                <a:latin typeface="+mj-lt"/>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959763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Rectangle 4"/>
          <p:cNvSpPr/>
          <p:nvPr/>
        </p:nvSpPr>
        <p:spPr bwMode="auto">
          <a:xfrm>
            <a:off x="0" y="1981200"/>
            <a:ext cx="9144000" cy="693751"/>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2" name="Title 1"/>
          <p:cNvSpPr>
            <a:spLocks noGrp="1"/>
          </p:cNvSpPr>
          <p:nvPr>
            <p:ph type="title"/>
          </p:nvPr>
        </p:nvSpPr>
        <p:spPr bwMode="white">
          <a:xfrm>
            <a:off x="457200" y="1990725"/>
            <a:ext cx="8229600" cy="762000"/>
          </a:xfrm>
        </p:spPr>
        <p:txBody>
          <a:bodyPr/>
          <a:lstStyle>
            <a:lvl1pPr algn="l">
              <a:defRPr>
                <a:solidFill>
                  <a:schemeClr val="tx1"/>
                </a:solidFill>
              </a:defRPr>
            </a:lvl1pPr>
          </a:lstStyle>
          <a:p>
            <a:r>
              <a:rPr lang="en-US" smtClean="0"/>
              <a:t>Click to edit Master title style</a:t>
            </a:r>
            <a:endParaRPr lang="en-US" dirty="0"/>
          </a:p>
        </p:txBody>
      </p:sp>
      <p:sp>
        <p:nvSpPr>
          <p:cNvPr id="4" name="Text Placeholder 2"/>
          <p:cNvSpPr>
            <a:spLocks noGrp="1"/>
          </p:cNvSpPr>
          <p:nvPr>
            <p:ph type="body" idx="1"/>
          </p:nvPr>
        </p:nvSpPr>
        <p:spPr>
          <a:xfrm>
            <a:off x="457200" y="3505200"/>
            <a:ext cx="8229600" cy="1905000"/>
          </a:xfrm>
        </p:spPr>
        <p:txBody>
          <a:bodyPr rtlCol="0"/>
          <a:lstStyle>
            <a:lvl1pPr marL="0" indent="0">
              <a:buClrTx/>
              <a:buFont typeface="Wingdings" pitchFamily="2" charset="2"/>
              <a:buNone/>
              <a:defRPr sz="2000" b="0">
                <a:latin typeface="Calibri" pitchFamily="34" charset="0"/>
              </a:defRPr>
            </a:lvl1pPr>
            <a:lvl2pPr marL="457200" indent="0">
              <a:buClrTx/>
              <a:buFont typeface="Wingdings" pitchFamily="2" charset="2"/>
              <a:buNone/>
              <a:defRPr sz="1800" b="0">
                <a:latin typeface="Calibri Light" pitchFamily="34" charset="0"/>
              </a:defRPr>
            </a:lvl2pPr>
            <a:lvl3pPr marL="914400" indent="0">
              <a:buClrTx/>
              <a:buFont typeface="Wingdings" pitchFamily="2" charset="2"/>
              <a:buNone/>
              <a:defRPr sz="1600" b="0">
                <a:latin typeface="Myriad Pro" pitchFamily="34" charset="0"/>
              </a:defRPr>
            </a:lvl3pPr>
            <a:lvl4pPr marL="1371600" indent="0">
              <a:buClrTx/>
              <a:buFont typeface="Wingdings" pitchFamily="2" charset="2"/>
              <a:buNone/>
              <a:defRPr sz="1400" b="0">
                <a:latin typeface="Myriad Pro" pitchFamily="34" charset="0"/>
              </a:defRPr>
            </a:lvl4pPr>
            <a:lvl5pPr marL="1828800" indent="0">
              <a:buClrTx/>
              <a:buFont typeface="Wingdings" pitchFamily="2" charset="2"/>
              <a:buNone/>
              <a:defRPr sz="1200" b="0">
                <a:latin typeface="Myriad Pro" pitchFamily="34" charset="0"/>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994982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7.jp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Placeholder 1025"/>
          <p:cNvSpPr>
            <a:spLocks noGrp="1" noChangeArrowheads="1"/>
          </p:cNvSpPr>
          <p:nvPr>
            <p:ph type="body" idx="1"/>
          </p:nvPr>
        </p:nvSpPr>
        <p:spPr bwMode="auto">
          <a:xfrm>
            <a:off x="457200" y="1371600"/>
            <a:ext cx="82296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7" name="Title Placeholder 1026"/>
          <p:cNvSpPr>
            <a:spLocks noGrp="1" noChangeArrowheads="1"/>
          </p:cNvSpPr>
          <p:nvPr>
            <p:ph type="title"/>
          </p:nvPr>
        </p:nvSpPr>
        <p:spPr bwMode="auto">
          <a:xfrm>
            <a:off x="457200" y="3048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Lst>
  <p:transition>
    <p:fade/>
  </p:transition>
  <p:timing>
    <p:tnLst>
      <p:par>
        <p:cTn id="1" dur="indefinite" restart="never" nodeType="tmRoot"/>
      </p:par>
    </p:tnLst>
  </p:timing>
  <p:hf hdr="0" ftr="0" dt="0"/>
  <p:txStyles>
    <p:titleStyle>
      <a:lvl1pPr algn="ctr" defTabSz="-13873163" rtl="0" eaLnBrk="1" fontAlgn="base" hangingPunct="1">
        <a:spcBef>
          <a:spcPct val="0"/>
        </a:spcBef>
        <a:spcAft>
          <a:spcPct val="0"/>
        </a:spcAft>
        <a:defRPr lang="en-US" sz="2800" b="1" dirty="0">
          <a:solidFill>
            <a:srgbClr val="144595"/>
          </a:solidFill>
          <a:latin typeface="+mj-lt"/>
          <a:ea typeface="+mj-ea"/>
          <a:cs typeface="Segoe UI" pitchFamily="34" charset="0"/>
        </a:defRPr>
      </a:lvl1pPr>
      <a:lvl2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2pPr>
      <a:lvl3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3pPr>
      <a:lvl4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4pPr>
      <a:lvl5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892971" y="535781"/>
            <a:ext cx="7358063" cy="5804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35717" tIns="35717" rIns="35717" bIns="35717"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892971" y="1375172"/>
            <a:ext cx="7358063" cy="428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180793" marR="0" lvl="0" indent="-180793" algn="l" defTabSz="482114" rtl="0" eaLnBrk="1" fontAlgn="base" latinLnBrk="0" hangingPunct="1">
              <a:lnSpc>
                <a:spcPct val="80000"/>
              </a:lnSpc>
              <a:spcBef>
                <a:spcPts val="1265"/>
              </a:spcBef>
              <a:spcAft>
                <a:spcPct val="0"/>
              </a:spcAft>
              <a:buClrTx/>
              <a:buSzTx/>
              <a:tabLst/>
              <a:defRPr/>
            </a:pPr>
            <a:r>
              <a:rPr lang="en-US" dirty="0" smtClean="0">
                <a:sym typeface="SweetSansPro Medium" charset="0"/>
              </a:rPr>
              <a:t>Click to edit to edit to edit to edit to edit to edit to edit</a:t>
            </a:r>
          </a:p>
          <a:p>
            <a:pPr marL="482114" marR="0" lvl="1" indent="-241056" algn="l" defTabSz="482114" rtl="0" eaLnBrk="1" fontAlgn="base" latinLnBrk="0" hangingPunct="1">
              <a:lnSpc>
                <a:spcPct val="80000"/>
              </a:lnSpc>
              <a:spcBef>
                <a:spcPts val="1265"/>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662907" marR="0" lvl="2" indent="-180793" algn="l" defTabSz="482114" rtl="0" eaLnBrk="1" fontAlgn="base" latinLnBrk="0" hangingPunct="1">
              <a:lnSpc>
                <a:spcPct val="80000"/>
              </a:lnSpc>
              <a:spcBef>
                <a:spcPts val="1265"/>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3492704098"/>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320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5pPr>
      <a:lvl6pPr marL="241056"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6pPr>
      <a:lvl7pPr marL="482114"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7pPr>
      <a:lvl8pPr marL="723171"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8pPr>
      <a:lvl9pPr marL="964228"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482114" rtl="0" eaLnBrk="1" fontAlgn="base" latinLnBrk="0" hangingPunct="1">
        <a:lnSpc>
          <a:spcPct val="100000"/>
        </a:lnSpc>
        <a:spcBef>
          <a:spcPts val="1265"/>
        </a:spcBef>
        <a:spcAft>
          <a:spcPts val="316"/>
        </a:spcAft>
        <a:buClrTx/>
        <a:buSzTx/>
        <a:buFont typeface="Arial"/>
        <a:buNone/>
        <a:tabLst>
          <a:tab pos="61102" algn="l"/>
        </a:tabLst>
        <a:defRPr sz="2200"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482114" marR="0" indent="-57753" algn="l" defTabSz="482114" rtl="0" eaLnBrk="1" fontAlgn="base" latinLnBrk="0" hangingPunct="1">
        <a:lnSpc>
          <a:spcPct val="100000"/>
        </a:lnSpc>
        <a:spcBef>
          <a:spcPts val="1265"/>
        </a:spcBef>
        <a:spcAft>
          <a:spcPct val="0"/>
        </a:spcAft>
        <a:buClrTx/>
        <a:buSzTx/>
        <a:buFont typeface="Arial"/>
        <a:buChar char="•"/>
        <a:tabLst/>
        <a:defRPr sz="21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662907" marR="0" indent="-180793" algn="l" defTabSz="482114" rtl="0" eaLnBrk="1" fontAlgn="base" latinLnBrk="0" hangingPunct="1">
        <a:lnSpc>
          <a:spcPct val="100000"/>
        </a:lnSpc>
        <a:spcBef>
          <a:spcPts val="1265"/>
        </a:spcBef>
        <a:spcAft>
          <a:spcPct val="0"/>
        </a:spcAft>
        <a:buClr>
          <a:srgbClr val="ED1C24"/>
        </a:buClr>
        <a:buSzTx/>
        <a:buFont typeface="Arial"/>
        <a:buChar char="•"/>
        <a:tabLst/>
        <a:defRPr sz="17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873831" indent="-150661" algn="l" rtl="0" eaLnBrk="1" fontAlgn="base" hangingPunct="1">
        <a:lnSpc>
          <a:spcPct val="100000"/>
        </a:lnSpc>
        <a:spcBef>
          <a:spcPts val="1265"/>
        </a:spcBef>
        <a:spcAft>
          <a:spcPct val="0"/>
        </a:spcAft>
        <a:buFont typeface="Arial"/>
        <a:buChar char="•"/>
        <a:defRPr sz="1600"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114888" indent="-150661" algn="l" rtl="0" eaLnBrk="1" fontAlgn="base" hangingPunct="1">
        <a:lnSpc>
          <a:spcPct val="100000"/>
        </a:lnSpc>
        <a:spcBef>
          <a:spcPts val="1265"/>
        </a:spcBef>
        <a:spcAft>
          <a:spcPct val="0"/>
        </a:spcAft>
        <a:buFont typeface="Arial"/>
        <a:buChar char="•"/>
        <a:defRPr sz="16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241056"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6pPr>
      <a:lvl7pPr marL="482114"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7pPr>
      <a:lvl8pPr marL="723171"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8pPr>
      <a:lvl9pPr marL="964228"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9pPr>
    </p:bodyStyle>
    <p:otherStyle>
      <a:defPPr>
        <a:defRPr lang="en-US"/>
      </a:defPPr>
      <a:lvl1pPr marL="0" algn="l" defTabSz="482114" rtl="0" eaLnBrk="1" latinLnBrk="0" hangingPunct="1">
        <a:defRPr sz="900" kern="1200">
          <a:solidFill>
            <a:schemeClr val="tx1"/>
          </a:solidFill>
          <a:latin typeface="+mn-lt"/>
          <a:ea typeface="+mn-ea"/>
          <a:cs typeface="+mn-cs"/>
        </a:defRPr>
      </a:lvl1pPr>
      <a:lvl2pPr marL="241056" algn="l" defTabSz="482114" rtl="0" eaLnBrk="1" latinLnBrk="0" hangingPunct="1">
        <a:defRPr sz="900" kern="1200">
          <a:solidFill>
            <a:schemeClr val="tx1"/>
          </a:solidFill>
          <a:latin typeface="+mn-lt"/>
          <a:ea typeface="+mn-ea"/>
          <a:cs typeface="+mn-cs"/>
        </a:defRPr>
      </a:lvl2pPr>
      <a:lvl3pPr marL="482114" algn="l" defTabSz="482114" rtl="0" eaLnBrk="1" latinLnBrk="0" hangingPunct="1">
        <a:defRPr sz="900" kern="1200">
          <a:solidFill>
            <a:schemeClr val="tx1"/>
          </a:solidFill>
          <a:latin typeface="+mn-lt"/>
          <a:ea typeface="+mn-ea"/>
          <a:cs typeface="+mn-cs"/>
        </a:defRPr>
      </a:lvl3pPr>
      <a:lvl4pPr marL="723171" algn="l" defTabSz="482114" rtl="0" eaLnBrk="1" latinLnBrk="0" hangingPunct="1">
        <a:defRPr sz="900" kern="1200">
          <a:solidFill>
            <a:schemeClr val="tx1"/>
          </a:solidFill>
          <a:latin typeface="+mn-lt"/>
          <a:ea typeface="+mn-ea"/>
          <a:cs typeface="+mn-cs"/>
        </a:defRPr>
      </a:lvl4pPr>
      <a:lvl5pPr marL="964228" algn="l" defTabSz="482114" rtl="0" eaLnBrk="1" latinLnBrk="0" hangingPunct="1">
        <a:defRPr sz="900" kern="1200">
          <a:solidFill>
            <a:schemeClr val="tx1"/>
          </a:solidFill>
          <a:latin typeface="+mn-lt"/>
          <a:ea typeface="+mn-ea"/>
          <a:cs typeface="+mn-cs"/>
        </a:defRPr>
      </a:lvl5pPr>
      <a:lvl6pPr marL="1205286" algn="l" defTabSz="482114" rtl="0" eaLnBrk="1" latinLnBrk="0" hangingPunct="1">
        <a:defRPr sz="900" kern="1200">
          <a:solidFill>
            <a:schemeClr val="tx1"/>
          </a:solidFill>
          <a:latin typeface="+mn-lt"/>
          <a:ea typeface="+mn-ea"/>
          <a:cs typeface="+mn-cs"/>
        </a:defRPr>
      </a:lvl6pPr>
      <a:lvl7pPr marL="1446342" algn="l" defTabSz="482114" rtl="0" eaLnBrk="1" latinLnBrk="0" hangingPunct="1">
        <a:defRPr sz="900" kern="1200">
          <a:solidFill>
            <a:schemeClr val="tx1"/>
          </a:solidFill>
          <a:latin typeface="+mn-lt"/>
          <a:ea typeface="+mn-ea"/>
          <a:cs typeface="+mn-cs"/>
        </a:defRPr>
      </a:lvl7pPr>
      <a:lvl8pPr marL="1687398" algn="l" defTabSz="482114" rtl="0" eaLnBrk="1" latinLnBrk="0" hangingPunct="1">
        <a:defRPr sz="900" kern="1200">
          <a:solidFill>
            <a:schemeClr val="tx1"/>
          </a:solidFill>
          <a:latin typeface="+mn-lt"/>
          <a:ea typeface="+mn-ea"/>
          <a:cs typeface="+mn-cs"/>
        </a:defRPr>
      </a:lvl8pPr>
      <a:lvl9pPr marL="1928455" algn="l" defTabSz="482114"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579" y="3787190"/>
            <a:ext cx="7399627" cy="1089611"/>
          </a:xfrm>
        </p:spPr>
        <p:txBody>
          <a:bodyPr/>
          <a:lstStyle/>
          <a:p>
            <a:r>
              <a:rPr lang="en-US" dirty="0">
                <a:solidFill>
                  <a:srgbClr val="FFFFFF"/>
                </a:solidFill>
                <a:latin typeface="+mj-lt"/>
                <a:cs typeface="Mangal" pitchFamily="18" charset="0"/>
              </a:rPr>
              <a:t>How to Choose the Right Scale-Out Tech</a:t>
            </a:r>
            <a:endParaRPr lang="en-US" dirty="0">
              <a:solidFill>
                <a:srgbClr val="FFFFFF"/>
              </a:solidFill>
              <a:latin typeface="+mj-lt"/>
              <a:cs typeface="Mangal" pitchFamily="18" charset="0"/>
            </a:endParaRPr>
          </a:p>
        </p:txBody>
      </p:sp>
      <p:sp>
        <p:nvSpPr>
          <p:cNvPr id="4" name="Content Placeholder 3"/>
          <p:cNvSpPr>
            <a:spLocks noGrp="1"/>
          </p:cNvSpPr>
          <p:nvPr>
            <p:ph sz="quarter" idx="10"/>
          </p:nvPr>
        </p:nvSpPr>
        <p:spPr>
          <a:xfrm>
            <a:off x="883024" y="5029200"/>
            <a:ext cx="7399627" cy="1537734"/>
          </a:xfrm>
        </p:spPr>
        <p:txBody>
          <a:bodyPr/>
          <a:lstStyle/>
          <a:p>
            <a:endParaRPr lang="en-US" dirty="0"/>
          </a:p>
        </p:txBody>
      </p:sp>
    </p:spTree>
    <p:extLst>
      <p:ext uri="{BB962C8B-B14F-4D97-AF65-F5344CB8AC3E}">
        <p14:creationId xmlns:p14="http://schemas.microsoft.com/office/powerpoint/2010/main" val="3622584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8a - Reporting Copie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6454828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b - Reporting Loaded Separatel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3483575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for splitting databases</a:t>
            </a:r>
            <a:endParaRPr lang="en-US" dirty="0"/>
          </a:p>
        </p:txBody>
      </p:sp>
      <p:sp>
        <p:nvSpPr>
          <p:cNvPr id="3" name="Text Placeholder 2"/>
          <p:cNvSpPr>
            <a:spLocks noGrp="1"/>
          </p:cNvSpPr>
          <p:nvPr>
            <p:ph type="body" idx="1"/>
          </p:nvPr>
        </p:nvSpPr>
        <p:spPr/>
        <p:txBody>
          <a:bodyPr/>
          <a:lstStyle/>
          <a:p>
            <a:r>
              <a:rPr lang="en-US" dirty="0" smtClean="0"/>
              <a:t>Could this table be easily recreated from other tables?</a:t>
            </a:r>
          </a:p>
          <a:p>
            <a:r>
              <a:rPr lang="en-US" dirty="0" smtClean="0"/>
              <a:t>Could the app be up without this table?</a:t>
            </a:r>
          </a:p>
          <a:p>
            <a:r>
              <a:rPr lang="en-US" dirty="0" smtClean="0"/>
              <a:t>Does this table have to be exactly in sync with other tables?</a:t>
            </a:r>
          </a:p>
          <a:p>
            <a:r>
              <a:rPr lang="en-US" dirty="0" smtClean="0"/>
              <a:t>If the table already exists, can I swap in a synonym or a view?</a:t>
            </a:r>
            <a:endParaRPr lang="en-US" dirty="0"/>
          </a:p>
        </p:txBody>
      </p:sp>
    </p:spTree>
    <p:extLst>
      <p:ext uri="{BB962C8B-B14F-4D97-AF65-F5344CB8AC3E}">
        <p14:creationId xmlns:p14="http://schemas.microsoft.com/office/powerpoint/2010/main" val="417212665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 - Primary Data Cent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8075907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5 - Adding Disaster Recover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5780484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 - Adding Disaster Recovery Cop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5951813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 - Splitting Logg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5951813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2" name="Title 1"/>
          <p:cNvSpPr>
            <a:spLocks noGrp="1"/>
          </p:cNvSpPr>
          <p:nvPr>
            <p:ph type="title"/>
          </p:nvPr>
        </p:nvSpPr>
        <p:spPr/>
        <p:txBody>
          <a:bodyPr/>
          <a:lstStyle/>
          <a:p>
            <a:r>
              <a:rPr lang="en-US" dirty="0" smtClean="0"/>
              <a:t>Common data groupings</a:t>
            </a:r>
            <a:endParaRPr lang="en-US" dirty="0"/>
          </a:p>
        </p:txBody>
      </p:sp>
    </p:spTree>
    <p:extLst>
      <p:ext uri="{BB962C8B-B14F-4D97-AF65-F5344CB8AC3E}">
        <p14:creationId xmlns:p14="http://schemas.microsoft.com/office/powerpoint/2010/main" val="225951813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data groupings</a:t>
            </a:r>
            <a:endParaRPr lang="en-US" dirty="0"/>
          </a:p>
        </p:txBody>
      </p:sp>
      <p:sp>
        <p:nvSpPr>
          <p:cNvPr id="3" name="Text Placeholder 2"/>
          <p:cNvSpPr>
            <a:spLocks noGrp="1"/>
          </p:cNvSpPr>
          <p:nvPr>
            <p:ph type="body" idx="1"/>
          </p:nvPr>
        </p:nvSpPr>
        <p:spPr/>
        <p:txBody>
          <a:bodyPr/>
          <a:lstStyle/>
          <a:p>
            <a:r>
              <a:rPr lang="en-US" dirty="0" smtClean="0"/>
              <a:t>Main: our transactional data. The app won’t run without this.</a:t>
            </a:r>
          </a:p>
          <a:p>
            <a:endParaRPr lang="en-US" dirty="0" smtClean="0"/>
          </a:p>
          <a:p>
            <a:r>
              <a:rPr lang="en-US" dirty="0" smtClean="0"/>
              <a:t>Logging: low-value, heavy-write, rarely-read. App would still work with an empty version of these tables.</a:t>
            </a:r>
          </a:p>
          <a:p>
            <a:r>
              <a:rPr lang="en-US" dirty="0" smtClean="0"/>
              <a:t>Reporting: aggregated data that’s easily recreated from other transactional data. App could be down without it, or could live with a stale copy of this data.</a:t>
            </a:r>
          </a:p>
          <a:p>
            <a:r>
              <a:rPr lang="en-US" dirty="0" smtClean="0"/>
              <a:t>Files/text/XML: voluminous data. We do point lookups of individual rows or groups of rows based on the OLTP data, but we don’t directly join this data to the above data.</a:t>
            </a:r>
          </a:p>
          <a:p>
            <a:endParaRPr lang="en-US" dirty="0"/>
          </a:p>
          <a:p>
            <a:r>
              <a:rPr lang="en-US" dirty="0" smtClean="0"/>
              <a:t>Other examples: session state, product inventory, staging, scratch</a:t>
            </a:r>
            <a:endParaRPr lang="en-US" dirty="0"/>
          </a:p>
        </p:txBody>
      </p:sp>
    </p:spTree>
    <p:extLst>
      <p:ext uri="{BB962C8B-B14F-4D97-AF65-F5344CB8AC3E}">
        <p14:creationId xmlns:p14="http://schemas.microsoft.com/office/powerpoint/2010/main" val="150635765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each grouping:</a:t>
            </a:r>
            <a:endParaRPr lang="en-US" dirty="0"/>
          </a:p>
        </p:txBody>
      </p:sp>
      <p:sp>
        <p:nvSpPr>
          <p:cNvPr id="3" name="Text Placeholder 2"/>
          <p:cNvSpPr>
            <a:spLocks noGrp="1"/>
          </p:cNvSpPr>
          <p:nvPr>
            <p:ph type="body" idx="1"/>
          </p:nvPr>
        </p:nvSpPr>
        <p:spPr/>
        <p:txBody>
          <a:bodyPr/>
          <a:lstStyle/>
          <a:p>
            <a:r>
              <a:rPr lang="en-US" dirty="0" smtClean="0"/>
              <a:t>Backup and recovery</a:t>
            </a:r>
          </a:p>
          <a:p>
            <a:pPr lvl="1"/>
            <a:r>
              <a:rPr lang="en-US" dirty="0" smtClean="0"/>
              <a:t>What’s the acceptable data loss and downtime?</a:t>
            </a:r>
          </a:p>
          <a:p>
            <a:pPr lvl="1"/>
            <a:r>
              <a:rPr lang="en-US" dirty="0" smtClean="0"/>
              <a:t>How close does this have to be to other data groups?</a:t>
            </a:r>
          </a:p>
          <a:p>
            <a:r>
              <a:rPr lang="en-US" dirty="0" smtClean="0"/>
              <a:t>Change rate</a:t>
            </a:r>
          </a:p>
          <a:p>
            <a:r>
              <a:rPr lang="en-US" dirty="0" smtClean="0"/>
              <a:t>Geographic or legal restrictions</a:t>
            </a:r>
          </a:p>
          <a:p>
            <a:r>
              <a:rPr lang="en-US" dirty="0" smtClean="0"/>
              <a:t>Consumers – who’s querying the data, from where?</a:t>
            </a:r>
          </a:p>
          <a:p>
            <a:r>
              <a:rPr lang="en-US" dirty="0" smtClean="0"/>
              <a:t>Type of data, natural home </a:t>
            </a:r>
          </a:p>
          <a:p>
            <a:pPr lvl="1"/>
            <a:r>
              <a:rPr lang="en-US" dirty="0" smtClean="0"/>
              <a:t>Is this data best served from SQL Server, or another platform</a:t>
            </a:r>
          </a:p>
          <a:p>
            <a:r>
              <a:rPr lang="en-US" dirty="0" smtClean="0"/>
              <a:t>Performance bottleneck:</a:t>
            </a:r>
          </a:p>
          <a:p>
            <a:pPr lvl="1"/>
            <a:r>
              <a:rPr lang="en-US" dirty="0" smtClean="0"/>
              <a:t>Do you need to scale this group out?</a:t>
            </a:r>
          </a:p>
          <a:p>
            <a:pPr lvl="1"/>
            <a:r>
              <a:rPr lang="en-US" dirty="0" smtClean="0"/>
              <a:t>What’s the bottleneck requiring scale-out?</a:t>
            </a:r>
            <a:endParaRPr lang="en-US" dirty="0"/>
          </a:p>
        </p:txBody>
      </p:sp>
    </p:spTree>
    <p:extLst>
      <p:ext uri="{BB962C8B-B14F-4D97-AF65-F5344CB8AC3E}">
        <p14:creationId xmlns:p14="http://schemas.microsoft.com/office/powerpoint/2010/main" val="124582386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Matching up use cases to scale-out technology is hard.</a:t>
            </a:r>
            <a:endParaRPr lang="en-US" dirty="0"/>
          </a:p>
        </p:txBody>
      </p:sp>
      <p:sp>
        <p:nvSpPr>
          <p:cNvPr id="4" name="Text Placeholder 3"/>
          <p:cNvSpPr>
            <a:spLocks noGrp="1"/>
          </p:cNvSpPr>
          <p:nvPr>
            <p:ph type="body" idx="1"/>
          </p:nvPr>
        </p:nvSpPr>
        <p:spPr/>
        <p:txBody>
          <a:bodyPr/>
          <a:lstStyle/>
          <a:p>
            <a:r>
              <a:rPr lang="en-US" dirty="0" smtClean="0"/>
              <a:t>Many concurrent readers of small data (product inventory): </a:t>
            </a:r>
            <a:r>
              <a:rPr lang="en-US" dirty="0" err="1" smtClean="0"/>
              <a:t>Hekaton</a:t>
            </a:r>
            <a:endParaRPr lang="en-US" dirty="0" smtClean="0"/>
          </a:p>
          <a:p>
            <a:endParaRPr lang="en-US" dirty="0" smtClean="0"/>
          </a:p>
          <a:p>
            <a:r>
              <a:rPr lang="en-US" dirty="0" smtClean="0"/>
              <a:t>Many concurrent writers, but writing to different groups of records: </a:t>
            </a:r>
            <a:r>
              <a:rPr lang="en-US" dirty="0" err="1" smtClean="0"/>
              <a:t>sharding</a:t>
            </a:r>
            <a:r>
              <a:rPr lang="en-US" dirty="0" smtClean="0"/>
              <a:t> bidirectional transactional replication, merge replication</a:t>
            </a:r>
          </a:p>
          <a:p>
            <a:endParaRPr lang="en-US" dirty="0" smtClean="0"/>
          </a:p>
          <a:p>
            <a:r>
              <a:rPr lang="en-US" dirty="0" smtClean="0"/>
              <a:t>Many readers of data that is constantly updated, but readers can deal with data that’s a few minutes old: </a:t>
            </a:r>
            <a:r>
              <a:rPr lang="en-US" dirty="0" err="1" smtClean="0"/>
              <a:t>AlwaysOn</a:t>
            </a:r>
            <a:r>
              <a:rPr lang="en-US" dirty="0" smtClean="0"/>
              <a:t> AG readable </a:t>
            </a:r>
            <a:r>
              <a:rPr lang="en-US" dirty="0" err="1" smtClean="0"/>
              <a:t>secondaries</a:t>
            </a:r>
            <a:r>
              <a:rPr lang="en-US" dirty="0" smtClean="0"/>
              <a:t>, transactional replication</a:t>
            </a:r>
          </a:p>
          <a:p>
            <a:pPr marL="0" indent="0">
              <a:buNone/>
            </a:pPr>
            <a:endParaRPr lang="en-US" dirty="0" smtClean="0"/>
          </a:p>
          <a:p>
            <a:r>
              <a:rPr lang="en-US" dirty="0" smtClean="0"/>
              <a:t>A few readers that write horrifically bad queries that tend to block others, and they only need a snapshot of the data as of 9AM this morning: log shipping, database mirroring snapshots</a:t>
            </a:r>
            <a:endParaRPr lang="en-US" dirty="0"/>
          </a:p>
        </p:txBody>
      </p:sp>
    </p:spTree>
    <p:extLst>
      <p:ext uri="{BB962C8B-B14F-4D97-AF65-F5344CB8AC3E}">
        <p14:creationId xmlns:p14="http://schemas.microsoft.com/office/powerpoint/2010/main" val="395559185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2" name="Title 1"/>
          <p:cNvSpPr>
            <a:spLocks noGrp="1"/>
          </p:cNvSpPr>
          <p:nvPr>
            <p:ph type="title"/>
          </p:nvPr>
        </p:nvSpPr>
        <p:spPr/>
        <p:txBody>
          <a:bodyPr/>
          <a:lstStyle/>
          <a:p>
            <a:r>
              <a:rPr lang="en-US" dirty="0" smtClean="0"/>
              <a:t>Wikipedia*</a:t>
            </a:r>
            <a:endParaRPr lang="en-US" dirty="0"/>
          </a:p>
        </p:txBody>
      </p:sp>
      <p:sp>
        <p:nvSpPr>
          <p:cNvPr id="3" name="TextBox 2"/>
          <p:cNvSpPr txBox="1"/>
          <p:nvPr/>
        </p:nvSpPr>
        <p:spPr bwMode="auto">
          <a:xfrm>
            <a:off x="685800" y="6248400"/>
            <a:ext cx="8077200" cy="381000"/>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 No, of course Wikipedia doesn’t run on Microsoft SQL Server, but let’s pretend.</a:t>
            </a:r>
            <a:endParaRPr lang="en-US" sz="1800" dirty="0">
              <a:solidFill>
                <a:srgbClr val="002060"/>
              </a:solidFill>
              <a:latin typeface="Tekton Pro" pitchFamily="34" charset="0"/>
            </a:endParaRPr>
          </a:p>
        </p:txBody>
      </p:sp>
    </p:spTree>
    <p:extLst>
      <p:ext uri="{BB962C8B-B14F-4D97-AF65-F5344CB8AC3E}">
        <p14:creationId xmlns:p14="http://schemas.microsoft.com/office/powerpoint/2010/main" val="290735559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911006081"/>
              </p:ext>
            </p:extLst>
          </p:nvPr>
        </p:nvGraphicFramePr>
        <p:xfrm>
          <a:off x="0" y="0"/>
          <a:ext cx="9143999" cy="7054962"/>
        </p:xfrm>
        <a:graphic>
          <a:graphicData uri="http://schemas.openxmlformats.org/drawingml/2006/table">
            <a:tbl>
              <a:tblPr firstRow="1" bandRow="1">
                <a:tableStyleId>{5C22544A-7EE6-4342-B048-85BDC9FD1C3A}</a:tableStyleId>
              </a:tblPr>
              <a:tblGrid>
                <a:gridCol w="2023009"/>
                <a:gridCol w="1786991"/>
                <a:gridCol w="1611663"/>
                <a:gridCol w="1942088"/>
                <a:gridCol w="1780248"/>
              </a:tblGrid>
              <a:tr h="487210">
                <a:tc>
                  <a:txBody>
                    <a:bodyPr/>
                    <a:lstStyle/>
                    <a:p>
                      <a:endParaRPr lang="en-US" sz="1600" dirty="0"/>
                    </a:p>
                  </a:txBody>
                  <a:tcPr/>
                </a:tc>
                <a:tc>
                  <a:txBody>
                    <a:bodyPr/>
                    <a:lstStyle/>
                    <a:p>
                      <a:pPr algn="ctr"/>
                      <a:r>
                        <a:rPr lang="en-US" sz="1600" dirty="0" smtClean="0"/>
                        <a:t>Main OLTP</a:t>
                      </a:r>
                      <a:br>
                        <a:rPr lang="en-US" sz="1600" dirty="0" smtClean="0"/>
                      </a:br>
                      <a:r>
                        <a:rPr lang="en-US" sz="1600" dirty="0" smtClean="0"/>
                        <a:t>(Users/Security)</a:t>
                      </a:r>
                      <a:endParaRPr lang="en-US" sz="1600" dirty="0"/>
                    </a:p>
                  </a:txBody>
                  <a:tcPr/>
                </a:tc>
                <a:tc>
                  <a:txBody>
                    <a:bodyPr/>
                    <a:lstStyle/>
                    <a:p>
                      <a:pPr algn="ctr"/>
                      <a:r>
                        <a:rPr lang="en-US" sz="1600" dirty="0" smtClean="0"/>
                        <a:t>Article</a:t>
                      </a:r>
                      <a:r>
                        <a:rPr lang="en-US" sz="1600" baseline="0" dirty="0" smtClean="0"/>
                        <a:t> Contents</a:t>
                      </a:r>
                      <a:endParaRPr lang="en-US" sz="1600" dirty="0"/>
                    </a:p>
                  </a:txBody>
                  <a:tcPr/>
                </a:tc>
                <a:tc>
                  <a:txBody>
                    <a:bodyPr/>
                    <a:lstStyle/>
                    <a:p>
                      <a:pPr algn="ctr"/>
                      <a:r>
                        <a:rPr lang="en-US" sz="1600" dirty="0" smtClean="0"/>
                        <a:t>Web Clicks</a:t>
                      </a:r>
                      <a:endParaRPr lang="en-US" sz="1600" dirty="0"/>
                    </a:p>
                  </a:txBody>
                  <a:tcPr/>
                </a:tc>
                <a:tc>
                  <a:txBody>
                    <a:bodyPr/>
                    <a:lstStyle/>
                    <a:p>
                      <a:pPr algn="ctr"/>
                      <a:r>
                        <a:rPr lang="en-US" sz="1600" dirty="0" smtClean="0"/>
                        <a:t>Web Click Analysis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0</a:t>
                      </a:r>
                      <a:endParaRPr lang="en-US" sz="1600" dirty="0"/>
                    </a:p>
                  </a:txBody>
                  <a:tcPr/>
                </a:tc>
                <a:tc>
                  <a:txBody>
                    <a:bodyPr/>
                    <a:lstStyle/>
                    <a:p>
                      <a:pPr algn="ctr"/>
                      <a:r>
                        <a:rPr lang="en-US" sz="1600" dirty="0" smtClean="0"/>
                        <a:t>1 day</a:t>
                      </a:r>
                      <a:endParaRPr lang="en-US" sz="1600" dirty="0"/>
                    </a:p>
                  </a:txBody>
                  <a:tcPr/>
                </a:tc>
                <a:tc>
                  <a:txBody>
                    <a:bodyPr/>
                    <a:lstStyle/>
                    <a:p>
                      <a:pPr algn="ctr"/>
                      <a:r>
                        <a:rPr lang="en-US" sz="1600" dirty="0" smtClean="0"/>
                        <a:t>1 day</a:t>
                      </a:r>
                      <a:endParaRPr lang="en-US" sz="1600" dirty="0"/>
                    </a:p>
                  </a:txBody>
                  <a:tcPr/>
                </a:tc>
                <a:tc>
                  <a:txBody>
                    <a:bodyPr/>
                    <a:lstStyle/>
                    <a:p>
                      <a:pPr algn="ctr"/>
                      <a:r>
                        <a:rPr lang="en-US" sz="1600" dirty="0" smtClean="0"/>
                        <a:t>(Unlimited,</a:t>
                      </a:r>
                      <a:r>
                        <a:rPr lang="en-US" sz="1600" baseline="0" dirty="0" smtClean="0"/>
                        <a:t> can reload from clicks)</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minute</a:t>
                      </a:r>
                      <a:endParaRPr lang="en-US" sz="1600" dirty="0"/>
                    </a:p>
                  </a:txBody>
                  <a:tcPr/>
                </a:tc>
                <a:tc>
                  <a:txBody>
                    <a:bodyPr/>
                    <a:lstStyle/>
                    <a:p>
                      <a:pPr algn="ctr"/>
                      <a:r>
                        <a:rPr lang="en-US" sz="1600" dirty="0" smtClean="0"/>
                        <a:t>1 minute</a:t>
                      </a:r>
                      <a:endParaRPr lang="en-US" sz="1600" dirty="0"/>
                    </a:p>
                  </a:txBody>
                  <a:tcPr/>
                </a:tc>
                <a:tc>
                  <a:txBody>
                    <a:bodyPr/>
                    <a:lstStyle/>
                    <a:p>
                      <a:pPr algn="ctr"/>
                      <a:r>
                        <a:rPr lang="en-US" sz="1600" dirty="0" smtClean="0"/>
                        <a:t>1</a:t>
                      </a:r>
                      <a:r>
                        <a:rPr lang="en-US" sz="1600" baseline="0" dirty="0" smtClean="0"/>
                        <a:t> minute</a:t>
                      </a:r>
                      <a:endParaRPr lang="en-US" sz="1600" dirty="0"/>
                    </a:p>
                  </a:txBody>
                  <a:tcPr/>
                </a:tc>
                <a:tc>
                  <a:txBody>
                    <a:bodyPr/>
                    <a:lstStyle/>
                    <a:p>
                      <a:pPr algn="ctr"/>
                      <a:r>
                        <a:rPr lang="en-US" sz="1600" dirty="0" smtClean="0"/>
                        <a:t>1 day</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servers</a:t>
                      </a:r>
                      <a:endParaRPr lang="en-US" sz="1600" dirty="0"/>
                    </a:p>
                  </a:txBody>
                  <a:tcPr/>
                </a:tc>
                <a:tc>
                  <a:txBody>
                    <a:bodyPr/>
                    <a:lstStyle/>
                    <a:p>
                      <a:pPr algn="ctr"/>
                      <a:r>
                        <a:rPr lang="en-US" sz="1600" dirty="0" smtClean="0"/>
                        <a:t>Web/app </a:t>
                      </a:r>
                      <a:br>
                        <a:rPr lang="en-US" sz="1600" dirty="0" smtClean="0"/>
                      </a:br>
                      <a:r>
                        <a:rPr lang="en-US" sz="1600" dirty="0" smtClean="0"/>
                        <a:t>servers</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SSIS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 point queries, insert/update/deletes</a:t>
                      </a:r>
                      <a:endParaRPr lang="en-US" sz="1600" dirty="0"/>
                    </a:p>
                  </a:txBody>
                  <a:tcPr/>
                </a:tc>
                <a:tc>
                  <a:txBody>
                    <a:bodyPr/>
                    <a:lstStyle/>
                    <a:p>
                      <a:pPr algn="ctr"/>
                      <a:r>
                        <a:rPr lang="en-US" sz="1600" dirty="0" smtClean="0"/>
                        <a:t>99% reads</a:t>
                      </a:r>
                      <a:endParaRPr lang="en-US" sz="1600" dirty="0"/>
                    </a:p>
                  </a:txBody>
                  <a:tcPr/>
                </a:tc>
                <a:tc>
                  <a:txBody>
                    <a:bodyPr/>
                    <a:lstStyle/>
                    <a:p>
                      <a:pPr algn="ctr"/>
                      <a:r>
                        <a:rPr lang="en-US" sz="1600" dirty="0" smtClean="0"/>
                        <a:t>99%</a:t>
                      </a:r>
                      <a:r>
                        <a:rPr lang="en-US" sz="1600" baseline="0" dirty="0" smtClean="0"/>
                        <a:t> writes</a:t>
                      </a:r>
                      <a:endParaRPr lang="en-US" sz="1600" dirty="0"/>
                    </a:p>
                  </a:txBody>
                  <a:tcPr/>
                </a:tc>
                <a:tc>
                  <a:txBody>
                    <a:bodyPr/>
                    <a:lstStyle/>
                    <a:p>
                      <a:pPr algn="ctr"/>
                      <a:r>
                        <a:rPr lang="en-US" sz="1600" dirty="0" smtClean="0"/>
                        <a:t>Loaded nightly in batches, then read with</a:t>
                      </a:r>
                      <a:r>
                        <a:rPr lang="en-US" sz="1600" baseline="0" dirty="0" smtClean="0"/>
                        <a:t> reports</a:t>
                      </a:r>
                      <a:endParaRPr lang="en-US" sz="1600" dirty="0"/>
                    </a:p>
                  </a:txBody>
                  <a:tcPr/>
                </a:tc>
              </a:tr>
              <a:tr h="929427">
                <a:tc>
                  <a:txBody>
                    <a:bodyPr/>
                    <a:lstStyle/>
                    <a:p>
                      <a:r>
                        <a:rPr lang="en-US" sz="1600" dirty="0" smtClean="0"/>
                        <a:t>Performance bottleneck</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Concurrent reads/writes</a:t>
                      </a:r>
                      <a:endParaRPr lang="en-US" sz="1600" dirty="0"/>
                    </a:p>
                  </a:txBody>
                  <a:tcPr/>
                </a:tc>
                <a:tc>
                  <a:txBody>
                    <a:bodyPr/>
                    <a:lstStyle/>
                    <a:p>
                      <a:pPr algn="ctr"/>
                      <a:r>
                        <a:rPr lang="en-US" sz="1600" dirty="0" smtClean="0"/>
                        <a:t>Lots</a:t>
                      </a:r>
                      <a:r>
                        <a:rPr lang="en-US" sz="1600" baseline="0" dirty="0" smtClean="0"/>
                        <a:t> of read connections</a:t>
                      </a:r>
                      <a:endParaRPr lang="en-US" sz="1600" dirty="0"/>
                    </a:p>
                  </a:txBody>
                  <a:tcPr/>
                </a:tc>
                <a:tc>
                  <a:txBody>
                    <a:bodyPr/>
                    <a:lstStyle/>
                    <a:p>
                      <a:pPr algn="ctr"/>
                      <a:r>
                        <a:rPr lang="en-US" sz="1600" dirty="0" smtClean="0"/>
                        <a:t>Transaction log writes</a:t>
                      </a:r>
                      <a:endParaRPr lang="en-US" sz="1600" dirty="0"/>
                    </a:p>
                  </a:txBody>
                  <a:tcPr/>
                </a:tc>
                <a:tc>
                  <a:txBody>
                    <a:bodyPr/>
                    <a:lstStyle/>
                    <a:p>
                      <a:pPr algn="ctr"/>
                      <a:r>
                        <a:rPr lang="en-US" sz="1600" dirty="0" smtClean="0"/>
                        <a:t>Storage reads b/c too large for RAM</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.01% per day</a:t>
                      </a:r>
                      <a:endParaRPr lang="en-US" sz="1600" dirty="0"/>
                    </a:p>
                  </a:txBody>
                  <a:tcPr/>
                </a:tc>
                <a:tc>
                  <a:txBody>
                    <a:bodyPr/>
                    <a:lstStyle/>
                    <a:p>
                      <a:pPr algn="ctr"/>
                      <a:r>
                        <a:rPr lang="en-US" sz="1600" dirty="0" smtClean="0"/>
                        <a:t>.01% per day</a:t>
                      </a:r>
                      <a:endParaRPr lang="en-US" sz="1600" dirty="0"/>
                    </a:p>
                  </a:txBody>
                  <a:tcPr/>
                </a:tc>
                <a:tc>
                  <a:txBody>
                    <a:bodyPr/>
                    <a:lstStyle/>
                    <a:p>
                      <a:pPr algn="ctr"/>
                      <a:r>
                        <a:rPr lang="en-US" sz="1600" dirty="0" smtClean="0"/>
                        <a:t>1% per day</a:t>
                      </a:r>
                      <a:endParaRPr lang="en-US" sz="1600" dirty="0"/>
                    </a:p>
                  </a:txBody>
                  <a:tcPr/>
                </a:tc>
                <a:tc>
                  <a:txBody>
                    <a:bodyPr/>
                    <a:lstStyle/>
                    <a:p>
                      <a:pPr algn="ctr"/>
                      <a:r>
                        <a:rPr lang="en-US" sz="1600" dirty="0" smtClean="0"/>
                        <a:t>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endParaRPr lang="en-US" sz="1600" dirty="0"/>
                    </a:p>
                  </a:txBody>
                  <a:tcPr/>
                </a:tc>
                <a:tc>
                  <a:txBody>
                    <a:bodyPr/>
                    <a:lstStyle/>
                    <a:p>
                      <a:pPr algn="ctr"/>
                      <a:r>
                        <a:rPr lang="en-US" sz="1600" dirty="0" smtClean="0"/>
                        <a:t>Text, XML</a:t>
                      </a:r>
                      <a:endParaRPr lang="en-US" sz="1600" dirty="0"/>
                    </a:p>
                  </a:txBody>
                  <a:tcPr/>
                </a:tc>
                <a:tc>
                  <a:txBody>
                    <a:bodyPr/>
                    <a:lstStyle/>
                    <a:p>
                      <a:pPr algn="ctr"/>
                      <a:r>
                        <a:rPr lang="en-US" sz="1600" dirty="0" smtClean="0"/>
                        <a:t>Relational, cubes</a:t>
                      </a:r>
                      <a:endParaRPr lang="en-US" sz="1600" dirty="0"/>
                    </a:p>
                  </a:txBody>
                  <a:tcPr/>
                </a:tc>
                <a:tc>
                  <a:txBody>
                    <a:bodyPr/>
                    <a:lstStyle/>
                    <a:p>
                      <a:pPr algn="ctr"/>
                      <a:r>
                        <a:rPr lang="en-US" sz="1600" dirty="0" smtClean="0"/>
                        <a:t>Relational, cubes</a:t>
                      </a:r>
                      <a:endParaRPr lang="en-US" sz="1600" dirty="0"/>
                    </a:p>
                  </a:txBody>
                  <a:tcPr/>
                </a:tc>
              </a:tr>
            </a:tbl>
          </a:graphicData>
        </a:graphic>
      </p:graphicFrame>
    </p:spTree>
    <p:extLst>
      <p:ext uri="{BB962C8B-B14F-4D97-AF65-F5344CB8AC3E}">
        <p14:creationId xmlns:p14="http://schemas.microsoft.com/office/powerpoint/2010/main" val="108331791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2" name="Title 1"/>
          <p:cNvSpPr>
            <a:spLocks noGrp="1"/>
          </p:cNvSpPr>
          <p:nvPr>
            <p:ph type="title"/>
          </p:nvPr>
        </p:nvSpPr>
        <p:spPr/>
        <p:txBody>
          <a:bodyPr/>
          <a:lstStyle/>
          <a:p>
            <a:r>
              <a:rPr lang="en-US" dirty="0" smtClean="0"/>
              <a:t>Amazon*</a:t>
            </a:r>
            <a:endParaRPr lang="en-US" dirty="0"/>
          </a:p>
        </p:txBody>
      </p:sp>
      <p:sp>
        <p:nvSpPr>
          <p:cNvPr id="3" name="TextBox 2"/>
          <p:cNvSpPr txBox="1"/>
          <p:nvPr/>
        </p:nvSpPr>
        <p:spPr bwMode="auto">
          <a:xfrm>
            <a:off x="685800" y="6248400"/>
            <a:ext cx="8077200" cy="381000"/>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 But first, a few words about “scale” and “real time data.”</a:t>
            </a:r>
            <a:endParaRPr lang="en-US" sz="1800" dirty="0">
              <a:solidFill>
                <a:srgbClr val="002060"/>
              </a:solidFill>
              <a:latin typeface="Tekton Pro" pitchFamily="34" charset="0"/>
            </a:endParaRPr>
          </a:p>
        </p:txBody>
      </p:sp>
    </p:spTree>
    <p:extLst>
      <p:ext uri="{BB962C8B-B14F-4D97-AF65-F5344CB8AC3E}">
        <p14:creationId xmlns:p14="http://schemas.microsoft.com/office/powerpoint/2010/main" val="130872883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37041" cy="5943600"/>
          </a:xfrm>
          <a:prstGeom prst="rect">
            <a:avLst/>
          </a:prstGeom>
        </p:spPr>
      </p:pic>
      <p:sp>
        <p:nvSpPr>
          <p:cNvPr id="10" name="Donut 9"/>
          <p:cNvSpPr/>
          <p:nvPr/>
        </p:nvSpPr>
        <p:spPr bwMode="auto">
          <a:xfrm>
            <a:off x="2819400" y="2895600"/>
            <a:ext cx="2362200" cy="990600"/>
          </a:xfrm>
          <a:prstGeom prst="donu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323841255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950618696"/>
              </p:ext>
            </p:extLst>
          </p:nvPr>
        </p:nvGraphicFramePr>
        <p:xfrm>
          <a:off x="0" y="0"/>
          <a:ext cx="9143999" cy="6949909"/>
        </p:xfrm>
        <a:graphic>
          <a:graphicData uri="http://schemas.openxmlformats.org/drawingml/2006/table">
            <a:tbl>
              <a:tblPr firstRow="1" bandRow="1">
                <a:tableStyleId>{5C22544A-7EE6-4342-B048-85BDC9FD1C3A}</a:tableStyleId>
              </a:tblPr>
              <a:tblGrid>
                <a:gridCol w="2023009"/>
                <a:gridCol w="1699327"/>
                <a:gridCol w="1699327"/>
                <a:gridCol w="1893537"/>
                <a:gridCol w="1828799"/>
              </a:tblGrid>
              <a:tr h="487210">
                <a:tc>
                  <a:txBody>
                    <a:bodyPr/>
                    <a:lstStyle/>
                    <a:p>
                      <a:endParaRPr lang="en-US" sz="1600" dirty="0"/>
                    </a:p>
                  </a:txBody>
                  <a:tcPr/>
                </a:tc>
                <a:tc>
                  <a:txBody>
                    <a:bodyPr/>
                    <a:lstStyle/>
                    <a:p>
                      <a:pPr algn="ctr"/>
                      <a:r>
                        <a:rPr lang="en-US" sz="1600" dirty="0" smtClean="0"/>
                        <a:t>Main</a:t>
                      </a:r>
                      <a:r>
                        <a:rPr lang="en-US" sz="1600" baseline="0" dirty="0" smtClean="0"/>
                        <a:t> OLTP (Orders)</a:t>
                      </a:r>
                      <a:endParaRPr lang="en-US" sz="1600" dirty="0"/>
                    </a:p>
                  </a:txBody>
                  <a:tcPr/>
                </a:tc>
                <a:tc>
                  <a:txBody>
                    <a:bodyPr/>
                    <a:lstStyle/>
                    <a:p>
                      <a:pPr algn="ctr"/>
                      <a:r>
                        <a:rPr lang="en-US" sz="1600" dirty="0" smtClean="0"/>
                        <a:t>Product Catalog</a:t>
                      </a:r>
                      <a:endParaRPr lang="en-US" sz="1600" dirty="0"/>
                    </a:p>
                  </a:txBody>
                  <a:tcPr/>
                </a:tc>
                <a:tc>
                  <a:txBody>
                    <a:bodyPr/>
                    <a:lstStyle/>
                    <a:p>
                      <a:pPr algn="ctr"/>
                      <a:r>
                        <a:rPr lang="en-US" sz="1600" dirty="0" smtClean="0"/>
                        <a:t>Inventory</a:t>
                      </a:r>
                      <a:endParaRPr lang="en-US" sz="1600" dirty="0"/>
                    </a:p>
                  </a:txBody>
                  <a:tcPr/>
                </a:tc>
                <a:tc>
                  <a:txBody>
                    <a:bodyPr/>
                    <a:lstStyle/>
                    <a:p>
                      <a:pPr algn="ctr"/>
                      <a:r>
                        <a:rPr lang="en-US" sz="1600" dirty="0" smtClean="0"/>
                        <a:t>Shopping carts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0</a:t>
                      </a:r>
                      <a:endParaRPr lang="en-US" sz="1600" dirty="0"/>
                    </a:p>
                  </a:txBody>
                  <a:tcPr/>
                </a:tc>
                <a:tc>
                  <a:txBody>
                    <a:bodyPr/>
                    <a:lstStyle/>
                    <a:p>
                      <a:pPr algn="ctr"/>
                      <a:r>
                        <a:rPr lang="en-US" sz="1600" dirty="0" smtClean="0"/>
                        <a:t>1 day (can regenerate from source, partners)</a:t>
                      </a:r>
                      <a:endParaRPr lang="en-US" sz="1600" dirty="0"/>
                    </a:p>
                  </a:txBody>
                  <a:tcPr/>
                </a:tc>
                <a:tc>
                  <a:txBody>
                    <a:bodyPr/>
                    <a:lstStyle/>
                    <a:p>
                      <a:pPr algn="ctr"/>
                      <a:r>
                        <a:rPr lang="en-US" sz="1600" dirty="0" smtClean="0"/>
                        <a:t>?</a:t>
                      </a:r>
                      <a:endParaRPr lang="en-US" sz="1600" dirty="0"/>
                    </a:p>
                  </a:txBody>
                  <a:tcPr/>
                </a:tc>
                <a:tc>
                  <a:txBody>
                    <a:bodyPr/>
                    <a:lstStyle/>
                    <a:p>
                      <a:pPr algn="ctr"/>
                      <a:r>
                        <a:rPr lang="en-US" sz="1600" dirty="0" smtClean="0"/>
                        <a:t>Unlimited</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0</a:t>
                      </a:r>
                      <a:endParaRPr lang="en-US" sz="1600" dirty="0"/>
                    </a:p>
                  </a:txBody>
                  <a:tcPr/>
                </a:tc>
                <a:tc>
                  <a:txBody>
                    <a:bodyPr/>
                    <a:lstStyle/>
                    <a:p>
                      <a:pPr algn="ctr"/>
                      <a:r>
                        <a:rPr lang="en-US" sz="1600" dirty="0" smtClean="0"/>
                        <a:t>0</a:t>
                      </a:r>
                      <a:endParaRPr lang="en-US" sz="1600" dirty="0"/>
                    </a:p>
                  </a:txBody>
                  <a:tcPr/>
                </a:tc>
                <a:tc>
                  <a:txBody>
                    <a:bodyPr/>
                    <a:lstStyle/>
                    <a:p>
                      <a:pPr algn="ctr"/>
                      <a:r>
                        <a:rPr lang="en-US" sz="1600" dirty="0" smtClean="0"/>
                        <a:t>1 hour (assume all items are in stock)</a:t>
                      </a:r>
                      <a:endParaRPr lang="en-US" sz="1600" dirty="0"/>
                    </a:p>
                  </a:txBody>
                  <a:tcPr/>
                </a:tc>
                <a:tc>
                  <a:txBody>
                    <a:bodyPr/>
                    <a:lstStyle/>
                    <a:p>
                      <a:pPr algn="ctr"/>
                      <a:r>
                        <a:rPr lang="en-US" sz="1600" dirty="0" smtClean="0"/>
                        <a:t>0</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servers</a:t>
                      </a:r>
                      <a:endParaRPr lang="en-US" sz="1600" dirty="0"/>
                    </a:p>
                  </a:txBody>
                  <a:tcPr/>
                </a:tc>
                <a:tc>
                  <a:txBody>
                    <a:bodyPr/>
                    <a:lstStyle/>
                    <a:p>
                      <a:pPr algn="ctr"/>
                      <a:r>
                        <a:rPr lang="en-US" sz="1600" dirty="0" smtClean="0"/>
                        <a:t>Produced</a:t>
                      </a:r>
                      <a:r>
                        <a:rPr lang="en-US" sz="1600" baseline="0" dirty="0" smtClean="0"/>
                        <a:t> by ETL, consumed by web servers</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 point queries, inserts</a:t>
                      </a:r>
                      <a:r>
                        <a:rPr lang="en-US" sz="1600" baseline="0" dirty="0" smtClean="0"/>
                        <a:t> only</a:t>
                      </a:r>
                      <a:endParaRPr lang="en-US" sz="1600" dirty="0"/>
                    </a:p>
                  </a:txBody>
                  <a:tcPr/>
                </a:tc>
                <a:tc>
                  <a:txBody>
                    <a:bodyPr/>
                    <a:lstStyle/>
                    <a:p>
                      <a:pPr algn="ctr"/>
                      <a:r>
                        <a:rPr lang="en-US" sz="1600" dirty="0" smtClean="0"/>
                        <a:t>99.999%</a:t>
                      </a:r>
                      <a:r>
                        <a:rPr lang="en-US" sz="1600" baseline="0" dirty="0" smtClean="0"/>
                        <a:t> reads</a:t>
                      </a:r>
                      <a:endParaRPr lang="en-US" sz="1600" dirty="0"/>
                    </a:p>
                  </a:txBody>
                  <a:tcPr/>
                </a:tc>
                <a:tc>
                  <a:txBody>
                    <a:bodyPr/>
                    <a:lstStyle/>
                    <a:p>
                      <a:pPr algn="ctr"/>
                      <a:r>
                        <a:rPr lang="en-US" sz="1600" dirty="0" smtClean="0"/>
                        <a:t>Small</a:t>
                      </a:r>
                      <a:r>
                        <a:rPr lang="en-US" sz="1600" baseline="0" dirty="0" smtClean="0"/>
                        <a:t> point queries, readers/updaters</a:t>
                      </a:r>
                      <a:endParaRPr lang="en-US" sz="1600" dirty="0"/>
                    </a:p>
                  </a:txBody>
                  <a:tcPr/>
                </a:tc>
                <a:tc>
                  <a:txBody>
                    <a:bodyPr/>
                    <a:lstStyle/>
                    <a:p>
                      <a:pPr algn="ctr"/>
                      <a:r>
                        <a:rPr lang="en-US" sz="1600" dirty="0" smtClean="0"/>
                        <a:t>Small</a:t>
                      </a:r>
                      <a:r>
                        <a:rPr lang="en-US" sz="1600" baseline="0" dirty="0" smtClean="0"/>
                        <a:t> point queries, readers/inserts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Transaction log</a:t>
                      </a:r>
                      <a:r>
                        <a:rPr lang="en-US" sz="1600" baseline="0" dirty="0" smtClean="0"/>
                        <a:t> writes</a:t>
                      </a:r>
                      <a:endParaRPr lang="en-US" sz="1600" dirty="0"/>
                    </a:p>
                  </a:txBody>
                  <a:tcPr/>
                </a:tc>
                <a:tc>
                  <a:txBody>
                    <a:bodyPr/>
                    <a:lstStyle/>
                    <a:p>
                      <a:pPr algn="ctr"/>
                      <a:r>
                        <a:rPr lang="en-US" sz="1600" dirty="0" smtClean="0"/>
                        <a:t>Many</a:t>
                      </a:r>
                      <a:r>
                        <a:rPr lang="en-US" sz="1600" baseline="0" dirty="0" smtClean="0"/>
                        <a:t> concurrent readers</a:t>
                      </a:r>
                      <a:endParaRPr lang="en-US" sz="1600" dirty="0"/>
                    </a:p>
                  </a:txBody>
                  <a:tcPr/>
                </a:tc>
                <a:tc>
                  <a:txBody>
                    <a:bodyPr/>
                    <a:lstStyle/>
                    <a:p>
                      <a:pPr algn="ctr"/>
                      <a:r>
                        <a:rPr lang="en-US" sz="1600" dirty="0" smtClean="0"/>
                        <a:t>Many concurrent readers</a:t>
                      </a:r>
                      <a:endParaRPr lang="en-US" sz="1600" dirty="0"/>
                    </a:p>
                  </a:txBody>
                  <a:tcPr/>
                </a:tc>
                <a:tc>
                  <a:txBody>
                    <a:bodyPr/>
                    <a:lstStyle/>
                    <a:p>
                      <a:pPr algn="ctr"/>
                      <a:r>
                        <a:rPr lang="en-US" sz="1600" dirty="0" smtClean="0"/>
                        <a:t>Transaction log</a:t>
                      </a:r>
                      <a:r>
                        <a:rPr lang="en-US" sz="1600" baseline="0" dirty="0" smtClean="0"/>
                        <a:t> 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c>
                  <a:txBody>
                    <a:bodyPr/>
                    <a:lstStyle/>
                    <a:p>
                      <a:pPr algn="ctr"/>
                      <a:r>
                        <a:rPr lang="en-US" sz="1600" dirty="0" smtClean="0"/>
                        <a:t>1% per day</a:t>
                      </a:r>
                      <a:endParaRPr lang="en-US" sz="1600" dirty="0"/>
                    </a:p>
                  </a:txBody>
                  <a:tcPr/>
                </a:tc>
                <a:tc>
                  <a:txBody>
                    <a:bodyPr/>
                    <a:lstStyle/>
                    <a:p>
                      <a:pPr algn="ctr"/>
                      <a:r>
                        <a:rPr lang="en-US" sz="1600" dirty="0" smtClean="0"/>
                        <a:t>100% per day</a:t>
                      </a:r>
                      <a:endParaRPr lang="en-US" sz="1600" dirty="0"/>
                    </a:p>
                  </a:txBody>
                  <a:tcPr/>
                </a:tc>
                <a:tc>
                  <a:txBody>
                    <a:bodyPr/>
                    <a:lstStyle/>
                    <a:p>
                      <a:pPr algn="ctr"/>
                      <a:r>
                        <a:rPr lang="en-US" sz="1600" dirty="0" smtClean="0"/>
                        <a:t>100%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endParaRPr lang="en-US" sz="1600" dirty="0"/>
                    </a:p>
                  </a:txBody>
                  <a:tcPr/>
                </a:tc>
                <a:tc>
                  <a:txBody>
                    <a:bodyPr/>
                    <a:lstStyle/>
                    <a:p>
                      <a:pPr algn="ctr"/>
                      <a:r>
                        <a:rPr lang="en-US" sz="1600" dirty="0" smtClean="0"/>
                        <a:t>XML</a:t>
                      </a:r>
                      <a:endParaRPr lang="en-US" sz="1600" dirty="0"/>
                    </a:p>
                  </a:txBody>
                  <a:tcPr/>
                </a:tc>
                <a:tc>
                  <a:txBody>
                    <a:bodyPr/>
                    <a:lstStyle/>
                    <a:p>
                      <a:pPr algn="ctr"/>
                      <a:r>
                        <a:rPr lang="en-US" sz="1600" dirty="0" smtClean="0"/>
                        <a:t>Relational</a:t>
                      </a:r>
                      <a:r>
                        <a:rPr lang="en-US" sz="1600" baseline="0" dirty="0" smtClean="0"/>
                        <a:t> or XML</a:t>
                      </a:r>
                      <a:endParaRPr lang="en-US" sz="1600" dirty="0"/>
                    </a:p>
                  </a:txBody>
                  <a:tcPr/>
                </a:tc>
                <a:tc>
                  <a:txBody>
                    <a:bodyPr/>
                    <a:lstStyle/>
                    <a:p>
                      <a:pPr algn="ctr"/>
                      <a:r>
                        <a:rPr lang="en-US" sz="1600" dirty="0" smtClean="0"/>
                        <a:t>Relational or XML</a:t>
                      </a:r>
                      <a:endParaRPr lang="en-US" sz="1600" dirty="0"/>
                    </a:p>
                  </a:txBody>
                  <a:tcPr/>
                </a:tc>
              </a:tr>
            </a:tbl>
          </a:graphicData>
        </a:graphic>
      </p:graphicFrame>
    </p:spTree>
    <p:extLst>
      <p:ext uri="{BB962C8B-B14F-4D97-AF65-F5344CB8AC3E}">
        <p14:creationId xmlns:p14="http://schemas.microsoft.com/office/powerpoint/2010/main" val="4089639090"/>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2" name="Title 1"/>
          <p:cNvSpPr>
            <a:spLocks noGrp="1"/>
          </p:cNvSpPr>
          <p:nvPr>
            <p:ph type="title"/>
          </p:nvPr>
        </p:nvSpPr>
        <p:spPr/>
        <p:txBody>
          <a:bodyPr/>
          <a:lstStyle/>
          <a:p>
            <a:r>
              <a:rPr lang="en-US" dirty="0" smtClean="0"/>
              <a:t>Hotel Survey Company</a:t>
            </a:r>
            <a:endParaRPr lang="en-US" dirty="0"/>
          </a:p>
        </p:txBody>
      </p:sp>
    </p:spTree>
    <p:extLst>
      <p:ext uri="{BB962C8B-B14F-4D97-AF65-F5344CB8AC3E}">
        <p14:creationId xmlns:p14="http://schemas.microsoft.com/office/powerpoint/2010/main" val="77923118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Hotel survey company</a:t>
            </a:r>
            <a:endParaRPr lang="en-US" dirty="0"/>
          </a:p>
        </p:txBody>
      </p:sp>
      <p:sp>
        <p:nvSpPr>
          <p:cNvPr id="5" name="Text Placeholder 4"/>
          <p:cNvSpPr>
            <a:spLocks noGrp="1"/>
          </p:cNvSpPr>
          <p:nvPr>
            <p:ph type="body" idx="1"/>
          </p:nvPr>
        </p:nvSpPr>
        <p:spPr/>
        <p:txBody>
          <a:bodyPr/>
          <a:lstStyle/>
          <a:p>
            <a:r>
              <a:rPr lang="en-US" dirty="0" smtClean="0"/>
              <a:t>Hotel managers design the guest feedback questions to ask</a:t>
            </a:r>
          </a:p>
          <a:p>
            <a:r>
              <a:rPr lang="en-US" dirty="0" smtClean="0"/>
              <a:t>Hotels export their list of guests every night and we import it</a:t>
            </a:r>
          </a:p>
          <a:p>
            <a:endParaRPr lang="en-US" dirty="0" smtClean="0"/>
          </a:p>
          <a:p>
            <a:r>
              <a:rPr lang="en-US" dirty="0" smtClean="0"/>
              <a:t>We email the guests a link to their customized survey</a:t>
            </a:r>
          </a:p>
          <a:p>
            <a:r>
              <a:rPr lang="en-US" dirty="0" smtClean="0"/>
              <a:t>Guest takes the survey</a:t>
            </a:r>
          </a:p>
          <a:p>
            <a:endParaRPr lang="en-US" dirty="0" smtClean="0"/>
          </a:p>
          <a:p>
            <a:r>
              <a:rPr lang="en-US" dirty="0" smtClean="0"/>
              <a:t>We work on the comments (translation, sentiment analysis)</a:t>
            </a:r>
          </a:p>
          <a:p>
            <a:endParaRPr lang="en-US" dirty="0" smtClean="0"/>
          </a:p>
          <a:p>
            <a:r>
              <a:rPr lang="en-US" dirty="0" smtClean="0"/>
              <a:t>We alert the hotel managers on truly bad comments that need help</a:t>
            </a:r>
          </a:p>
          <a:p>
            <a:endParaRPr lang="en-US" dirty="0" smtClean="0"/>
          </a:p>
          <a:p>
            <a:r>
              <a:rPr lang="en-US" dirty="0" smtClean="0"/>
              <a:t>Hotel managers can analyze their survey feedback over time</a:t>
            </a:r>
            <a:endParaRPr lang="en-US" dirty="0"/>
          </a:p>
        </p:txBody>
      </p:sp>
    </p:spTree>
    <p:extLst>
      <p:ext uri="{BB962C8B-B14F-4D97-AF65-F5344CB8AC3E}">
        <p14:creationId xmlns:p14="http://schemas.microsoft.com/office/powerpoint/2010/main" val="383758019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059376638"/>
              </p:ext>
            </p:extLst>
          </p:nvPr>
        </p:nvGraphicFramePr>
        <p:xfrm>
          <a:off x="0" y="1"/>
          <a:ext cx="3962400" cy="6881454"/>
        </p:xfrm>
        <a:graphic>
          <a:graphicData uri="http://schemas.openxmlformats.org/drawingml/2006/table">
            <a:tbl>
              <a:tblPr firstRow="1" bandRow="1">
                <a:tableStyleId>{5C22544A-7EE6-4342-B048-85BDC9FD1C3A}</a:tableStyleId>
              </a:tblPr>
              <a:tblGrid>
                <a:gridCol w="2023009"/>
                <a:gridCol w="1939391"/>
              </a:tblGrid>
              <a:tr h="874771">
                <a:tc>
                  <a:txBody>
                    <a:bodyPr/>
                    <a:lstStyle/>
                    <a:p>
                      <a:endParaRPr lang="en-US" sz="1600" dirty="0"/>
                    </a:p>
                  </a:txBody>
                  <a:tcPr/>
                </a:tc>
                <a:tc>
                  <a:txBody>
                    <a:bodyPr/>
                    <a:lstStyle/>
                    <a:p>
                      <a:pPr algn="ctr"/>
                      <a:r>
                        <a:rPr lang="en-US" sz="1600" dirty="0" smtClean="0"/>
                        <a:t>Main OLTP</a:t>
                      </a:r>
                      <a:br>
                        <a:rPr lang="en-US" sz="1600" dirty="0" smtClean="0"/>
                      </a:br>
                      <a:r>
                        <a:rPr lang="en-US" sz="1600" dirty="0" smtClean="0"/>
                        <a:t>(The Database)</a:t>
                      </a:r>
                      <a:endParaRPr lang="en-US" sz="1600" dirty="0"/>
                    </a:p>
                  </a:txBody>
                  <a:tcPr/>
                </a:tc>
              </a:tr>
              <a:tr h="890536">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1</a:t>
                      </a:r>
                      <a:r>
                        <a:rPr lang="en-US" sz="1600" baseline="0" dirty="0" smtClean="0"/>
                        <a:t> minute</a:t>
                      </a:r>
                      <a:endParaRPr lang="en-US" sz="1600" dirty="0"/>
                    </a:p>
                  </a:txBody>
                  <a:tcPr/>
                </a:tc>
              </a:tr>
              <a:tr h="840328">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minute</a:t>
                      </a:r>
                      <a:endParaRPr lang="en-US" sz="1600" dirty="0"/>
                    </a:p>
                  </a:txBody>
                  <a:tcPr/>
                </a:tc>
              </a:tr>
              <a:tr h="890536">
                <a:tc>
                  <a:txBody>
                    <a:bodyPr/>
                    <a:lstStyle/>
                    <a:p>
                      <a:r>
                        <a:rPr lang="en-US" sz="1600" dirty="0" smtClean="0"/>
                        <a:t>Data producers/consumers location</a:t>
                      </a:r>
                      <a:endParaRPr lang="en-US" sz="1600" dirty="0"/>
                    </a:p>
                  </a:txBody>
                  <a:tcPr/>
                </a:tc>
                <a:tc>
                  <a:txBody>
                    <a:bodyPr/>
                    <a:lstStyle/>
                    <a:p>
                      <a:pPr algn="ctr"/>
                      <a:r>
                        <a:rPr lang="en-US" sz="1600" dirty="0" smtClean="0"/>
                        <a:t>Web/app servers, ETL processes</a:t>
                      </a:r>
                      <a:endParaRPr lang="en-US" sz="1600" dirty="0"/>
                    </a:p>
                  </a:txBody>
                  <a:tcPr/>
                </a:tc>
              </a:tr>
              <a:tr h="1043346">
                <a:tc>
                  <a:txBody>
                    <a:bodyPr/>
                    <a:lstStyle/>
                    <a:p>
                      <a:r>
                        <a:rPr lang="en-US" sz="1600" dirty="0" smtClean="0"/>
                        <a:t>How it’s queried</a:t>
                      </a:r>
                      <a:endParaRPr lang="en-US" sz="1600" dirty="0"/>
                    </a:p>
                  </a:txBody>
                  <a:tcPr/>
                </a:tc>
                <a:tc>
                  <a:txBody>
                    <a:bodyPr/>
                    <a:lstStyle/>
                    <a:p>
                      <a:pPr algn="ctr"/>
                      <a:r>
                        <a:rPr lang="en-US" sz="1600" dirty="0" smtClean="0"/>
                        <a:t>Small point queries, insert/update/deletes, plus analytical</a:t>
                      </a:r>
                      <a:r>
                        <a:rPr lang="en-US" sz="1600" baseline="0" dirty="0" smtClean="0"/>
                        <a:t> reports</a:t>
                      </a:r>
                      <a:endParaRPr lang="en-US" sz="1600" dirty="0"/>
                    </a:p>
                  </a:txBody>
                  <a:tcPr/>
                </a:tc>
              </a:tr>
              <a:tr h="862575">
                <a:tc>
                  <a:txBody>
                    <a:bodyPr/>
                    <a:lstStyle/>
                    <a:p>
                      <a:r>
                        <a:rPr lang="en-US" sz="1600" dirty="0" smtClean="0"/>
                        <a:t>Performance bottleneck</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Many: locking, reads, transaction log writes</a:t>
                      </a:r>
                      <a:endParaRPr lang="en-US" sz="1600" dirty="0"/>
                    </a:p>
                  </a:txBody>
                  <a:tcPr/>
                </a:tc>
              </a:tr>
              <a:tr h="840328">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r>
              <a:tr h="615580">
                <a:tc>
                  <a:txBody>
                    <a:bodyPr/>
                    <a:lstStyle/>
                    <a:p>
                      <a:r>
                        <a:rPr lang="en-US" sz="1600" dirty="0" smtClean="0"/>
                        <a:t>Type of data, </a:t>
                      </a:r>
                      <a:br>
                        <a:rPr lang="en-US" sz="1600" dirty="0" smtClean="0"/>
                      </a:br>
                      <a:r>
                        <a:rPr lang="en-US" sz="1600" dirty="0" smtClean="0"/>
                        <a:t>natural home</a:t>
                      </a:r>
                      <a:endParaRPr lang="en-US" sz="1600" dirty="0"/>
                    </a:p>
                  </a:txBody>
                  <a:tcPr/>
                </a:tc>
                <a:tc>
                  <a:txBody>
                    <a:bodyPr/>
                    <a:lstStyle/>
                    <a:p>
                      <a:pPr algn="ctr"/>
                      <a:r>
                        <a:rPr lang="en-US" sz="1600" dirty="0" smtClean="0"/>
                        <a:t>Everything!</a:t>
                      </a:r>
                      <a:endParaRPr lang="en-US" sz="1600" dirty="0"/>
                    </a:p>
                  </a:txBody>
                  <a:tcPr/>
                </a:tc>
              </a:tr>
            </a:tbl>
          </a:graphicData>
        </a:graphic>
      </p:graphicFrame>
    </p:spTree>
    <p:extLst>
      <p:ext uri="{BB962C8B-B14F-4D97-AF65-F5344CB8AC3E}">
        <p14:creationId xmlns:p14="http://schemas.microsoft.com/office/powerpoint/2010/main" val="320776629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447212287"/>
              </p:ext>
            </p:extLst>
          </p:nvPr>
        </p:nvGraphicFramePr>
        <p:xfrm>
          <a:off x="0" y="0"/>
          <a:ext cx="9143999" cy="6857999"/>
        </p:xfrm>
        <a:graphic>
          <a:graphicData uri="http://schemas.openxmlformats.org/drawingml/2006/table">
            <a:tbl>
              <a:tblPr firstRow="1" bandRow="1">
                <a:tableStyleId>{5C22544A-7EE6-4342-B048-85BDC9FD1C3A}</a:tableStyleId>
              </a:tblPr>
              <a:tblGrid>
                <a:gridCol w="2023009"/>
                <a:gridCol w="1939391"/>
                <a:gridCol w="1676400"/>
                <a:gridCol w="1724951"/>
                <a:gridCol w="1780248"/>
              </a:tblGrid>
              <a:tr h="894436">
                <a:tc>
                  <a:txBody>
                    <a:bodyPr/>
                    <a:lstStyle/>
                    <a:p>
                      <a:endParaRPr lang="en-US" sz="1600" dirty="0"/>
                    </a:p>
                  </a:txBody>
                  <a:tcPr/>
                </a:tc>
                <a:tc>
                  <a:txBody>
                    <a:bodyPr/>
                    <a:lstStyle/>
                    <a:p>
                      <a:pPr algn="ctr"/>
                      <a:r>
                        <a:rPr lang="en-US" sz="1600" dirty="0" smtClean="0"/>
                        <a:t>Main OLTP</a:t>
                      </a:r>
                      <a:br>
                        <a:rPr lang="en-US" sz="1600" dirty="0" smtClean="0"/>
                      </a:br>
                      <a:r>
                        <a:rPr lang="en-US" sz="1600" dirty="0" smtClean="0"/>
                        <a:t>(Hotels,</a:t>
                      </a:r>
                      <a:r>
                        <a:rPr lang="en-US" sz="1600" baseline="0" dirty="0" smtClean="0"/>
                        <a:t> Guests, Surveys</a:t>
                      </a:r>
                      <a:r>
                        <a:rPr lang="en-US" sz="1600" dirty="0" smtClean="0"/>
                        <a:t>)</a:t>
                      </a:r>
                      <a:endParaRPr lang="en-US" sz="1600" dirty="0"/>
                    </a:p>
                  </a:txBody>
                  <a:tcPr/>
                </a:tc>
                <a:tc>
                  <a:txBody>
                    <a:bodyPr/>
                    <a:lstStyle/>
                    <a:p>
                      <a:pPr algn="ctr"/>
                      <a:r>
                        <a:rPr lang="en-US" sz="1600" baseline="0" dirty="0" smtClean="0"/>
                        <a:t>Survey Servers (Emails, Questions)</a:t>
                      </a:r>
                      <a:endParaRPr lang="en-US" sz="1600" dirty="0"/>
                    </a:p>
                  </a:txBody>
                  <a:tcPr/>
                </a:tc>
                <a:tc>
                  <a:txBody>
                    <a:bodyPr/>
                    <a:lstStyle/>
                    <a:p>
                      <a:pPr algn="ctr"/>
                      <a:r>
                        <a:rPr lang="en-US" sz="1600" dirty="0" smtClean="0"/>
                        <a:t>Survey </a:t>
                      </a:r>
                      <a:br>
                        <a:rPr lang="en-US" sz="1600" dirty="0" smtClean="0"/>
                      </a:br>
                      <a:r>
                        <a:rPr lang="en-US" sz="1600" dirty="0" smtClean="0"/>
                        <a:t>Answers</a:t>
                      </a:r>
                      <a:endParaRPr lang="en-US" sz="1600" dirty="0"/>
                    </a:p>
                  </a:txBody>
                  <a:tcPr/>
                </a:tc>
                <a:tc>
                  <a:txBody>
                    <a:bodyPr/>
                    <a:lstStyle/>
                    <a:p>
                      <a:pPr algn="ctr"/>
                      <a:r>
                        <a:rPr lang="en-US" sz="1600" dirty="0" smtClean="0"/>
                        <a:t>Hotel </a:t>
                      </a:r>
                      <a:br>
                        <a:rPr lang="en-US" sz="1600" dirty="0" smtClean="0"/>
                      </a:br>
                      <a:r>
                        <a:rPr lang="en-US" sz="1600" dirty="0" smtClean="0"/>
                        <a:t>Reports</a:t>
                      </a:r>
                      <a:endParaRPr lang="en-US" sz="1600" dirty="0"/>
                    </a:p>
                  </a:txBody>
                  <a:tcPr/>
                </a:tc>
              </a:tr>
              <a:tr h="910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1</a:t>
                      </a:r>
                      <a:r>
                        <a:rPr lang="en-US" sz="1600" baseline="0" dirty="0" smtClean="0"/>
                        <a:t> minute</a:t>
                      </a:r>
                      <a:endParaRPr lang="en-US" sz="1600" dirty="0"/>
                    </a:p>
                  </a:txBody>
                  <a:tcPr/>
                </a:tc>
                <a:tc>
                  <a:txBody>
                    <a:bodyPr/>
                    <a:lstStyle/>
                    <a:p>
                      <a:pPr algn="ctr"/>
                      <a:r>
                        <a:rPr lang="en-US" sz="1600" dirty="0" smtClean="0"/>
                        <a:t>(Unlimited,</a:t>
                      </a:r>
                      <a:r>
                        <a:rPr lang="en-US" sz="1600" baseline="0" dirty="0" smtClean="0"/>
                        <a:t> can reload from OLTP)</a:t>
                      </a:r>
                      <a:endParaRPr lang="en-US" sz="1600" dirty="0"/>
                    </a:p>
                  </a:txBody>
                  <a:tcPr/>
                </a:tc>
                <a:tc>
                  <a:txBody>
                    <a:bodyPr/>
                    <a:lstStyle/>
                    <a:p>
                      <a:pPr algn="ctr"/>
                      <a:r>
                        <a:rPr lang="en-US" sz="1600" dirty="0" smtClean="0"/>
                        <a:t>1 minute</a:t>
                      </a:r>
                      <a:endParaRPr lang="en-US" sz="1600" dirty="0"/>
                    </a:p>
                  </a:txBody>
                  <a:tcPr/>
                </a:tc>
                <a:tc>
                  <a:txBody>
                    <a:bodyPr/>
                    <a:lstStyle/>
                    <a:p>
                      <a:pPr algn="ctr"/>
                      <a:r>
                        <a:rPr lang="en-US" sz="1600" dirty="0" smtClean="0"/>
                        <a:t>(Unlimited,</a:t>
                      </a:r>
                      <a:r>
                        <a:rPr lang="en-US" sz="1600" baseline="0" dirty="0" smtClean="0"/>
                        <a:t> can reload from OLTP answers)</a:t>
                      </a:r>
                      <a:endParaRPr lang="en-US" sz="1600" dirty="0"/>
                    </a:p>
                  </a:txBody>
                  <a:tcPr/>
                </a:tc>
              </a:tr>
              <a:tr h="859218">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day (as long as people can still take surveys)</a:t>
                      </a:r>
                      <a:endParaRPr lang="en-US" sz="1600" dirty="0"/>
                    </a:p>
                  </a:txBody>
                  <a:tcPr/>
                </a:tc>
                <a:tc>
                  <a:txBody>
                    <a:bodyPr/>
                    <a:lstStyle/>
                    <a:p>
                      <a:pPr algn="ctr"/>
                      <a:r>
                        <a:rPr lang="en-US" sz="1600" dirty="0" smtClean="0"/>
                        <a:t>1 minute</a:t>
                      </a:r>
                      <a:endParaRPr lang="en-US" sz="1600" dirty="0"/>
                    </a:p>
                  </a:txBody>
                  <a:tcPr/>
                </a:tc>
                <a:tc>
                  <a:txBody>
                    <a:bodyPr/>
                    <a:lstStyle/>
                    <a:p>
                      <a:pPr algn="ctr"/>
                      <a:r>
                        <a:rPr lang="en-US" sz="1600" dirty="0" smtClean="0"/>
                        <a:t>1</a:t>
                      </a:r>
                      <a:r>
                        <a:rPr lang="en-US" sz="1600" baseline="0" dirty="0" smtClean="0"/>
                        <a:t> minute</a:t>
                      </a:r>
                      <a:endParaRPr lang="en-US" sz="1600" dirty="0"/>
                    </a:p>
                  </a:txBody>
                  <a:tcPr/>
                </a:tc>
                <a:tc>
                  <a:txBody>
                    <a:bodyPr/>
                    <a:lstStyle/>
                    <a:p>
                      <a:pPr algn="ctr"/>
                      <a:r>
                        <a:rPr lang="en-US" sz="1600" dirty="0" smtClean="0"/>
                        <a:t>1 day</a:t>
                      </a:r>
                      <a:endParaRPr lang="en-US" sz="1600" dirty="0"/>
                    </a:p>
                  </a:txBody>
                  <a:tcPr/>
                </a:tc>
              </a:tr>
              <a:tr h="910555">
                <a:tc>
                  <a:txBody>
                    <a:bodyPr/>
                    <a:lstStyle/>
                    <a:p>
                      <a:r>
                        <a:rPr lang="en-US" sz="1600" dirty="0" smtClean="0"/>
                        <a:t>Data producers/consumers location</a:t>
                      </a:r>
                      <a:endParaRPr lang="en-US" sz="1600" dirty="0"/>
                    </a:p>
                  </a:txBody>
                  <a:tcPr/>
                </a:tc>
                <a:tc>
                  <a:txBody>
                    <a:bodyPr/>
                    <a:lstStyle/>
                    <a:p>
                      <a:pPr algn="ctr"/>
                      <a:r>
                        <a:rPr lang="en-US" sz="1600" dirty="0" smtClean="0"/>
                        <a:t>ETL</a:t>
                      </a:r>
                      <a:r>
                        <a:rPr lang="en-US" sz="1600" baseline="0" dirty="0" smtClean="0"/>
                        <a:t> process: hotels sent text files in, plus answers</a:t>
                      </a:r>
                      <a:endParaRPr lang="en-US" sz="1600" dirty="0"/>
                    </a:p>
                  </a:txBody>
                  <a:tcPr/>
                </a:tc>
                <a:tc>
                  <a:txBody>
                    <a:bodyPr/>
                    <a:lstStyle/>
                    <a:p>
                      <a:pPr algn="ctr"/>
                      <a:r>
                        <a:rPr lang="en-US" sz="1600" dirty="0" smtClean="0"/>
                        <a:t>Web/app </a:t>
                      </a:r>
                      <a:br>
                        <a:rPr lang="en-US" sz="1600" dirty="0" smtClean="0"/>
                      </a:br>
                      <a:r>
                        <a:rPr lang="en-US" sz="1600" dirty="0" smtClean="0"/>
                        <a:t>servers around the world</a:t>
                      </a:r>
                      <a:endParaRPr lang="en-US" sz="1600" dirty="0"/>
                    </a:p>
                  </a:txBody>
                  <a:tcPr/>
                </a:tc>
                <a:tc>
                  <a:txBody>
                    <a:bodyPr/>
                    <a:lstStyle/>
                    <a:p>
                      <a:pPr algn="ctr"/>
                      <a:r>
                        <a:rPr lang="en-US" sz="1600" dirty="0" smtClean="0"/>
                        <a:t>Web/app </a:t>
                      </a:r>
                      <a:br>
                        <a:rPr lang="en-US" sz="1600" dirty="0" smtClean="0"/>
                      </a:br>
                      <a:r>
                        <a:rPr lang="en-US" sz="1600" dirty="0" smtClean="0"/>
                        <a:t>servers around the world</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SSIS servers</a:t>
                      </a:r>
                    </a:p>
                  </a:txBody>
                  <a:tcPr/>
                </a:tc>
              </a:tr>
              <a:tr h="912634">
                <a:tc>
                  <a:txBody>
                    <a:bodyPr/>
                    <a:lstStyle/>
                    <a:p>
                      <a:r>
                        <a:rPr lang="en-US" sz="1600" dirty="0" smtClean="0"/>
                        <a:t>How it’s queried</a:t>
                      </a:r>
                      <a:endParaRPr lang="en-US" sz="1600" dirty="0"/>
                    </a:p>
                  </a:txBody>
                  <a:tcPr/>
                </a:tc>
                <a:tc>
                  <a:txBody>
                    <a:bodyPr/>
                    <a:lstStyle/>
                    <a:p>
                      <a:pPr algn="ctr"/>
                      <a:r>
                        <a:rPr lang="en-US" sz="1600" dirty="0" smtClean="0"/>
                        <a:t>Small point queries, insert/update/deletes</a:t>
                      </a:r>
                      <a:endParaRPr lang="en-US" sz="1600" dirty="0"/>
                    </a:p>
                  </a:txBody>
                  <a:tcPr/>
                </a:tc>
                <a:tc>
                  <a:txBody>
                    <a:bodyPr/>
                    <a:lstStyle/>
                    <a:p>
                      <a:pPr algn="ctr"/>
                      <a:r>
                        <a:rPr lang="en-US" sz="1600" dirty="0" smtClean="0"/>
                        <a:t>99% reads</a:t>
                      </a:r>
                      <a:endParaRPr lang="en-US" sz="1600" dirty="0"/>
                    </a:p>
                  </a:txBody>
                  <a:tcPr/>
                </a:tc>
                <a:tc>
                  <a:txBody>
                    <a:bodyPr/>
                    <a:lstStyle/>
                    <a:p>
                      <a:pPr algn="ctr"/>
                      <a:r>
                        <a:rPr lang="en-US" sz="1600" dirty="0" smtClean="0"/>
                        <a:t>99%</a:t>
                      </a:r>
                      <a:r>
                        <a:rPr lang="en-US" sz="1600" baseline="0" dirty="0" smtClean="0"/>
                        <a:t> writes, plus reads to push data to OLTP</a:t>
                      </a:r>
                      <a:endParaRPr lang="en-US" sz="1600" dirty="0"/>
                    </a:p>
                  </a:txBody>
                  <a:tcPr/>
                </a:tc>
                <a:tc>
                  <a:txBody>
                    <a:bodyPr/>
                    <a:lstStyle/>
                    <a:p>
                      <a:pPr algn="ctr"/>
                      <a:r>
                        <a:rPr lang="en-US" sz="1600" dirty="0" smtClean="0"/>
                        <a:t>Loaded nightly in batches, then read with</a:t>
                      </a:r>
                      <a:r>
                        <a:rPr lang="en-US" sz="1600" baseline="0" dirty="0" smtClean="0"/>
                        <a:t> reports</a:t>
                      </a:r>
                      <a:endParaRPr lang="en-US" sz="1600" dirty="0"/>
                    </a:p>
                  </a:txBody>
                  <a:tcPr/>
                </a:tc>
              </a:tr>
              <a:tr h="881965">
                <a:tc>
                  <a:txBody>
                    <a:bodyPr/>
                    <a:lstStyle/>
                    <a:p>
                      <a:r>
                        <a:rPr lang="en-US" sz="1600" dirty="0" smtClean="0"/>
                        <a:t>Performance bottleneck</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None</a:t>
                      </a:r>
                      <a:endParaRPr lang="en-US" sz="1600" dirty="0"/>
                    </a:p>
                  </a:txBody>
                  <a:tcPr/>
                </a:tc>
                <a:tc>
                  <a:txBody>
                    <a:bodyPr/>
                    <a:lstStyle/>
                    <a:p>
                      <a:pPr algn="ctr"/>
                      <a:r>
                        <a:rPr lang="en-US" sz="1600" dirty="0" smtClean="0"/>
                        <a:t>Lots</a:t>
                      </a:r>
                      <a:r>
                        <a:rPr lang="en-US" sz="1600" baseline="0" dirty="0" smtClean="0"/>
                        <a:t> of read connections in bursts</a:t>
                      </a:r>
                      <a:endParaRPr lang="en-US" sz="1600" dirty="0"/>
                    </a:p>
                  </a:txBody>
                  <a:tcPr/>
                </a:tc>
                <a:tc>
                  <a:txBody>
                    <a:bodyPr/>
                    <a:lstStyle/>
                    <a:p>
                      <a:pPr algn="ctr"/>
                      <a:r>
                        <a:rPr lang="en-US" sz="1600" dirty="0" smtClean="0"/>
                        <a:t>Transaction log writes</a:t>
                      </a:r>
                      <a:endParaRPr lang="en-US" sz="1600" dirty="0"/>
                    </a:p>
                  </a:txBody>
                  <a:tcPr/>
                </a:tc>
                <a:tc>
                  <a:txBody>
                    <a:bodyPr/>
                    <a:lstStyle/>
                    <a:p>
                      <a:pPr algn="ctr"/>
                      <a:r>
                        <a:rPr lang="en-US" sz="1600" dirty="0" smtClean="0"/>
                        <a:t>Storage reads b/c too large for RAM</a:t>
                      </a:r>
                      <a:endParaRPr lang="en-US" sz="1600" dirty="0"/>
                    </a:p>
                  </a:txBody>
                  <a:tcPr/>
                </a:tc>
              </a:tr>
              <a:tr h="859218">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c>
                  <a:txBody>
                    <a:bodyPr/>
                    <a:lstStyle/>
                    <a:p>
                      <a:pPr algn="ctr"/>
                      <a:r>
                        <a:rPr lang="en-US" sz="1600" dirty="0" smtClean="0"/>
                        <a:t>100% per day</a:t>
                      </a:r>
                      <a:endParaRPr lang="en-US" sz="1600" dirty="0"/>
                    </a:p>
                  </a:txBody>
                  <a:tcPr/>
                </a:tc>
                <a:tc>
                  <a:txBody>
                    <a:bodyPr/>
                    <a:lstStyle/>
                    <a:p>
                      <a:pPr algn="ctr"/>
                      <a:r>
                        <a:rPr lang="en-US" sz="1600" dirty="0" smtClean="0"/>
                        <a:t>100% per day</a:t>
                      </a:r>
                      <a:endParaRPr lang="en-US" sz="1600" dirty="0"/>
                    </a:p>
                  </a:txBody>
                  <a:tcPr/>
                </a:tc>
                <a:tc>
                  <a:txBody>
                    <a:bodyPr/>
                    <a:lstStyle/>
                    <a:p>
                      <a:pPr algn="ctr"/>
                      <a:r>
                        <a:rPr lang="en-US" sz="1600" dirty="0" smtClean="0"/>
                        <a:t>10% per day</a:t>
                      </a:r>
                      <a:endParaRPr lang="en-US" sz="1600" dirty="0"/>
                    </a:p>
                  </a:txBody>
                  <a:tcPr/>
                </a:tc>
              </a:tr>
              <a:tr h="629418">
                <a:tc>
                  <a:txBody>
                    <a:bodyPr/>
                    <a:lstStyle/>
                    <a:p>
                      <a:r>
                        <a:rPr lang="en-US" sz="1600" dirty="0" smtClean="0"/>
                        <a:t>Type of data, natural home</a:t>
                      </a:r>
                      <a:endParaRPr lang="en-US" sz="1600" dirty="0"/>
                    </a:p>
                  </a:txBody>
                  <a:tcPr/>
                </a:tc>
                <a:tc>
                  <a:txBody>
                    <a:bodyPr/>
                    <a:lstStyle/>
                    <a:p>
                      <a:pPr algn="ctr"/>
                      <a:r>
                        <a:rPr lang="en-US" sz="1600" dirty="0" smtClean="0"/>
                        <a:t>Relational</a:t>
                      </a:r>
                      <a:endParaRPr lang="en-US" sz="1600" dirty="0"/>
                    </a:p>
                  </a:txBody>
                  <a:tcPr/>
                </a:tc>
                <a:tc>
                  <a:txBody>
                    <a:bodyPr/>
                    <a:lstStyle/>
                    <a:p>
                      <a:pPr algn="ctr"/>
                      <a:r>
                        <a:rPr lang="en-US" sz="1600" dirty="0" smtClean="0"/>
                        <a:t>Relational</a:t>
                      </a:r>
                      <a:endParaRPr lang="en-US" sz="1600" dirty="0"/>
                    </a:p>
                  </a:txBody>
                  <a:tcPr/>
                </a:tc>
                <a:tc>
                  <a:txBody>
                    <a:bodyPr/>
                    <a:lstStyle/>
                    <a:p>
                      <a:pPr algn="ctr"/>
                      <a:r>
                        <a:rPr lang="en-US" sz="1600" dirty="0" smtClean="0"/>
                        <a:t>Relational and text comments</a:t>
                      </a:r>
                      <a:endParaRPr lang="en-US" sz="1600" dirty="0"/>
                    </a:p>
                  </a:txBody>
                  <a:tcPr/>
                </a:tc>
                <a:tc>
                  <a:txBody>
                    <a:bodyPr/>
                    <a:lstStyle/>
                    <a:p>
                      <a:pPr algn="ctr"/>
                      <a:r>
                        <a:rPr lang="en-US" sz="1600" dirty="0" smtClean="0"/>
                        <a:t>Relational, cubes</a:t>
                      </a:r>
                      <a:endParaRPr lang="en-US" sz="1600" dirty="0"/>
                    </a:p>
                  </a:txBody>
                  <a:tcPr/>
                </a:tc>
              </a:tr>
            </a:tbl>
          </a:graphicData>
        </a:graphic>
      </p:graphicFrame>
    </p:spTree>
    <p:extLst>
      <p:ext uri="{BB962C8B-B14F-4D97-AF65-F5344CB8AC3E}">
        <p14:creationId xmlns:p14="http://schemas.microsoft.com/office/powerpoint/2010/main" val="393755326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Hotel survey company: scaling out = separating.</a:t>
            </a:r>
            <a:endParaRPr lang="en-US" dirty="0"/>
          </a:p>
        </p:txBody>
      </p:sp>
      <p:sp>
        <p:nvSpPr>
          <p:cNvPr id="5" name="Text Placeholder 4"/>
          <p:cNvSpPr>
            <a:spLocks noGrp="1"/>
          </p:cNvSpPr>
          <p:nvPr>
            <p:ph type="body" idx="1"/>
          </p:nvPr>
        </p:nvSpPr>
        <p:spPr/>
        <p:txBody>
          <a:bodyPr/>
          <a:lstStyle/>
          <a:p>
            <a:r>
              <a:rPr lang="en-US" dirty="0" smtClean="0"/>
              <a:t>For us, after simply splitting out the data and building some ETL processes, we didn’t need database server scale-out technologies.</a:t>
            </a:r>
          </a:p>
          <a:p>
            <a:endParaRPr lang="en-US" dirty="0"/>
          </a:p>
          <a:p>
            <a:r>
              <a:rPr lang="en-US" dirty="0" smtClean="0"/>
              <a:t>But how would you do this today with AWS and Azure services?</a:t>
            </a:r>
          </a:p>
          <a:p>
            <a:endParaRPr lang="en-US" dirty="0"/>
          </a:p>
          <a:p>
            <a:r>
              <a:rPr lang="en-US" dirty="0" smtClean="0"/>
              <a:t>Sending a survey notification, answering a survey, or translating a survey could really be done off a queue </a:t>
            </a:r>
            <a:r>
              <a:rPr lang="en-US" smtClean="0"/>
              <a:t>service instead.</a:t>
            </a:r>
            <a:endParaRPr lang="en-US" dirty="0"/>
          </a:p>
        </p:txBody>
      </p:sp>
    </p:spTree>
    <p:extLst>
      <p:ext uri="{BB962C8B-B14F-4D97-AF65-F5344CB8AC3E}">
        <p14:creationId xmlns:p14="http://schemas.microsoft.com/office/powerpoint/2010/main" val="67235016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agenda</a:t>
            </a:r>
            <a:endParaRPr lang="en-US" dirty="0"/>
          </a:p>
        </p:txBody>
      </p:sp>
      <p:sp>
        <p:nvSpPr>
          <p:cNvPr id="3" name="Text Placeholder 2"/>
          <p:cNvSpPr>
            <a:spLocks noGrp="1"/>
          </p:cNvSpPr>
          <p:nvPr>
            <p:ph type="body" idx="1"/>
          </p:nvPr>
        </p:nvSpPr>
        <p:spPr/>
        <p:txBody>
          <a:bodyPr/>
          <a:lstStyle/>
          <a:p>
            <a:r>
              <a:rPr lang="en-US" dirty="0" smtClean="0"/>
              <a:t>Explain why scale-out starts with separation for HA/DR</a:t>
            </a:r>
          </a:p>
          <a:p>
            <a:endParaRPr lang="en-US" dirty="0" smtClean="0"/>
          </a:p>
          <a:p>
            <a:r>
              <a:rPr lang="en-US" dirty="0" smtClean="0"/>
              <a:t>Lay out common data groupings with examples</a:t>
            </a:r>
            <a:br>
              <a:rPr lang="en-US" dirty="0" smtClean="0"/>
            </a:br>
            <a:endParaRPr lang="en-US" dirty="0" smtClean="0"/>
          </a:p>
          <a:p>
            <a:r>
              <a:rPr lang="en-US" dirty="0" smtClean="0"/>
              <a:t>Designing your own data groupings</a:t>
            </a:r>
          </a:p>
          <a:p>
            <a:endParaRPr lang="en-US" dirty="0"/>
          </a:p>
          <a:p>
            <a:r>
              <a:rPr lang="en-US" dirty="0" smtClean="0"/>
              <a:t>Picking the right scale-out tech for your data groupings</a:t>
            </a:r>
            <a:endParaRPr lang="en-US" dirty="0"/>
          </a:p>
        </p:txBody>
      </p:sp>
    </p:spTree>
    <p:extLst>
      <p:ext uri="{BB962C8B-B14F-4D97-AF65-F5344CB8AC3E}">
        <p14:creationId xmlns:p14="http://schemas.microsoft.com/office/powerpoint/2010/main" val="427461828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2" name="Title 1"/>
          <p:cNvSpPr>
            <a:spLocks noGrp="1"/>
          </p:cNvSpPr>
          <p:nvPr>
            <p:ph type="title"/>
          </p:nvPr>
        </p:nvSpPr>
        <p:spPr/>
        <p:txBody>
          <a:bodyPr/>
          <a:lstStyle/>
          <a:p>
            <a:r>
              <a:rPr lang="en-US" dirty="0" smtClean="0"/>
              <a:t>Typical Multi-Purpose Web App with Reports</a:t>
            </a:r>
            <a:endParaRPr lang="en-US" dirty="0"/>
          </a:p>
        </p:txBody>
      </p:sp>
    </p:spTree>
    <p:extLst>
      <p:ext uri="{BB962C8B-B14F-4D97-AF65-F5344CB8AC3E}">
        <p14:creationId xmlns:p14="http://schemas.microsoft.com/office/powerpoint/2010/main" val="292088057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015228598"/>
              </p:ext>
            </p:extLst>
          </p:nvPr>
        </p:nvGraphicFramePr>
        <p:xfrm>
          <a:off x="0" y="0"/>
          <a:ext cx="9143999" cy="6963052"/>
        </p:xfrm>
        <a:graphic>
          <a:graphicData uri="http://schemas.openxmlformats.org/drawingml/2006/table">
            <a:tbl>
              <a:tblPr firstRow="1" bandRow="1">
                <a:tableStyleId>{5C22544A-7EE6-4342-B048-85BDC9FD1C3A}</a:tableStyleId>
              </a:tblPr>
              <a:tblGrid>
                <a:gridCol w="2023009"/>
                <a:gridCol w="1699327"/>
                <a:gridCol w="1699327"/>
                <a:gridCol w="1942088"/>
                <a:gridCol w="1780248"/>
              </a:tblGrid>
              <a:tr h="487210">
                <a:tc>
                  <a:txBody>
                    <a:bodyPr/>
                    <a:lstStyle/>
                    <a:p>
                      <a:endParaRPr lang="en-US" sz="1600" dirty="0"/>
                    </a:p>
                  </a:txBody>
                  <a:tcPr/>
                </a:tc>
                <a:tc>
                  <a:txBody>
                    <a:bodyPr/>
                    <a:lstStyle/>
                    <a:p>
                      <a:pPr algn="ctr"/>
                      <a:r>
                        <a:rPr lang="en-US" sz="1600" dirty="0" smtClean="0"/>
                        <a:t>Main OLTP</a:t>
                      </a:r>
                      <a:endParaRPr lang="en-US" sz="1600" dirty="0"/>
                    </a:p>
                  </a:txBody>
                  <a:tcPr/>
                </a:tc>
                <a:tc>
                  <a:txBody>
                    <a:bodyPr/>
                    <a:lstStyle/>
                    <a:p>
                      <a:pPr algn="ctr"/>
                      <a:r>
                        <a:rPr lang="en-US" sz="1600" dirty="0" smtClean="0"/>
                        <a:t>Logging</a:t>
                      </a:r>
                      <a:endParaRPr lang="en-US" sz="1600" dirty="0"/>
                    </a:p>
                  </a:txBody>
                  <a:tcPr/>
                </a:tc>
                <a:tc>
                  <a:txBody>
                    <a:bodyPr/>
                    <a:lstStyle/>
                    <a:p>
                      <a:pPr algn="ctr"/>
                      <a:r>
                        <a:rPr lang="en-US" sz="1600" dirty="0" smtClean="0"/>
                        <a:t>Reporting (DW)</a:t>
                      </a:r>
                      <a:endParaRPr lang="en-US" sz="1600" dirty="0"/>
                    </a:p>
                  </a:txBody>
                  <a:tcPr/>
                </a:tc>
                <a:tc>
                  <a:txBody>
                    <a:bodyPr/>
                    <a:lstStyle/>
                    <a:p>
                      <a:pPr algn="ctr"/>
                      <a:r>
                        <a:rPr lang="en-US" sz="1600" dirty="0" smtClean="0"/>
                        <a:t>Staging</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0</a:t>
                      </a:r>
                      <a:endParaRPr lang="en-US" sz="1600" dirty="0"/>
                    </a:p>
                  </a:txBody>
                  <a:tcPr/>
                </a:tc>
                <a:tc>
                  <a:txBody>
                    <a:bodyPr/>
                    <a:lstStyle/>
                    <a:p>
                      <a:pPr algn="ctr"/>
                      <a:r>
                        <a:rPr lang="en-US" sz="1600" dirty="0" smtClean="0"/>
                        <a:t>1 day</a:t>
                      </a:r>
                      <a:endParaRPr lang="en-US" sz="1600" dirty="0"/>
                    </a:p>
                  </a:txBody>
                  <a:tcPr/>
                </a:tc>
                <a:tc>
                  <a:txBody>
                    <a:bodyPr/>
                    <a:lstStyle/>
                    <a:p>
                      <a:pPr algn="ctr"/>
                      <a:r>
                        <a:rPr lang="en-US" sz="1600" dirty="0" smtClean="0"/>
                        <a:t>(Unlimited,</a:t>
                      </a:r>
                      <a:r>
                        <a:rPr lang="en-US" sz="1600" baseline="0" dirty="0" smtClean="0"/>
                        <a:t> can regenerate from source)</a:t>
                      </a:r>
                      <a:endParaRPr lang="en-US" sz="1600" dirty="0"/>
                    </a:p>
                  </a:txBody>
                  <a:tcPr/>
                </a:tc>
                <a:tc>
                  <a:txBody>
                    <a:bodyPr/>
                    <a:lstStyle/>
                    <a:p>
                      <a:pPr algn="ctr"/>
                      <a:r>
                        <a:rPr lang="en-US" sz="1600" dirty="0" smtClean="0"/>
                        <a:t>(Unlimited,</a:t>
                      </a:r>
                      <a:r>
                        <a:rPr lang="en-US" sz="1600" baseline="0" dirty="0" smtClean="0"/>
                        <a:t> can restart the nightly process)</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minute</a:t>
                      </a:r>
                      <a:endParaRPr lang="en-US" sz="1600" dirty="0"/>
                    </a:p>
                  </a:txBody>
                  <a:tcPr/>
                </a:tc>
                <a:tc>
                  <a:txBody>
                    <a:bodyPr/>
                    <a:lstStyle/>
                    <a:p>
                      <a:pPr algn="ctr"/>
                      <a:r>
                        <a:rPr lang="en-US" sz="1600" dirty="0" smtClean="0"/>
                        <a:t>1 minute</a:t>
                      </a:r>
                      <a:endParaRPr lang="en-US" sz="1600" dirty="0"/>
                    </a:p>
                  </a:txBody>
                  <a:tcPr/>
                </a:tc>
                <a:tc>
                  <a:txBody>
                    <a:bodyPr/>
                    <a:lstStyle/>
                    <a:p>
                      <a:pPr algn="ctr"/>
                      <a:r>
                        <a:rPr lang="en-US" sz="1600" dirty="0" smtClean="0"/>
                        <a:t>1 hour</a:t>
                      </a:r>
                      <a:endParaRPr lang="en-US" sz="1600" dirty="0"/>
                    </a:p>
                  </a:txBody>
                  <a:tcPr/>
                </a:tc>
                <a:tc>
                  <a:txBody>
                    <a:bodyPr/>
                    <a:lstStyle/>
                    <a:p>
                      <a:pPr algn="ctr"/>
                      <a:r>
                        <a:rPr lang="en-US" sz="1600" dirty="0" smtClean="0"/>
                        <a:t>1 minute</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servers</a:t>
                      </a:r>
                      <a:endParaRPr lang="en-US" sz="1600" dirty="0"/>
                    </a:p>
                  </a:txBody>
                  <a:tcPr/>
                </a:tc>
                <a:tc>
                  <a:txBody>
                    <a:bodyPr/>
                    <a:lstStyle/>
                    <a:p>
                      <a:pPr algn="ctr"/>
                      <a:r>
                        <a:rPr lang="en-US" sz="1600" dirty="0" smtClean="0"/>
                        <a:t>Web/app </a:t>
                      </a:r>
                      <a:br>
                        <a:rPr lang="en-US" sz="1600" dirty="0" smtClean="0"/>
                      </a:br>
                      <a:r>
                        <a:rPr lang="en-US" sz="1600" dirty="0" smtClean="0"/>
                        <a:t>servers</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End users</a:t>
                      </a:r>
                      <a:r>
                        <a:rPr lang="en-US" sz="1600" baseline="0" dirty="0" smtClean="0"/>
                        <a:t> nationwide w/Excel, Access</a:t>
                      </a:r>
                      <a:endParaRPr lang="en-US" sz="1600" dirty="0" smtClean="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SSIS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 point queries, insert/update/deletes</a:t>
                      </a:r>
                      <a:endParaRPr lang="en-US" sz="1600" dirty="0"/>
                    </a:p>
                  </a:txBody>
                  <a:tcPr/>
                </a:tc>
                <a:tc>
                  <a:txBody>
                    <a:bodyPr/>
                    <a:lstStyle/>
                    <a:p>
                      <a:pPr algn="ctr"/>
                      <a:r>
                        <a:rPr lang="en-US" sz="1600" dirty="0" smtClean="0"/>
                        <a:t>99%</a:t>
                      </a:r>
                      <a:r>
                        <a:rPr lang="en-US" sz="1600" baseline="0" dirty="0" smtClean="0"/>
                        <a:t> inserts, rarely queried</a:t>
                      </a:r>
                      <a:endParaRPr lang="en-US" sz="1600" dirty="0"/>
                    </a:p>
                  </a:txBody>
                  <a:tcPr/>
                </a:tc>
                <a:tc>
                  <a:txBody>
                    <a:bodyPr/>
                    <a:lstStyle/>
                    <a:p>
                      <a:pPr algn="ctr"/>
                      <a:r>
                        <a:rPr lang="en-US" sz="1600" dirty="0" smtClean="0"/>
                        <a:t>Loaded in nightly batches, then queried all day</a:t>
                      </a:r>
                      <a:endParaRPr lang="en-US" sz="1600" dirty="0"/>
                    </a:p>
                  </a:txBody>
                  <a:tcPr/>
                </a:tc>
                <a:tc>
                  <a:txBody>
                    <a:bodyPr/>
                    <a:lstStyle/>
                    <a:p>
                      <a:pPr algn="ctr"/>
                      <a:r>
                        <a:rPr lang="en-US" sz="1600" dirty="0" smtClean="0"/>
                        <a:t>Huge loads of writes at night</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Transaction log</a:t>
                      </a:r>
                      <a:r>
                        <a:rPr lang="en-US" sz="1600" baseline="0" dirty="0" smtClean="0"/>
                        <a:t> writes</a:t>
                      </a:r>
                      <a:endParaRPr lang="en-US" sz="1600" dirty="0"/>
                    </a:p>
                  </a:txBody>
                  <a:tcPr/>
                </a:tc>
                <a:tc>
                  <a:txBody>
                    <a:bodyPr/>
                    <a:lstStyle/>
                    <a:p>
                      <a:pPr algn="ctr"/>
                      <a:r>
                        <a:rPr lang="en-US" sz="1600" dirty="0" smtClean="0"/>
                        <a:t>Transaction log writes</a:t>
                      </a:r>
                      <a:endParaRPr lang="en-US" sz="1600" dirty="0"/>
                    </a:p>
                  </a:txBody>
                  <a:tcPr/>
                </a:tc>
                <a:tc>
                  <a:txBody>
                    <a:bodyPr/>
                    <a:lstStyle/>
                    <a:p>
                      <a:pPr algn="ctr"/>
                      <a:r>
                        <a:rPr lang="en-US" sz="1600" dirty="0" smtClean="0"/>
                        <a:t>Reading data from disk for reports</a:t>
                      </a:r>
                      <a:endParaRPr lang="en-US" sz="1600" dirty="0"/>
                    </a:p>
                  </a:txBody>
                  <a:tcPr/>
                </a:tc>
                <a:tc>
                  <a:txBody>
                    <a:bodyPr/>
                    <a:lstStyle/>
                    <a:p>
                      <a:pPr algn="ctr"/>
                      <a:r>
                        <a:rPr lang="en-US" sz="1600" dirty="0" smtClean="0"/>
                        <a:t>Storage writes/reads, CPU</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c>
                  <a:txBody>
                    <a:bodyPr/>
                    <a:lstStyle/>
                    <a:p>
                      <a:pPr algn="ctr"/>
                      <a:r>
                        <a:rPr lang="en-US" sz="1600" dirty="0" smtClean="0"/>
                        <a:t>1% per day</a:t>
                      </a:r>
                      <a:endParaRPr lang="en-US" sz="1600" dirty="0"/>
                    </a:p>
                  </a:txBody>
                  <a:tcPr/>
                </a:tc>
                <a:tc>
                  <a:txBody>
                    <a:bodyPr/>
                    <a:lstStyle/>
                    <a:p>
                      <a:pPr algn="ctr"/>
                      <a:r>
                        <a:rPr lang="en-US" sz="1600" dirty="0" smtClean="0"/>
                        <a:t>10% per day</a:t>
                      </a:r>
                      <a:endParaRPr lang="en-US" sz="1600" dirty="0"/>
                    </a:p>
                  </a:txBody>
                  <a:tcPr/>
                </a:tc>
                <a:tc>
                  <a:txBody>
                    <a:bodyPr/>
                    <a:lstStyle/>
                    <a:p>
                      <a:pPr algn="ctr"/>
                      <a:r>
                        <a:rPr lang="en-US" sz="1600" dirty="0" smtClean="0"/>
                        <a:t>100%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endParaRPr lang="en-US" sz="1600" dirty="0"/>
                    </a:p>
                  </a:txBody>
                  <a:tcPr/>
                </a:tc>
                <a:tc>
                  <a:txBody>
                    <a:bodyPr/>
                    <a:lstStyle/>
                    <a:p>
                      <a:pPr algn="ctr"/>
                      <a:r>
                        <a:rPr lang="en-US" sz="1600" dirty="0" smtClean="0"/>
                        <a:t>XML</a:t>
                      </a:r>
                      <a:endParaRPr lang="en-US" sz="1600" dirty="0"/>
                    </a:p>
                  </a:txBody>
                  <a:tcPr/>
                </a:tc>
                <a:tc>
                  <a:txBody>
                    <a:bodyPr/>
                    <a:lstStyle/>
                    <a:p>
                      <a:pPr algn="ctr"/>
                      <a:r>
                        <a:rPr lang="en-US" sz="1600" dirty="0" smtClean="0"/>
                        <a:t>Relational, cubes</a:t>
                      </a:r>
                      <a:endParaRPr lang="en-US" sz="1600" dirty="0"/>
                    </a:p>
                  </a:txBody>
                  <a:tcPr/>
                </a:tc>
                <a:tc>
                  <a:txBody>
                    <a:bodyPr/>
                    <a:lstStyle/>
                    <a:p>
                      <a:pPr algn="ctr"/>
                      <a:r>
                        <a:rPr lang="en-US" sz="1600" dirty="0" smtClean="0"/>
                        <a:t>Relational</a:t>
                      </a:r>
                      <a:endParaRPr lang="en-US" sz="1600" dirty="0"/>
                    </a:p>
                  </a:txBody>
                  <a:tcPr/>
                </a:tc>
              </a:tr>
            </a:tbl>
          </a:graphicData>
        </a:graphic>
      </p:graphicFrame>
    </p:spTree>
    <p:extLst>
      <p:ext uri="{BB962C8B-B14F-4D97-AF65-F5344CB8AC3E}">
        <p14:creationId xmlns:p14="http://schemas.microsoft.com/office/powerpoint/2010/main" val="2824775488"/>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this impacts tuning and scale-out technologies</a:t>
            </a:r>
            <a:endParaRPr lang="en-US" dirty="0"/>
          </a:p>
        </p:txBody>
      </p:sp>
      <p:sp>
        <p:nvSpPr>
          <p:cNvPr id="4" name="Text Placeholder 3"/>
          <p:cNvSpPr>
            <a:spLocks noGrp="1"/>
          </p:cNvSpPr>
          <p:nvPr>
            <p:ph type="body" idx="1"/>
          </p:nvPr>
        </p:nvSpPr>
        <p:spPr/>
        <p:txBody>
          <a:bodyPr/>
          <a:lstStyle/>
          <a:p>
            <a:r>
              <a:rPr lang="en-US" dirty="0" smtClean="0"/>
              <a:t>Many concurrent readers of small data (product inventory): </a:t>
            </a:r>
            <a:r>
              <a:rPr lang="en-US" dirty="0" err="1" smtClean="0"/>
              <a:t>Hekaton</a:t>
            </a:r>
            <a:endParaRPr lang="en-US" dirty="0" smtClean="0"/>
          </a:p>
          <a:p>
            <a:endParaRPr lang="en-US" dirty="0" smtClean="0"/>
          </a:p>
          <a:p>
            <a:r>
              <a:rPr lang="en-US" dirty="0" smtClean="0"/>
              <a:t>Many concurrent writers, but writing to different groups of records: </a:t>
            </a:r>
            <a:r>
              <a:rPr lang="en-US" dirty="0" err="1" smtClean="0"/>
              <a:t>sharding</a:t>
            </a:r>
            <a:r>
              <a:rPr lang="en-US" dirty="0" smtClean="0"/>
              <a:t> bidirectional transactional replication, merge replication</a:t>
            </a:r>
          </a:p>
          <a:p>
            <a:endParaRPr lang="en-US" dirty="0" smtClean="0"/>
          </a:p>
          <a:p>
            <a:r>
              <a:rPr lang="en-US" dirty="0" smtClean="0"/>
              <a:t>Many readers of data that is constantly updated, but readers can deal with data that’s a few minutes old: </a:t>
            </a:r>
            <a:r>
              <a:rPr lang="en-US" dirty="0" err="1" smtClean="0"/>
              <a:t>AlwaysOn</a:t>
            </a:r>
            <a:r>
              <a:rPr lang="en-US" dirty="0" smtClean="0"/>
              <a:t> AG readable </a:t>
            </a:r>
            <a:r>
              <a:rPr lang="en-US" dirty="0" err="1" smtClean="0"/>
              <a:t>secondaries</a:t>
            </a:r>
            <a:r>
              <a:rPr lang="en-US" dirty="0" smtClean="0"/>
              <a:t>, transactional replication</a:t>
            </a:r>
          </a:p>
          <a:p>
            <a:pPr marL="0" indent="0">
              <a:buNone/>
            </a:pPr>
            <a:endParaRPr lang="en-US" dirty="0" smtClean="0"/>
          </a:p>
          <a:p>
            <a:r>
              <a:rPr lang="en-US" dirty="0" smtClean="0"/>
              <a:t>A few readers that write horrifically bad queries that tend to block others, and they only need a snapshot of the data as of 9AM this morning: log shipping, database mirroring snapshots</a:t>
            </a:r>
            <a:endParaRPr lang="en-US" dirty="0"/>
          </a:p>
        </p:txBody>
      </p:sp>
    </p:spTree>
    <p:extLst>
      <p:ext uri="{BB962C8B-B14F-4D97-AF65-F5344CB8AC3E}">
        <p14:creationId xmlns:p14="http://schemas.microsoft.com/office/powerpoint/2010/main" val="389507361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Separate before you scale.</a:t>
            </a:r>
            <a:endParaRPr lang="en-US" dirty="0"/>
          </a:p>
        </p:txBody>
      </p:sp>
      <p:sp>
        <p:nvSpPr>
          <p:cNvPr id="3" name="Text Placeholder 2"/>
          <p:cNvSpPr>
            <a:spLocks noGrp="1"/>
          </p:cNvSpPr>
          <p:nvPr>
            <p:ph type="body" idx="1"/>
          </p:nvPr>
        </p:nvSpPr>
        <p:spPr>
          <a:xfrm>
            <a:off x="3505200" y="5105400"/>
            <a:ext cx="5410200" cy="1066800"/>
          </a:xfrm>
        </p:spPr>
        <p:txBody>
          <a:bodyPr/>
          <a:lstStyle/>
          <a:p>
            <a:pPr marL="0" indent="0">
              <a:buNone/>
            </a:pPr>
            <a:r>
              <a:rPr lang="en-US" dirty="0" smtClean="0"/>
              <a:t>Scaling out is seriously hard.</a:t>
            </a:r>
          </a:p>
          <a:p>
            <a:pPr marL="0" indent="0">
              <a:buNone/>
            </a:pPr>
            <a:r>
              <a:rPr lang="en-US" dirty="0" smtClean="0"/>
              <a:t>Don’t scale out more data than you have to.</a:t>
            </a:r>
            <a:endParaRPr lang="en-US" dirty="0"/>
          </a:p>
        </p:txBody>
      </p:sp>
    </p:spTree>
    <p:extLst>
      <p:ext uri="{BB962C8B-B14F-4D97-AF65-F5344CB8AC3E}">
        <p14:creationId xmlns:p14="http://schemas.microsoft.com/office/powerpoint/2010/main" val="3955775945"/>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2" name="Title 1"/>
          <p:cNvSpPr>
            <a:spLocks noGrp="1"/>
          </p:cNvSpPr>
          <p:nvPr>
            <p:ph type="title"/>
          </p:nvPr>
        </p:nvSpPr>
        <p:spPr/>
        <p:txBody>
          <a:bodyPr/>
          <a:lstStyle/>
          <a:p>
            <a:r>
              <a:rPr lang="en-US" dirty="0" smtClean="0"/>
              <a:t>It’s your turn.</a:t>
            </a:r>
            <a:endParaRPr lang="en-US" dirty="0"/>
          </a:p>
        </p:txBody>
      </p:sp>
    </p:spTree>
    <p:extLst>
      <p:ext uri="{BB962C8B-B14F-4D97-AF65-F5344CB8AC3E}">
        <p14:creationId xmlns:p14="http://schemas.microsoft.com/office/powerpoint/2010/main" val="216821844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142944353"/>
              </p:ext>
            </p:extLst>
          </p:nvPr>
        </p:nvGraphicFramePr>
        <p:xfrm>
          <a:off x="0" y="0"/>
          <a:ext cx="9143999" cy="6949909"/>
        </p:xfrm>
        <a:graphic>
          <a:graphicData uri="http://schemas.openxmlformats.org/drawingml/2006/table">
            <a:tbl>
              <a:tblPr firstRow="1" bandRow="1">
                <a:tableStyleId>{5C22544A-7EE6-4342-B048-85BDC9FD1C3A}</a:tableStyleId>
              </a:tblPr>
              <a:tblGrid>
                <a:gridCol w="1905000"/>
                <a:gridCol w="1981200"/>
                <a:gridCol w="1828800"/>
                <a:gridCol w="1752600"/>
                <a:gridCol w="1676399"/>
              </a:tblGrid>
              <a:tr h="487210">
                <a:tc>
                  <a:txBody>
                    <a:bodyPr/>
                    <a:lstStyle/>
                    <a:p>
                      <a:endParaRPr lang="en-US" sz="1600" dirty="0"/>
                    </a:p>
                  </a:txBody>
                  <a:tcPr/>
                </a:tc>
                <a:tc>
                  <a:txBody>
                    <a:bodyPr/>
                    <a:lstStyle/>
                    <a:p>
                      <a:pPr algn="ctr"/>
                      <a:r>
                        <a:rPr lang="en-US" sz="1600" dirty="0" smtClean="0"/>
                        <a:t>Main OLTP</a:t>
                      </a:r>
                      <a:br>
                        <a:rPr lang="en-US" sz="1600" dirty="0" smtClean="0"/>
                      </a:br>
                      <a:r>
                        <a:rPr lang="en-US" sz="1600" dirty="0" smtClean="0"/>
                        <a:t>(Your current DB)</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endParaRPr lang="en-US" sz="1600" dirty="0" smtClean="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endParaRPr lang="en-US" sz="1600" dirty="0" smtClean="0"/>
                    </a:p>
                  </a:txBody>
                  <a:tcPr/>
                </a:tc>
              </a:tr>
              <a:tr h="961747">
                <a:tc>
                  <a:txBody>
                    <a:bodyPr/>
                    <a:lstStyle/>
                    <a:p>
                      <a:r>
                        <a:rPr lang="en-US" sz="1600" dirty="0" smtClean="0"/>
                        <a:t>How it’s queried</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905456">
                <a:tc>
                  <a:txBody>
                    <a:bodyPr/>
                    <a:lstStyle/>
                    <a:p>
                      <a:r>
                        <a:rPr lang="en-US" sz="1600" dirty="0" smtClean="0"/>
                        <a:t>Change rate</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bl>
          </a:graphicData>
        </a:graphic>
      </p:graphicFrame>
      <p:sp>
        <p:nvSpPr>
          <p:cNvPr id="2" name="Rectangle 1"/>
          <p:cNvSpPr/>
          <p:nvPr/>
        </p:nvSpPr>
        <p:spPr bwMode="auto">
          <a:xfrm>
            <a:off x="2057400" y="4572000"/>
            <a:ext cx="6858000" cy="1371600"/>
          </a:xfrm>
          <a:prstGeom prst="rect">
            <a:avLst/>
          </a:prstGeom>
          <a:solidFill>
            <a:schemeClr val="tx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solidFill>
                  <a:schemeClr val="bg1"/>
                </a:solidFill>
                <a:latin typeface="Tekton Pro" pitchFamily="34" charset="0"/>
              </a:rPr>
              <a:t>I don’t expect you to have these answers yet, </a:t>
            </a:r>
            <a:br>
              <a:rPr lang="en-US" sz="2000" dirty="0" smtClean="0">
                <a:solidFill>
                  <a:schemeClr val="bg1"/>
                </a:solidFill>
                <a:latin typeface="Tekton Pro" pitchFamily="34" charset="0"/>
              </a:rPr>
            </a:br>
            <a:r>
              <a:rPr lang="en-US" sz="2000" dirty="0" smtClean="0">
                <a:solidFill>
                  <a:schemeClr val="bg1"/>
                </a:solidFill>
                <a:latin typeface="Tekton Pro" pitchFamily="34" charset="0"/>
              </a:rPr>
              <a:t>and as you separate the data, the answers may change.</a:t>
            </a:r>
            <a:endParaRPr lang="en-US" sz="2000" dirty="0">
              <a:solidFill>
                <a:schemeClr val="bg1"/>
              </a:solidFill>
              <a:latin typeface="Tekton Pro" pitchFamily="34" charset="0"/>
            </a:endParaRPr>
          </a:p>
        </p:txBody>
      </p:sp>
    </p:spTree>
    <p:extLst>
      <p:ext uri="{BB962C8B-B14F-4D97-AF65-F5344CB8AC3E}">
        <p14:creationId xmlns:p14="http://schemas.microsoft.com/office/powerpoint/2010/main" val="380664018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61979563"/>
              </p:ext>
            </p:extLst>
          </p:nvPr>
        </p:nvGraphicFramePr>
        <p:xfrm>
          <a:off x="0" y="0"/>
          <a:ext cx="9143999" cy="6949909"/>
        </p:xfrm>
        <a:graphic>
          <a:graphicData uri="http://schemas.openxmlformats.org/drawingml/2006/table">
            <a:tbl>
              <a:tblPr firstRow="1" bandRow="1">
                <a:tableStyleId>{5C22544A-7EE6-4342-B048-85BDC9FD1C3A}</a:tableStyleId>
              </a:tblPr>
              <a:tblGrid>
                <a:gridCol w="1905000"/>
                <a:gridCol w="1981200"/>
                <a:gridCol w="1828800"/>
                <a:gridCol w="1752600"/>
                <a:gridCol w="1676399"/>
              </a:tblGrid>
              <a:tr h="487210">
                <a:tc>
                  <a:txBody>
                    <a:bodyPr/>
                    <a:lstStyle/>
                    <a:p>
                      <a:endParaRPr lang="en-US" sz="1600" dirty="0"/>
                    </a:p>
                  </a:txBody>
                  <a:tcPr/>
                </a:tc>
                <a:tc>
                  <a:txBody>
                    <a:bodyPr/>
                    <a:lstStyle/>
                    <a:p>
                      <a:pPr algn="ctr"/>
                      <a:r>
                        <a:rPr lang="en-US" sz="1600" dirty="0" smtClean="0"/>
                        <a:t>Main OLTP</a:t>
                      </a:r>
                      <a:br>
                        <a:rPr lang="en-US" sz="1600" dirty="0" smtClean="0"/>
                      </a:br>
                      <a:r>
                        <a:rPr lang="en-US" sz="1600" dirty="0" smtClean="0"/>
                        <a:t>(Your current DB)</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endParaRPr lang="en-US" sz="1600" dirty="0" smtClean="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endParaRPr lang="en-US" sz="1600" dirty="0" smtClean="0"/>
                    </a:p>
                  </a:txBody>
                  <a:tcPr/>
                </a:tc>
              </a:tr>
              <a:tr h="961747">
                <a:tc>
                  <a:txBody>
                    <a:bodyPr/>
                    <a:lstStyle/>
                    <a:p>
                      <a:r>
                        <a:rPr lang="en-US" sz="1600" dirty="0" smtClean="0"/>
                        <a:t>How it’s queried</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905456">
                <a:tc>
                  <a:txBody>
                    <a:bodyPr/>
                    <a:lstStyle/>
                    <a:p>
                      <a:r>
                        <a:rPr lang="en-US" sz="1600" dirty="0" smtClean="0"/>
                        <a:t>Change rate</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c>
                  <a:txBody>
                    <a:bodyPr/>
                    <a:lstStyle/>
                    <a:p>
                      <a:pPr algn="ctr"/>
                      <a:endParaRPr lang="en-US" sz="1600" dirty="0"/>
                    </a:p>
                  </a:txBody>
                  <a:tcPr/>
                </a:tc>
              </a:tr>
            </a:tbl>
          </a:graphicData>
        </a:graphic>
      </p:graphicFrame>
    </p:spTree>
    <p:extLst>
      <p:ext uri="{BB962C8B-B14F-4D97-AF65-F5344CB8AC3E}">
        <p14:creationId xmlns:p14="http://schemas.microsoft.com/office/powerpoint/2010/main" val="325910730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2" name="Title 1"/>
          <p:cNvSpPr>
            <a:spLocks noGrp="1"/>
          </p:cNvSpPr>
          <p:nvPr>
            <p:ph type="title"/>
          </p:nvPr>
        </p:nvSpPr>
        <p:spPr/>
        <p:txBody>
          <a:bodyPr/>
          <a:lstStyle/>
          <a:p>
            <a:r>
              <a:rPr lang="en-US" dirty="0" smtClean="0"/>
              <a:t>Choosing the right scale-out tech for a data group</a:t>
            </a:r>
            <a:endParaRPr lang="en-US" dirty="0"/>
          </a:p>
        </p:txBody>
      </p:sp>
    </p:spTree>
    <p:extLst>
      <p:ext uri="{BB962C8B-B14F-4D97-AF65-F5344CB8AC3E}">
        <p14:creationId xmlns:p14="http://schemas.microsoft.com/office/powerpoint/2010/main" val="164066748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2" name="Title 1"/>
          <p:cNvSpPr>
            <a:spLocks noGrp="1"/>
          </p:cNvSpPr>
          <p:nvPr>
            <p:ph type="title"/>
          </p:nvPr>
        </p:nvSpPr>
        <p:spPr/>
        <p:txBody>
          <a:bodyPr/>
          <a:lstStyle/>
          <a:p>
            <a:r>
              <a:rPr lang="en-US" dirty="0" smtClean="0"/>
              <a:t>Wikipedia*</a:t>
            </a:r>
            <a:endParaRPr lang="en-US" dirty="0"/>
          </a:p>
        </p:txBody>
      </p:sp>
      <p:sp>
        <p:nvSpPr>
          <p:cNvPr id="3" name="TextBox 2"/>
          <p:cNvSpPr txBox="1"/>
          <p:nvPr/>
        </p:nvSpPr>
        <p:spPr bwMode="auto">
          <a:xfrm>
            <a:off x="685800" y="6248400"/>
            <a:ext cx="8077200" cy="381000"/>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 No, of course Wikipedia doesn’t run on Microsoft SQL Server, but let’s pretend.</a:t>
            </a:r>
            <a:endParaRPr lang="en-US" sz="1800" dirty="0">
              <a:solidFill>
                <a:srgbClr val="002060"/>
              </a:solidFill>
              <a:latin typeface="Tekton Pro" pitchFamily="34" charset="0"/>
            </a:endParaRPr>
          </a:p>
        </p:txBody>
      </p:sp>
    </p:spTree>
    <p:extLst>
      <p:ext uri="{BB962C8B-B14F-4D97-AF65-F5344CB8AC3E}">
        <p14:creationId xmlns:p14="http://schemas.microsoft.com/office/powerpoint/2010/main" val="4294118795"/>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187488139"/>
              </p:ext>
            </p:extLst>
          </p:nvPr>
        </p:nvGraphicFramePr>
        <p:xfrm>
          <a:off x="0" y="0"/>
          <a:ext cx="9143999" cy="7054962"/>
        </p:xfrm>
        <a:graphic>
          <a:graphicData uri="http://schemas.openxmlformats.org/drawingml/2006/table">
            <a:tbl>
              <a:tblPr firstRow="1" bandRow="1">
                <a:tableStyleId>{5C22544A-7EE6-4342-B048-85BDC9FD1C3A}</a:tableStyleId>
              </a:tblPr>
              <a:tblGrid>
                <a:gridCol w="2023009"/>
                <a:gridCol w="1786991"/>
                <a:gridCol w="1611663"/>
                <a:gridCol w="1942088"/>
                <a:gridCol w="1780248"/>
              </a:tblGrid>
              <a:tr h="487210">
                <a:tc>
                  <a:txBody>
                    <a:bodyPr/>
                    <a:lstStyle/>
                    <a:p>
                      <a:endParaRPr lang="en-US" sz="1600" dirty="0"/>
                    </a:p>
                  </a:txBody>
                  <a:tcPr/>
                </a:tc>
                <a:tc>
                  <a:txBody>
                    <a:bodyPr/>
                    <a:lstStyle/>
                    <a:p>
                      <a:pPr algn="ctr"/>
                      <a:r>
                        <a:rPr lang="en-US" sz="1600" dirty="0" smtClean="0"/>
                        <a:t>Main OLTP</a:t>
                      </a:r>
                      <a:br>
                        <a:rPr lang="en-US" sz="1600" dirty="0" smtClean="0"/>
                      </a:br>
                      <a:r>
                        <a:rPr lang="en-US" sz="1600" dirty="0" smtClean="0"/>
                        <a:t>(Users/Security)</a:t>
                      </a:r>
                      <a:endParaRPr lang="en-US" sz="1600" dirty="0"/>
                    </a:p>
                  </a:txBody>
                  <a:tcPr/>
                </a:tc>
                <a:tc>
                  <a:txBody>
                    <a:bodyPr/>
                    <a:lstStyle/>
                    <a:p>
                      <a:pPr algn="ctr"/>
                      <a:r>
                        <a:rPr lang="en-US" sz="1600" dirty="0" smtClean="0"/>
                        <a:t>Article</a:t>
                      </a:r>
                      <a:r>
                        <a:rPr lang="en-US" sz="1600" baseline="0" dirty="0" smtClean="0"/>
                        <a:t> Contents</a:t>
                      </a:r>
                      <a:endParaRPr lang="en-US" sz="1600" dirty="0"/>
                    </a:p>
                  </a:txBody>
                  <a:tcPr/>
                </a:tc>
                <a:tc>
                  <a:txBody>
                    <a:bodyPr/>
                    <a:lstStyle/>
                    <a:p>
                      <a:pPr algn="ctr"/>
                      <a:r>
                        <a:rPr lang="en-US" sz="1600" dirty="0" smtClean="0"/>
                        <a:t>Web Clicks</a:t>
                      </a:r>
                      <a:endParaRPr lang="en-US" sz="1600" dirty="0"/>
                    </a:p>
                  </a:txBody>
                  <a:tcPr/>
                </a:tc>
                <a:tc>
                  <a:txBody>
                    <a:bodyPr/>
                    <a:lstStyle/>
                    <a:p>
                      <a:pPr algn="ctr"/>
                      <a:r>
                        <a:rPr lang="en-US" sz="1600" dirty="0" smtClean="0"/>
                        <a:t>Web Click Analysis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0</a:t>
                      </a:r>
                      <a:endParaRPr lang="en-US" sz="1600" dirty="0"/>
                    </a:p>
                  </a:txBody>
                  <a:tcPr/>
                </a:tc>
                <a:tc>
                  <a:txBody>
                    <a:bodyPr/>
                    <a:lstStyle/>
                    <a:p>
                      <a:pPr algn="ctr"/>
                      <a:r>
                        <a:rPr lang="en-US" sz="1600" dirty="0" smtClean="0"/>
                        <a:t>1 day</a:t>
                      </a:r>
                      <a:endParaRPr lang="en-US" sz="1600" dirty="0"/>
                    </a:p>
                  </a:txBody>
                  <a:tcPr/>
                </a:tc>
                <a:tc>
                  <a:txBody>
                    <a:bodyPr/>
                    <a:lstStyle/>
                    <a:p>
                      <a:pPr algn="ctr"/>
                      <a:r>
                        <a:rPr lang="en-US" sz="1600" dirty="0" smtClean="0"/>
                        <a:t>1 day</a:t>
                      </a:r>
                      <a:endParaRPr lang="en-US" sz="1600" dirty="0"/>
                    </a:p>
                  </a:txBody>
                  <a:tcPr/>
                </a:tc>
                <a:tc>
                  <a:txBody>
                    <a:bodyPr/>
                    <a:lstStyle/>
                    <a:p>
                      <a:pPr algn="ctr"/>
                      <a:r>
                        <a:rPr lang="en-US" sz="1600" dirty="0" smtClean="0"/>
                        <a:t>(Unlimited,</a:t>
                      </a:r>
                      <a:r>
                        <a:rPr lang="en-US" sz="1600" baseline="0" dirty="0" smtClean="0"/>
                        <a:t> can reload from clicks)</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minute</a:t>
                      </a:r>
                      <a:endParaRPr lang="en-US" sz="1600" dirty="0"/>
                    </a:p>
                  </a:txBody>
                  <a:tcPr/>
                </a:tc>
                <a:tc>
                  <a:txBody>
                    <a:bodyPr/>
                    <a:lstStyle/>
                    <a:p>
                      <a:pPr algn="ctr"/>
                      <a:r>
                        <a:rPr lang="en-US" sz="1600" dirty="0" smtClean="0"/>
                        <a:t>1 minute</a:t>
                      </a:r>
                      <a:endParaRPr lang="en-US" sz="1600" dirty="0"/>
                    </a:p>
                  </a:txBody>
                  <a:tcPr/>
                </a:tc>
                <a:tc>
                  <a:txBody>
                    <a:bodyPr/>
                    <a:lstStyle/>
                    <a:p>
                      <a:pPr algn="ctr"/>
                      <a:r>
                        <a:rPr lang="en-US" sz="1600" dirty="0" smtClean="0"/>
                        <a:t>1</a:t>
                      </a:r>
                      <a:r>
                        <a:rPr lang="en-US" sz="1600" baseline="0" dirty="0" smtClean="0"/>
                        <a:t> minute</a:t>
                      </a:r>
                      <a:endParaRPr lang="en-US" sz="1600" dirty="0"/>
                    </a:p>
                  </a:txBody>
                  <a:tcPr/>
                </a:tc>
                <a:tc>
                  <a:txBody>
                    <a:bodyPr/>
                    <a:lstStyle/>
                    <a:p>
                      <a:pPr algn="ctr"/>
                      <a:r>
                        <a:rPr lang="en-US" sz="1600" dirty="0" smtClean="0"/>
                        <a:t>1 day</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servers</a:t>
                      </a:r>
                      <a:endParaRPr lang="en-US" sz="1600" dirty="0"/>
                    </a:p>
                  </a:txBody>
                  <a:tcPr/>
                </a:tc>
                <a:tc>
                  <a:txBody>
                    <a:bodyPr/>
                    <a:lstStyle/>
                    <a:p>
                      <a:pPr algn="ctr"/>
                      <a:r>
                        <a:rPr lang="en-US" sz="1600" dirty="0" smtClean="0"/>
                        <a:t>Web/app </a:t>
                      </a:r>
                      <a:br>
                        <a:rPr lang="en-US" sz="1600" dirty="0" smtClean="0"/>
                      </a:br>
                      <a:r>
                        <a:rPr lang="en-US" sz="1600" dirty="0" smtClean="0"/>
                        <a:t>servers</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SSIS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 point queries, insert/update/deletes</a:t>
                      </a:r>
                      <a:endParaRPr lang="en-US" sz="1600" dirty="0"/>
                    </a:p>
                  </a:txBody>
                  <a:tcPr/>
                </a:tc>
                <a:tc>
                  <a:txBody>
                    <a:bodyPr/>
                    <a:lstStyle/>
                    <a:p>
                      <a:pPr algn="ctr"/>
                      <a:r>
                        <a:rPr lang="en-US" sz="1600" dirty="0" smtClean="0"/>
                        <a:t>99% reads</a:t>
                      </a:r>
                      <a:endParaRPr lang="en-US" sz="1600" dirty="0"/>
                    </a:p>
                  </a:txBody>
                  <a:tcPr/>
                </a:tc>
                <a:tc>
                  <a:txBody>
                    <a:bodyPr/>
                    <a:lstStyle/>
                    <a:p>
                      <a:pPr algn="ctr"/>
                      <a:r>
                        <a:rPr lang="en-US" sz="1600" dirty="0" smtClean="0"/>
                        <a:t>99%</a:t>
                      </a:r>
                      <a:r>
                        <a:rPr lang="en-US" sz="1600" baseline="0" dirty="0" smtClean="0"/>
                        <a:t> writes</a:t>
                      </a:r>
                      <a:endParaRPr lang="en-US" sz="1600" dirty="0"/>
                    </a:p>
                  </a:txBody>
                  <a:tcPr/>
                </a:tc>
                <a:tc>
                  <a:txBody>
                    <a:bodyPr/>
                    <a:lstStyle/>
                    <a:p>
                      <a:pPr algn="ctr"/>
                      <a:r>
                        <a:rPr lang="en-US" sz="1600" dirty="0" smtClean="0"/>
                        <a:t>Loaded nightly in batches, then read with</a:t>
                      </a:r>
                      <a:r>
                        <a:rPr lang="en-US" sz="1600" baseline="0" dirty="0" smtClean="0"/>
                        <a:t> reports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Concurrent reads/writes</a:t>
                      </a:r>
                      <a:endParaRPr lang="en-US" sz="1600" dirty="0"/>
                    </a:p>
                  </a:txBody>
                  <a:tcPr/>
                </a:tc>
                <a:tc>
                  <a:txBody>
                    <a:bodyPr/>
                    <a:lstStyle/>
                    <a:p>
                      <a:pPr algn="ctr"/>
                      <a:r>
                        <a:rPr lang="en-US" sz="1600" dirty="0" smtClean="0"/>
                        <a:t>Lots</a:t>
                      </a:r>
                      <a:r>
                        <a:rPr lang="en-US" sz="1600" baseline="0" dirty="0" smtClean="0"/>
                        <a:t> of read connections</a:t>
                      </a:r>
                      <a:endParaRPr lang="en-US" sz="1600" dirty="0"/>
                    </a:p>
                  </a:txBody>
                  <a:tcPr/>
                </a:tc>
                <a:tc>
                  <a:txBody>
                    <a:bodyPr/>
                    <a:lstStyle/>
                    <a:p>
                      <a:pPr algn="ctr"/>
                      <a:r>
                        <a:rPr lang="en-US" sz="1600" dirty="0" smtClean="0"/>
                        <a:t>Transaction log writes</a:t>
                      </a:r>
                      <a:endParaRPr lang="en-US" sz="1600" dirty="0"/>
                    </a:p>
                  </a:txBody>
                  <a:tcPr/>
                </a:tc>
                <a:tc>
                  <a:txBody>
                    <a:bodyPr/>
                    <a:lstStyle/>
                    <a:p>
                      <a:pPr algn="ctr"/>
                      <a:r>
                        <a:rPr lang="en-US" sz="1600" dirty="0" smtClean="0"/>
                        <a:t>Storage reads b/c too large for RAM</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.01% per day</a:t>
                      </a:r>
                      <a:endParaRPr lang="en-US" sz="1600" dirty="0"/>
                    </a:p>
                  </a:txBody>
                  <a:tcPr/>
                </a:tc>
                <a:tc>
                  <a:txBody>
                    <a:bodyPr/>
                    <a:lstStyle/>
                    <a:p>
                      <a:pPr algn="ctr"/>
                      <a:r>
                        <a:rPr lang="en-US" sz="1600" dirty="0" smtClean="0"/>
                        <a:t>.01% per day</a:t>
                      </a:r>
                      <a:endParaRPr lang="en-US" sz="1600" dirty="0"/>
                    </a:p>
                  </a:txBody>
                  <a:tcPr/>
                </a:tc>
                <a:tc>
                  <a:txBody>
                    <a:bodyPr/>
                    <a:lstStyle/>
                    <a:p>
                      <a:pPr algn="ctr"/>
                      <a:r>
                        <a:rPr lang="en-US" sz="1600" dirty="0" smtClean="0"/>
                        <a:t>1% per day</a:t>
                      </a:r>
                      <a:endParaRPr lang="en-US" sz="1600" dirty="0"/>
                    </a:p>
                  </a:txBody>
                  <a:tcPr/>
                </a:tc>
                <a:tc>
                  <a:txBody>
                    <a:bodyPr/>
                    <a:lstStyle/>
                    <a:p>
                      <a:pPr algn="ctr"/>
                      <a:r>
                        <a:rPr lang="en-US" sz="1600" dirty="0" smtClean="0"/>
                        <a:t>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endParaRPr lang="en-US" sz="1600" dirty="0"/>
                    </a:p>
                  </a:txBody>
                  <a:tcPr/>
                </a:tc>
                <a:tc>
                  <a:txBody>
                    <a:bodyPr/>
                    <a:lstStyle/>
                    <a:p>
                      <a:pPr algn="ctr"/>
                      <a:r>
                        <a:rPr lang="en-US" sz="1600" dirty="0" smtClean="0"/>
                        <a:t>Text, XML</a:t>
                      </a:r>
                      <a:endParaRPr lang="en-US" sz="1600" dirty="0"/>
                    </a:p>
                  </a:txBody>
                  <a:tcPr/>
                </a:tc>
                <a:tc>
                  <a:txBody>
                    <a:bodyPr/>
                    <a:lstStyle/>
                    <a:p>
                      <a:pPr algn="ctr"/>
                      <a:r>
                        <a:rPr lang="en-US" sz="1600" dirty="0" smtClean="0"/>
                        <a:t>Relational, cubes</a:t>
                      </a:r>
                      <a:endParaRPr lang="en-US" sz="1600" dirty="0"/>
                    </a:p>
                  </a:txBody>
                  <a:tcPr/>
                </a:tc>
                <a:tc>
                  <a:txBody>
                    <a:bodyPr/>
                    <a:lstStyle/>
                    <a:p>
                      <a:pPr algn="ctr"/>
                      <a:r>
                        <a:rPr lang="en-US" sz="1600" dirty="0" smtClean="0"/>
                        <a:t>Relational, cubes</a:t>
                      </a:r>
                      <a:endParaRPr lang="en-US" sz="1600" dirty="0"/>
                    </a:p>
                  </a:txBody>
                  <a:tcPr/>
                </a:tc>
              </a:tr>
            </a:tbl>
          </a:graphicData>
        </a:graphic>
      </p:graphicFrame>
    </p:spTree>
    <p:extLst>
      <p:ext uri="{BB962C8B-B14F-4D97-AF65-F5344CB8AC3E}">
        <p14:creationId xmlns:p14="http://schemas.microsoft.com/office/powerpoint/2010/main" val="324004696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1 - Databas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377520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680061412"/>
              </p:ext>
            </p:extLst>
          </p:nvPr>
        </p:nvGraphicFramePr>
        <p:xfrm>
          <a:off x="0" y="0"/>
          <a:ext cx="3810000" cy="7054962"/>
        </p:xfrm>
        <a:graphic>
          <a:graphicData uri="http://schemas.openxmlformats.org/drawingml/2006/table">
            <a:tbl>
              <a:tblPr firstRow="1" bandRow="1">
                <a:tableStyleId>{5C22544A-7EE6-4342-B048-85BDC9FD1C3A}</a:tableStyleId>
              </a:tblPr>
              <a:tblGrid>
                <a:gridCol w="2023009"/>
                <a:gridCol w="1786991"/>
              </a:tblGrid>
              <a:tr h="487210">
                <a:tc>
                  <a:txBody>
                    <a:bodyPr/>
                    <a:lstStyle/>
                    <a:p>
                      <a:endParaRPr lang="en-US" sz="1600" dirty="0"/>
                    </a:p>
                  </a:txBody>
                  <a:tcPr/>
                </a:tc>
                <a:tc>
                  <a:txBody>
                    <a:bodyPr/>
                    <a:lstStyle/>
                    <a:p>
                      <a:pPr algn="ctr"/>
                      <a:r>
                        <a:rPr lang="en-US" sz="1600" dirty="0" smtClean="0"/>
                        <a:t>Main OLTP</a:t>
                      </a:r>
                      <a:br>
                        <a:rPr lang="en-US" sz="1600" dirty="0" smtClean="0"/>
                      </a:br>
                      <a:r>
                        <a:rPr lang="en-US" sz="1600" dirty="0" smtClean="0"/>
                        <a:t>(Users/Security)</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0</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minute</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servers</a:t>
                      </a:r>
                      <a:endParaRPr lang="en-US" sz="1600" dirty="0"/>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 point queries, insert/update/deletes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Concurrent reads/writes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.01%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endParaRPr lang="en-US" sz="1600" dirty="0"/>
                    </a:p>
                  </a:txBody>
                  <a:tcPr/>
                </a:tc>
              </a:tr>
            </a:tbl>
          </a:graphicData>
        </a:graphic>
      </p:graphicFrame>
    </p:spTree>
    <p:extLst>
      <p:ext uri="{BB962C8B-B14F-4D97-AF65-F5344CB8AC3E}">
        <p14:creationId xmlns:p14="http://schemas.microsoft.com/office/powerpoint/2010/main" val="306082278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94134362"/>
              </p:ext>
            </p:extLst>
          </p:nvPr>
        </p:nvGraphicFramePr>
        <p:xfrm>
          <a:off x="0" y="0"/>
          <a:ext cx="3810000" cy="7054962"/>
        </p:xfrm>
        <a:graphic>
          <a:graphicData uri="http://schemas.openxmlformats.org/drawingml/2006/table">
            <a:tbl>
              <a:tblPr firstRow="1" bandRow="1">
                <a:tableStyleId>{5C22544A-7EE6-4342-B048-85BDC9FD1C3A}</a:tableStyleId>
              </a:tblPr>
              <a:tblGrid>
                <a:gridCol w="2023009"/>
                <a:gridCol w="1786991"/>
              </a:tblGrid>
              <a:tr h="487210">
                <a:tc>
                  <a:txBody>
                    <a:bodyPr/>
                    <a:lstStyle/>
                    <a:p>
                      <a:endParaRPr lang="en-US" sz="1600" dirty="0"/>
                    </a:p>
                  </a:txBody>
                  <a:tcPr/>
                </a:tc>
                <a:tc>
                  <a:txBody>
                    <a:bodyPr/>
                    <a:lstStyle/>
                    <a:p>
                      <a:pPr algn="ctr"/>
                      <a:r>
                        <a:rPr lang="en-US" sz="1600" dirty="0" smtClean="0"/>
                        <a:t>Main OLTP</a:t>
                      </a:r>
                      <a:br>
                        <a:rPr lang="en-US" sz="1600" dirty="0" smtClean="0"/>
                      </a:br>
                      <a:r>
                        <a:rPr lang="en-US" sz="1600" dirty="0" smtClean="0"/>
                        <a:t>(Users/Security)</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0</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minute</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servers</a:t>
                      </a:r>
                      <a:endParaRPr lang="en-US" sz="1600" dirty="0"/>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 point queries, insert/update/deletes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Concurrent reads/writes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.01%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endParaRPr lang="en-US" sz="1600" dirty="0"/>
                    </a:p>
                  </a:txBody>
                  <a:tcPr/>
                </a:tc>
              </a:tr>
            </a:tbl>
          </a:graphicData>
        </a:graphic>
      </p:graphicFrame>
      <p:sp>
        <p:nvSpPr>
          <p:cNvPr id="2" name="Title 1"/>
          <p:cNvSpPr>
            <a:spLocks noGrp="1"/>
          </p:cNvSpPr>
          <p:nvPr>
            <p:ph type="title"/>
          </p:nvPr>
        </p:nvSpPr>
        <p:spPr>
          <a:xfrm>
            <a:off x="4114800" y="304800"/>
            <a:ext cx="4572000" cy="762000"/>
          </a:xfrm>
        </p:spPr>
        <p:txBody>
          <a:bodyPr/>
          <a:lstStyle/>
          <a:p>
            <a:r>
              <a:rPr lang="en-US" dirty="0" smtClean="0"/>
              <a:t>Users/Security details</a:t>
            </a:r>
            <a:endParaRPr lang="en-US" dirty="0"/>
          </a:p>
        </p:txBody>
      </p:sp>
      <p:sp>
        <p:nvSpPr>
          <p:cNvPr id="3" name="Text Placeholder 2"/>
          <p:cNvSpPr>
            <a:spLocks noGrp="1"/>
          </p:cNvSpPr>
          <p:nvPr>
            <p:ph type="body" idx="1"/>
          </p:nvPr>
        </p:nvSpPr>
        <p:spPr>
          <a:xfrm>
            <a:off x="4114800" y="1371600"/>
            <a:ext cx="4572000" cy="4495800"/>
          </a:xfrm>
        </p:spPr>
        <p:txBody>
          <a:bodyPr/>
          <a:lstStyle/>
          <a:p>
            <a:r>
              <a:rPr lang="en-US" dirty="0" smtClean="0"/>
              <a:t>Query volume isn’t all that high, but we’re running into locking/blocking</a:t>
            </a:r>
          </a:p>
          <a:p>
            <a:endParaRPr lang="en-US" dirty="0"/>
          </a:p>
          <a:p>
            <a:r>
              <a:rPr lang="en-US" dirty="0" smtClean="0"/>
              <a:t>Writes alone could easily be handled by 1 database server, and reads could be handled by 2-3</a:t>
            </a:r>
          </a:p>
          <a:p>
            <a:endParaRPr lang="en-US" dirty="0"/>
          </a:p>
          <a:p>
            <a:r>
              <a:rPr lang="en-US" dirty="0" smtClean="0"/>
              <a:t>We just need to split out writers and readers (and we already tried RCSI)</a:t>
            </a:r>
            <a:endParaRPr lang="en-US" dirty="0"/>
          </a:p>
        </p:txBody>
      </p:sp>
    </p:spTree>
    <p:extLst>
      <p:ext uri="{BB962C8B-B14F-4D97-AF65-F5344CB8AC3E}">
        <p14:creationId xmlns:p14="http://schemas.microsoft.com/office/powerpoint/2010/main" val="2714540768"/>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421965907"/>
              </p:ext>
            </p:extLst>
          </p:nvPr>
        </p:nvGraphicFramePr>
        <p:xfrm>
          <a:off x="0" y="0"/>
          <a:ext cx="3810000" cy="7054962"/>
        </p:xfrm>
        <a:graphic>
          <a:graphicData uri="http://schemas.openxmlformats.org/drawingml/2006/table">
            <a:tbl>
              <a:tblPr firstRow="1" bandRow="1">
                <a:tableStyleId>{5C22544A-7EE6-4342-B048-85BDC9FD1C3A}</a:tableStyleId>
              </a:tblPr>
              <a:tblGrid>
                <a:gridCol w="2023009"/>
                <a:gridCol w="1786991"/>
              </a:tblGrid>
              <a:tr h="487210">
                <a:tc>
                  <a:txBody>
                    <a:bodyPr/>
                    <a:lstStyle/>
                    <a:p>
                      <a:endParaRPr lang="en-US" sz="1600" dirty="0"/>
                    </a:p>
                  </a:txBody>
                  <a:tcPr/>
                </a:tc>
                <a:tc>
                  <a:txBody>
                    <a:bodyPr/>
                    <a:lstStyle/>
                    <a:p>
                      <a:pPr algn="ctr"/>
                      <a:r>
                        <a:rPr lang="en-US" sz="1600" dirty="0" smtClean="0"/>
                        <a:t>Main OLTP</a:t>
                      </a:r>
                      <a:br>
                        <a:rPr lang="en-US" sz="1600" dirty="0" smtClean="0"/>
                      </a:br>
                      <a:r>
                        <a:rPr lang="en-US" sz="1600" dirty="0" smtClean="0"/>
                        <a:t>(Users/Security)</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0</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minute</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servers</a:t>
                      </a:r>
                      <a:endParaRPr lang="en-US" sz="1600" dirty="0"/>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 point queries, insert/update/deletes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Concurrent reads/writes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.01%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endParaRPr lang="en-US" sz="1600" dirty="0"/>
                    </a:p>
                  </a:txBody>
                  <a:tcPr/>
                </a:tc>
              </a:tr>
            </a:tbl>
          </a:graphicData>
        </a:graphic>
      </p:graphicFrame>
      <p:sp>
        <p:nvSpPr>
          <p:cNvPr id="2" name="Title 1"/>
          <p:cNvSpPr>
            <a:spLocks noGrp="1"/>
          </p:cNvSpPr>
          <p:nvPr>
            <p:ph type="title"/>
          </p:nvPr>
        </p:nvSpPr>
        <p:spPr>
          <a:xfrm>
            <a:off x="4114800" y="304800"/>
            <a:ext cx="4572000" cy="762000"/>
          </a:xfrm>
        </p:spPr>
        <p:txBody>
          <a:bodyPr/>
          <a:lstStyle/>
          <a:p>
            <a:r>
              <a:rPr lang="en-US" dirty="0" smtClean="0"/>
              <a:t>Users/Security details</a:t>
            </a:r>
            <a:endParaRPr lang="en-US" dirty="0"/>
          </a:p>
        </p:txBody>
      </p:sp>
      <p:sp>
        <p:nvSpPr>
          <p:cNvPr id="3" name="Text Placeholder 2"/>
          <p:cNvSpPr>
            <a:spLocks noGrp="1"/>
          </p:cNvSpPr>
          <p:nvPr>
            <p:ph type="body" idx="1"/>
          </p:nvPr>
        </p:nvSpPr>
        <p:spPr>
          <a:xfrm>
            <a:off x="4114800" y="1371600"/>
            <a:ext cx="4572000" cy="4495800"/>
          </a:xfrm>
        </p:spPr>
        <p:txBody>
          <a:bodyPr/>
          <a:lstStyle/>
          <a:p>
            <a:r>
              <a:rPr lang="en-US" dirty="0" smtClean="0"/>
              <a:t>Query volume isn’t all that high, but we’re running into locking/blocking</a:t>
            </a:r>
          </a:p>
          <a:p>
            <a:endParaRPr lang="en-US" dirty="0"/>
          </a:p>
          <a:p>
            <a:r>
              <a:rPr lang="en-US" dirty="0" smtClean="0"/>
              <a:t>Writes alone could easily be handled by 1 database server, and reads could be handled by 2-3</a:t>
            </a:r>
          </a:p>
          <a:p>
            <a:endParaRPr lang="en-US" dirty="0"/>
          </a:p>
          <a:p>
            <a:r>
              <a:rPr lang="en-US" dirty="0" smtClean="0"/>
              <a:t>We just need to split out writers and readers (and we already tried RCSI)</a:t>
            </a:r>
          </a:p>
          <a:p>
            <a:endParaRPr lang="en-US" dirty="0"/>
          </a:p>
          <a:p>
            <a:r>
              <a:rPr lang="en-US" dirty="0" err="1" smtClean="0"/>
              <a:t>AlwaysOn</a:t>
            </a:r>
            <a:r>
              <a:rPr lang="en-US" dirty="0" smtClean="0"/>
              <a:t> Availability Groups with readable </a:t>
            </a:r>
            <a:r>
              <a:rPr lang="en-US" dirty="0" err="1" smtClean="0"/>
              <a:t>secondaries</a:t>
            </a:r>
            <a:endParaRPr lang="en-US" dirty="0"/>
          </a:p>
        </p:txBody>
      </p:sp>
    </p:spTree>
    <p:extLst>
      <p:ext uri="{BB962C8B-B14F-4D97-AF65-F5344CB8AC3E}">
        <p14:creationId xmlns:p14="http://schemas.microsoft.com/office/powerpoint/2010/main" val="3436237384"/>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522913675"/>
              </p:ext>
            </p:extLst>
          </p:nvPr>
        </p:nvGraphicFramePr>
        <p:xfrm>
          <a:off x="0" y="0"/>
          <a:ext cx="3634672" cy="6949909"/>
        </p:xfrm>
        <a:graphic>
          <a:graphicData uri="http://schemas.openxmlformats.org/drawingml/2006/table">
            <a:tbl>
              <a:tblPr firstRow="1" bandRow="1">
                <a:tableStyleId>{5C22544A-7EE6-4342-B048-85BDC9FD1C3A}</a:tableStyleId>
              </a:tblPr>
              <a:tblGrid>
                <a:gridCol w="2023009"/>
                <a:gridCol w="1611663"/>
              </a:tblGrid>
              <a:tr h="487210">
                <a:tc>
                  <a:txBody>
                    <a:bodyPr/>
                    <a:lstStyle/>
                    <a:p>
                      <a:endParaRPr lang="en-US" sz="1600" dirty="0"/>
                    </a:p>
                  </a:txBody>
                  <a:tcPr/>
                </a:tc>
                <a:tc>
                  <a:txBody>
                    <a:bodyPr/>
                    <a:lstStyle/>
                    <a:p>
                      <a:pPr algn="ctr"/>
                      <a:r>
                        <a:rPr lang="en-US" sz="1600" dirty="0" smtClean="0"/>
                        <a:t>Article</a:t>
                      </a:r>
                      <a:r>
                        <a:rPr lang="en-US" sz="1600" baseline="0" dirty="0" smtClean="0"/>
                        <a:t> Contents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1 day</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minute</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a:t>
                      </a:r>
                      <a:br>
                        <a:rPr lang="en-US" sz="1600" dirty="0" smtClean="0"/>
                      </a:br>
                      <a:r>
                        <a:rPr lang="en-US" sz="1600" dirty="0" smtClean="0"/>
                        <a:t>servers</a:t>
                      </a:r>
                      <a:endParaRPr lang="en-US" sz="1600" dirty="0"/>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99% reads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Lots</a:t>
                      </a:r>
                      <a:r>
                        <a:rPr lang="en-US" sz="1600" baseline="0" dirty="0" smtClean="0"/>
                        <a:t> of read connections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.01%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Text, XML</a:t>
                      </a:r>
                      <a:endParaRPr lang="en-US" sz="1600" dirty="0"/>
                    </a:p>
                  </a:txBody>
                  <a:tcPr/>
                </a:tc>
              </a:tr>
            </a:tbl>
          </a:graphicData>
        </a:graphic>
      </p:graphicFrame>
      <p:sp>
        <p:nvSpPr>
          <p:cNvPr id="2" name="Title 1"/>
          <p:cNvSpPr>
            <a:spLocks noGrp="1"/>
          </p:cNvSpPr>
          <p:nvPr>
            <p:ph type="title"/>
          </p:nvPr>
        </p:nvSpPr>
        <p:spPr>
          <a:xfrm>
            <a:off x="3962400" y="304800"/>
            <a:ext cx="4724400" cy="762000"/>
          </a:xfrm>
        </p:spPr>
        <p:txBody>
          <a:bodyPr/>
          <a:lstStyle/>
          <a:p>
            <a:endParaRPr lang="en-US" dirty="0"/>
          </a:p>
        </p:txBody>
      </p:sp>
      <p:sp>
        <p:nvSpPr>
          <p:cNvPr id="3" name="Text Placeholder 2"/>
          <p:cNvSpPr>
            <a:spLocks noGrp="1"/>
          </p:cNvSpPr>
          <p:nvPr>
            <p:ph type="body" idx="1"/>
          </p:nvPr>
        </p:nvSpPr>
        <p:spPr>
          <a:xfrm>
            <a:off x="3962400" y="1371600"/>
            <a:ext cx="4724400" cy="4495800"/>
          </a:xfrm>
        </p:spPr>
        <p:txBody>
          <a:bodyPr/>
          <a:lstStyle/>
          <a:p>
            <a:endParaRPr lang="en-US" dirty="0"/>
          </a:p>
        </p:txBody>
      </p:sp>
    </p:spTree>
    <p:extLst>
      <p:ext uri="{BB962C8B-B14F-4D97-AF65-F5344CB8AC3E}">
        <p14:creationId xmlns:p14="http://schemas.microsoft.com/office/powerpoint/2010/main" val="1616747862"/>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953561092"/>
              </p:ext>
            </p:extLst>
          </p:nvPr>
        </p:nvGraphicFramePr>
        <p:xfrm>
          <a:off x="0" y="0"/>
          <a:ext cx="3634672" cy="6949909"/>
        </p:xfrm>
        <a:graphic>
          <a:graphicData uri="http://schemas.openxmlformats.org/drawingml/2006/table">
            <a:tbl>
              <a:tblPr firstRow="1" bandRow="1">
                <a:tableStyleId>{5C22544A-7EE6-4342-B048-85BDC9FD1C3A}</a:tableStyleId>
              </a:tblPr>
              <a:tblGrid>
                <a:gridCol w="2023009"/>
                <a:gridCol w="1611663"/>
              </a:tblGrid>
              <a:tr h="487210">
                <a:tc>
                  <a:txBody>
                    <a:bodyPr/>
                    <a:lstStyle/>
                    <a:p>
                      <a:endParaRPr lang="en-US" sz="1600" dirty="0"/>
                    </a:p>
                  </a:txBody>
                  <a:tcPr/>
                </a:tc>
                <a:tc>
                  <a:txBody>
                    <a:bodyPr/>
                    <a:lstStyle/>
                    <a:p>
                      <a:pPr algn="ctr"/>
                      <a:r>
                        <a:rPr lang="en-US" sz="1600" dirty="0" smtClean="0"/>
                        <a:t>Article</a:t>
                      </a:r>
                      <a:r>
                        <a:rPr lang="en-US" sz="1600" baseline="0" dirty="0" smtClean="0"/>
                        <a:t> Contents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1 day</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minute</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a:t>
                      </a:r>
                      <a:br>
                        <a:rPr lang="en-US" sz="1600" dirty="0" smtClean="0"/>
                      </a:br>
                      <a:r>
                        <a:rPr lang="en-US" sz="1600" dirty="0" smtClean="0"/>
                        <a:t>servers</a:t>
                      </a:r>
                      <a:endParaRPr lang="en-US" sz="1600" dirty="0"/>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99% reads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Lots</a:t>
                      </a:r>
                      <a:r>
                        <a:rPr lang="en-US" sz="1600" baseline="0" dirty="0" smtClean="0"/>
                        <a:t> of read connections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.01%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Text, XML</a:t>
                      </a:r>
                      <a:endParaRPr lang="en-US" sz="1600" dirty="0"/>
                    </a:p>
                  </a:txBody>
                  <a:tcPr/>
                </a:tc>
              </a:tr>
            </a:tbl>
          </a:graphicData>
        </a:graphic>
      </p:graphicFrame>
      <p:sp>
        <p:nvSpPr>
          <p:cNvPr id="2" name="Title 1"/>
          <p:cNvSpPr>
            <a:spLocks noGrp="1"/>
          </p:cNvSpPr>
          <p:nvPr>
            <p:ph type="title"/>
          </p:nvPr>
        </p:nvSpPr>
        <p:spPr>
          <a:xfrm>
            <a:off x="3962400" y="304800"/>
            <a:ext cx="4724400" cy="762000"/>
          </a:xfrm>
        </p:spPr>
        <p:txBody>
          <a:bodyPr/>
          <a:lstStyle/>
          <a:p>
            <a:r>
              <a:rPr lang="en-US" dirty="0" smtClean="0"/>
              <a:t>Article Contents details</a:t>
            </a:r>
            <a:endParaRPr lang="en-US" dirty="0"/>
          </a:p>
        </p:txBody>
      </p:sp>
      <p:sp>
        <p:nvSpPr>
          <p:cNvPr id="3" name="Text Placeholder 2"/>
          <p:cNvSpPr>
            <a:spLocks noGrp="1"/>
          </p:cNvSpPr>
          <p:nvPr>
            <p:ph type="body" idx="1"/>
          </p:nvPr>
        </p:nvSpPr>
        <p:spPr>
          <a:xfrm>
            <a:off x="3962400" y="1371600"/>
            <a:ext cx="4724400" cy="4495800"/>
          </a:xfrm>
        </p:spPr>
        <p:txBody>
          <a:bodyPr/>
          <a:lstStyle/>
          <a:p>
            <a:r>
              <a:rPr lang="en-US" dirty="0" smtClean="0"/>
              <a:t>When querying the data for display on web pages, the data can be stale (a few minutes old, even hours)</a:t>
            </a:r>
          </a:p>
          <a:p>
            <a:endParaRPr lang="en-US" dirty="0" smtClean="0"/>
          </a:p>
          <a:p>
            <a:r>
              <a:rPr lang="en-US" dirty="0" smtClean="0"/>
              <a:t>Even when the primary copy of the data fails, the readable copies need to stay online for read-only web pages</a:t>
            </a:r>
          </a:p>
          <a:p>
            <a:endParaRPr lang="en-US" dirty="0" smtClean="0"/>
          </a:p>
          <a:p>
            <a:r>
              <a:rPr lang="en-US" dirty="0" smtClean="0"/>
              <a:t>A couple readable servers won’t be enough: we may need dozens to handle reads</a:t>
            </a:r>
            <a:endParaRPr lang="en-US" dirty="0"/>
          </a:p>
        </p:txBody>
      </p:sp>
    </p:spTree>
    <p:extLst>
      <p:ext uri="{BB962C8B-B14F-4D97-AF65-F5344CB8AC3E}">
        <p14:creationId xmlns:p14="http://schemas.microsoft.com/office/powerpoint/2010/main" val="3820504810"/>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895475551"/>
              </p:ext>
            </p:extLst>
          </p:nvPr>
        </p:nvGraphicFramePr>
        <p:xfrm>
          <a:off x="0" y="0"/>
          <a:ext cx="3634672" cy="6949909"/>
        </p:xfrm>
        <a:graphic>
          <a:graphicData uri="http://schemas.openxmlformats.org/drawingml/2006/table">
            <a:tbl>
              <a:tblPr firstRow="1" bandRow="1">
                <a:tableStyleId>{5C22544A-7EE6-4342-B048-85BDC9FD1C3A}</a:tableStyleId>
              </a:tblPr>
              <a:tblGrid>
                <a:gridCol w="2023009"/>
                <a:gridCol w="1611663"/>
              </a:tblGrid>
              <a:tr h="487210">
                <a:tc>
                  <a:txBody>
                    <a:bodyPr/>
                    <a:lstStyle/>
                    <a:p>
                      <a:endParaRPr lang="en-US" sz="1600" dirty="0"/>
                    </a:p>
                  </a:txBody>
                  <a:tcPr/>
                </a:tc>
                <a:tc>
                  <a:txBody>
                    <a:bodyPr/>
                    <a:lstStyle/>
                    <a:p>
                      <a:pPr algn="ctr"/>
                      <a:r>
                        <a:rPr lang="en-US" sz="1600" dirty="0" smtClean="0"/>
                        <a:t>Article</a:t>
                      </a:r>
                      <a:r>
                        <a:rPr lang="en-US" sz="1600" baseline="0" dirty="0" smtClean="0"/>
                        <a:t> Contents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1 day</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minute</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a:t>
                      </a:r>
                      <a:br>
                        <a:rPr lang="en-US" sz="1600" dirty="0" smtClean="0"/>
                      </a:br>
                      <a:r>
                        <a:rPr lang="en-US" sz="1600" dirty="0" smtClean="0"/>
                        <a:t>servers</a:t>
                      </a:r>
                      <a:endParaRPr lang="en-US" sz="1600" dirty="0"/>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99% reads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Lots</a:t>
                      </a:r>
                      <a:r>
                        <a:rPr lang="en-US" sz="1600" baseline="0" dirty="0" smtClean="0"/>
                        <a:t> of read connections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.01%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Text, XML</a:t>
                      </a:r>
                      <a:endParaRPr lang="en-US" sz="1600" dirty="0"/>
                    </a:p>
                  </a:txBody>
                  <a:tcPr/>
                </a:tc>
              </a:tr>
            </a:tbl>
          </a:graphicData>
        </a:graphic>
      </p:graphicFrame>
      <p:sp>
        <p:nvSpPr>
          <p:cNvPr id="2" name="Title 1"/>
          <p:cNvSpPr>
            <a:spLocks noGrp="1"/>
          </p:cNvSpPr>
          <p:nvPr>
            <p:ph type="title"/>
          </p:nvPr>
        </p:nvSpPr>
        <p:spPr>
          <a:xfrm>
            <a:off x="3962400" y="304800"/>
            <a:ext cx="4724400" cy="762000"/>
          </a:xfrm>
        </p:spPr>
        <p:txBody>
          <a:bodyPr/>
          <a:lstStyle/>
          <a:p>
            <a:r>
              <a:rPr lang="en-US" dirty="0" smtClean="0"/>
              <a:t>Article Contents details</a:t>
            </a:r>
            <a:endParaRPr lang="en-US" dirty="0"/>
          </a:p>
        </p:txBody>
      </p:sp>
      <p:sp>
        <p:nvSpPr>
          <p:cNvPr id="3" name="Text Placeholder 2"/>
          <p:cNvSpPr>
            <a:spLocks noGrp="1"/>
          </p:cNvSpPr>
          <p:nvPr>
            <p:ph type="body" idx="1"/>
          </p:nvPr>
        </p:nvSpPr>
        <p:spPr>
          <a:xfrm>
            <a:off x="3962400" y="1371600"/>
            <a:ext cx="4724400" cy="4953000"/>
          </a:xfrm>
        </p:spPr>
        <p:txBody>
          <a:bodyPr/>
          <a:lstStyle/>
          <a:p>
            <a:r>
              <a:rPr lang="en-US" dirty="0" smtClean="0"/>
              <a:t>When querying the data for display on web pages, the data can be stale (a few minutes old, even hours)</a:t>
            </a:r>
          </a:p>
          <a:p>
            <a:endParaRPr lang="en-US" dirty="0" smtClean="0"/>
          </a:p>
          <a:p>
            <a:r>
              <a:rPr lang="en-US" dirty="0" smtClean="0"/>
              <a:t>Even when the primary copy of the data fails, the readable copies need to stay online for read-only web pages</a:t>
            </a:r>
          </a:p>
          <a:p>
            <a:endParaRPr lang="en-US" dirty="0" smtClean="0"/>
          </a:p>
          <a:p>
            <a:r>
              <a:rPr lang="en-US" dirty="0" smtClean="0"/>
              <a:t>A couple readable servers won’t be enough: we may need dozens to handle reads</a:t>
            </a:r>
          </a:p>
          <a:p>
            <a:endParaRPr lang="en-US" dirty="0"/>
          </a:p>
          <a:p>
            <a:r>
              <a:rPr lang="en-US" dirty="0" smtClean="0"/>
              <a:t>Transactional replication, log shipping, or move out of SQL Server entirely</a:t>
            </a:r>
            <a:endParaRPr lang="en-US" dirty="0"/>
          </a:p>
        </p:txBody>
      </p:sp>
    </p:spTree>
    <p:extLst>
      <p:ext uri="{BB962C8B-B14F-4D97-AF65-F5344CB8AC3E}">
        <p14:creationId xmlns:p14="http://schemas.microsoft.com/office/powerpoint/2010/main" val="3596814519"/>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979909436"/>
              </p:ext>
            </p:extLst>
          </p:nvPr>
        </p:nvGraphicFramePr>
        <p:xfrm>
          <a:off x="0" y="0"/>
          <a:ext cx="3965097" cy="6857999"/>
        </p:xfrm>
        <a:graphic>
          <a:graphicData uri="http://schemas.openxmlformats.org/drawingml/2006/table">
            <a:tbl>
              <a:tblPr firstRow="1" bandRow="1">
                <a:tableStyleId>{5C22544A-7EE6-4342-B048-85BDC9FD1C3A}</a:tableStyleId>
              </a:tblPr>
              <a:tblGrid>
                <a:gridCol w="2023009"/>
                <a:gridCol w="1942088"/>
              </a:tblGrid>
              <a:tr h="487210">
                <a:tc>
                  <a:txBody>
                    <a:bodyPr/>
                    <a:lstStyle/>
                    <a:p>
                      <a:endParaRPr lang="en-US" sz="1600" dirty="0"/>
                    </a:p>
                  </a:txBody>
                  <a:tcPr/>
                </a:tc>
                <a:tc>
                  <a:txBody>
                    <a:bodyPr/>
                    <a:lstStyle/>
                    <a:p>
                      <a:pPr algn="ctr"/>
                      <a:r>
                        <a:rPr lang="en-US" sz="1600" dirty="0" smtClean="0"/>
                        <a:t>Web Clicks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1 day</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a:t>
                      </a:r>
                      <a:r>
                        <a:rPr lang="en-US" sz="1600" baseline="0" dirty="0" smtClean="0"/>
                        <a:t> minute</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99%</a:t>
                      </a:r>
                      <a:r>
                        <a:rPr lang="en-US" sz="1600" baseline="0" dirty="0" smtClean="0"/>
                        <a:t> writes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Transaction log 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 cubes</a:t>
                      </a:r>
                      <a:endParaRPr lang="en-US" sz="1600" dirty="0"/>
                    </a:p>
                  </a:txBody>
                  <a:tcPr/>
                </a:tc>
              </a:tr>
            </a:tbl>
          </a:graphicData>
        </a:graphic>
      </p:graphicFrame>
      <p:sp>
        <p:nvSpPr>
          <p:cNvPr id="2" name="Title 1"/>
          <p:cNvSpPr>
            <a:spLocks noGrp="1"/>
          </p:cNvSpPr>
          <p:nvPr>
            <p:ph type="title"/>
          </p:nvPr>
        </p:nvSpPr>
        <p:spPr>
          <a:xfrm>
            <a:off x="4419600" y="304800"/>
            <a:ext cx="4267200" cy="762000"/>
          </a:xfrm>
        </p:spPr>
        <p:txBody>
          <a:bodyPr/>
          <a:lstStyle/>
          <a:p>
            <a:endParaRPr lang="en-US" dirty="0"/>
          </a:p>
        </p:txBody>
      </p:sp>
      <p:sp>
        <p:nvSpPr>
          <p:cNvPr id="3" name="Text Placeholder 2"/>
          <p:cNvSpPr>
            <a:spLocks noGrp="1"/>
          </p:cNvSpPr>
          <p:nvPr>
            <p:ph type="body" idx="1"/>
          </p:nvPr>
        </p:nvSpPr>
        <p:spPr>
          <a:xfrm>
            <a:off x="4419600" y="1371600"/>
            <a:ext cx="4267200" cy="4495800"/>
          </a:xfrm>
        </p:spPr>
        <p:txBody>
          <a:bodyPr/>
          <a:lstStyle/>
          <a:p>
            <a:endParaRPr lang="en-US" dirty="0"/>
          </a:p>
        </p:txBody>
      </p:sp>
    </p:spTree>
    <p:extLst>
      <p:ext uri="{BB962C8B-B14F-4D97-AF65-F5344CB8AC3E}">
        <p14:creationId xmlns:p14="http://schemas.microsoft.com/office/powerpoint/2010/main" val="2658748684"/>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305370450"/>
              </p:ext>
            </p:extLst>
          </p:nvPr>
        </p:nvGraphicFramePr>
        <p:xfrm>
          <a:off x="0" y="0"/>
          <a:ext cx="3965097" cy="6857999"/>
        </p:xfrm>
        <a:graphic>
          <a:graphicData uri="http://schemas.openxmlformats.org/drawingml/2006/table">
            <a:tbl>
              <a:tblPr firstRow="1" bandRow="1">
                <a:tableStyleId>{5C22544A-7EE6-4342-B048-85BDC9FD1C3A}</a:tableStyleId>
              </a:tblPr>
              <a:tblGrid>
                <a:gridCol w="2023009"/>
                <a:gridCol w="1942088"/>
              </a:tblGrid>
              <a:tr h="487210">
                <a:tc>
                  <a:txBody>
                    <a:bodyPr/>
                    <a:lstStyle/>
                    <a:p>
                      <a:endParaRPr lang="en-US" sz="1600" dirty="0"/>
                    </a:p>
                  </a:txBody>
                  <a:tcPr/>
                </a:tc>
                <a:tc>
                  <a:txBody>
                    <a:bodyPr/>
                    <a:lstStyle/>
                    <a:p>
                      <a:pPr algn="ctr"/>
                      <a:r>
                        <a:rPr lang="en-US" sz="1600" dirty="0" smtClean="0"/>
                        <a:t>Web Clicks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1 day</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a:t>
                      </a:r>
                      <a:r>
                        <a:rPr lang="en-US" sz="1600" baseline="0" dirty="0" smtClean="0"/>
                        <a:t> minute</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99%</a:t>
                      </a:r>
                      <a:r>
                        <a:rPr lang="en-US" sz="1600" baseline="0" dirty="0" smtClean="0"/>
                        <a:t> writes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Transaction log 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 cubes</a:t>
                      </a:r>
                      <a:endParaRPr lang="en-US" sz="1600" dirty="0"/>
                    </a:p>
                  </a:txBody>
                  <a:tcPr/>
                </a:tc>
              </a:tr>
            </a:tbl>
          </a:graphicData>
        </a:graphic>
      </p:graphicFrame>
      <p:sp>
        <p:nvSpPr>
          <p:cNvPr id="2" name="Title 1"/>
          <p:cNvSpPr>
            <a:spLocks noGrp="1"/>
          </p:cNvSpPr>
          <p:nvPr>
            <p:ph type="title"/>
          </p:nvPr>
        </p:nvSpPr>
        <p:spPr>
          <a:xfrm>
            <a:off x="4419600" y="304800"/>
            <a:ext cx="4267200" cy="762000"/>
          </a:xfrm>
        </p:spPr>
        <p:txBody>
          <a:bodyPr/>
          <a:lstStyle/>
          <a:p>
            <a:r>
              <a:rPr lang="en-US" dirty="0" smtClean="0"/>
              <a:t>Web Clicks details</a:t>
            </a:r>
            <a:endParaRPr lang="en-US" dirty="0"/>
          </a:p>
        </p:txBody>
      </p:sp>
      <p:sp>
        <p:nvSpPr>
          <p:cNvPr id="3" name="Text Placeholder 2"/>
          <p:cNvSpPr>
            <a:spLocks noGrp="1"/>
          </p:cNvSpPr>
          <p:nvPr>
            <p:ph type="body" idx="1"/>
          </p:nvPr>
        </p:nvSpPr>
        <p:spPr>
          <a:xfrm>
            <a:off x="4419600" y="1371600"/>
            <a:ext cx="4267200" cy="4495800"/>
          </a:xfrm>
        </p:spPr>
        <p:txBody>
          <a:bodyPr/>
          <a:lstStyle/>
          <a:p>
            <a:r>
              <a:rPr lang="en-US" dirty="0" smtClean="0"/>
              <a:t>Clicks: mostly insert-only</a:t>
            </a:r>
          </a:p>
          <a:p>
            <a:endParaRPr lang="en-US" dirty="0" smtClean="0"/>
          </a:p>
          <a:p>
            <a:r>
              <a:rPr lang="en-US" dirty="0" smtClean="0"/>
              <a:t>Also read nightly by ETL process that builds analytics cubes for the Web Click Analysis column</a:t>
            </a:r>
            <a:endParaRPr lang="en-US" dirty="0"/>
          </a:p>
          <a:p>
            <a:endParaRPr lang="en-US" dirty="0"/>
          </a:p>
          <a:p>
            <a:r>
              <a:rPr lang="en-US" dirty="0" smtClean="0"/>
              <a:t>One server alone can’t handle the write workloads</a:t>
            </a:r>
            <a:endParaRPr lang="en-US" dirty="0"/>
          </a:p>
        </p:txBody>
      </p:sp>
    </p:spTree>
    <p:extLst>
      <p:ext uri="{BB962C8B-B14F-4D97-AF65-F5344CB8AC3E}">
        <p14:creationId xmlns:p14="http://schemas.microsoft.com/office/powerpoint/2010/main" val="4017977908"/>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010626750"/>
              </p:ext>
            </p:extLst>
          </p:nvPr>
        </p:nvGraphicFramePr>
        <p:xfrm>
          <a:off x="0" y="0"/>
          <a:ext cx="3965097" cy="6857999"/>
        </p:xfrm>
        <a:graphic>
          <a:graphicData uri="http://schemas.openxmlformats.org/drawingml/2006/table">
            <a:tbl>
              <a:tblPr firstRow="1" bandRow="1">
                <a:tableStyleId>{5C22544A-7EE6-4342-B048-85BDC9FD1C3A}</a:tableStyleId>
              </a:tblPr>
              <a:tblGrid>
                <a:gridCol w="2023009"/>
                <a:gridCol w="1942088"/>
              </a:tblGrid>
              <a:tr h="487210">
                <a:tc>
                  <a:txBody>
                    <a:bodyPr/>
                    <a:lstStyle/>
                    <a:p>
                      <a:endParaRPr lang="en-US" sz="1600" dirty="0"/>
                    </a:p>
                  </a:txBody>
                  <a:tcPr/>
                </a:tc>
                <a:tc>
                  <a:txBody>
                    <a:bodyPr/>
                    <a:lstStyle/>
                    <a:p>
                      <a:pPr algn="ctr"/>
                      <a:r>
                        <a:rPr lang="en-US" sz="1600" dirty="0" smtClean="0"/>
                        <a:t>Web Clicks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1 day</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a:t>
                      </a:r>
                      <a:r>
                        <a:rPr lang="en-US" sz="1600" baseline="0" dirty="0" smtClean="0"/>
                        <a:t> minute</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99%</a:t>
                      </a:r>
                      <a:r>
                        <a:rPr lang="en-US" sz="1600" baseline="0" dirty="0" smtClean="0"/>
                        <a:t> writes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Transaction log 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 cubes</a:t>
                      </a:r>
                      <a:endParaRPr lang="en-US" sz="1600" dirty="0"/>
                    </a:p>
                  </a:txBody>
                  <a:tcPr/>
                </a:tc>
              </a:tr>
            </a:tbl>
          </a:graphicData>
        </a:graphic>
      </p:graphicFrame>
      <p:sp>
        <p:nvSpPr>
          <p:cNvPr id="2" name="Title 1"/>
          <p:cNvSpPr>
            <a:spLocks noGrp="1"/>
          </p:cNvSpPr>
          <p:nvPr>
            <p:ph type="title"/>
          </p:nvPr>
        </p:nvSpPr>
        <p:spPr>
          <a:xfrm>
            <a:off x="4419600" y="304800"/>
            <a:ext cx="4267200" cy="762000"/>
          </a:xfrm>
        </p:spPr>
        <p:txBody>
          <a:bodyPr/>
          <a:lstStyle/>
          <a:p>
            <a:r>
              <a:rPr lang="en-US" dirty="0" smtClean="0"/>
              <a:t>Web Clicks details</a:t>
            </a:r>
            <a:endParaRPr lang="en-US" dirty="0"/>
          </a:p>
        </p:txBody>
      </p:sp>
      <p:sp>
        <p:nvSpPr>
          <p:cNvPr id="3" name="Text Placeholder 2"/>
          <p:cNvSpPr>
            <a:spLocks noGrp="1"/>
          </p:cNvSpPr>
          <p:nvPr>
            <p:ph type="body" idx="1"/>
          </p:nvPr>
        </p:nvSpPr>
        <p:spPr>
          <a:xfrm>
            <a:off x="4419600" y="1371600"/>
            <a:ext cx="4267200" cy="4876800"/>
          </a:xfrm>
        </p:spPr>
        <p:txBody>
          <a:bodyPr/>
          <a:lstStyle/>
          <a:p>
            <a:r>
              <a:rPr lang="en-US" dirty="0"/>
              <a:t>Clicks: mostly insert-only</a:t>
            </a:r>
          </a:p>
          <a:p>
            <a:endParaRPr lang="en-US" dirty="0"/>
          </a:p>
          <a:p>
            <a:r>
              <a:rPr lang="en-US" dirty="0"/>
              <a:t>Also read nightly by ETL process that builds analytics cubes for the Web Click Analysis column</a:t>
            </a:r>
          </a:p>
          <a:p>
            <a:endParaRPr lang="en-US" dirty="0"/>
          </a:p>
          <a:p>
            <a:r>
              <a:rPr lang="en-US" dirty="0"/>
              <a:t>One server alone can’t handle the write workloads</a:t>
            </a:r>
          </a:p>
          <a:p>
            <a:endParaRPr lang="en-US" dirty="0"/>
          </a:p>
          <a:p>
            <a:r>
              <a:rPr lang="en-US" dirty="0" smtClean="0"/>
              <a:t>Many independent SQL Servers (?) with the same schema/database, all accepting writes at once. Combine later w/ETL process.</a:t>
            </a:r>
            <a:endParaRPr lang="en-US" dirty="0"/>
          </a:p>
        </p:txBody>
      </p:sp>
    </p:spTree>
    <p:extLst>
      <p:ext uri="{BB962C8B-B14F-4D97-AF65-F5344CB8AC3E}">
        <p14:creationId xmlns:p14="http://schemas.microsoft.com/office/powerpoint/2010/main" val="3470809230"/>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 – why are we leaving SQL Server?</a:t>
            </a:r>
            <a:endParaRPr lang="en-US" dirty="0"/>
          </a:p>
        </p:txBody>
      </p:sp>
      <p:sp>
        <p:nvSpPr>
          <p:cNvPr id="3" name="Text Placeholder 2"/>
          <p:cNvSpPr>
            <a:spLocks noGrp="1"/>
          </p:cNvSpPr>
          <p:nvPr>
            <p:ph type="body" idx="1"/>
          </p:nvPr>
        </p:nvSpPr>
        <p:spPr/>
        <p:txBody>
          <a:bodyPr/>
          <a:lstStyle/>
          <a:p>
            <a:pPr marL="0" indent="0">
              <a:buNone/>
            </a:pPr>
            <a:r>
              <a:rPr lang="en-US" dirty="0" smtClean="0"/>
              <a:t>When you’ve separated your data out into groups,</a:t>
            </a:r>
            <a:br>
              <a:rPr lang="en-US" dirty="0" smtClean="0"/>
            </a:br>
            <a:r>
              <a:rPr lang="en-US" dirty="0" smtClean="0"/>
              <a:t>the easy fix is isolating the problem group onto its own database server.</a:t>
            </a:r>
          </a:p>
          <a:p>
            <a:pPr marL="0" indent="0">
              <a:buNone/>
            </a:pPr>
            <a:endParaRPr lang="en-US" dirty="0"/>
          </a:p>
          <a:p>
            <a:pPr marL="0" indent="0">
              <a:buNone/>
            </a:pPr>
            <a:r>
              <a:rPr lang="en-US" dirty="0" smtClean="0"/>
              <a:t>You can isolate it with minimal changes to code or connection libraries.</a:t>
            </a:r>
          </a:p>
          <a:p>
            <a:pPr marL="0" indent="0">
              <a:buNone/>
            </a:pPr>
            <a:endParaRPr lang="en-US" dirty="0" smtClean="0"/>
          </a:p>
          <a:p>
            <a:pPr marL="0" indent="0">
              <a:buNone/>
            </a:pPr>
            <a:r>
              <a:rPr lang="en-US" dirty="0" smtClean="0"/>
              <a:t>But when one scaled-up server still isn’t enough</a:t>
            </a:r>
            <a:r>
              <a:rPr lang="en-US" dirty="0"/>
              <a:t> </a:t>
            </a:r>
            <a:r>
              <a:rPr lang="en-US" dirty="0" smtClean="0"/>
              <a:t>for it, and you split the data across multiple servers, you may need to:</a:t>
            </a:r>
          </a:p>
          <a:p>
            <a:r>
              <a:rPr lang="en-US" dirty="0" smtClean="0"/>
              <a:t>Re-combine the data for reporting</a:t>
            </a:r>
          </a:p>
          <a:p>
            <a:r>
              <a:rPr lang="en-US" dirty="0" smtClean="0"/>
              <a:t>Build conflict resolution processes</a:t>
            </a:r>
          </a:p>
          <a:p>
            <a:r>
              <a:rPr lang="en-US" dirty="0" smtClean="0"/>
              <a:t>Change your application to connect to the right server</a:t>
            </a:r>
          </a:p>
          <a:p>
            <a:pPr marL="0" indent="0">
              <a:buNone/>
            </a:pPr>
            <a:endParaRPr lang="en-US" dirty="0"/>
          </a:p>
          <a:p>
            <a:pPr marL="0" indent="0">
              <a:buNone/>
            </a:pPr>
            <a:r>
              <a:rPr lang="en-US" dirty="0" smtClean="0"/>
              <a:t>And if you’re doing all that, it’s a great time to think about the data’s home.</a:t>
            </a:r>
            <a:endParaRPr lang="en-US" dirty="0"/>
          </a:p>
        </p:txBody>
      </p:sp>
    </p:spTree>
    <p:extLst>
      <p:ext uri="{BB962C8B-B14F-4D97-AF65-F5344CB8AC3E}">
        <p14:creationId xmlns:p14="http://schemas.microsoft.com/office/powerpoint/2010/main" val="13422790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a - Main Data Cent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80759072"/>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034447663"/>
              </p:ext>
            </p:extLst>
          </p:nvPr>
        </p:nvGraphicFramePr>
        <p:xfrm>
          <a:off x="0" y="0"/>
          <a:ext cx="3803257" cy="6949909"/>
        </p:xfrm>
        <a:graphic>
          <a:graphicData uri="http://schemas.openxmlformats.org/drawingml/2006/table">
            <a:tbl>
              <a:tblPr firstRow="1" bandRow="1">
                <a:tableStyleId>{5C22544A-7EE6-4342-B048-85BDC9FD1C3A}</a:tableStyleId>
              </a:tblPr>
              <a:tblGrid>
                <a:gridCol w="2023009"/>
                <a:gridCol w="1780248"/>
              </a:tblGrid>
              <a:tr h="487210">
                <a:tc>
                  <a:txBody>
                    <a:bodyPr/>
                    <a:lstStyle/>
                    <a:p>
                      <a:endParaRPr lang="en-US" sz="1600" dirty="0"/>
                    </a:p>
                  </a:txBody>
                  <a:tcPr/>
                </a:tc>
                <a:tc>
                  <a:txBody>
                    <a:bodyPr/>
                    <a:lstStyle/>
                    <a:p>
                      <a:pPr algn="ctr"/>
                      <a:r>
                        <a:rPr lang="en-US" sz="1600" dirty="0" smtClean="0"/>
                        <a:t>Web Click Analysis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(Unlimited,</a:t>
                      </a:r>
                      <a:r>
                        <a:rPr lang="en-US" sz="1600" baseline="0" dirty="0" smtClean="0"/>
                        <a:t> can reload from clicks)</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day</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SSIS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Loaded nightly in batches, then read with</a:t>
                      </a:r>
                      <a:r>
                        <a:rPr lang="en-US" sz="1600" baseline="0" dirty="0" smtClean="0"/>
                        <a:t> reports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Storage reads b/c too large for RAM</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 cubes</a:t>
                      </a:r>
                      <a:endParaRPr lang="en-US" sz="1600" dirty="0"/>
                    </a:p>
                  </a:txBody>
                  <a:tcPr/>
                </a:tc>
              </a:tr>
            </a:tbl>
          </a:graphicData>
        </a:graphic>
      </p:graphicFrame>
    </p:spTree>
    <p:extLst>
      <p:ext uri="{BB962C8B-B14F-4D97-AF65-F5344CB8AC3E}">
        <p14:creationId xmlns:p14="http://schemas.microsoft.com/office/powerpoint/2010/main" val="3406234180"/>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57926982"/>
              </p:ext>
            </p:extLst>
          </p:nvPr>
        </p:nvGraphicFramePr>
        <p:xfrm>
          <a:off x="0" y="0"/>
          <a:ext cx="3803257" cy="6949909"/>
        </p:xfrm>
        <a:graphic>
          <a:graphicData uri="http://schemas.openxmlformats.org/drawingml/2006/table">
            <a:tbl>
              <a:tblPr firstRow="1" bandRow="1">
                <a:tableStyleId>{5C22544A-7EE6-4342-B048-85BDC9FD1C3A}</a:tableStyleId>
              </a:tblPr>
              <a:tblGrid>
                <a:gridCol w="2023009"/>
                <a:gridCol w="1780248"/>
              </a:tblGrid>
              <a:tr h="487210">
                <a:tc>
                  <a:txBody>
                    <a:bodyPr/>
                    <a:lstStyle/>
                    <a:p>
                      <a:endParaRPr lang="en-US" sz="1600" dirty="0"/>
                    </a:p>
                  </a:txBody>
                  <a:tcPr/>
                </a:tc>
                <a:tc>
                  <a:txBody>
                    <a:bodyPr/>
                    <a:lstStyle/>
                    <a:p>
                      <a:pPr algn="ctr"/>
                      <a:r>
                        <a:rPr lang="en-US" sz="1600" dirty="0" smtClean="0"/>
                        <a:t>Web Click Analysis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(Unlimited,</a:t>
                      </a:r>
                      <a:r>
                        <a:rPr lang="en-US" sz="1600" baseline="0" dirty="0" smtClean="0"/>
                        <a:t> can reload from clicks)</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day</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SSIS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Loaded nightly in batches, then read with</a:t>
                      </a:r>
                      <a:r>
                        <a:rPr lang="en-US" sz="1600" baseline="0" dirty="0" smtClean="0"/>
                        <a:t> reports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Storage reads b/c too large for RAM</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 cubes</a:t>
                      </a:r>
                      <a:endParaRPr lang="en-US" sz="1600" dirty="0"/>
                    </a:p>
                  </a:txBody>
                  <a:tcPr/>
                </a:tc>
              </a:tr>
            </a:tbl>
          </a:graphicData>
        </a:graphic>
      </p:graphicFrame>
      <p:sp>
        <p:nvSpPr>
          <p:cNvPr id="2" name="Title 1"/>
          <p:cNvSpPr>
            <a:spLocks noGrp="1"/>
          </p:cNvSpPr>
          <p:nvPr>
            <p:ph type="title"/>
          </p:nvPr>
        </p:nvSpPr>
        <p:spPr>
          <a:xfrm>
            <a:off x="4114800" y="304800"/>
            <a:ext cx="4572000" cy="762000"/>
          </a:xfrm>
        </p:spPr>
        <p:txBody>
          <a:bodyPr/>
          <a:lstStyle/>
          <a:p>
            <a:r>
              <a:rPr lang="en-US" dirty="0" smtClean="0"/>
              <a:t>Analysis details</a:t>
            </a:r>
            <a:endParaRPr lang="en-US" dirty="0"/>
          </a:p>
        </p:txBody>
      </p:sp>
      <p:sp>
        <p:nvSpPr>
          <p:cNvPr id="3" name="Text Placeholder 2"/>
          <p:cNvSpPr>
            <a:spLocks noGrp="1"/>
          </p:cNvSpPr>
          <p:nvPr>
            <p:ph type="body" idx="1"/>
          </p:nvPr>
        </p:nvSpPr>
        <p:spPr>
          <a:xfrm>
            <a:off x="4114800" y="1371600"/>
            <a:ext cx="4572000" cy="4495800"/>
          </a:xfrm>
        </p:spPr>
        <p:txBody>
          <a:bodyPr/>
          <a:lstStyle/>
          <a:p>
            <a:r>
              <a:rPr lang="en-US" dirty="0" smtClean="0"/>
              <a:t>Analytical data can be independent from the source data format</a:t>
            </a:r>
          </a:p>
          <a:p>
            <a:endParaRPr lang="en-US" dirty="0" smtClean="0"/>
          </a:p>
          <a:p>
            <a:r>
              <a:rPr lang="en-US" dirty="0" smtClean="0"/>
              <a:t>Well-known reporting front ends: Excel, SSRS, </a:t>
            </a:r>
            <a:r>
              <a:rPr lang="en-US" dirty="0" err="1" smtClean="0"/>
              <a:t>BusinessObjects</a:t>
            </a:r>
            <a:endParaRPr lang="en-US" dirty="0" smtClean="0"/>
          </a:p>
          <a:p>
            <a:endParaRPr lang="en-US" dirty="0" smtClean="0"/>
          </a:p>
          <a:p>
            <a:r>
              <a:rPr lang="en-US" dirty="0" smtClean="0"/>
              <a:t>Great fit for relational or cubes</a:t>
            </a:r>
            <a:br>
              <a:rPr lang="en-US" dirty="0" smtClean="0"/>
            </a:br>
            <a:r>
              <a:rPr lang="en-US" dirty="0" smtClean="0"/>
              <a:t>(but we still may need to scale out)</a:t>
            </a:r>
            <a:endParaRPr lang="en-US" dirty="0"/>
          </a:p>
        </p:txBody>
      </p:sp>
    </p:spTree>
    <p:extLst>
      <p:ext uri="{BB962C8B-B14F-4D97-AF65-F5344CB8AC3E}">
        <p14:creationId xmlns:p14="http://schemas.microsoft.com/office/powerpoint/2010/main" val="865570004"/>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439237495"/>
              </p:ext>
            </p:extLst>
          </p:nvPr>
        </p:nvGraphicFramePr>
        <p:xfrm>
          <a:off x="0" y="0"/>
          <a:ext cx="3803257" cy="6949909"/>
        </p:xfrm>
        <a:graphic>
          <a:graphicData uri="http://schemas.openxmlformats.org/drawingml/2006/table">
            <a:tbl>
              <a:tblPr firstRow="1" bandRow="1">
                <a:tableStyleId>{5C22544A-7EE6-4342-B048-85BDC9FD1C3A}</a:tableStyleId>
              </a:tblPr>
              <a:tblGrid>
                <a:gridCol w="2023009"/>
                <a:gridCol w="1780248"/>
              </a:tblGrid>
              <a:tr h="487210">
                <a:tc>
                  <a:txBody>
                    <a:bodyPr/>
                    <a:lstStyle/>
                    <a:p>
                      <a:endParaRPr lang="en-US" sz="1600" dirty="0"/>
                    </a:p>
                  </a:txBody>
                  <a:tcPr/>
                </a:tc>
                <a:tc>
                  <a:txBody>
                    <a:bodyPr/>
                    <a:lstStyle/>
                    <a:p>
                      <a:pPr algn="ctr"/>
                      <a:r>
                        <a:rPr lang="en-US" sz="1600" dirty="0" smtClean="0"/>
                        <a:t>Web Click Analysis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(Unlimited,</a:t>
                      </a:r>
                      <a:r>
                        <a:rPr lang="en-US" sz="1600" baseline="0" dirty="0" smtClean="0"/>
                        <a:t> can reload from clicks)</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day</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SSIS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Loaded nightly in batches, then read with</a:t>
                      </a:r>
                      <a:r>
                        <a:rPr lang="en-US" sz="1600" baseline="0" dirty="0" smtClean="0"/>
                        <a:t> reports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Storage reads b/c too large for RAM</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 cubes</a:t>
                      </a:r>
                      <a:endParaRPr lang="en-US" sz="1600" dirty="0"/>
                    </a:p>
                  </a:txBody>
                  <a:tcPr/>
                </a:tc>
              </a:tr>
            </a:tbl>
          </a:graphicData>
        </a:graphic>
      </p:graphicFrame>
      <p:sp>
        <p:nvSpPr>
          <p:cNvPr id="2" name="Title 1"/>
          <p:cNvSpPr>
            <a:spLocks noGrp="1"/>
          </p:cNvSpPr>
          <p:nvPr>
            <p:ph type="title"/>
          </p:nvPr>
        </p:nvSpPr>
        <p:spPr>
          <a:xfrm>
            <a:off x="4114800" y="304800"/>
            <a:ext cx="4572000" cy="762000"/>
          </a:xfrm>
        </p:spPr>
        <p:txBody>
          <a:bodyPr/>
          <a:lstStyle/>
          <a:p>
            <a:r>
              <a:rPr lang="en-US" dirty="0" smtClean="0"/>
              <a:t>Analysis details</a:t>
            </a:r>
            <a:endParaRPr lang="en-US" dirty="0"/>
          </a:p>
        </p:txBody>
      </p:sp>
      <p:sp>
        <p:nvSpPr>
          <p:cNvPr id="3" name="Text Placeholder 2"/>
          <p:cNvSpPr>
            <a:spLocks noGrp="1"/>
          </p:cNvSpPr>
          <p:nvPr>
            <p:ph type="body" idx="1"/>
          </p:nvPr>
        </p:nvSpPr>
        <p:spPr>
          <a:xfrm>
            <a:off x="4114800" y="1371600"/>
            <a:ext cx="4572000" cy="5029200"/>
          </a:xfrm>
        </p:spPr>
        <p:txBody>
          <a:bodyPr/>
          <a:lstStyle/>
          <a:p>
            <a:r>
              <a:rPr lang="en-US" dirty="0" smtClean="0"/>
              <a:t>Analytical data can be independent from the source data format</a:t>
            </a:r>
          </a:p>
          <a:p>
            <a:endParaRPr lang="en-US" dirty="0" smtClean="0"/>
          </a:p>
          <a:p>
            <a:r>
              <a:rPr lang="en-US" dirty="0" smtClean="0"/>
              <a:t>Well-known reporting front ends: Excel, SSRS, </a:t>
            </a:r>
            <a:r>
              <a:rPr lang="en-US" dirty="0" err="1" smtClean="0"/>
              <a:t>BusinessObjects</a:t>
            </a:r>
            <a:endParaRPr lang="en-US" dirty="0" smtClean="0"/>
          </a:p>
          <a:p>
            <a:endParaRPr lang="en-US" dirty="0" smtClean="0"/>
          </a:p>
          <a:p>
            <a:r>
              <a:rPr lang="en-US" dirty="0" smtClean="0"/>
              <a:t>Great fit for relational or cubes</a:t>
            </a:r>
            <a:br>
              <a:rPr lang="en-US" dirty="0" smtClean="0"/>
            </a:br>
            <a:r>
              <a:rPr lang="en-US" dirty="0" smtClean="0"/>
              <a:t>(but we still may need to scale out)</a:t>
            </a:r>
          </a:p>
          <a:p>
            <a:endParaRPr lang="en-US" dirty="0"/>
          </a:p>
          <a:p>
            <a:r>
              <a:rPr lang="en-US" dirty="0" smtClean="0"/>
              <a:t>Multiple SQL Servers or cubes behind a load balancer, updated individually via SSIS</a:t>
            </a:r>
            <a:endParaRPr lang="en-US" dirty="0"/>
          </a:p>
        </p:txBody>
      </p:sp>
    </p:spTree>
    <p:extLst>
      <p:ext uri="{BB962C8B-B14F-4D97-AF65-F5344CB8AC3E}">
        <p14:creationId xmlns:p14="http://schemas.microsoft.com/office/powerpoint/2010/main" val="443498468"/>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2" name="Title 1"/>
          <p:cNvSpPr>
            <a:spLocks noGrp="1"/>
          </p:cNvSpPr>
          <p:nvPr>
            <p:ph type="title"/>
          </p:nvPr>
        </p:nvSpPr>
        <p:spPr/>
        <p:txBody>
          <a:bodyPr/>
          <a:lstStyle/>
          <a:p>
            <a:r>
              <a:rPr lang="en-US" dirty="0" smtClean="0"/>
              <a:t>Amazon*</a:t>
            </a:r>
            <a:endParaRPr lang="en-US" dirty="0"/>
          </a:p>
        </p:txBody>
      </p:sp>
      <p:sp>
        <p:nvSpPr>
          <p:cNvPr id="3" name="TextBox 2"/>
          <p:cNvSpPr txBox="1"/>
          <p:nvPr/>
        </p:nvSpPr>
        <p:spPr bwMode="auto">
          <a:xfrm>
            <a:off x="685800" y="6248400"/>
            <a:ext cx="8077200" cy="381000"/>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 But first, a few words about “scale” and “real time data.”</a:t>
            </a:r>
            <a:endParaRPr lang="en-US" sz="1800" dirty="0">
              <a:solidFill>
                <a:srgbClr val="002060"/>
              </a:solidFill>
              <a:latin typeface="Tekton Pro" pitchFamily="34" charset="0"/>
            </a:endParaRPr>
          </a:p>
        </p:txBody>
      </p:sp>
    </p:spTree>
    <p:extLst>
      <p:ext uri="{BB962C8B-B14F-4D97-AF65-F5344CB8AC3E}">
        <p14:creationId xmlns:p14="http://schemas.microsoft.com/office/powerpoint/2010/main" val="2369872552"/>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964870986"/>
              </p:ext>
            </p:extLst>
          </p:nvPr>
        </p:nvGraphicFramePr>
        <p:xfrm>
          <a:off x="0" y="0"/>
          <a:ext cx="9143999" cy="6949909"/>
        </p:xfrm>
        <a:graphic>
          <a:graphicData uri="http://schemas.openxmlformats.org/drawingml/2006/table">
            <a:tbl>
              <a:tblPr firstRow="1" bandRow="1">
                <a:tableStyleId>{5C22544A-7EE6-4342-B048-85BDC9FD1C3A}</a:tableStyleId>
              </a:tblPr>
              <a:tblGrid>
                <a:gridCol w="2023009"/>
                <a:gridCol w="1699327"/>
                <a:gridCol w="1699327"/>
                <a:gridCol w="1893537"/>
                <a:gridCol w="1828799"/>
              </a:tblGrid>
              <a:tr h="487210">
                <a:tc>
                  <a:txBody>
                    <a:bodyPr/>
                    <a:lstStyle/>
                    <a:p>
                      <a:endParaRPr lang="en-US" sz="1600" dirty="0"/>
                    </a:p>
                  </a:txBody>
                  <a:tcPr/>
                </a:tc>
                <a:tc>
                  <a:txBody>
                    <a:bodyPr/>
                    <a:lstStyle/>
                    <a:p>
                      <a:pPr algn="ctr"/>
                      <a:r>
                        <a:rPr lang="en-US" sz="1600" dirty="0" smtClean="0"/>
                        <a:t>Main</a:t>
                      </a:r>
                      <a:r>
                        <a:rPr lang="en-US" sz="1600" baseline="0" dirty="0" smtClean="0"/>
                        <a:t> OLTP (Orders)</a:t>
                      </a:r>
                      <a:endParaRPr lang="en-US" sz="1600" dirty="0"/>
                    </a:p>
                  </a:txBody>
                  <a:tcPr/>
                </a:tc>
                <a:tc>
                  <a:txBody>
                    <a:bodyPr/>
                    <a:lstStyle/>
                    <a:p>
                      <a:pPr algn="ctr"/>
                      <a:r>
                        <a:rPr lang="en-US" sz="1600" dirty="0" smtClean="0"/>
                        <a:t>Product Catalog</a:t>
                      </a:r>
                      <a:endParaRPr lang="en-US" sz="1600" dirty="0"/>
                    </a:p>
                  </a:txBody>
                  <a:tcPr/>
                </a:tc>
                <a:tc>
                  <a:txBody>
                    <a:bodyPr/>
                    <a:lstStyle/>
                    <a:p>
                      <a:pPr algn="ctr"/>
                      <a:r>
                        <a:rPr lang="en-US" sz="1600" dirty="0" smtClean="0"/>
                        <a:t>Inventory</a:t>
                      </a:r>
                      <a:endParaRPr lang="en-US" sz="1600" dirty="0"/>
                    </a:p>
                  </a:txBody>
                  <a:tcPr/>
                </a:tc>
                <a:tc>
                  <a:txBody>
                    <a:bodyPr/>
                    <a:lstStyle/>
                    <a:p>
                      <a:pPr algn="ctr"/>
                      <a:r>
                        <a:rPr lang="en-US" sz="1600" dirty="0" smtClean="0"/>
                        <a:t>Shopping carts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0</a:t>
                      </a:r>
                      <a:endParaRPr lang="en-US" sz="1600" dirty="0"/>
                    </a:p>
                  </a:txBody>
                  <a:tcPr/>
                </a:tc>
                <a:tc>
                  <a:txBody>
                    <a:bodyPr/>
                    <a:lstStyle/>
                    <a:p>
                      <a:pPr algn="ctr"/>
                      <a:r>
                        <a:rPr lang="en-US" sz="1600" dirty="0" smtClean="0"/>
                        <a:t>1 day (can regenerate from source, partners)</a:t>
                      </a:r>
                      <a:endParaRPr lang="en-US" sz="1600" dirty="0"/>
                    </a:p>
                  </a:txBody>
                  <a:tcPr/>
                </a:tc>
                <a:tc>
                  <a:txBody>
                    <a:bodyPr/>
                    <a:lstStyle/>
                    <a:p>
                      <a:pPr algn="ctr"/>
                      <a:r>
                        <a:rPr lang="en-US" sz="1600" dirty="0" smtClean="0"/>
                        <a:t>?</a:t>
                      </a:r>
                      <a:endParaRPr lang="en-US" sz="1600" dirty="0"/>
                    </a:p>
                  </a:txBody>
                  <a:tcPr/>
                </a:tc>
                <a:tc>
                  <a:txBody>
                    <a:bodyPr/>
                    <a:lstStyle/>
                    <a:p>
                      <a:pPr algn="ctr"/>
                      <a:r>
                        <a:rPr lang="en-US" sz="1600" dirty="0" smtClean="0"/>
                        <a:t>Unlimited</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0</a:t>
                      </a:r>
                      <a:endParaRPr lang="en-US" sz="1600" dirty="0"/>
                    </a:p>
                  </a:txBody>
                  <a:tcPr/>
                </a:tc>
                <a:tc>
                  <a:txBody>
                    <a:bodyPr/>
                    <a:lstStyle/>
                    <a:p>
                      <a:pPr algn="ctr"/>
                      <a:r>
                        <a:rPr lang="en-US" sz="1600" dirty="0" smtClean="0"/>
                        <a:t>0</a:t>
                      </a:r>
                      <a:endParaRPr lang="en-US" sz="1600" dirty="0"/>
                    </a:p>
                  </a:txBody>
                  <a:tcPr/>
                </a:tc>
                <a:tc>
                  <a:txBody>
                    <a:bodyPr/>
                    <a:lstStyle/>
                    <a:p>
                      <a:pPr algn="ctr"/>
                      <a:r>
                        <a:rPr lang="en-US" sz="1600" dirty="0" smtClean="0"/>
                        <a:t>1 hour (assume all items are in stock)</a:t>
                      </a:r>
                      <a:endParaRPr lang="en-US" sz="1600" dirty="0"/>
                    </a:p>
                  </a:txBody>
                  <a:tcPr/>
                </a:tc>
                <a:tc>
                  <a:txBody>
                    <a:bodyPr/>
                    <a:lstStyle/>
                    <a:p>
                      <a:pPr algn="ctr"/>
                      <a:r>
                        <a:rPr lang="en-US" sz="1600" dirty="0" smtClean="0"/>
                        <a:t>0</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algn="ctr"/>
                      <a:r>
                        <a:rPr lang="en-US" sz="1600" dirty="0" smtClean="0"/>
                        <a:t>Web/app servers</a:t>
                      </a:r>
                      <a:endParaRPr lang="en-US" sz="1600" dirty="0"/>
                    </a:p>
                  </a:txBody>
                  <a:tcPr/>
                </a:tc>
                <a:tc>
                  <a:txBody>
                    <a:bodyPr/>
                    <a:lstStyle/>
                    <a:p>
                      <a:pPr algn="ctr"/>
                      <a:r>
                        <a:rPr lang="en-US" sz="1600" dirty="0" smtClean="0"/>
                        <a:t>Produced</a:t>
                      </a:r>
                      <a:r>
                        <a:rPr lang="en-US" sz="1600" baseline="0" dirty="0" smtClean="0"/>
                        <a:t> by ETL, consumed by web servers</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 point queries, inserts</a:t>
                      </a:r>
                      <a:r>
                        <a:rPr lang="en-US" sz="1600" baseline="0" dirty="0" smtClean="0"/>
                        <a:t> only</a:t>
                      </a:r>
                      <a:endParaRPr lang="en-US" sz="1600" dirty="0"/>
                    </a:p>
                  </a:txBody>
                  <a:tcPr/>
                </a:tc>
                <a:tc>
                  <a:txBody>
                    <a:bodyPr/>
                    <a:lstStyle/>
                    <a:p>
                      <a:pPr algn="ctr"/>
                      <a:r>
                        <a:rPr lang="en-US" sz="1600" dirty="0" smtClean="0"/>
                        <a:t>99.999%</a:t>
                      </a:r>
                      <a:r>
                        <a:rPr lang="en-US" sz="1600" baseline="0" dirty="0" smtClean="0"/>
                        <a:t> reads</a:t>
                      </a:r>
                      <a:endParaRPr lang="en-US" sz="1600" dirty="0"/>
                    </a:p>
                  </a:txBody>
                  <a:tcPr/>
                </a:tc>
                <a:tc>
                  <a:txBody>
                    <a:bodyPr/>
                    <a:lstStyle/>
                    <a:p>
                      <a:pPr algn="ctr"/>
                      <a:r>
                        <a:rPr lang="en-US" sz="1600" dirty="0" smtClean="0"/>
                        <a:t>Small</a:t>
                      </a:r>
                      <a:r>
                        <a:rPr lang="en-US" sz="1600" baseline="0" dirty="0" smtClean="0"/>
                        <a:t> point queries, readers/updaters</a:t>
                      </a:r>
                      <a:endParaRPr lang="en-US" sz="1600" dirty="0"/>
                    </a:p>
                  </a:txBody>
                  <a:tcPr/>
                </a:tc>
                <a:tc>
                  <a:txBody>
                    <a:bodyPr/>
                    <a:lstStyle/>
                    <a:p>
                      <a:pPr algn="ctr"/>
                      <a:r>
                        <a:rPr lang="en-US" sz="1600" dirty="0" smtClean="0"/>
                        <a:t>Small</a:t>
                      </a:r>
                      <a:r>
                        <a:rPr lang="en-US" sz="1600" baseline="0" dirty="0" smtClean="0"/>
                        <a:t> point queries, readers/inserts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Transaction log</a:t>
                      </a:r>
                      <a:r>
                        <a:rPr lang="en-US" sz="1600" baseline="0" dirty="0" smtClean="0"/>
                        <a:t> writes</a:t>
                      </a:r>
                      <a:endParaRPr lang="en-US" sz="1600" dirty="0"/>
                    </a:p>
                  </a:txBody>
                  <a:tcPr/>
                </a:tc>
                <a:tc>
                  <a:txBody>
                    <a:bodyPr/>
                    <a:lstStyle/>
                    <a:p>
                      <a:pPr algn="ctr"/>
                      <a:r>
                        <a:rPr lang="en-US" sz="1600" dirty="0" smtClean="0"/>
                        <a:t>Many</a:t>
                      </a:r>
                      <a:r>
                        <a:rPr lang="en-US" sz="1600" baseline="0" dirty="0" smtClean="0"/>
                        <a:t> concurrent readers</a:t>
                      </a:r>
                      <a:endParaRPr lang="en-US" sz="1600" dirty="0"/>
                    </a:p>
                  </a:txBody>
                  <a:tcPr/>
                </a:tc>
                <a:tc>
                  <a:txBody>
                    <a:bodyPr/>
                    <a:lstStyle/>
                    <a:p>
                      <a:pPr algn="ctr"/>
                      <a:r>
                        <a:rPr lang="en-US" sz="1600" dirty="0" smtClean="0"/>
                        <a:t>Many concurrent readers</a:t>
                      </a:r>
                      <a:endParaRPr lang="en-US" sz="1600" dirty="0"/>
                    </a:p>
                  </a:txBody>
                  <a:tcPr/>
                </a:tc>
                <a:tc>
                  <a:txBody>
                    <a:bodyPr/>
                    <a:lstStyle/>
                    <a:p>
                      <a:pPr algn="ctr"/>
                      <a:r>
                        <a:rPr lang="en-US" sz="1600" dirty="0" smtClean="0"/>
                        <a:t>Transaction log</a:t>
                      </a:r>
                      <a:r>
                        <a:rPr lang="en-US" sz="1600" baseline="0" dirty="0" smtClean="0"/>
                        <a:t> 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 per day</a:t>
                      </a:r>
                      <a:endParaRPr lang="en-US" sz="1600" dirty="0"/>
                    </a:p>
                  </a:txBody>
                  <a:tcPr/>
                </a:tc>
                <a:tc>
                  <a:txBody>
                    <a:bodyPr/>
                    <a:lstStyle/>
                    <a:p>
                      <a:pPr algn="ctr"/>
                      <a:r>
                        <a:rPr lang="en-US" sz="1600" dirty="0" smtClean="0"/>
                        <a:t>1% per day</a:t>
                      </a:r>
                      <a:endParaRPr lang="en-US" sz="1600" dirty="0"/>
                    </a:p>
                  </a:txBody>
                  <a:tcPr/>
                </a:tc>
                <a:tc>
                  <a:txBody>
                    <a:bodyPr/>
                    <a:lstStyle/>
                    <a:p>
                      <a:pPr algn="ctr"/>
                      <a:r>
                        <a:rPr lang="en-US" sz="1600" dirty="0" smtClean="0"/>
                        <a:t>100% per day</a:t>
                      </a:r>
                      <a:endParaRPr lang="en-US" sz="1600" dirty="0"/>
                    </a:p>
                  </a:txBody>
                  <a:tcPr/>
                </a:tc>
                <a:tc>
                  <a:txBody>
                    <a:bodyPr/>
                    <a:lstStyle/>
                    <a:p>
                      <a:pPr algn="ctr"/>
                      <a:r>
                        <a:rPr lang="en-US" sz="1600" dirty="0" smtClean="0"/>
                        <a:t>100%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endParaRPr lang="en-US" sz="1600" dirty="0"/>
                    </a:p>
                  </a:txBody>
                  <a:tcPr/>
                </a:tc>
                <a:tc>
                  <a:txBody>
                    <a:bodyPr/>
                    <a:lstStyle/>
                    <a:p>
                      <a:pPr algn="ctr"/>
                      <a:r>
                        <a:rPr lang="en-US" sz="1600" dirty="0" smtClean="0"/>
                        <a:t>XML</a:t>
                      </a:r>
                      <a:endParaRPr lang="en-US" sz="1600" dirty="0"/>
                    </a:p>
                  </a:txBody>
                  <a:tcPr/>
                </a:tc>
                <a:tc>
                  <a:txBody>
                    <a:bodyPr/>
                    <a:lstStyle/>
                    <a:p>
                      <a:pPr algn="ctr"/>
                      <a:r>
                        <a:rPr lang="en-US" sz="1600" dirty="0" smtClean="0"/>
                        <a:t>Relational</a:t>
                      </a:r>
                      <a:r>
                        <a:rPr lang="en-US" sz="1600" baseline="0" dirty="0" smtClean="0"/>
                        <a:t> or XML</a:t>
                      </a:r>
                      <a:endParaRPr lang="en-US" sz="1600" dirty="0"/>
                    </a:p>
                  </a:txBody>
                  <a:tcPr/>
                </a:tc>
                <a:tc>
                  <a:txBody>
                    <a:bodyPr/>
                    <a:lstStyle/>
                    <a:p>
                      <a:pPr algn="ctr"/>
                      <a:r>
                        <a:rPr lang="en-US" sz="1600" dirty="0" smtClean="0"/>
                        <a:t>Relational or XML</a:t>
                      </a:r>
                      <a:endParaRPr lang="en-US" sz="1600" dirty="0"/>
                    </a:p>
                  </a:txBody>
                  <a:tcPr/>
                </a:tc>
              </a:tr>
            </a:tbl>
          </a:graphicData>
        </a:graphic>
      </p:graphicFrame>
    </p:spTree>
    <p:extLst>
      <p:ext uri="{BB962C8B-B14F-4D97-AF65-F5344CB8AC3E}">
        <p14:creationId xmlns:p14="http://schemas.microsoft.com/office/powerpoint/2010/main" val="2696426217"/>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550918018"/>
              </p:ext>
            </p:extLst>
          </p:nvPr>
        </p:nvGraphicFramePr>
        <p:xfrm>
          <a:off x="0" y="0"/>
          <a:ext cx="3851808" cy="6857999"/>
        </p:xfrm>
        <a:graphic>
          <a:graphicData uri="http://schemas.openxmlformats.org/drawingml/2006/table">
            <a:tbl>
              <a:tblPr firstRow="1" bandRow="1">
                <a:tableStyleId>{5C22544A-7EE6-4342-B048-85BDC9FD1C3A}</a:tableStyleId>
              </a:tblPr>
              <a:tblGrid>
                <a:gridCol w="2023009"/>
                <a:gridCol w="1828799"/>
              </a:tblGrid>
              <a:tr h="487210">
                <a:tc>
                  <a:txBody>
                    <a:bodyPr/>
                    <a:lstStyle/>
                    <a:p>
                      <a:endParaRPr lang="en-US" sz="1600" dirty="0"/>
                    </a:p>
                  </a:txBody>
                  <a:tcPr/>
                </a:tc>
                <a:tc>
                  <a:txBody>
                    <a:bodyPr/>
                    <a:lstStyle/>
                    <a:p>
                      <a:pPr algn="ctr"/>
                      <a:r>
                        <a:rPr lang="en-US" sz="1600" dirty="0" smtClean="0"/>
                        <a:t>Shopping carts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Unlimited</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0</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a:t>
                      </a:r>
                      <a:r>
                        <a:rPr lang="en-US" sz="1600" baseline="0" dirty="0" smtClean="0"/>
                        <a:t> point queries, readers/inserts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Transaction log</a:t>
                      </a:r>
                      <a:r>
                        <a:rPr lang="en-US" sz="1600" baseline="0" dirty="0" smtClean="0"/>
                        <a:t> 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100%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 or XML</a:t>
                      </a:r>
                      <a:endParaRPr lang="en-US" sz="1600" dirty="0"/>
                    </a:p>
                  </a:txBody>
                  <a:tcPr/>
                </a:tc>
              </a:tr>
            </a:tbl>
          </a:graphicData>
        </a:graphic>
      </p:graphicFrame>
    </p:spTree>
    <p:extLst>
      <p:ext uri="{BB962C8B-B14F-4D97-AF65-F5344CB8AC3E}">
        <p14:creationId xmlns:p14="http://schemas.microsoft.com/office/powerpoint/2010/main" val="1382148461"/>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477309943"/>
              </p:ext>
            </p:extLst>
          </p:nvPr>
        </p:nvGraphicFramePr>
        <p:xfrm>
          <a:off x="0" y="0"/>
          <a:ext cx="3851808" cy="6857999"/>
        </p:xfrm>
        <a:graphic>
          <a:graphicData uri="http://schemas.openxmlformats.org/drawingml/2006/table">
            <a:tbl>
              <a:tblPr firstRow="1" bandRow="1">
                <a:tableStyleId>{5C22544A-7EE6-4342-B048-85BDC9FD1C3A}</a:tableStyleId>
              </a:tblPr>
              <a:tblGrid>
                <a:gridCol w="2023009"/>
                <a:gridCol w="1828799"/>
              </a:tblGrid>
              <a:tr h="487210">
                <a:tc>
                  <a:txBody>
                    <a:bodyPr/>
                    <a:lstStyle/>
                    <a:p>
                      <a:endParaRPr lang="en-US" sz="1600" dirty="0"/>
                    </a:p>
                  </a:txBody>
                  <a:tcPr/>
                </a:tc>
                <a:tc>
                  <a:txBody>
                    <a:bodyPr/>
                    <a:lstStyle/>
                    <a:p>
                      <a:pPr algn="ctr"/>
                      <a:r>
                        <a:rPr lang="en-US" sz="1600" dirty="0" smtClean="0"/>
                        <a:t>Shopping carts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Unlimited</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0</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a:t>
                      </a:r>
                      <a:r>
                        <a:rPr lang="en-US" sz="1600" baseline="0" dirty="0" smtClean="0"/>
                        <a:t> point queries, readers/inserts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Transaction log</a:t>
                      </a:r>
                      <a:r>
                        <a:rPr lang="en-US" sz="1600" baseline="0" dirty="0" smtClean="0"/>
                        <a:t> 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100%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 or XML</a:t>
                      </a:r>
                      <a:endParaRPr lang="en-US" sz="1600" dirty="0"/>
                    </a:p>
                  </a:txBody>
                  <a:tcPr/>
                </a:tc>
              </a:tr>
            </a:tbl>
          </a:graphicData>
        </a:graphic>
      </p:graphicFrame>
      <p:sp>
        <p:nvSpPr>
          <p:cNvPr id="2" name="Title 1"/>
          <p:cNvSpPr>
            <a:spLocks noGrp="1"/>
          </p:cNvSpPr>
          <p:nvPr>
            <p:ph type="title"/>
          </p:nvPr>
        </p:nvSpPr>
        <p:spPr>
          <a:xfrm>
            <a:off x="4114800" y="304800"/>
            <a:ext cx="4572000" cy="762000"/>
          </a:xfrm>
        </p:spPr>
        <p:txBody>
          <a:bodyPr/>
          <a:lstStyle/>
          <a:p>
            <a:r>
              <a:rPr lang="en-US" dirty="0" smtClean="0"/>
              <a:t>Shopping Cart details</a:t>
            </a:r>
            <a:endParaRPr lang="en-US" dirty="0"/>
          </a:p>
        </p:txBody>
      </p:sp>
      <p:sp>
        <p:nvSpPr>
          <p:cNvPr id="3" name="Text Placeholder 2"/>
          <p:cNvSpPr>
            <a:spLocks noGrp="1"/>
          </p:cNvSpPr>
          <p:nvPr>
            <p:ph type="body" idx="1"/>
          </p:nvPr>
        </p:nvSpPr>
        <p:spPr>
          <a:xfrm>
            <a:off x="4114800" y="1371600"/>
            <a:ext cx="4572000" cy="5029200"/>
          </a:xfrm>
        </p:spPr>
        <p:txBody>
          <a:bodyPr/>
          <a:lstStyle/>
          <a:p>
            <a:r>
              <a:rPr lang="en-US" dirty="0" err="1" smtClean="0"/>
              <a:t>dbo.Cart</a:t>
            </a:r>
            <a:r>
              <a:rPr lang="en-US" dirty="0" smtClean="0"/>
              <a:t> </a:t>
            </a:r>
            <a:r>
              <a:rPr lang="en-US" dirty="0"/>
              <a:t>with:</a:t>
            </a:r>
          </a:p>
          <a:p>
            <a:pPr lvl="1"/>
            <a:r>
              <a:rPr lang="en-US" dirty="0" err="1"/>
              <a:t>CustomerID</a:t>
            </a:r>
            <a:r>
              <a:rPr lang="en-US" dirty="0"/>
              <a:t> INT</a:t>
            </a:r>
          </a:p>
          <a:p>
            <a:pPr lvl="1"/>
            <a:r>
              <a:rPr lang="en-US" dirty="0" err="1"/>
              <a:t>CartContents</a:t>
            </a:r>
            <a:r>
              <a:rPr lang="en-US" dirty="0"/>
              <a:t> </a:t>
            </a:r>
            <a:r>
              <a:rPr lang="en-US" dirty="0" smtClean="0"/>
              <a:t>XML</a:t>
            </a:r>
          </a:p>
          <a:p>
            <a:pPr marL="457200" lvl="1" indent="0">
              <a:buNone/>
            </a:pPr>
            <a:endParaRPr lang="en-US" dirty="0"/>
          </a:p>
          <a:p>
            <a:r>
              <a:rPr lang="en-US" dirty="0" smtClean="0"/>
              <a:t>&lt;cart&gt;</a:t>
            </a:r>
          </a:p>
          <a:p>
            <a:pPr lvl="1"/>
            <a:r>
              <a:rPr lang="en-US" dirty="0" smtClean="0"/>
              <a:t>&lt;</a:t>
            </a:r>
            <a:r>
              <a:rPr lang="en-US" dirty="0" err="1" smtClean="0"/>
              <a:t>customerid</a:t>
            </a:r>
            <a:r>
              <a:rPr lang="en-US" dirty="0" smtClean="0"/>
              <a:t>&gt;12346&lt;/</a:t>
            </a:r>
            <a:r>
              <a:rPr lang="en-US" dirty="0" err="1" smtClean="0"/>
              <a:t>customerid</a:t>
            </a:r>
            <a:r>
              <a:rPr lang="en-US" dirty="0" smtClean="0"/>
              <a:t>&gt;</a:t>
            </a:r>
          </a:p>
          <a:p>
            <a:pPr lvl="1"/>
            <a:r>
              <a:rPr lang="en-US" dirty="0" smtClean="0"/>
              <a:t>&lt;item&gt;</a:t>
            </a:r>
          </a:p>
          <a:p>
            <a:pPr lvl="2"/>
            <a:r>
              <a:rPr lang="en-US" dirty="0" smtClean="0"/>
              <a:t>&lt;</a:t>
            </a:r>
            <a:r>
              <a:rPr lang="en-US" dirty="0" err="1" smtClean="0"/>
              <a:t>productid</a:t>
            </a:r>
            <a:r>
              <a:rPr lang="en-US" dirty="0" smtClean="0"/>
              <a:t>&gt;7891350&lt;/</a:t>
            </a:r>
            <a:r>
              <a:rPr lang="en-US" dirty="0" err="1" smtClean="0"/>
              <a:t>productid</a:t>
            </a:r>
            <a:r>
              <a:rPr lang="en-US" dirty="0" smtClean="0"/>
              <a:t>&gt;</a:t>
            </a:r>
          </a:p>
          <a:p>
            <a:pPr lvl="2"/>
            <a:r>
              <a:rPr lang="en-US" dirty="0" smtClean="0"/>
              <a:t>&lt;quantity&gt;1&lt;/quantity&gt;</a:t>
            </a:r>
          </a:p>
          <a:p>
            <a:pPr lvl="1"/>
            <a:r>
              <a:rPr lang="en-US" dirty="0" smtClean="0"/>
              <a:t>&lt;/item&gt;</a:t>
            </a:r>
          </a:p>
          <a:p>
            <a:pPr lvl="1"/>
            <a:r>
              <a:rPr lang="en-US" dirty="0"/>
              <a:t>&lt;item&gt;</a:t>
            </a:r>
          </a:p>
          <a:p>
            <a:pPr lvl="2"/>
            <a:r>
              <a:rPr lang="en-US" dirty="0"/>
              <a:t>&lt;</a:t>
            </a:r>
            <a:r>
              <a:rPr lang="en-US" dirty="0" err="1"/>
              <a:t>productid</a:t>
            </a:r>
            <a:r>
              <a:rPr lang="en-US" dirty="0" smtClean="0"/>
              <a:t>&gt;735616&lt;</a:t>
            </a:r>
            <a:r>
              <a:rPr lang="en-US" dirty="0"/>
              <a:t>/</a:t>
            </a:r>
            <a:r>
              <a:rPr lang="en-US" dirty="0" err="1"/>
              <a:t>productid</a:t>
            </a:r>
            <a:r>
              <a:rPr lang="en-US" dirty="0"/>
              <a:t>&gt;</a:t>
            </a:r>
          </a:p>
          <a:p>
            <a:pPr lvl="2"/>
            <a:r>
              <a:rPr lang="en-US" dirty="0"/>
              <a:t>&lt;quantity&gt;</a:t>
            </a:r>
            <a:r>
              <a:rPr lang="en-US" dirty="0" smtClean="0"/>
              <a:t>10&lt;</a:t>
            </a:r>
            <a:r>
              <a:rPr lang="en-US" dirty="0"/>
              <a:t>/quantity&gt;</a:t>
            </a:r>
          </a:p>
          <a:p>
            <a:pPr lvl="1"/>
            <a:r>
              <a:rPr lang="en-US" dirty="0"/>
              <a:t>&lt;/</a:t>
            </a:r>
            <a:r>
              <a:rPr lang="en-US" dirty="0" smtClean="0"/>
              <a:t>item</a:t>
            </a:r>
            <a:r>
              <a:rPr lang="en-US" dirty="0"/>
              <a:t>&gt;</a:t>
            </a:r>
            <a:endParaRPr lang="en-US" dirty="0" smtClean="0"/>
          </a:p>
          <a:p>
            <a:r>
              <a:rPr lang="en-US" dirty="0" smtClean="0"/>
              <a:t>&lt;/cart&gt;</a:t>
            </a:r>
          </a:p>
          <a:p>
            <a:endParaRPr lang="en-US" dirty="0" smtClean="0"/>
          </a:p>
          <a:p>
            <a:pPr marL="0" indent="0">
              <a:buNone/>
            </a:pPr>
            <a:endParaRPr lang="en-US" dirty="0" smtClean="0"/>
          </a:p>
        </p:txBody>
      </p:sp>
    </p:spTree>
    <p:extLst>
      <p:ext uri="{BB962C8B-B14F-4D97-AF65-F5344CB8AC3E}">
        <p14:creationId xmlns:p14="http://schemas.microsoft.com/office/powerpoint/2010/main" val="388281472"/>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047434045"/>
              </p:ext>
            </p:extLst>
          </p:nvPr>
        </p:nvGraphicFramePr>
        <p:xfrm>
          <a:off x="0" y="0"/>
          <a:ext cx="3851808" cy="6857999"/>
        </p:xfrm>
        <a:graphic>
          <a:graphicData uri="http://schemas.openxmlformats.org/drawingml/2006/table">
            <a:tbl>
              <a:tblPr firstRow="1" bandRow="1">
                <a:tableStyleId>{5C22544A-7EE6-4342-B048-85BDC9FD1C3A}</a:tableStyleId>
              </a:tblPr>
              <a:tblGrid>
                <a:gridCol w="2023009"/>
                <a:gridCol w="1828799"/>
              </a:tblGrid>
              <a:tr h="487210">
                <a:tc>
                  <a:txBody>
                    <a:bodyPr/>
                    <a:lstStyle/>
                    <a:p>
                      <a:endParaRPr lang="en-US" sz="1600" dirty="0"/>
                    </a:p>
                  </a:txBody>
                  <a:tcPr/>
                </a:tc>
                <a:tc>
                  <a:txBody>
                    <a:bodyPr/>
                    <a:lstStyle/>
                    <a:p>
                      <a:pPr algn="ctr"/>
                      <a:r>
                        <a:rPr lang="en-US" sz="1600" dirty="0" smtClean="0"/>
                        <a:t>Shopping carts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Unlimited</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0</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a:t>
                      </a:r>
                      <a:r>
                        <a:rPr lang="en-US" sz="1600" baseline="0" dirty="0" smtClean="0"/>
                        <a:t> point queries, readers/inserts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Transaction log</a:t>
                      </a:r>
                      <a:r>
                        <a:rPr lang="en-US" sz="1600" baseline="0" dirty="0" smtClean="0"/>
                        <a:t> 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100%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 or XML</a:t>
                      </a:r>
                      <a:endParaRPr lang="en-US" sz="1600" dirty="0"/>
                    </a:p>
                  </a:txBody>
                  <a:tcPr/>
                </a:tc>
              </a:tr>
            </a:tbl>
          </a:graphicData>
        </a:graphic>
      </p:graphicFrame>
      <p:sp>
        <p:nvSpPr>
          <p:cNvPr id="2" name="Title 1"/>
          <p:cNvSpPr>
            <a:spLocks noGrp="1"/>
          </p:cNvSpPr>
          <p:nvPr>
            <p:ph type="title"/>
          </p:nvPr>
        </p:nvSpPr>
        <p:spPr>
          <a:xfrm>
            <a:off x="4114800" y="304800"/>
            <a:ext cx="4572000" cy="762000"/>
          </a:xfrm>
        </p:spPr>
        <p:txBody>
          <a:bodyPr/>
          <a:lstStyle/>
          <a:p>
            <a:r>
              <a:rPr lang="en-US" dirty="0" smtClean="0"/>
              <a:t>Shopping Cart details</a:t>
            </a:r>
            <a:endParaRPr lang="en-US" dirty="0"/>
          </a:p>
        </p:txBody>
      </p:sp>
      <p:sp>
        <p:nvSpPr>
          <p:cNvPr id="3" name="Text Placeholder 2"/>
          <p:cNvSpPr>
            <a:spLocks noGrp="1"/>
          </p:cNvSpPr>
          <p:nvPr>
            <p:ph type="body" idx="1"/>
          </p:nvPr>
        </p:nvSpPr>
        <p:spPr>
          <a:xfrm>
            <a:off x="4114800" y="1371600"/>
            <a:ext cx="4572000" cy="4495800"/>
          </a:xfrm>
        </p:spPr>
        <p:txBody>
          <a:bodyPr/>
          <a:lstStyle/>
          <a:p>
            <a:r>
              <a:rPr lang="en-US" dirty="0" smtClean="0"/>
              <a:t>&lt;cart&gt;</a:t>
            </a:r>
          </a:p>
          <a:p>
            <a:pPr lvl="1"/>
            <a:r>
              <a:rPr lang="en-US" dirty="0" smtClean="0"/>
              <a:t>&lt;</a:t>
            </a:r>
            <a:r>
              <a:rPr lang="en-US" dirty="0" err="1" smtClean="0"/>
              <a:t>customerid</a:t>
            </a:r>
            <a:r>
              <a:rPr lang="en-US" dirty="0" smtClean="0"/>
              <a:t>&gt;12346&lt;/</a:t>
            </a:r>
            <a:r>
              <a:rPr lang="en-US" dirty="0" err="1" smtClean="0"/>
              <a:t>customerid</a:t>
            </a:r>
            <a:r>
              <a:rPr lang="en-US" dirty="0" smtClean="0"/>
              <a:t>&gt;</a:t>
            </a:r>
          </a:p>
          <a:p>
            <a:pPr lvl="1"/>
            <a:r>
              <a:rPr lang="en-US" dirty="0" smtClean="0"/>
              <a:t>&lt;item&gt;</a:t>
            </a:r>
          </a:p>
          <a:p>
            <a:pPr lvl="2"/>
            <a:r>
              <a:rPr lang="en-US" dirty="0" smtClean="0"/>
              <a:t>&lt;</a:t>
            </a:r>
            <a:r>
              <a:rPr lang="en-US" dirty="0" err="1" smtClean="0"/>
              <a:t>productid</a:t>
            </a:r>
            <a:r>
              <a:rPr lang="en-US" dirty="0" smtClean="0"/>
              <a:t>&gt;7891350&lt;/</a:t>
            </a:r>
            <a:r>
              <a:rPr lang="en-US" dirty="0" err="1" smtClean="0"/>
              <a:t>productid</a:t>
            </a:r>
            <a:r>
              <a:rPr lang="en-US" dirty="0" smtClean="0"/>
              <a:t>&gt;</a:t>
            </a:r>
          </a:p>
          <a:p>
            <a:pPr lvl="2"/>
            <a:r>
              <a:rPr lang="en-US" dirty="0" smtClean="0"/>
              <a:t>&lt;quantity&gt;1&lt;/quantity&gt;</a:t>
            </a:r>
          </a:p>
          <a:p>
            <a:pPr lvl="1"/>
            <a:r>
              <a:rPr lang="en-US" dirty="0" smtClean="0"/>
              <a:t>&lt;/item&gt;</a:t>
            </a:r>
          </a:p>
          <a:p>
            <a:pPr lvl="1"/>
            <a:r>
              <a:rPr lang="en-US" dirty="0"/>
              <a:t>&lt;item&gt;</a:t>
            </a:r>
          </a:p>
          <a:p>
            <a:pPr lvl="2"/>
            <a:r>
              <a:rPr lang="en-US" dirty="0"/>
              <a:t>&lt;</a:t>
            </a:r>
            <a:r>
              <a:rPr lang="en-US" dirty="0" err="1"/>
              <a:t>productid</a:t>
            </a:r>
            <a:r>
              <a:rPr lang="en-US" dirty="0" smtClean="0"/>
              <a:t>&gt;735616&lt;</a:t>
            </a:r>
            <a:r>
              <a:rPr lang="en-US" dirty="0"/>
              <a:t>/</a:t>
            </a:r>
            <a:r>
              <a:rPr lang="en-US" dirty="0" err="1"/>
              <a:t>productid</a:t>
            </a:r>
            <a:r>
              <a:rPr lang="en-US" dirty="0"/>
              <a:t>&gt;</a:t>
            </a:r>
          </a:p>
          <a:p>
            <a:pPr lvl="2"/>
            <a:r>
              <a:rPr lang="en-US" dirty="0"/>
              <a:t>&lt;quantity&gt;</a:t>
            </a:r>
            <a:r>
              <a:rPr lang="en-US" dirty="0" smtClean="0"/>
              <a:t>10&lt;</a:t>
            </a:r>
            <a:r>
              <a:rPr lang="en-US" dirty="0"/>
              <a:t>/quantity&gt;</a:t>
            </a:r>
          </a:p>
          <a:p>
            <a:pPr lvl="1"/>
            <a:r>
              <a:rPr lang="en-US" dirty="0"/>
              <a:t>&lt;/</a:t>
            </a:r>
            <a:r>
              <a:rPr lang="en-US" dirty="0" smtClean="0"/>
              <a:t>item</a:t>
            </a:r>
            <a:r>
              <a:rPr lang="en-US" dirty="0"/>
              <a:t>&gt;</a:t>
            </a:r>
            <a:endParaRPr lang="en-US" dirty="0" smtClean="0"/>
          </a:p>
          <a:p>
            <a:r>
              <a:rPr lang="en-US" dirty="0" smtClean="0"/>
              <a:t>&lt;/cart&gt;</a:t>
            </a:r>
          </a:p>
          <a:p>
            <a:endParaRPr lang="en-US" dirty="0" smtClean="0"/>
          </a:p>
          <a:p>
            <a:r>
              <a:rPr lang="en-US" dirty="0" smtClean="0"/>
              <a:t>This is what key/value stores are for.</a:t>
            </a:r>
            <a:endParaRPr lang="en-US" dirty="0"/>
          </a:p>
        </p:txBody>
      </p:sp>
    </p:spTree>
    <p:extLst>
      <p:ext uri="{BB962C8B-B14F-4D97-AF65-F5344CB8AC3E}">
        <p14:creationId xmlns:p14="http://schemas.microsoft.com/office/powerpoint/2010/main" val="3914848727"/>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621561469"/>
              </p:ext>
            </p:extLst>
          </p:nvPr>
        </p:nvGraphicFramePr>
        <p:xfrm>
          <a:off x="0" y="0"/>
          <a:ext cx="3851808" cy="6857999"/>
        </p:xfrm>
        <a:graphic>
          <a:graphicData uri="http://schemas.openxmlformats.org/drawingml/2006/table">
            <a:tbl>
              <a:tblPr firstRow="1" bandRow="1">
                <a:tableStyleId>{5C22544A-7EE6-4342-B048-85BDC9FD1C3A}</a:tableStyleId>
              </a:tblPr>
              <a:tblGrid>
                <a:gridCol w="2023009"/>
                <a:gridCol w="1828799"/>
              </a:tblGrid>
              <a:tr h="487210">
                <a:tc>
                  <a:txBody>
                    <a:bodyPr/>
                    <a:lstStyle/>
                    <a:p>
                      <a:endParaRPr lang="en-US" sz="1600" dirty="0"/>
                    </a:p>
                  </a:txBody>
                  <a:tcPr/>
                </a:tc>
                <a:tc>
                  <a:txBody>
                    <a:bodyPr/>
                    <a:lstStyle/>
                    <a:p>
                      <a:pPr algn="ctr"/>
                      <a:r>
                        <a:rPr lang="en-US" sz="1600" dirty="0" smtClean="0"/>
                        <a:t>Shopping carts</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Unlimited</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0</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a:t>
                      </a:r>
                      <a:r>
                        <a:rPr lang="en-US" sz="1600" baseline="0" dirty="0" smtClean="0"/>
                        <a:t> point queries, readers/inserts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Transaction log</a:t>
                      </a:r>
                      <a:r>
                        <a:rPr lang="en-US" sz="1600" baseline="0" dirty="0" smtClean="0"/>
                        <a:t> writes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100%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 or XML</a:t>
                      </a:r>
                      <a:endParaRPr lang="en-US" sz="1600" dirty="0"/>
                    </a:p>
                  </a:txBody>
                  <a:tcPr/>
                </a:tc>
              </a:tr>
            </a:tbl>
          </a:graphicData>
        </a:graphic>
      </p:graphicFrame>
      <p:sp>
        <p:nvSpPr>
          <p:cNvPr id="2" name="Title 1"/>
          <p:cNvSpPr>
            <a:spLocks noGrp="1"/>
          </p:cNvSpPr>
          <p:nvPr>
            <p:ph type="title"/>
          </p:nvPr>
        </p:nvSpPr>
        <p:spPr>
          <a:xfrm>
            <a:off x="4114800" y="304800"/>
            <a:ext cx="4572000" cy="762000"/>
          </a:xfrm>
        </p:spPr>
        <p:txBody>
          <a:bodyPr/>
          <a:lstStyle/>
          <a:p>
            <a:r>
              <a:rPr lang="en-US" dirty="0" smtClean="0"/>
              <a:t>Shopping Cart details</a:t>
            </a:r>
            <a:endParaRPr lang="en-US" dirty="0"/>
          </a:p>
        </p:txBody>
      </p:sp>
      <p:sp>
        <p:nvSpPr>
          <p:cNvPr id="3" name="Text Placeholder 2"/>
          <p:cNvSpPr>
            <a:spLocks noGrp="1"/>
          </p:cNvSpPr>
          <p:nvPr>
            <p:ph type="body" idx="1"/>
          </p:nvPr>
        </p:nvSpPr>
        <p:spPr>
          <a:xfrm>
            <a:off x="4114800" y="1371600"/>
            <a:ext cx="4572000" cy="4495800"/>
          </a:xfrm>
        </p:spPr>
        <p:txBody>
          <a:bodyPr/>
          <a:lstStyle/>
          <a:p>
            <a:r>
              <a:rPr lang="en-US" dirty="0" err="1" smtClean="0"/>
              <a:t>dbo.Cart</a:t>
            </a:r>
            <a:endParaRPr lang="en-US" dirty="0" smtClean="0"/>
          </a:p>
          <a:p>
            <a:pPr lvl="1"/>
            <a:r>
              <a:rPr lang="en-US" dirty="0" err="1" smtClean="0"/>
              <a:t>CustomerID</a:t>
            </a:r>
            <a:r>
              <a:rPr lang="en-US" dirty="0" smtClean="0"/>
              <a:t> INT</a:t>
            </a:r>
          </a:p>
          <a:p>
            <a:pPr lvl="1"/>
            <a:r>
              <a:rPr lang="en-US" dirty="0" err="1" smtClean="0"/>
              <a:t>CartContents</a:t>
            </a:r>
            <a:r>
              <a:rPr lang="en-US" dirty="0" smtClean="0"/>
              <a:t> XML</a:t>
            </a:r>
          </a:p>
          <a:p>
            <a:endParaRPr lang="en-US" dirty="0" smtClean="0"/>
          </a:p>
          <a:p>
            <a:r>
              <a:rPr lang="en-US" dirty="0" err="1" smtClean="0"/>
              <a:t>Sharding</a:t>
            </a:r>
            <a:r>
              <a:rPr lang="en-US" dirty="0" smtClean="0"/>
              <a:t>: split the carts into several different SQL Servers, like on a modulo (% 5) of the </a:t>
            </a:r>
            <a:r>
              <a:rPr lang="en-US" dirty="0" err="1" smtClean="0"/>
              <a:t>CustomerID</a:t>
            </a:r>
            <a:r>
              <a:rPr lang="en-US" dirty="0" smtClean="0"/>
              <a:t>.</a:t>
            </a:r>
          </a:p>
          <a:p>
            <a:pPr lvl="1"/>
            <a:r>
              <a:rPr lang="en-US" dirty="0" smtClean="0"/>
              <a:t>Your app has to be </a:t>
            </a:r>
            <a:r>
              <a:rPr lang="en-US" dirty="0" err="1" smtClean="0"/>
              <a:t>sharding</a:t>
            </a:r>
            <a:r>
              <a:rPr lang="en-US" dirty="0" smtClean="0"/>
              <a:t>-aware.</a:t>
            </a:r>
          </a:p>
          <a:p>
            <a:pPr lvl="1"/>
            <a:r>
              <a:rPr lang="en-US" dirty="0" smtClean="0"/>
              <a:t>The cart DBs are never combined.</a:t>
            </a:r>
          </a:p>
          <a:p>
            <a:endParaRPr lang="en-US" dirty="0" smtClean="0"/>
          </a:p>
          <a:p>
            <a:r>
              <a:rPr lang="en-US" dirty="0" smtClean="0"/>
              <a:t>Partitioning: split the carts inside a single database.</a:t>
            </a:r>
          </a:p>
          <a:p>
            <a:pPr lvl="1"/>
            <a:r>
              <a:rPr lang="en-US" dirty="0" smtClean="0"/>
              <a:t>This isn’t scaling out.</a:t>
            </a:r>
            <a:endParaRPr lang="en-US" dirty="0"/>
          </a:p>
        </p:txBody>
      </p:sp>
    </p:spTree>
    <p:extLst>
      <p:ext uri="{BB962C8B-B14F-4D97-AF65-F5344CB8AC3E}">
        <p14:creationId xmlns:p14="http://schemas.microsoft.com/office/powerpoint/2010/main" val="1101099485"/>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249776099"/>
              </p:ext>
            </p:extLst>
          </p:nvPr>
        </p:nvGraphicFramePr>
        <p:xfrm>
          <a:off x="0" y="0"/>
          <a:ext cx="3916546" cy="6857999"/>
        </p:xfrm>
        <a:graphic>
          <a:graphicData uri="http://schemas.openxmlformats.org/drawingml/2006/table">
            <a:tbl>
              <a:tblPr firstRow="1" bandRow="1">
                <a:tableStyleId>{5C22544A-7EE6-4342-B048-85BDC9FD1C3A}</a:tableStyleId>
              </a:tblPr>
              <a:tblGrid>
                <a:gridCol w="2023009"/>
                <a:gridCol w="1893537"/>
              </a:tblGrid>
              <a:tr h="487210">
                <a:tc>
                  <a:txBody>
                    <a:bodyPr/>
                    <a:lstStyle/>
                    <a:p>
                      <a:endParaRPr lang="en-US" sz="1600" dirty="0"/>
                    </a:p>
                  </a:txBody>
                  <a:tcPr/>
                </a:tc>
                <a:tc>
                  <a:txBody>
                    <a:bodyPr/>
                    <a:lstStyle/>
                    <a:p>
                      <a:pPr algn="ctr"/>
                      <a:r>
                        <a:rPr lang="en-US" sz="1600" dirty="0" smtClean="0"/>
                        <a:t>Inventory</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hour (assume all items are in stock)</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a:t>
                      </a:r>
                      <a:r>
                        <a:rPr lang="en-US" sz="1600" baseline="0" dirty="0" smtClean="0"/>
                        <a:t> point queries, readers/updaters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Many concurrent readers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100%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r>
                        <a:rPr lang="en-US" sz="1600" baseline="0" dirty="0" smtClean="0"/>
                        <a:t> or XML</a:t>
                      </a:r>
                      <a:endParaRPr lang="en-US" sz="1600" dirty="0"/>
                    </a:p>
                  </a:txBody>
                  <a:tcPr/>
                </a:tc>
              </a:tr>
            </a:tbl>
          </a:graphicData>
        </a:graphic>
      </p:graphicFrame>
    </p:spTree>
    <p:extLst>
      <p:ext uri="{BB962C8B-B14F-4D97-AF65-F5344CB8AC3E}">
        <p14:creationId xmlns:p14="http://schemas.microsoft.com/office/powerpoint/2010/main" val="159155990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b - Disaster Recovery Copy.jpg .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8075907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331865204"/>
              </p:ext>
            </p:extLst>
          </p:nvPr>
        </p:nvGraphicFramePr>
        <p:xfrm>
          <a:off x="0" y="0"/>
          <a:ext cx="3916546" cy="6857999"/>
        </p:xfrm>
        <a:graphic>
          <a:graphicData uri="http://schemas.openxmlformats.org/drawingml/2006/table">
            <a:tbl>
              <a:tblPr firstRow="1" bandRow="1">
                <a:tableStyleId>{5C22544A-7EE6-4342-B048-85BDC9FD1C3A}</a:tableStyleId>
              </a:tblPr>
              <a:tblGrid>
                <a:gridCol w="2023009"/>
                <a:gridCol w="1893537"/>
              </a:tblGrid>
              <a:tr h="487210">
                <a:tc>
                  <a:txBody>
                    <a:bodyPr/>
                    <a:lstStyle/>
                    <a:p>
                      <a:endParaRPr lang="en-US" sz="1600" dirty="0"/>
                    </a:p>
                  </a:txBody>
                  <a:tcPr/>
                </a:tc>
                <a:tc>
                  <a:txBody>
                    <a:bodyPr/>
                    <a:lstStyle/>
                    <a:p>
                      <a:pPr algn="ctr"/>
                      <a:r>
                        <a:rPr lang="en-US" sz="1600" dirty="0" smtClean="0"/>
                        <a:t>Inventory</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hour (assume all items are in stock)</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a:t>
                      </a:r>
                      <a:r>
                        <a:rPr lang="en-US" sz="1600" baseline="0" dirty="0" smtClean="0"/>
                        <a:t> point queries, readers/updaters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Many concurrent readers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100%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r>
                        <a:rPr lang="en-US" sz="1600" baseline="0" dirty="0" smtClean="0"/>
                        <a:t> or XML</a:t>
                      </a:r>
                      <a:endParaRPr lang="en-US" sz="1600" dirty="0"/>
                    </a:p>
                  </a:txBody>
                  <a:tcPr/>
                </a:tc>
              </a:tr>
            </a:tbl>
          </a:graphicData>
        </a:graphic>
      </p:graphicFrame>
      <p:sp>
        <p:nvSpPr>
          <p:cNvPr id="2" name="Title 1"/>
          <p:cNvSpPr>
            <a:spLocks noGrp="1"/>
          </p:cNvSpPr>
          <p:nvPr>
            <p:ph type="title"/>
          </p:nvPr>
        </p:nvSpPr>
        <p:spPr>
          <a:xfrm>
            <a:off x="4191000" y="304800"/>
            <a:ext cx="4495800" cy="762000"/>
          </a:xfrm>
        </p:spPr>
        <p:txBody>
          <a:bodyPr/>
          <a:lstStyle/>
          <a:p>
            <a:r>
              <a:rPr lang="en-US" dirty="0" smtClean="0"/>
              <a:t>Inventory: let’s pretend.</a:t>
            </a:r>
            <a:endParaRPr lang="en-US" dirty="0"/>
          </a:p>
        </p:txBody>
      </p:sp>
      <p:sp>
        <p:nvSpPr>
          <p:cNvPr id="3" name="Text Placeholder 2"/>
          <p:cNvSpPr>
            <a:spLocks noGrp="1"/>
          </p:cNvSpPr>
          <p:nvPr>
            <p:ph type="body" idx="1"/>
          </p:nvPr>
        </p:nvSpPr>
        <p:spPr>
          <a:xfrm>
            <a:off x="4191000" y="1371600"/>
            <a:ext cx="4495800" cy="4495800"/>
          </a:xfrm>
        </p:spPr>
        <p:txBody>
          <a:bodyPr/>
          <a:lstStyle/>
          <a:p>
            <a:r>
              <a:rPr lang="en-US" dirty="0" smtClean="0"/>
              <a:t>All our order data resides on a single SQL Server, not </a:t>
            </a:r>
            <a:r>
              <a:rPr lang="en-US" dirty="0" err="1" smtClean="0"/>
              <a:t>sharded</a:t>
            </a:r>
            <a:r>
              <a:rPr lang="en-US" dirty="0" smtClean="0"/>
              <a:t> out.</a:t>
            </a:r>
          </a:p>
          <a:p>
            <a:endParaRPr lang="en-US" dirty="0" smtClean="0"/>
          </a:p>
          <a:p>
            <a:r>
              <a:rPr lang="en-US" dirty="0" smtClean="0"/>
              <a:t>We don’t need pinpoint accuracy: if we’re off by a few items, that’s OK.</a:t>
            </a:r>
          </a:p>
          <a:p>
            <a:endParaRPr lang="en-US" dirty="0"/>
          </a:p>
          <a:p>
            <a:r>
              <a:rPr lang="en-US" dirty="0" smtClean="0"/>
              <a:t>Our developers aren’t smart enough to implement caching, and we have to query the database every time.</a:t>
            </a:r>
          </a:p>
          <a:p>
            <a:endParaRPr lang="en-US" dirty="0"/>
          </a:p>
          <a:p>
            <a:endParaRPr lang="en-US" dirty="0"/>
          </a:p>
        </p:txBody>
      </p:sp>
    </p:spTree>
    <p:extLst>
      <p:ext uri="{BB962C8B-B14F-4D97-AF65-F5344CB8AC3E}">
        <p14:creationId xmlns:p14="http://schemas.microsoft.com/office/powerpoint/2010/main" val="4157434102"/>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963593330"/>
              </p:ext>
            </p:extLst>
          </p:nvPr>
        </p:nvGraphicFramePr>
        <p:xfrm>
          <a:off x="0" y="0"/>
          <a:ext cx="3916546" cy="6857999"/>
        </p:xfrm>
        <a:graphic>
          <a:graphicData uri="http://schemas.openxmlformats.org/drawingml/2006/table">
            <a:tbl>
              <a:tblPr firstRow="1" bandRow="1">
                <a:tableStyleId>{5C22544A-7EE6-4342-B048-85BDC9FD1C3A}</a:tableStyleId>
              </a:tblPr>
              <a:tblGrid>
                <a:gridCol w="2023009"/>
                <a:gridCol w="1893537"/>
              </a:tblGrid>
              <a:tr h="487210">
                <a:tc>
                  <a:txBody>
                    <a:bodyPr/>
                    <a:lstStyle/>
                    <a:p>
                      <a:endParaRPr lang="en-US" sz="1600" dirty="0"/>
                    </a:p>
                  </a:txBody>
                  <a:tcPr/>
                </a:tc>
                <a:tc>
                  <a:txBody>
                    <a:bodyPr/>
                    <a:lstStyle/>
                    <a:p>
                      <a:pPr algn="ctr"/>
                      <a:r>
                        <a:rPr lang="en-US" sz="1600" dirty="0" smtClean="0"/>
                        <a:t>Inventory</a:t>
                      </a:r>
                      <a:endParaRPr lang="en-US" sz="1600" dirty="0"/>
                    </a:p>
                  </a:txBody>
                  <a:tcPr/>
                </a:tc>
              </a:tr>
              <a:tr h="959555">
                <a:tc>
                  <a:txBody>
                    <a:bodyPr/>
                    <a:lstStyle/>
                    <a:p>
                      <a:r>
                        <a:rPr lang="en-US" sz="1600" dirty="0" smtClean="0"/>
                        <a:t>RPO (Data</a:t>
                      </a:r>
                      <a:r>
                        <a:rPr lang="en-US" sz="1600" baseline="0" dirty="0" smtClean="0"/>
                        <a:t> Loss)</a:t>
                      </a:r>
                      <a:br>
                        <a:rPr lang="en-US" sz="1600" baseline="0" dirty="0" smtClean="0"/>
                      </a:br>
                      <a:r>
                        <a:rPr lang="en-US" sz="1600" baseline="0" dirty="0" smtClean="0"/>
                        <a:t>for HA scenarios</a:t>
                      </a:r>
                      <a:endParaRPr lang="en-US" sz="1600" dirty="0"/>
                    </a:p>
                  </a:txBody>
                  <a:tcPr/>
                </a:tc>
                <a:tc>
                  <a:txBody>
                    <a:bodyPr/>
                    <a:lstStyle/>
                    <a:p>
                      <a:pPr algn="ctr"/>
                      <a:r>
                        <a:rPr lang="en-US" sz="1600" dirty="0" smtClean="0"/>
                        <a:t>?</a:t>
                      </a:r>
                      <a:endParaRPr lang="en-US" sz="1600" dirty="0"/>
                    </a:p>
                  </a:txBody>
                  <a:tcPr/>
                </a:tc>
              </a:tr>
              <a:tr h="905456">
                <a:tc>
                  <a:txBody>
                    <a:bodyPr/>
                    <a:lstStyle/>
                    <a:p>
                      <a:r>
                        <a:rPr lang="en-US" sz="1600" dirty="0" smtClean="0"/>
                        <a:t>RTO (Downtime)</a:t>
                      </a:r>
                      <a:br>
                        <a:rPr lang="en-US" sz="1600" dirty="0" smtClean="0"/>
                      </a:br>
                      <a:r>
                        <a:rPr lang="en-US" sz="1600" dirty="0" smtClean="0"/>
                        <a:t>for</a:t>
                      </a:r>
                      <a:r>
                        <a:rPr lang="en-US" sz="1600" baseline="0" dirty="0" smtClean="0"/>
                        <a:t> HA scenarios</a:t>
                      </a:r>
                      <a:endParaRPr lang="en-US" sz="1600" dirty="0"/>
                    </a:p>
                  </a:txBody>
                  <a:tcPr/>
                </a:tc>
                <a:tc>
                  <a:txBody>
                    <a:bodyPr/>
                    <a:lstStyle/>
                    <a:p>
                      <a:pPr algn="ctr"/>
                      <a:r>
                        <a:rPr lang="en-US" sz="1600" dirty="0" smtClean="0"/>
                        <a:t>1 hour (assume all items are in stock)</a:t>
                      </a:r>
                      <a:endParaRPr lang="en-US" sz="1600" dirty="0"/>
                    </a:p>
                  </a:txBody>
                  <a:tcPr/>
                </a:tc>
              </a:tr>
              <a:tr h="959555">
                <a:tc>
                  <a:txBody>
                    <a:bodyPr/>
                    <a:lstStyle/>
                    <a:p>
                      <a:r>
                        <a:rPr lang="en-US" sz="1600" dirty="0" smtClean="0"/>
                        <a:t>Data producers/consumers location</a:t>
                      </a:r>
                      <a:endParaRPr lang="en-US" sz="1600"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sz="1600" dirty="0" smtClean="0"/>
                        <a:t>Web/app servers</a:t>
                      </a:r>
                    </a:p>
                  </a:txBody>
                  <a:tcPr/>
                </a:tc>
              </a:tr>
              <a:tr h="961747">
                <a:tc>
                  <a:txBody>
                    <a:bodyPr/>
                    <a:lstStyle/>
                    <a:p>
                      <a:r>
                        <a:rPr lang="en-US" sz="1600" dirty="0" smtClean="0"/>
                        <a:t>How it’s queried</a:t>
                      </a:r>
                      <a:endParaRPr lang="en-US" sz="1600" dirty="0"/>
                    </a:p>
                  </a:txBody>
                  <a:tcPr/>
                </a:tc>
                <a:tc>
                  <a:txBody>
                    <a:bodyPr/>
                    <a:lstStyle/>
                    <a:p>
                      <a:pPr algn="ctr"/>
                      <a:r>
                        <a:rPr lang="en-US" sz="1600" dirty="0" smtClean="0"/>
                        <a:t>Small</a:t>
                      </a:r>
                      <a:r>
                        <a:rPr lang="en-US" sz="1600" baseline="0" dirty="0" smtClean="0"/>
                        <a:t> point queries, readers/updaters</a:t>
                      </a:r>
                      <a:endParaRPr lang="en-US" sz="1600" dirty="0"/>
                    </a:p>
                  </a:txBody>
                  <a:tcPr/>
                </a:tc>
              </a:tr>
              <a:tr h="929427">
                <a:tc>
                  <a:txBody>
                    <a:bodyPr/>
                    <a:lstStyle/>
                    <a:p>
                      <a:r>
                        <a:rPr lang="en-US" sz="1600" dirty="0" smtClean="0"/>
                        <a:t>Performance bottleneck</a:t>
                      </a:r>
                      <a:endParaRPr lang="en-US" sz="1600" dirty="0"/>
                    </a:p>
                  </a:txBody>
                  <a:tcPr/>
                </a:tc>
                <a:tc>
                  <a:txBody>
                    <a:bodyPr/>
                    <a:lstStyle/>
                    <a:p>
                      <a:pPr algn="ctr"/>
                      <a:r>
                        <a:rPr lang="en-US" sz="1600" dirty="0" smtClean="0"/>
                        <a:t>Many concurrent readers</a:t>
                      </a:r>
                      <a:endParaRPr lang="en-US" sz="1600" dirty="0"/>
                    </a:p>
                  </a:txBody>
                  <a:tcPr/>
                </a:tc>
              </a:tr>
              <a:tr h="905456">
                <a:tc>
                  <a:txBody>
                    <a:bodyPr/>
                    <a:lstStyle/>
                    <a:p>
                      <a:r>
                        <a:rPr lang="en-US" sz="1600" dirty="0" smtClean="0"/>
                        <a:t>Change rate</a:t>
                      </a:r>
                      <a:endParaRPr lang="en-US" sz="1600" dirty="0"/>
                    </a:p>
                  </a:txBody>
                  <a:tcPr/>
                </a:tc>
                <a:tc>
                  <a:txBody>
                    <a:bodyPr/>
                    <a:lstStyle/>
                    <a:p>
                      <a:pPr algn="ctr"/>
                      <a:r>
                        <a:rPr lang="en-US" sz="1600" dirty="0" smtClean="0"/>
                        <a:t>100% per day</a:t>
                      </a:r>
                      <a:endParaRPr lang="en-US" sz="1600" dirty="0"/>
                    </a:p>
                  </a:txBody>
                  <a:tcPr/>
                </a:tc>
              </a:tr>
              <a:tr h="749593">
                <a:tc>
                  <a:txBody>
                    <a:bodyPr/>
                    <a:lstStyle/>
                    <a:p>
                      <a:r>
                        <a:rPr lang="en-US" sz="1600" dirty="0" smtClean="0"/>
                        <a:t>Type of data, natural home</a:t>
                      </a:r>
                      <a:endParaRPr lang="en-US" sz="1600" dirty="0"/>
                    </a:p>
                  </a:txBody>
                  <a:tcPr/>
                </a:tc>
                <a:tc>
                  <a:txBody>
                    <a:bodyPr/>
                    <a:lstStyle/>
                    <a:p>
                      <a:pPr algn="ctr"/>
                      <a:r>
                        <a:rPr lang="en-US" sz="1600" dirty="0" smtClean="0"/>
                        <a:t>Relational</a:t>
                      </a:r>
                      <a:r>
                        <a:rPr lang="en-US" sz="1600" baseline="0" dirty="0" smtClean="0"/>
                        <a:t> or XML</a:t>
                      </a:r>
                      <a:endParaRPr lang="en-US" sz="1600" dirty="0"/>
                    </a:p>
                  </a:txBody>
                  <a:tcPr/>
                </a:tc>
              </a:tr>
            </a:tbl>
          </a:graphicData>
        </a:graphic>
      </p:graphicFrame>
      <p:sp>
        <p:nvSpPr>
          <p:cNvPr id="2" name="Title 1"/>
          <p:cNvSpPr>
            <a:spLocks noGrp="1"/>
          </p:cNvSpPr>
          <p:nvPr>
            <p:ph type="title"/>
          </p:nvPr>
        </p:nvSpPr>
        <p:spPr>
          <a:xfrm>
            <a:off x="4191000" y="304800"/>
            <a:ext cx="4495800" cy="762000"/>
          </a:xfrm>
        </p:spPr>
        <p:txBody>
          <a:bodyPr/>
          <a:lstStyle/>
          <a:p>
            <a:r>
              <a:rPr lang="en-US" dirty="0" smtClean="0"/>
              <a:t>Inventory: let’s pretend.</a:t>
            </a:r>
            <a:endParaRPr lang="en-US" dirty="0"/>
          </a:p>
        </p:txBody>
      </p:sp>
      <p:sp>
        <p:nvSpPr>
          <p:cNvPr id="3" name="Text Placeholder 2"/>
          <p:cNvSpPr>
            <a:spLocks noGrp="1"/>
          </p:cNvSpPr>
          <p:nvPr>
            <p:ph type="body" idx="1"/>
          </p:nvPr>
        </p:nvSpPr>
        <p:spPr>
          <a:xfrm>
            <a:off x="4191000" y="1371600"/>
            <a:ext cx="4495800" cy="5105400"/>
          </a:xfrm>
        </p:spPr>
        <p:txBody>
          <a:bodyPr/>
          <a:lstStyle/>
          <a:p>
            <a:r>
              <a:rPr lang="en-US" dirty="0" smtClean="0"/>
              <a:t>All our order data resides on a single SQL Server, not </a:t>
            </a:r>
            <a:r>
              <a:rPr lang="en-US" dirty="0" err="1" smtClean="0"/>
              <a:t>sharded</a:t>
            </a:r>
            <a:r>
              <a:rPr lang="en-US" dirty="0" smtClean="0"/>
              <a:t> out.</a:t>
            </a:r>
          </a:p>
          <a:p>
            <a:endParaRPr lang="en-US" dirty="0" smtClean="0"/>
          </a:p>
          <a:p>
            <a:r>
              <a:rPr lang="en-US" dirty="0" smtClean="0"/>
              <a:t>We don’t need pinpoint accuracy: if we’re off by a few items, that’s OK.</a:t>
            </a:r>
          </a:p>
          <a:p>
            <a:endParaRPr lang="en-US" dirty="0"/>
          </a:p>
          <a:p>
            <a:r>
              <a:rPr lang="en-US" dirty="0" smtClean="0"/>
              <a:t>Our developers aren’t smart enough to implement caching, and we have to query the database every time.</a:t>
            </a:r>
          </a:p>
          <a:p>
            <a:endParaRPr lang="en-US" dirty="0"/>
          </a:p>
          <a:p>
            <a:r>
              <a:rPr lang="en-US" dirty="0" smtClean="0"/>
              <a:t>Memory-only (non-durable) </a:t>
            </a:r>
            <a:r>
              <a:rPr lang="en-US" dirty="0" err="1" smtClean="0"/>
              <a:t>Hekaton</a:t>
            </a:r>
            <a:r>
              <a:rPr lang="en-US" dirty="0" smtClean="0"/>
              <a:t> tables (In-Memory OLTP).</a:t>
            </a:r>
          </a:p>
          <a:p>
            <a:pPr lvl="1"/>
            <a:r>
              <a:rPr lang="en-US" dirty="0" smtClean="0"/>
              <a:t>When it crashes, rebuild it from last night’s inventory + today’s orders</a:t>
            </a:r>
          </a:p>
          <a:p>
            <a:pPr lvl="1"/>
            <a:r>
              <a:rPr lang="en-US" dirty="0" smtClean="0"/>
              <a:t>Doesn’t scale out, though.</a:t>
            </a:r>
          </a:p>
          <a:p>
            <a:endParaRPr lang="en-US" dirty="0"/>
          </a:p>
          <a:p>
            <a:endParaRPr lang="en-US" dirty="0"/>
          </a:p>
        </p:txBody>
      </p:sp>
    </p:spTree>
    <p:extLst>
      <p:ext uri="{BB962C8B-B14F-4D97-AF65-F5344CB8AC3E}">
        <p14:creationId xmlns:p14="http://schemas.microsoft.com/office/powerpoint/2010/main" val="3294654745"/>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dirty="0"/>
          </a:p>
        </p:txBody>
      </p:sp>
      <p:sp>
        <p:nvSpPr>
          <p:cNvPr id="4" name="Title 3"/>
          <p:cNvSpPr>
            <a:spLocks noGrp="1"/>
          </p:cNvSpPr>
          <p:nvPr>
            <p:ph type="title"/>
          </p:nvPr>
        </p:nvSpPr>
        <p:spPr/>
        <p:txBody>
          <a:bodyPr/>
          <a:lstStyle/>
          <a:p>
            <a:r>
              <a:rPr lang="en-US" dirty="0" smtClean="0"/>
              <a:t>Recapping how to decide</a:t>
            </a:r>
            <a:endParaRPr lang="en-US" dirty="0"/>
          </a:p>
        </p:txBody>
      </p:sp>
    </p:spTree>
    <p:extLst>
      <p:ext uri="{BB962C8B-B14F-4D97-AF65-F5344CB8AC3E}">
        <p14:creationId xmlns:p14="http://schemas.microsoft.com/office/powerpoint/2010/main" val="2667597903"/>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agenda</a:t>
            </a:r>
            <a:endParaRPr lang="en-US" dirty="0"/>
          </a:p>
        </p:txBody>
      </p:sp>
      <p:sp>
        <p:nvSpPr>
          <p:cNvPr id="3" name="Text Placeholder 2"/>
          <p:cNvSpPr>
            <a:spLocks noGrp="1"/>
          </p:cNvSpPr>
          <p:nvPr>
            <p:ph type="body" idx="1"/>
          </p:nvPr>
        </p:nvSpPr>
        <p:spPr/>
        <p:txBody>
          <a:bodyPr/>
          <a:lstStyle/>
          <a:p>
            <a:r>
              <a:rPr lang="en-US" dirty="0" smtClean="0"/>
              <a:t>Lay out your app’s data groupings (ideally before you run into scaling problems, because these changes can take time)</a:t>
            </a:r>
          </a:p>
          <a:p>
            <a:endParaRPr lang="en-US" dirty="0" smtClean="0"/>
          </a:p>
          <a:p>
            <a:r>
              <a:rPr lang="en-US" dirty="0" smtClean="0"/>
              <a:t>Set RPO/RTO goals for each data grouping</a:t>
            </a:r>
          </a:p>
          <a:p>
            <a:endParaRPr lang="en-US" dirty="0"/>
          </a:p>
          <a:p>
            <a:r>
              <a:rPr lang="en-US" dirty="0" smtClean="0"/>
              <a:t>Define the performance bottleneck for the grouping</a:t>
            </a:r>
          </a:p>
          <a:p>
            <a:endParaRPr lang="en-US" dirty="0"/>
          </a:p>
          <a:p>
            <a:r>
              <a:rPr lang="en-US" dirty="0" smtClean="0"/>
              <a:t>Separate and scale up first: don’t scale out anything you don’t have to</a:t>
            </a:r>
          </a:p>
          <a:p>
            <a:endParaRPr lang="en-US" dirty="0"/>
          </a:p>
          <a:p>
            <a:r>
              <a:rPr lang="en-US" dirty="0" smtClean="0"/>
              <a:t>Pick the right home and scale-out method for an individual group,</a:t>
            </a:r>
            <a:br>
              <a:rPr lang="en-US" dirty="0" smtClean="0"/>
            </a:br>
            <a:r>
              <a:rPr lang="en-US" dirty="0" smtClean="0"/>
              <a:t>not a database full of unrelated objects</a:t>
            </a:r>
            <a:endParaRPr lang="en-US" dirty="0"/>
          </a:p>
        </p:txBody>
      </p:sp>
    </p:spTree>
    <p:extLst>
      <p:ext uri="{BB962C8B-B14F-4D97-AF65-F5344CB8AC3E}">
        <p14:creationId xmlns:p14="http://schemas.microsoft.com/office/powerpoint/2010/main" val="371018496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2 - Data and Log Fil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0025937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problems with one log file</a:t>
            </a:r>
            <a:endParaRPr lang="en-US" dirty="0"/>
          </a:p>
        </p:txBody>
      </p:sp>
      <p:sp>
        <p:nvSpPr>
          <p:cNvPr id="3" name="Text Placeholder 2"/>
          <p:cNvSpPr>
            <a:spLocks noGrp="1"/>
          </p:cNvSpPr>
          <p:nvPr>
            <p:ph type="body" idx="1"/>
          </p:nvPr>
        </p:nvSpPr>
        <p:spPr/>
        <p:txBody>
          <a:bodyPr/>
          <a:lstStyle/>
          <a:p>
            <a:r>
              <a:rPr lang="en-US" dirty="0" smtClean="0"/>
              <a:t>We can’t prioritize which data needs to get over to DR first</a:t>
            </a:r>
          </a:p>
          <a:p>
            <a:r>
              <a:rPr lang="en-US" dirty="0" smtClean="0"/>
              <a:t>Almost everything we do in the database gets logged</a:t>
            </a:r>
            <a:br>
              <a:rPr lang="en-US" dirty="0" smtClean="0"/>
            </a:br>
            <a:r>
              <a:rPr lang="en-US" dirty="0" smtClean="0"/>
              <a:t>(including maintenance tasks like rebuilding indexes)</a:t>
            </a:r>
          </a:p>
          <a:p>
            <a:r>
              <a:rPr lang="en-US" dirty="0" smtClean="0"/>
              <a:t>We can’t set limits on how far behind log copies get:</a:t>
            </a:r>
            <a:br>
              <a:rPr lang="en-US" dirty="0" smtClean="0"/>
            </a:br>
            <a:r>
              <a:rPr lang="en-US" dirty="0" smtClean="0"/>
              <a:t>either we’re synchronous, or we’re asynchronous</a:t>
            </a:r>
          </a:p>
          <a:p>
            <a:r>
              <a:rPr lang="en-US" dirty="0" smtClean="0"/>
              <a:t>We can’t really specify a low-value table to be non-logged*</a:t>
            </a:r>
            <a:endParaRPr lang="en-US" dirty="0"/>
          </a:p>
        </p:txBody>
      </p:sp>
    </p:spTree>
    <p:extLst>
      <p:ext uri="{BB962C8B-B14F-4D97-AF65-F5344CB8AC3E}">
        <p14:creationId xmlns:p14="http://schemas.microsoft.com/office/powerpoint/2010/main" val="168075907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8 - Report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6976171"/>
      </p:ext>
    </p:extLst>
  </p:cSld>
  <p:clrMapOvr>
    <a:masterClrMapping/>
  </p:clrMapOvr>
  <p:transition>
    <p:fade/>
  </p:transition>
</p:sld>
</file>

<file path=ppt/theme/_rels/theme2.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SQLintersection">
  <a:themeElements>
    <a:clrScheme name="Custom 3">
      <a:dk1>
        <a:sysClr val="windowText" lastClr="000000"/>
      </a:dk1>
      <a:lt1>
        <a:sysClr val="window" lastClr="FFFFFF"/>
      </a:lt1>
      <a:dk2>
        <a:srgbClr val="000000"/>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65B9DCC8F7FB4A82840FBDE1FC983A" ma:contentTypeVersion="0" ma:contentTypeDescription="Create a new document." ma:contentTypeScope="" ma:versionID="ecd0916681f32cda70880b341f4a891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EB1AF8-B785-4B22-89EC-168618F34A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01DACDBE-6638-4D7E-85C3-E58308999F2A}">
  <ds:schemaRefs>
    <ds:schemaRef ds:uri="http://schemas.microsoft.com/office/2006/documentManagement/types"/>
    <ds:schemaRef ds:uri="http://schemas.microsoft.com/office/2006/metadata/properties"/>
    <ds:schemaRef ds:uri="http://purl.org/dc/dcmitype/"/>
    <ds:schemaRef ds:uri="http://purl.org/dc/elements/1.1/"/>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685463B-57CE-4CE4-B1CF-FE44EB79BF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SQLintersection</Template>
  <TotalTime>2003</TotalTime>
  <Words>3415</Words>
  <Application>Microsoft Office PowerPoint</Application>
  <PresentationFormat>On-screen Show (4:3)</PresentationFormat>
  <Paragraphs>775</Paragraphs>
  <Slides>63</Slides>
  <Notes>1</Notes>
  <HiddenSlides>13</HiddenSlides>
  <MMClips>0</MMClips>
  <ScaleCrop>false</ScaleCrop>
  <HeadingPairs>
    <vt:vector size="4" baseType="variant">
      <vt:variant>
        <vt:lpstr>Theme</vt:lpstr>
      </vt:variant>
      <vt:variant>
        <vt:i4>2</vt:i4>
      </vt:variant>
      <vt:variant>
        <vt:lpstr>Slide Titles</vt:lpstr>
      </vt:variant>
      <vt:variant>
        <vt:i4>63</vt:i4>
      </vt:variant>
    </vt:vector>
  </HeadingPairs>
  <TitlesOfParts>
    <vt:vector size="65" baseType="lpstr">
      <vt:lpstr>SQLintersection</vt:lpstr>
      <vt:lpstr>Brent Ozar Unlimited</vt:lpstr>
      <vt:lpstr>How to Choose the Right Scale-Out Tech</vt:lpstr>
      <vt:lpstr>Matching up use cases to scale-out technology is hard.</vt:lpstr>
      <vt:lpstr>Session agenda</vt:lpstr>
      <vt:lpstr>PowerPoint Presentation</vt:lpstr>
      <vt:lpstr>PowerPoint Presentation</vt:lpstr>
      <vt:lpstr>PowerPoint Presentation</vt:lpstr>
      <vt:lpstr>PowerPoint Presentation</vt:lpstr>
      <vt:lpstr>The problems with one log file</vt:lpstr>
      <vt:lpstr>PowerPoint Presentation</vt:lpstr>
      <vt:lpstr>PowerPoint Presentation</vt:lpstr>
      <vt:lpstr>PowerPoint Presentation</vt:lpstr>
      <vt:lpstr>Considerations for splitting databases</vt:lpstr>
      <vt:lpstr>PowerPoint Presentation</vt:lpstr>
      <vt:lpstr>PowerPoint Presentation</vt:lpstr>
      <vt:lpstr>PowerPoint Presentation</vt:lpstr>
      <vt:lpstr>PowerPoint Presentation</vt:lpstr>
      <vt:lpstr>Common data groupings</vt:lpstr>
      <vt:lpstr>Common data groupings</vt:lpstr>
      <vt:lpstr>For each grouping:</vt:lpstr>
      <vt:lpstr>Wikipedia*</vt:lpstr>
      <vt:lpstr>PowerPoint Presentation</vt:lpstr>
      <vt:lpstr>Amazon*</vt:lpstr>
      <vt:lpstr>PowerPoint Presentation</vt:lpstr>
      <vt:lpstr>PowerPoint Presentation</vt:lpstr>
      <vt:lpstr>Hotel Survey Company</vt:lpstr>
      <vt:lpstr>Hotel survey company</vt:lpstr>
      <vt:lpstr>PowerPoint Presentation</vt:lpstr>
      <vt:lpstr>PowerPoint Presentation</vt:lpstr>
      <vt:lpstr>Hotel survey company: scaling out = separating.</vt:lpstr>
      <vt:lpstr>Typical Multi-Purpose Web App with Reports</vt:lpstr>
      <vt:lpstr>PowerPoint Presentation</vt:lpstr>
      <vt:lpstr>How this impacts tuning and scale-out technologies</vt:lpstr>
      <vt:lpstr>Separate before you scale.</vt:lpstr>
      <vt:lpstr>It’s your turn.</vt:lpstr>
      <vt:lpstr>PowerPoint Presentation</vt:lpstr>
      <vt:lpstr>PowerPoint Presentation</vt:lpstr>
      <vt:lpstr>Choosing the right scale-out tech for a data group</vt:lpstr>
      <vt:lpstr>Wikipedia*</vt:lpstr>
      <vt:lpstr>PowerPoint Presentation</vt:lpstr>
      <vt:lpstr>PowerPoint Presentation</vt:lpstr>
      <vt:lpstr>Users/Security details</vt:lpstr>
      <vt:lpstr>Users/Security details</vt:lpstr>
      <vt:lpstr>PowerPoint Presentation</vt:lpstr>
      <vt:lpstr>Article Contents details</vt:lpstr>
      <vt:lpstr>Article Contents details</vt:lpstr>
      <vt:lpstr>PowerPoint Presentation</vt:lpstr>
      <vt:lpstr>Web Clicks details</vt:lpstr>
      <vt:lpstr>Web Clicks details</vt:lpstr>
      <vt:lpstr>Wait – why are we leaving SQL Server?</vt:lpstr>
      <vt:lpstr>PowerPoint Presentation</vt:lpstr>
      <vt:lpstr>Analysis details</vt:lpstr>
      <vt:lpstr>Analysis details</vt:lpstr>
      <vt:lpstr>Amazon*</vt:lpstr>
      <vt:lpstr>PowerPoint Presentation</vt:lpstr>
      <vt:lpstr>PowerPoint Presentation</vt:lpstr>
      <vt:lpstr>Shopping Cart details</vt:lpstr>
      <vt:lpstr>Shopping Cart details</vt:lpstr>
      <vt:lpstr>Shopping Cart details</vt:lpstr>
      <vt:lpstr>PowerPoint Presentation</vt:lpstr>
      <vt:lpstr>Inventory: let’s pretend.</vt:lpstr>
      <vt:lpstr>Inventory: let’s pretend.</vt:lpstr>
      <vt:lpstr>Recapping how to decide</vt:lpstr>
      <vt:lpstr>Session agenda</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SQLintersection Session SQL123  Session Name</dc:title>
  <dc:subject>From raw Ajax to ASP.NET</dc:subject>
  <dc:creator>Kimberly L. Tripp</dc:creator>
  <cp:lastModifiedBy>Kimberly L. Tripp</cp:lastModifiedBy>
  <cp:revision>63</cp:revision>
  <cp:lastPrinted>2014-10-31T15:12:52Z</cp:lastPrinted>
  <dcterms:created xsi:type="dcterms:W3CDTF">2014-10-14T18:18:12Z</dcterms:created>
  <dcterms:modified xsi:type="dcterms:W3CDTF">2014-10-31T15:13:01Z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0x0101003865B9DCC8F7FB4A82840FBDE1FC983A</vt:lpwstr>
  </property>
</Properties>
</file>