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15" r:id="rId1"/>
    <p:sldMasterId id="2147484129" r:id="rId2"/>
  </p:sldMasterIdLst>
  <p:notesMasterIdLst>
    <p:notesMasterId r:id="rId48"/>
  </p:notesMasterIdLst>
  <p:handoutMasterIdLst>
    <p:handoutMasterId r:id="rId49"/>
  </p:handoutMasterIdLst>
  <p:sldIdLst>
    <p:sldId id="324" r:id="rId3"/>
    <p:sldId id="325" r:id="rId4"/>
    <p:sldId id="326" r:id="rId5"/>
    <p:sldId id="327" r:id="rId6"/>
    <p:sldId id="328" r:id="rId7"/>
    <p:sldId id="329" r:id="rId8"/>
    <p:sldId id="330" r:id="rId9"/>
    <p:sldId id="331" r:id="rId10"/>
    <p:sldId id="332"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54" r:id="rId33"/>
    <p:sldId id="355" r:id="rId34"/>
    <p:sldId id="356" r:id="rId35"/>
    <p:sldId id="357" r:id="rId36"/>
    <p:sldId id="358" r:id="rId37"/>
    <p:sldId id="359" r:id="rId38"/>
    <p:sldId id="360" r:id="rId39"/>
    <p:sldId id="361" r:id="rId40"/>
    <p:sldId id="362" r:id="rId41"/>
    <p:sldId id="363" r:id="rId42"/>
    <p:sldId id="364" r:id="rId43"/>
    <p:sldId id="365" r:id="rId44"/>
    <p:sldId id="366" r:id="rId45"/>
    <p:sldId id="367" r:id="rId46"/>
    <p:sldId id="368" r:id="rId47"/>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81" autoAdjust="0"/>
  </p:normalViewPr>
  <p:slideViewPr>
    <p:cSldViewPr snapToGrid="0" snapToObjects="1">
      <p:cViewPr>
        <p:scale>
          <a:sx n="90" d="100"/>
          <a:sy n="90" d="100"/>
        </p:scale>
        <p:origin x="-1128" y="-186"/>
      </p:cViewPr>
      <p:guideLst>
        <p:guide orient="horz" pos="3072"/>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192"/>
    </p:cViewPr>
  </p:sorterViewPr>
  <p:notesViewPr>
    <p:cSldViewPr snapToGrid="0" snapToObjects="1">
      <p:cViewPr varScale="1">
        <p:scale>
          <a:sx n="100" d="100"/>
          <a:sy n="100" d="100"/>
        </p:scale>
        <p:origin x="-3408"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Header Placeholder 1"/>
          <p:cNvSpPr txBox="1">
            <a:spLocks/>
          </p:cNvSpPr>
          <p:nvPr/>
        </p:nvSpPr>
        <p:spPr>
          <a:xfrm>
            <a:off x="1966807" y="200025"/>
            <a:ext cx="3381587" cy="720090"/>
          </a:xfrm>
          <a:prstGeom prst="rect">
            <a:avLst/>
          </a:prstGeom>
        </p:spPr>
        <p:txBody>
          <a:bodyPr vert="horz" lIns="96637" tIns="48318" rIns="96637" bIns="48318" rtlCol="0"/>
          <a:lstStyle>
            <a:defPPr>
              <a:defRPr lang="en-US"/>
            </a:defPPr>
            <a:lvl1pPr algn="ctr" rtl="0" eaLnBrk="0" fontAlgn="base" hangingPunct="0">
              <a:spcBef>
                <a:spcPct val="0"/>
              </a:spcBef>
              <a:spcAft>
                <a:spcPct val="0"/>
              </a:spcAft>
              <a:defRPr sz="1600" b="1" kern="1200" dirty="0" err="1"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endParaRPr lang="en-US" sz="500" dirty="0">
              <a:solidFill>
                <a:prstClr val="black"/>
              </a:solidFill>
              <a:ea typeface="+mn-ea"/>
            </a:endParaRPr>
          </a:p>
          <a:p>
            <a:pPr>
              <a:defRPr/>
            </a:pPr>
            <a:r>
              <a:rPr lang="en-US" dirty="0" err="1" smtClean="0">
                <a:solidFill>
                  <a:prstClr val="black"/>
                </a:solidFill>
                <a:ea typeface="+mn-ea"/>
              </a:rPr>
              <a:t>SQLintersection</a:t>
            </a:r>
            <a:r>
              <a:rPr lang="en-US" sz="1500" b="0" dirty="0">
                <a:solidFill>
                  <a:prstClr val="black"/>
                </a:solidFill>
                <a:ea typeface="+mn-ea"/>
              </a:rPr>
              <a:t/>
            </a:r>
            <a:br>
              <a:rPr lang="en-US" sz="1500" b="0" dirty="0">
                <a:solidFill>
                  <a:prstClr val="black"/>
                </a:solidFill>
                <a:ea typeface="+mn-ea"/>
              </a:rPr>
            </a:br>
            <a:r>
              <a:rPr lang="en-US" sz="1300" b="0" dirty="0">
                <a:solidFill>
                  <a:prstClr val="black"/>
                </a:solidFill>
                <a:ea typeface="+mn-ea"/>
              </a:rPr>
              <a:t>www.SQLintersection.com   </a:t>
            </a:r>
            <a:endParaRPr lang="en-US" sz="1300" b="0" dirty="0">
              <a:solidFill>
                <a:prstClr val="black"/>
              </a:solidFill>
              <a:ea typeface="+mn-ea"/>
            </a:endParaRPr>
          </a:p>
        </p:txBody>
      </p:sp>
      <p:sp>
        <p:nvSpPr>
          <p:cNvPr id="11" name="Slide Number Placeholder 4"/>
          <p:cNvSpPr txBox="1">
            <a:spLocks/>
          </p:cNvSpPr>
          <p:nvPr/>
        </p:nvSpPr>
        <p:spPr>
          <a:xfrm>
            <a:off x="-473168" y="9064926"/>
            <a:ext cx="8321266" cy="528566"/>
          </a:xfrm>
          <a:prstGeom prst="rect">
            <a:avLst/>
          </a:prstGeom>
        </p:spPr>
        <p:txBody>
          <a:bodyPr vert="horz" lIns="102155" tIns="51077" rIns="102155" bIns="51077" rtlCol="0" anchor="b"/>
          <a:lstStyle>
            <a:defPPr>
              <a:defRPr lang="en-US"/>
            </a:defPPr>
            <a:lvl1pPr algn="ctr" rtl="0" eaLnBrk="0" fontAlgn="base" hangingPunct="0">
              <a:spcBef>
                <a:spcPct val="0"/>
              </a:spcBef>
              <a:spcAft>
                <a:spcPct val="0"/>
              </a:spcAft>
              <a:defRPr sz="1200" b="1" kern="1200" dirty="0"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r>
              <a:rPr lang="en-US" dirty="0" smtClean="0">
                <a:solidFill>
                  <a:prstClr val="black"/>
                </a:solidFill>
                <a:ea typeface="+mn-ea"/>
              </a:rPr>
              <a:t>             Page </a:t>
            </a:r>
            <a:fld id="{C223E550-8049-438C-9FEA-E44A6AD331C1}" type="slidenum">
              <a:rPr lang="en-US" smtClean="0">
                <a:solidFill>
                  <a:prstClr val="black"/>
                </a:solidFill>
                <a:ea typeface="+mn-ea"/>
              </a:rPr>
              <a:pPr>
                <a:defRPr/>
              </a:pPr>
              <a:t>‹#›</a:t>
            </a:fld>
            <a:endParaRPr lang="en-US" dirty="0">
              <a:solidFill>
                <a:prstClr val="black"/>
              </a:solidFill>
              <a:ea typeface="+mn-ea"/>
            </a:endParaRPr>
          </a:p>
        </p:txBody>
      </p:sp>
      <p:cxnSp>
        <p:nvCxnSpPr>
          <p:cNvPr id="12" name="Straight Connector 11"/>
          <p:cNvCxnSpPr/>
          <p:nvPr/>
        </p:nvCxnSpPr>
        <p:spPr>
          <a:xfrm>
            <a:off x="0" y="9087679"/>
            <a:ext cx="3381248"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bwMode="auto">
          <a:xfrm>
            <a:off x="2877312" y="8871240"/>
            <a:ext cx="1560576" cy="434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a:xfrm>
            <a:off x="4210590" y="9088554"/>
            <a:ext cx="31191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842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Sweet Sans Pro Light" panose="02000000000000000000" pitchFamily="50" charset="0"/>
              </a:defRPr>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Sweet Sans Pro Light" panose="02000000000000000000" pitchFamily="50" charset="0"/>
              </a:defRPr>
            </a:lvl1pPr>
          </a:lstStyle>
          <a:p>
            <a:fld id="{CCE36350-F470-4E97-8991-DBDC9989D11A}" type="datetimeFigureOut">
              <a:rPr lang="en-US" smtClean="0"/>
              <a:pPr/>
              <a:t>10/29/2014</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Sweet Sans Pro Light" panose="02000000000000000000" pitchFamily="50" charset="0"/>
              </a:defRPr>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Sweet Sans Pro Light" panose="02000000000000000000" pitchFamily="50" charset="0"/>
              </a:defRPr>
            </a:lvl1pPr>
          </a:lstStyle>
          <a:p>
            <a:fld id="{CD2D8A49-C076-41E3-BBA6-08069F67FC66}" type="slidenum">
              <a:rPr lang="en-US" smtClean="0"/>
              <a:pPr/>
              <a:t>‹#›</a:t>
            </a:fld>
            <a:endParaRPr lang="en-US" dirty="0"/>
          </a:p>
        </p:txBody>
      </p:sp>
    </p:spTree>
    <p:extLst>
      <p:ext uri="{BB962C8B-B14F-4D97-AF65-F5344CB8AC3E}">
        <p14:creationId xmlns:p14="http://schemas.microsoft.com/office/powerpoint/2010/main" val="728673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weet Sans Pro Light" panose="02000000000000000000" pitchFamily="50" charset="0"/>
        <a:ea typeface="+mn-ea"/>
        <a:cs typeface="+mn-cs"/>
      </a:defRPr>
    </a:lvl1pPr>
    <a:lvl2pPr marL="457200" algn="l" defTabSz="914400" rtl="0" eaLnBrk="1" latinLnBrk="0" hangingPunct="1">
      <a:defRPr sz="1200" kern="1200">
        <a:solidFill>
          <a:schemeClr val="tx1"/>
        </a:solidFill>
        <a:latin typeface="Sweet Sans Pro Light" panose="02000000000000000000" pitchFamily="50" charset="0"/>
        <a:ea typeface="+mn-ea"/>
        <a:cs typeface="+mn-cs"/>
      </a:defRPr>
    </a:lvl2pPr>
    <a:lvl3pPr marL="914400" algn="l" defTabSz="914400" rtl="0" eaLnBrk="1" latinLnBrk="0" hangingPunct="1">
      <a:defRPr sz="1200" kern="1200">
        <a:solidFill>
          <a:schemeClr val="tx1"/>
        </a:solidFill>
        <a:latin typeface="Sweet Sans Pro Light" panose="02000000000000000000" pitchFamily="50" charset="0"/>
        <a:ea typeface="+mn-ea"/>
        <a:cs typeface="+mn-cs"/>
      </a:defRPr>
    </a:lvl3pPr>
    <a:lvl4pPr marL="1371600" algn="l" defTabSz="914400" rtl="0" eaLnBrk="1" latinLnBrk="0" hangingPunct="1">
      <a:defRPr sz="1200" kern="1200">
        <a:solidFill>
          <a:schemeClr val="tx1"/>
        </a:solidFill>
        <a:latin typeface="Sweet Sans Pro Light" panose="02000000000000000000" pitchFamily="50" charset="0"/>
        <a:ea typeface="+mn-ea"/>
        <a:cs typeface="+mn-cs"/>
      </a:defRPr>
    </a:lvl4pPr>
    <a:lvl5pPr marL="1828800" algn="l" defTabSz="914400" rtl="0" eaLnBrk="1" latinLnBrk="0" hangingPunct="1">
      <a:defRPr sz="1200" kern="1200">
        <a:solidFill>
          <a:schemeClr val="tx1"/>
        </a:solidFill>
        <a:latin typeface="Sweet Sans Pro Light" panose="02000000000000000000"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Each team gets a description of a particular business problem and the existing architecture. The business has a current pain point. The question is, how do you scale it?</a:t>
            </a:r>
          </a:p>
          <a:p>
            <a:r>
              <a:rPr lang="en-US" sz="1300" dirty="0"/>
              <a:t>Architecture 1: Large database with replication to reporting server. Pain point: replication gets behind.</a:t>
            </a:r>
            <a:br>
              <a:rPr lang="en-US" sz="1300" dirty="0"/>
            </a:br>
            <a:r>
              <a:rPr lang="en-US" sz="1300" dirty="0"/>
              <a:t>Architecture 2: Availability group with scale out secondary. Pain point: keep having outages.</a:t>
            </a:r>
            <a:br>
              <a:rPr lang="en-US" sz="1300" dirty="0"/>
            </a:br>
            <a:r>
              <a:rPr lang="en-US" sz="1300" dirty="0"/>
              <a:t>Architecture 3: VLDB OLTP with reporting hitting production. Pain point: locking, blocking, deadlocks.</a:t>
            </a:r>
          </a:p>
          <a:p>
            <a:r>
              <a:rPr lang="en-US" sz="1300" dirty="0"/>
              <a:t>The teams work together for 20 minutes. Ideally we provide them each with a big sticky pad and a poster drawing out their architecture and info (like a science fair). They have a list to fill out.</a:t>
            </a:r>
          </a:p>
          <a:p>
            <a:r>
              <a:rPr lang="en-US" sz="1300" dirty="0"/>
              <a:t>After the 20 minute timer is up, there's a 30 minute instructor led explanation of the three scenarios, going over what each group recommended and then also going over some slides with a sample solution from the real world (and it's strengths and weaknesses).</a:t>
            </a:r>
          </a:p>
          <a:p>
            <a:r>
              <a:rPr lang="en-US" sz="1300" dirty="0"/>
              <a:t>Thinking it would be good to make each team write down the answer to three questions to keep them focused. Something like: 1) What would you change short term?</a:t>
            </a:r>
            <a:br>
              <a:rPr lang="en-US" sz="1300" dirty="0"/>
            </a:br>
            <a:r>
              <a:rPr lang="en-US" sz="1300" dirty="0"/>
              <a:t>2) What would you change long term?</a:t>
            </a:r>
            <a:br>
              <a:rPr lang="en-US" sz="1300" dirty="0"/>
            </a:br>
            <a:r>
              <a:rPr lang="en-US" sz="1300" dirty="0"/>
              <a:t>3) What are the risks to the changes?</a:t>
            </a:r>
          </a:p>
          <a:p>
            <a:endParaRPr lang="en-US" dirty="0"/>
          </a:p>
        </p:txBody>
      </p:sp>
      <p:sp>
        <p:nvSpPr>
          <p:cNvPr id="4" name="Slide Number Placeholder 3"/>
          <p:cNvSpPr>
            <a:spLocks noGrp="1"/>
          </p:cNvSpPr>
          <p:nvPr>
            <p:ph type="sldNum" sz="quarter" idx="10"/>
          </p:nvPr>
        </p:nvSpPr>
        <p:spPr/>
        <p:txBody>
          <a:bodyPr/>
          <a:lstStyle/>
          <a:p>
            <a:fld id="{29F453AC-7AF2-489D-9F38-03FB6BEFF611}" type="slidenum">
              <a:rPr lang="en-US" smtClean="0"/>
              <a:t>1</a:t>
            </a:fld>
            <a:endParaRPr lang="en-US"/>
          </a:p>
        </p:txBody>
      </p:sp>
    </p:spTree>
    <p:extLst>
      <p:ext uri="{BB962C8B-B14F-4D97-AF65-F5344CB8AC3E}">
        <p14:creationId xmlns:p14="http://schemas.microsoft.com/office/powerpoint/2010/main" val="1592831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44015"/>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380959364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1142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280084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75353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7815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33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20442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502688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845588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708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Your Name Goes Here</a:t>
            </a:r>
            <a:endParaRPr lang="en-US" dirty="0"/>
          </a:p>
        </p:txBody>
      </p:sp>
    </p:spTree>
    <p:extLst>
      <p:ext uri="{BB962C8B-B14F-4D97-AF65-F5344CB8AC3E}">
        <p14:creationId xmlns:p14="http://schemas.microsoft.com/office/powerpoint/2010/main" val="829743850"/>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96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14176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277649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00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Title Only</a:t>
            </a:r>
            <a:endParaRPr lang="en-US" dirty="0"/>
          </a:p>
        </p:txBody>
      </p:sp>
    </p:spTree>
    <p:extLst>
      <p:ext uri="{BB962C8B-B14F-4D97-AF65-F5344CB8AC3E}">
        <p14:creationId xmlns:p14="http://schemas.microsoft.com/office/powerpoint/2010/main" val="219819333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4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7071204"/>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pPr lvl="0" algn="ctr" rtl="0" eaLnBrk="1" fontAlgn="base" hangingPunct="1">
              <a:spcBef>
                <a:spcPct val="0"/>
              </a:spcBef>
              <a:spcAft>
                <a:spcPct val="0"/>
              </a:spcAft>
            </a:pPr>
            <a:r>
              <a:rPr lang="en-US" dirty="0"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741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094" y="2059097"/>
            <a:ext cx="10449225" cy="6145671"/>
          </a:xfrm>
        </p:spPr>
        <p:txBody>
          <a:bodyPr anchor="ctr">
            <a:noAutofit/>
          </a:bodyPr>
          <a:lstStyle>
            <a:lvl1pPr algn="l">
              <a:lnSpc>
                <a:spcPct val="100000"/>
              </a:lnSpc>
              <a:defRPr sz="9400" b="0" cap="none" spc="-114"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55094" y="325121"/>
            <a:ext cx="10449225" cy="1517227"/>
          </a:xfrm>
        </p:spPr>
        <p:txBody>
          <a:bodyPr anchor="b"/>
          <a:lstStyle>
            <a:lvl1pPr marL="0" indent="0">
              <a:buNone/>
              <a:defRPr sz="2800" b="0" cap="none" spc="171" baseline="0">
                <a:solidFill>
                  <a:schemeClr val="tx2"/>
                </a:solidFill>
                <a:latin typeface="Sweet Sans Pro" panose="02000000000000000000" pitchFamily="50" charset="0"/>
                <a:cs typeface="Sweet Sans Pro" panose="02000000000000000000" pitchFamily="50" charset="0"/>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5554734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56644385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lgn="ctr"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06274207"/>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1163531"/>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4.jp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797" tIns="50797" rIns="50797" bIns="50797" numCol="1" anchor="ctr" anchorCtr="0" compatLnSpc="1">
            <a:prstTxWarp prst="textNoShape">
              <a:avLst/>
            </a:prstTxWarp>
          </a:bodyPr>
          <a:lstStyle/>
          <a:p>
            <a:pPr lvl="0"/>
            <a:r>
              <a:rPr lang="en-US" dirty="0"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userDrawn="1"/>
        </p:nvSpPr>
        <p:spPr bwMode="auto">
          <a:xfrm>
            <a:off x="14287" y="9057391"/>
            <a:ext cx="12990513" cy="693751"/>
          </a:xfrm>
          <a:prstGeom prst="rect">
            <a:avLst/>
          </a:prstGeom>
          <a:blipFill>
            <a:blip r:embed="rId1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userDrawn="1"/>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Light" panose="02000000000000000000" pitchFamily="50" charset="0"/>
              </a:rPr>
              <a:pPr/>
              <a:t>‹#›</a:t>
            </a:fld>
            <a:endParaRPr lang="en-US" altLang="en-US" sz="1400" dirty="0">
              <a:latin typeface="Sweet Sans Pro Light" panose="02000000000000000000" pitchFamily="50" charset="0"/>
            </a:endParaRPr>
          </a:p>
        </p:txBody>
      </p:sp>
      <p:sp>
        <p:nvSpPr>
          <p:cNvPr id="6" name="TextBox 5"/>
          <p:cNvSpPr txBox="1">
            <a:spLocks noChangeArrowheads="1"/>
          </p:cNvSpPr>
          <p:nvPr userDrawn="1"/>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Sweet Sans Pro Light" panose="02000000000000000000" pitchFamily="50" charset="0"/>
                <a:cs typeface="Mangal" pitchFamily="18" charset="0"/>
              </a:rPr>
              <a:t>© </a:t>
            </a:r>
            <a:r>
              <a:rPr lang="en-US" altLang="en-US" sz="900" dirty="0" err="1">
                <a:latin typeface="Sweet Sans Pro Light" panose="02000000000000000000" pitchFamily="50" charset="0"/>
                <a:cs typeface="Mangal" pitchFamily="18" charset="0"/>
              </a:rPr>
              <a:t>SQLintersection</a:t>
            </a:r>
            <a:r>
              <a:rPr lang="en-US" altLang="en-US" sz="900" dirty="0">
                <a:latin typeface="Sweet Sans Pro Light" panose="02000000000000000000" pitchFamily="50" charset="0"/>
                <a:cs typeface="Mangal" pitchFamily="18" charset="0"/>
              </a:rPr>
              <a:t>. All rights reserved.</a:t>
            </a:r>
          </a:p>
          <a:p>
            <a:pPr algn="r"/>
            <a:r>
              <a:rPr lang="en-US" altLang="en-US" sz="9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userDrawn="1"/>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95607"/>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8" r:id="rId10"/>
  </p:sldLayoutIdLst>
  <p:transition>
    <p:fade/>
  </p:transition>
  <p:timing>
    <p:tnLst>
      <p:par>
        <p:cTn id="1" dur="indefinite" restart="never" nodeType="tmRoot"/>
      </p:par>
    </p:tnLst>
  </p:timing>
  <p:txStyles>
    <p:titleStyle>
      <a:lvl1pPr algn="ctr" rtl="0" eaLnBrk="1" fontAlgn="base" hangingPunct="1">
        <a:spcBef>
          <a:spcPct val="0"/>
        </a:spcBef>
        <a:spcAft>
          <a:spcPct val="0"/>
        </a:spcAft>
        <a:defRPr lang="en-US" sz="48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936235552"/>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Reworking Existing Architecture</a:t>
            </a:r>
            <a:endParaRPr lang="en-US" dirty="0"/>
          </a:p>
        </p:txBody>
      </p:sp>
      <p:sp>
        <p:nvSpPr>
          <p:cNvPr id="3" name="Subtitle 2"/>
          <p:cNvSpPr>
            <a:spLocks noGrp="1"/>
          </p:cNvSpPr>
          <p:nvPr>
            <p:ph sz="quarter" idx="10"/>
          </p:nvPr>
        </p:nvSpPr>
        <p:spPr/>
        <p:txBody>
          <a:bodyPr/>
          <a:lstStyle/>
          <a:p>
            <a:endParaRPr lang="en-US"/>
          </a:p>
        </p:txBody>
      </p:sp>
    </p:spTree>
    <p:extLst>
      <p:ext uri="{BB962C8B-B14F-4D97-AF65-F5344CB8AC3E}">
        <p14:creationId xmlns:p14="http://schemas.microsoft.com/office/powerpoint/2010/main" val="20118476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AlwaysOn availability </a:t>
            </a:r>
            <a:r>
              <a:rPr lang="en-US" dirty="0"/>
              <a:t>g</a:t>
            </a:r>
            <a:r>
              <a:rPr lang="en-US" dirty="0" smtClean="0"/>
              <a:t>roup </a:t>
            </a:r>
            <a:endParaRPr lang="en-US" dirty="0"/>
          </a:p>
        </p:txBody>
      </p:sp>
      <p:pic>
        <p:nvPicPr>
          <p:cNvPr id="4" name="Picture 3" descr="Availability-Group-Simpl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17663" y="1912358"/>
            <a:ext cx="11199970" cy="6623107"/>
          </a:xfrm>
          <a:prstGeom prst="rect">
            <a:avLst/>
          </a:prstGeom>
        </p:spPr>
      </p:pic>
      <p:sp>
        <p:nvSpPr>
          <p:cNvPr id="5" name="TextBox 4"/>
          <p:cNvSpPr txBox="1"/>
          <p:nvPr/>
        </p:nvSpPr>
        <p:spPr>
          <a:xfrm>
            <a:off x="200474" y="3832452"/>
            <a:ext cx="2139056" cy="830997"/>
          </a:xfrm>
          <a:prstGeom prst="rect">
            <a:avLst/>
          </a:prstGeom>
          <a:noFill/>
        </p:spPr>
        <p:txBody>
          <a:bodyPr wrap="square" lIns="91435" tIns="45718" rIns="91435" bIns="45718" rtlCol="0">
            <a:spAutoFit/>
          </a:bodyPr>
          <a:lstStyle/>
          <a:p>
            <a:r>
              <a:rPr lang="en-US" sz="2400" i="1" dirty="0">
                <a:latin typeface="Sweet Sans Pro" panose="02000000000000000000" pitchFamily="50" charset="0"/>
                <a:cs typeface="Sweet Sans Pro" panose="02000000000000000000" pitchFamily="50" charset="0"/>
              </a:rPr>
              <a:t>SQLAG01</a:t>
            </a:r>
          </a:p>
          <a:p>
            <a:r>
              <a:rPr lang="en-US" sz="2400" i="1" dirty="0">
                <a:latin typeface="Sweet Sans Pro" panose="02000000000000000000" pitchFamily="50" charset="0"/>
                <a:cs typeface="Sweet Sans Pro" panose="02000000000000000000" pitchFamily="50" charset="0"/>
              </a:rPr>
              <a:t>(listener)</a:t>
            </a:r>
          </a:p>
        </p:txBody>
      </p:sp>
      <p:pic>
        <p:nvPicPr>
          <p:cNvPr id="6" name="Picture 5" descr="Unicor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87" y="2312659"/>
            <a:ext cx="1379804" cy="1509062"/>
          </a:xfrm>
          <a:prstGeom prst="rect">
            <a:avLst/>
          </a:prstGeom>
          <a:effectLst>
            <a:glow rad="228600">
              <a:schemeClr val="accent4">
                <a:satMod val="175000"/>
                <a:alpha val="40000"/>
              </a:schemeClr>
            </a:glow>
          </a:effectLst>
        </p:spPr>
      </p:pic>
    </p:spTree>
    <p:extLst>
      <p:ext uri="{BB962C8B-B14F-4D97-AF65-F5344CB8AC3E}">
        <p14:creationId xmlns:p14="http://schemas.microsoft.com/office/powerpoint/2010/main" val="411314738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AlwaysOn failover cluster instance + availability group replica</a:t>
            </a:r>
            <a:endParaRPr lang="en-US" dirty="0"/>
          </a:p>
        </p:txBody>
      </p:sp>
      <p:pic>
        <p:nvPicPr>
          <p:cNvPr id="3" name="Picture 2" descr="Failover-Cluster-with-Availability-Group-Secondary.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45474" y="2140223"/>
            <a:ext cx="9114389" cy="6357286"/>
          </a:xfrm>
          <a:prstGeom prst="rect">
            <a:avLst/>
          </a:prstGeom>
        </p:spPr>
      </p:pic>
      <p:sp>
        <p:nvSpPr>
          <p:cNvPr id="4" name="TextBox 3"/>
          <p:cNvSpPr txBox="1"/>
          <p:nvPr/>
        </p:nvSpPr>
        <p:spPr>
          <a:xfrm>
            <a:off x="340479" y="3660015"/>
            <a:ext cx="2139056" cy="461665"/>
          </a:xfrm>
          <a:prstGeom prst="rect">
            <a:avLst/>
          </a:prstGeom>
          <a:noFill/>
        </p:spPr>
        <p:txBody>
          <a:bodyPr wrap="square" lIns="91435" tIns="45718" rIns="91435" bIns="45718" rtlCol="0">
            <a:spAutoFit/>
          </a:bodyPr>
          <a:lstStyle/>
          <a:p>
            <a:r>
              <a:rPr lang="en-US" sz="2400" i="1" dirty="0">
                <a:latin typeface="Sweet Sans Pro" panose="02000000000000000000" pitchFamily="50" charset="0"/>
                <a:cs typeface="Sweet Sans Pro" panose="02000000000000000000" pitchFamily="50" charset="0"/>
              </a:rPr>
              <a:t>SQLAG01</a:t>
            </a:r>
          </a:p>
        </p:txBody>
      </p:sp>
      <p:pic>
        <p:nvPicPr>
          <p:cNvPr id="5" name="Picture 4" descr="Unicor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5392" y="2140223"/>
            <a:ext cx="1379804" cy="1509062"/>
          </a:xfrm>
          <a:prstGeom prst="rect">
            <a:avLst/>
          </a:prstGeom>
          <a:effectLst>
            <a:glow rad="228600">
              <a:schemeClr val="accent4">
                <a:satMod val="175000"/>
                <a:alpha val="40000"/>
              </a:schemeClr>
            </a:glow>
          </a:effectLst>
        </p:spPr>
      </p:pic>
    </p:spTree>
    <p:extLst>
      <p:ext uri="{BB962C8B-B14F-4D97-AF65-F5344CB8AC3E}">
        <p14:creationId xmlns:p14="http://schemas.microsoft.com/office/powerpoint/2010/main" val="250332808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transactional replication</a:t>
            </a:r>
            <a:endParaRPr lang="en-US" dirty="0"/>
          </a:p>
        </p:txBody>
      </p:sp>
      <p:pic>
        <p:nvPicPr>
          <p:cNvPr id="3" name="Picture 2" descr="SQL-Server-Transactional-Replication.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7692" y="2522420"/>
            <a:ext cx="13004800" cy="5310618"/>
          </a:xfrm>
          <a:prstGeom prst="rect">
            <a:avLst/>
          </a:prstGeom>
        </p:spPr>
      </p:pic>
    </p:spTree>
    <p:extLst>
      <p:ext uri="{BB962C8B-B14F-4D97-AF65-F5344CB8AC3E}">
        <p14:creationId xmlns:p14="http://schemas.microsoft.com/office/powerpoint/2010/main" val="129865750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Virtualized SQL Server instances</a:t>
            </a:r>
            <a:endParaRPr lang="en-US" dirty="0"/>
          </a:p>
        </p:txBody>
      </p:sp>
      <p:pic>
        <p:nvPicPr>
          <p:cNvPr id="3" name="Picture 2" descr="Virtualization.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385232"/>
            <a:ext cx="13004800" cy="5640822"/>
          </a:xfrm>
          <a:prstGeom prst="rect">
            <a:avLst/>
          </a:prstGeom>
        </p:spPr>
      </p:pic>
    </p:spTree>
    <p:extLst>
      <p:ext uri="{BB962C8B-B14F-4D97-AF65-F5344CB8AC3E}">
        <p14:creationId xmlns:p14="http://schemas.microsoft.com/office/powerpoint/2010/main" val="302578569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People</a:t>
            </a:r>
            <a:endParaRPr lang="en-US" dirty="0"/>
          </a:p>
        </p:txBody>
      </p:sp>
      <p:sp>
        <p:nvSpPr>
          <p:cNvPr id="4" name="Content Placeholder 3"/>
          <p:cNvSpPr>
            <a:spLocks noGrp="1"/>
          </p:cNvSpPr>
          <p:nvPr>
            <p:ph idx="1"/>
          </p:nvPr>
        </p:nvSpPr>
        <p:spPr/>
        <p:txBody>
          <a:bodyPr/>
          <a:lstStyle/>
          <a:p>
            <a:r>
              <a:rPr lang="en-US" dirty="0" smtClean="0"/>
              <a:t>You can recommend changes to:</a:t>
            </a:r>
          </a:p>
          <a:p>
            <a:pPr lvl="1"/>
            <a:r>
              <a:rPr lang="en-US" dirty="0" smtClean="0"/>
              <a:t>Monitoring tools</a:t>
            </a:r>
          </a:p>
          <a:p>
            <a:pPr lvl="1"/>
            <a:r>
              <a:rPr lang="en-US" dirty="0" smtClean="0"/>
              <a:t>Hiring / team members</a:t>
            </a:r>
          </a:p>
          <a:p>
            <a:pPr lvl="1"/>
            <a:r>
              <a:rPr lang="en-US" dirty="0" smtClean="0"/>
              <a:t>Processes</a:t>
            </a:r>
          </a:p>
          <a:p>
            <a:pPr lvl="1"/>
            <a:endParaRPr lang="en-US" dirty="0"/>
          </a:p>
        </p:txBody>
      </p:sp>
      <p:pic>
        <p:nvPicPr>
          <p:cNvPr id="5" name="Picture 4" descr="stanley-senior-developer-anchor-tattoo-shutterstock_160519877-[Converted].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448491" y="2223726"/>
            <a:ext cx="2932343" cy="6778190"/>
          </a:xfrm>
          <a:prstGeom prst="rect">
            <a:avLst/>
          </a:prstGeom>
        </p:spPr>
      </p:pic>
    </p:spTree>
    <p:extLst>
      <p:ext uri="{BB962C8B-B14F-4D97-AF65-F5344CB8AC3E}">
        <p14:creationId xmlns:p14="http://schemas.microsoft.com/office/powerpoint/2010/main" val="50318412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Team 1</a:t>
            </a:r>
            <a:br>
              <a:rPr lang="en-US" dirty="0" smtClean="0"/>
            </a:br>
            <a:r>
              <a:rPr lang="en-US" dirty="0" smtClean="0"/>
              <a:t>Sad scale-up SQL Server</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1734935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Scale up SQL Server</a:t>
            </a:r>
            <a:endParaRPr lang="en-US" dirty="0"/>
          </a:p>
        </p:txBody>
      </p:sp>
      <p:pic>
        <p:nvPicPr>
          <p:cNvPr id="5" name="Picture 4" descr="Standalone-SQL-Server-Instanc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99053" y="1901773"/>
            <a:ext cx="4184853" cy="5343430"/>
          </a:xfrm>
          <a:prstGeom prst="rect">
            <a:avLst/>
          </a:prstGeom>
        </p:spPr>
      </p:pic>
      <p:pic>
        <p:nvPicPr>
          <p:cNvPr id="6" name="Picture 5" descr="Standalone-Server-SQLNODE0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83907" y="4531172"/>
            <a:ext cx="6017030" cy="2714031"/>
          </a:xfrm>
          <a:prstGeom prst="rect">
            <a:avLst/>
          </a:prstGeom>
        </p:spPr>
      </p:pic>
    </p:spTree>
    <p:extLst>
      <p:ext uri="{BB962C8B-B14F-4D97-AF65-F5344CB8AC3E}">
        <p14:creationId xmlns:p14="http://schemas.microsoft.com/office/powerpoint/2010/main" val="427498739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1 RPO/RTO</a:t>
            </a:r>
            <a:endParaRPr lang="en-US" dirty="0"/>
          </a:p>
        </p:txBody>
      </p:sp>
      <p:sp>
        <p:nvSpPr>
          <p:cNvPr id="3" name="Content Placeholder 2"/>
          <p:cNvSpPr>
            <a:spLocks noGrp="1"/>
          </p:cNvSpPr>
          <p:nvPr>
            <p:ph idx="1"/>
          </p:nvPr>
        </p:nvSpPr>
        <p:spPr/>
        <p:txBody>
          <a:bodyPr/>
          <a:lstStyle/>
          <a:p>
            <a:r>
              <a:rPr lang="en-US" dirty="0" smtClean="0"/>
              <a:t>Team:</a:t>
            </a:r>
          </a:p>
          <a:p>
            <a:pPr lvl="1"/>
            <a:r>
              <a:rPr lang="en-US" dirty="0" smtClean="0"/>
              <a:t>1 full time DBA</a:t>
            </a:r>
          </a:p>
          <a:p>
            <a:pPr lvl="1"/>
            <a:r>
              <a:rPr lang="en-US" dirty="0" smtClean="0"/>
              <a:t>9 developers</a:t>
            </a:r>
          </a:p>
          <a:p>
            <a:pPr indent="-175545"/>
            <a:r>
              <a:rPr lang="en-US" dirty="0" smtClean="0"/>
              <a:t>Budget: “We can spend whatever it takes to make it right.”</a:t>
            </a:r>
          </a:p>
        </p:txBody>
      </p:sp>
      <p:graphicFrame>
        <p:nvGraphicFramePr>
          <p:cNvPr id="4" name="Content Placeholder 5"/>
          <p:cNvGraphicFramePr>
            <a:graphicFrameLocks/>
          </p:cNvGraphicFramePr>
          <p:nvPr>
            <p:extLst>
              <p:ext uri="{D42A27DB-BD31-4B8C-83A1-F6EECF244321}">
                <p14:modId xmlns:p14="http://schemas.microsoft.com/office/powerpoint/2010/main" val="828674745"/>
              </p:ext>
            </p:extLst>
          </p:nvPr>
        </p:nvGraphicFramePr>
        <p:xfrm>
          <a:off x="1310361" y="4993663"/>
          <a:ext cx="10487085" cy="3438144"/>
        </p:xfrm>
        <a:graphic>
          <a:graphicData uri="http://schemas.openxmlformats.org/drawingml/2006/table">
            <a:tbl>
              <a:tblPr firstRow="1" firstCol="1">
                <a:tableStyleId>{85BE263C-DBD7-4A20-BB59-AAB30ACAA65A}</a:tableStyleId>
              </a:tblPr>
              <a:tblGrid>
                <a:gridCol w="1866633"/>
                <a:gridCol w="2155113"/>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Corrupt</a:t>
                      </a:r>
                      <a:r>
                        <a:rPr lang="en-US" sz="2000" baseline="0" dirty="0" smtClean="0">
                          <a:latin typeface="Sweet Sans Pro Medium" panose="02000000000000000000" pitchFamily="50" charset="0"/>
                        </a:rPr>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latin typeface="Sweet Sans Pro Medium" panose="02000000000000000000" pitchFamily="50" charset="0"/>
                        </a:rPr>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5</a:t>
                      </a:r>
                      <a:r>
                        <a:rPr lang="en-US" sz="2000" baseline="0" dirty="0" smtClean="0">
                          <a:latin typeface="Sweet Sans Pro Medium" panose="02000000000000000000" pitchFamily="50" charset="0"/>
                        </a:rPr>
                        <a:t> minutes</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hour</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latin typeface="Sweet Sans Pro Medium" panose="02000000000000000000" pitchFamily="50" charset="0"/>
                        </a:rPr>
                        <a:t>RTO: Minutes of downtime</a:t>
                      </a:r>
                      <a:r>
                        <a:rPr lang="en-US" sz="2000" baseline="0" dirty="0" smtClean="0">
                          <a:latin typeface="Sweet Sans Pro Medium" panose="02000000000000000000" pitchFamily="50" charset="0"/>
                        </a:rPr>
                        <a:t> </a:t>
                      </a:r>
                      <a:r>
                        <a:rPr lang="en-US" sz="2000" dirty="0" smtClean="0">
                          <a:latin typeface="Sweet Sans Pro Medium" panose="02000000000000000000" pitchFamily="50" charset="0"/>
                        </a:rPr>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2 hours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4</a:t>
                      </a:r>
                      <a:r>
                        <a:rPr lang="en-US" sz="2000" baseline="0" dirty="0" smtClean="0">
                          <a:latin typeface="Sweet Sans Pro Medium" panose="02000000000000000000" pitchFamily="50" charset="0"/>
                        </a:rPr>
                        <a:t> hours</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week</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149903246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2008R2 SP3, Enterprise Edition</a:t>
            </a:r>
            <a:endParaRPr lang="en-US" dirty="0"/>
          </a:p>
        </p:txBody>
      </p:sp>
      <p:sp>
        <p:nvSpPr>
          <p:cNvPr id="3" name="Content Placeholder 2"/>
          <p:cNvSpPr>
            <a:spLocks noGrp="1"/>
          </p:cNvSpPr>
          <p:nvPr>
            <p:ph idx="1"/>
          </p:nvPr>
        </p:nvSpPr>
        <p:spPr/>
        <p:txBody>
          <a:bodyPr>
            <a:normAutofit lnSpcReduction="10000"/>
          </a:bodyPr>
          <a:lstStyle/>
          <a:p>
            <a:r>
              <a:rPr lang="en-US" dirty="0" smtClean="0"/>
              <a:t>SQL Server data sizes:</a:t>
            </a:r>
          </a:p>
          <a:p>
            <a:pPr lvl="1"/>
            <a:r>
              <a:rPr lang="en-US" dirty="0" smtClean="0"/>
              <a:t>500 GB of data across 8 related databases</a:t>
            </a:r>
          </a:p>
          <a:p>
            <a:pPr lvl="1"/>
            <a:r>
              <a:rPr lang="en-US" dirty="0" smtClean="0"/>
              <a:t>100 GB tempdb</a:t>
            </a:r>
          </a:p>
          <a:p>
            <a:r>
              <a:rPr lang="en-US" dirty="0" smtClean="0"/>
              <a:t>Server basics:</a:t>
            </a:r>
          </a:p>
          <a:p>
            <a:pPr lvl="1"/>
            <a:r>
              <a:rPr lang="en-US" dirty="0" smtClean="0"/>
              <a:t>768 GB of memory</a:t>
            </a:r>
          </a:p>
          <a:p>
            <a:pPr lvl="1"/>
            <a:r>
              <a:rPr lang="en-US" dirty="0" smtClean="0"/>
              <a:t>32 logical processors (</a:t>
            </a:r>
            <a:r>
              <a:rPr lang="en-US" dirty="0" err="1" smtClean="0"/>
              <a:t>hyperthreading</a:t>
            </a:r>
            <a:r>
              <a:rPr lang="en-US" dirty="0" smtClean="0"/>
              <a:t>)</a:t>
            </a:r>
          </a:p>
          <a:p>
            <a:pPr lvl="1"/>
            <a:r>
              <a:rPr lang="en-US" dirty="0" smtClean="0"/>
              <a:t>SAN storage</a:t>
            </a:r>
          </a:p>
          <a:p>
            <a:pPr indent="-175545"/>
            <a:r>
              <a:rPr lang="en-US" dirty="0" smtClean="0"/>
              <a:t>Backups</a:t>
            </a:r>
          </a:p>
          <a:p>
            <a:pPr lvl="1"/>
            <a:r>
              <a:rPr lang="en-US" dirty="0" smtClean="0"/>
              <a:t>Back up to a file share, then copied to the cloud</a:t>
            </a:r>
          </a:p>
          <a:p>
            <a:pPr lvl="1"/>
            <a:r>
              <a:rPr lang="en-US" dirty="0" smtClean="0"/>
              <a:t>Full backups nightly</a:t>
            </a:r>
          </a:p>
          <a:p>
            <a:pPr lvl="1"/>
            <a:r>
              <a:rPr lang="en-US" dirty="0" smtClean="0"/>
              <a:t>Transaction log backups every 1 minute</a:t>
            </a:r>
          </a:p>
        </p:txBody>
      </p:sp>
    </p:spTree>
    <p:extLst>
      <p:ext uri="{BB962C8B-B14F-4D97-AF65-F5344CB8AC3E}">
        <p14:creationId xmlns:p14="http://schemas.microsoft.com/office/powerpoint/2010/main" val="59080100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Here’s the problem…</a:t>
            </a:r>
            <a:endParaRPr lang="en-US" dirty="0"/>
          </a:p>
        </p:txBody>
      </p:sp>
      <p:sp>
        <p:nvSpPr>
          <p:cNvPr id="3" name="Content Placeholder 2"/>
          <p:cNvSpPr>
            <a:spLocks noGrp="1"/>
          </p:cNvSpPr>
          <p:nvPr>
            <p:ph idx="1"/>
          </p:nvPr>
        </p:nvSpPr>
        <p:spPr/>
        <p:txBody>
          <a:bodyPr>
            <a:normAutofit fontScale="92500" lnSpcReduction="10000"/>
          </a:bodyPr>
          <a:lstStyle/>
          <a:p>
            <a:pPr indent="-175545"/>
            <a:r>
              <a:rPr lang="en-US" dirty="0"/>
              <a:t>Application profile:</a:t>
            </a:r>
          </a:p>
          <a:p>
            <a:pPr lvl="1"/>
            <a:r>
              <a:rPr lang="en-US" dirty="0" smtClean="0"/>
              <a:t>Used constantly by many </a:t>
            </a:r>
            <a:r>
              <a:rPr lang="en-US" dirty="0"/>
              <a:t>web services and applications (OLTP</a:t>
            </a:r>
            <a:r>
              <a:rPr lang="en-US" dirty="0" smtClean="0"/>
              <a:t>)</a:t>
            </a:r>
          </a:p>
          <a:p>
            <a:pPr lvl="1"/>
            <a:r>
              <a:rPr lang="en-US" dirty="0" smtClean="0"/>
              <a:t>Large amounts of data are imported multiple times a day. Insert, update, delete speed is critical.</a:t>
            </a:r>
          </a:p>
          <a:p>
            <a:pPr lvl="1"/>
            <a:r>
              <a:rPr lang="en-US" dirty="0" smtClean="0"/>
              <a:t>Reporting queries also run against the same instance. Reports must be accurate and real-time.</a:t>
            </a:r>
          </a:p>
          <a:p>
            <a:pPr indent="-175545"/>
            <a:r>
              <a:rPr lang="en-US" dirty="0" smtClean="0"/>
              <a:t>Bottlenecks</a:t>
            </a:r>
            <a:r>
              <a:rPr lang="en-US" dirty="0"/>
              <a:t>:</a:t>
            </a:r>
          </a:p>
          <a:p>
            <a:pPr lvl="1"/>
            <a:r>
              <a:rPr lang="en-US" dirty="0"/>
              <a:t>Row and page level lock waits</a:t>
            </a:r>
          </a:p>
          <a:p>
            <a:pPr lvl="1"/>
            <a:r>
              <a:rPr lang="en-US" dirty="0" smtClean="0"/>
              <a:t>Deadlocks</a:t>
            </a:r>
          </a:p>
          <a:p>
            <a:pPr indent="-175545"/>
            <a:r>
              <a:rPr lang="en-US" dirty="0" smtClean="0"/>
              <a:t>Usually, things are fine</a:t>
            </a:r>
          </a:p>
          <a:p>
            <a:pPr indent="-175545"/>
            <a:r>
              <a:rPr lang="en-US" dirty="0" smtClean="0"/>
              <a:t>When large reports run,</a:t>
            </a:r>
            <a:r>
              <a:rPr lang="en-US" dirty="0"/>
              <a:t> </a:t>
            </a:r>
            <a:r>
              <a:rPr lang="en-US" dirty="0" smtClean="0"/>
              <a:t>the server grinds to a halt</a:t>
            </a:r>
            <a:endParaRPr lang="en-US" dirty="0"/>
          </a:p>
          <a:p>
            <a:endParaRPr lang="en-US" dirty="0"/>
          </a:p>
        </p:txBody>
      </p:sp>
    </p:spTree>
    <p:extLst>
      <p:ext uri="{BB962C8B-B14F-4D97-AF65-F5344CB8AC3E}">
        <p14:creationId xmlns:p14="http://schemas.microsoft.com/office/powerpoint/2010/main" val="94844797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We’re going to work in teams</a:t>
            </a:r>
            <a:endParaRPr lang="en-US" dirty="0"/>
          </a:p>
        </p:txBody>
      </p:sp>
      <p:sp>
        <p:nvSpPr>
          <p:cNvPr id="4" name="Content Placeholder 3"/>
          <p:cNvSpPr>
            <a:spLocks noGrp="1"/>
          </p:cNvSpPr>
          <p:nvPr>
            <p:ph idx="1"/>
          </p:nvPr>
        </p:nvSpPr>
        <p:spPr/>
        <p:txBody>
          <a:bodyPr>
            <a:normAutofit/>
          </a:bodyPr>
          <a:lstStyle/>
          <a:p>
            <a:r>
              <a:rPr lang="en-US" dirty="0" smtClean="0"/>
              <a:t>A sick SQL Server needs your help!</a:t>
            </a:r>
          </a:p>
          <a:p>
            <a:r>
              <a:rPr lang="en-US" dirty="0" smtClean="0"/>
              <a:t>Your team will get information about the current architecture and the problem</a:t>
            </a:r>
          </a:p>
          <a:p>
            <a:pPr lvl="1"/>
            <a:r>
              <a:rPr lang="en-US" dirty="0"/>
              <a:t>W</a:t>
            </a:r>
            <a:r>
              <a:rPr lang="en-US" dirty="0" smtClean="0"/>
              <a:t>ork together for 20 minutes</a:t>
            </a:r>
          </a:p>
          <a:p>
            <a:pPr lvl="1"/>
            <a:r>
              <a:rPr lang="en-US" dirty="0" smtClean="0"/>
              <a:t>Diagram out architecture changes you recommend</a:t>
            </a:r>
          </a:p>
          <a:p>
            <a:r>
              <a:rPr lang="en-US" dirty="0" smtClean="0"/>
              <a:t>We’ll meet back and go over what you came up with, and what I came up with</a:t>
            </a:r>
          </a:p>
          <a:p>
            <a:r>
              <a:rPr lang="en-US" i="1" dirty="0" smtClean="0"/>
              <a:t>There’s more than one answer to each problem.</a:t>
            </a:r>
          </a:p>
        </p:txBody>
      </p:sp>
    </p:spTree>
    <p:extLst>
      <p:ext uri="{BB962C8B-B14F-4D97-AF65-F5344CB8AC3E}">
        <p14:creationId xmlns:p14="http://schemas.microsoft.com/office/powerpoint/2010/main" val="350134493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three questions</a:t>
            </a:r>
            <a:endParaRPr lang="en-US" dirty="0"/>
          </a:p>
        </p:txBody>
      </p:sp>
      <p:sp>
        <p:nvSpPr>
          <p:cNvPr id="3" name="Content Placeholder 2"/>
          <p:cNvSpPr>
            <a:spLocks noGrp="1"/>
          </p:cNvSpPr>
          <p:nvPr>
            <p:ph idx="1"/>
          </p:nvPr>
        </p:nvSpPr>
        <p:spPr/>
        <p:txBody>
          <a:bodyPr/>
          <a:lstStyle/>
          <a:p>
            <a:pPr marL="650230" indent="-650230">
              <a:buFont typeface="+mj-lt"/>
              <a:buAutoNum type="arabicPeriod"/>
            </a:pPr>
            <a:r>
              <a:rPr lang="en-US" dirty="0" smtClean="0"/>
              <a:t>What are the top changes you would explore?</a:t>
            </a:r>
          </a:p>
          <a:p>
            <a:endParaRPr lang="en-US" dirty="0" smtClean="0"/>
          </a:p>
          <a:p>
            <a:endParaRPr lang="en-US" dirty="0" smtClean="0"/>
          </a:p>
          <a:p>
            <a:pPr marL="650230" indent="-650230">
              <a:buFont typeface="+mj-lt"/>
              <a:buAutoNum type="arabicPeriod"/>
            </a:pPr>
            <a:r>
              <a:rPr lang="en-US" dirty="0" smtClean="0"/>
              <a:t>What are the benefits to your approach?</a:t>
            </a:r>
          </a:p>
          <a:p>
            <a:endParaRPr lang="en-US" dirty="0" smtClean="0"/>
          </a:p>
          <a:p>
            <a:pPr marL="650230" indent="-650230">
              <a:buFont typeface="+mj-lt"/>
              <a:buAutoNum type="arabicPeriod"/>
            </a:pPr>
            <a:endParaRPr lang="en-US" dirty="0"/>
          </a:p>
          <a:p>
            <a:pPr marL="650230" indent="-650230">
              <a:buFont typeface="+mj-lt"/>
              <a:buAutoNum type="arabicPeriod"/>
            </a:pPr>
            <a:r>
              <a:rPr lang="en-US" dirty="0" smtClean="0"/>
              <a:t>What are the risks?</a:t>
            </a:r>
            <a:endParaRPr lang="en-US" dirty="0"/>
          </a:p>
        </p:txBody>
      </p:sp>
    </p:spTree>
    <p:extLst>
      <p:ext uri="{BB962C8B-B14F-4D97-AF65-F5344CB8AC3E}">
        <p14:creationId xmlns:p14="http://schemas.microsoft.com/office/powerpoint/2010/main" val="336712334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Team 2</a:t>
            </a:r>
            <a:br>
              <a:rPr lang="en-US" dirty="0" smtClean="0"/>
            </a:br>
            <a:r>
              <a:rPr lang="en-US" dirty="0" smtClean="0"/>
              <a:t>Scale out pains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79640001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Scale out SQL Server</a:t>
            </a:r>
            <a:endParaRPr lang="en-US" dirty="0"/>
          </a:p>
        </p:txBody>
      </p:sp>
      <p:pic>
        <p:nvPicPr>
          <p:cNvPr id="3" name="Picture 2" descr="SQL-Server-Transactional-Replication-Two-Server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1781" y="2802392"/>
            <a:ext cx="9914446" cy="5172339"/>
          </a:xfrm>
          <a:prstGeom prst="rect">
            <a:avLst/>
          </a:prstGeom>
        </p:spPr>
      </p:pic>
      <p:sp>
        <p:nvSpPr>
          <p:cNvPr id="7" name="TextBox 6"/>
          <p:cNvSpPr txBox="1"/>
          <p:nvPr/>
        </p:nvSpPr>
        <p:spPr>
          <a:xfrm>
            <a:off x="1921030" y="7840465"/>
            <a:ext cx="9156214" cy="746869"/>
          </a:xfrm>
          <a:prstGeom prst="rect">
            <a:avLst/>
          </a:prstGeom>
          <a:noFill/>
        </p:spPr>
        <p:txBody>
          <a:bodyPr wrap="square" lIns="130046" tIns="65023" rIns="130046" bIns="65023" rtlCol="0">
            <a:spAutoFit/>
          </a:bodyPr>
          <a:lstStyle/>
          <a:p>
            <a:pPr algn="ctr"/>
            <a:r>
              <a:rPr lang="en-US" sz="4000" dirty="0" smtClean="0">
                <a:latin typeface="Sweet Sans Pro Light" panose="02000000000000000000" pitchFamily="50" charset="0"/>
              </a:rPr>
              <a:t>All 201 tables are replicated</a:t>
            </a:r>
            <a:endParaRPr lang="en-US" sz="4000" dirty="0">
              <a:latin typeface="Sweet Sans Pro Light" panose="02000000000000000000" pitchFamily="50" charset="0"/>
            </a:endParaRPr>
          </a:p>
        </p:txBody>
      </p:sp>
      <p:sp>
        <p:nvSpPr>
          <p:cNvPr id="8" name="TextBox 7"/>
          <p:cNvSpPr txBox="1"/>
          <p:nvPr/>
        </p:nvSpPr>
        <p:spPr>
          <a:xfrm>
            <a:off x="1806185" y="2004489"/>
            <a:ext cx="3320041" cy="562203"/>
          </a:xfrm>
          <a:prstGeom prst="rect">
            <a:avLst/>
          </a:prstGeom>
          <a:noFill/>
        </p:spPr>
        <p:txBody>
          <a:bodyPr wrap="square" lIns="130046" tIns="65023" rIns="130046" bIns="65023" rtlCol="0">
            <a:spAutoFit/>
          </a:bodyPr>
          <a:lstStyle/>
          <a:p>
            <a:pPr algn="ctr"/>
            <a:r>
              <a:rPr lang="en-US" sz="2800" dirty="0" smtClean="0">
                <a:latin typeface="Sweet Sans Pro Light" panose="02000000000000000000" pitchFamily="50" charset="0"/>
              </a:rPr>
              <a:t>Primary OLTP</a:t>
            </a:r>
            <a:endParaRPr lang="en-US" sz="2800" dirty="0">
              <a:latin typeface="Sweet Sans Pro Light" panose="02000000000000000000" pitchFamily="50" charset="0"/>
            </a:endParaRPr>
          </a:p>
        </p:txBody>
      </p:sp>
      <p:sp>
        <p:nvSpPr>
          <p:cNvPr id="9" name="TextBox 8"/>
          <p:cNvSpPr txBox="1"/>
          <p:nvPr/>
        </p:nvSpPr>
        <p:spPr>
          <a:xfrm>
            <a:off x="6950793" y="1876713"/>
            <a:ext cx="3320041" cy="993090"/>
          </a:xfrm>
          <a:prstGeom prst="rect">
            <a:avLst/>
          </a:prstGeom>
          <a:noFill/>
        </p:spPr>
        <p:txBody>
          <a:bodyPr wrap="square" lIns="130046" tIns="65023" rIns="130046" bIns="65023" rtlCol="0">
            <a:spAutoFit/>
          </a:bodyPr>
          <a:lstStyle/>
          <a:p>
            <a:pPr algn="ctr"/>
            <a:r>
              <a:rPr lang="en-US" sz="2800" dirty="0" smtClean="0">
                <a:latin typeface="Sweet Sans Pro Light" panose="02000000000000000000" pitchFamily="50" charset="0"/>
              </a:rPr>
              <a:t>Some OLTP Plus Reporting</a:t>
            </a:r>
            <a:endParaRPr lang="en-US" sz="2800" dirty="0">
              <a:latin typeface="Sweet Sans Pro Light" panose="02000000000000000000" pitchFamily="50" charset="0"/>
            </a:endParaRPr>
          </a:p>
        </p:txBody>
      </p:sp>
    </p:spTree>
    <p:extLst>
      <p:ext uri="{BB962C8B-B14F-4D97-AF65-F5344CB8AC3E}">
        <p14:creationId xmlns:p14="http://schemas.microsoft.com/office/powerpoint/2010/main" val="60788675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2 RPO/RTO</a:t>
            </a:r>
            <a:endParaRPr lang="en-US" dirty="0"/>
          </a:p>
        </p:txBody>
      </p:sp>
      <p:sp>
        <p:nvSpPr>
          <p:cNvPr id="3" name="Content Placeholder 2"/>
          <p:cNvSpPr>
            <a:spLocks noGrp="1"/>
          </p:cNvSpPr>
          <p:nvPr>
            <p:ph idx="1"/>
          </p:nvPr>
        </p:nvSpPr>
        <p:spPr/>
        <p:txBody>
          <a:bodyPr/>
          <a:lstStyle/>
          <a:p>
            <a:r>
              <a:rPr lang="en-US" dirty="0" smtClean="0"/>
              <a:t>Team:</a:t>
            </a:r>
          </a:p>
          <a:p>
            <a:pPr lvl="1"/>
            <a:r>
              <a:rPr lang="en-US" dirty="0" smtClean="0"/>
              <a:t>Two full time DBAs</a:t>
            </a:r>
          </a:p>
          <a:p>
            <a:pPr lvl="1"/>
            <a:r>
              <a:rPr lang="en-US" dirty="0" smtClean="0"/>
              <a:t>25 developers</a:t>
            </a:r>
          </a:p>
          <a:p>
            <a:pPr indent="-175545"/>
            <a:r>
              <a:rPr lang="en-US" dirty="0" smtClean="0"/>
              <a:t>Budget: “We can spend some, but we really hope we don’t have to buy Enterprise licenses.”</a:t>
            </a:r>
          </a:p>
        </p:txBody>
      </p:sp>
      <p:graphicFrame>
        <p:nvGraphicFramePr>
          <p:cNvPr id="4" name="Content Placeholder 5"/>
          <p:cNvGraphicFramePr>
            <a:graphicFrameLocks/>
          </p:cNvGraphicFramePr>
          <p:nvPr>
            <p:extLst>
              <p:ext uri="{D42A27DB-BD31-4B8C-83A1-F6EECF244321}">
                <p14:modId xmlns:p14="http://schemas.microsoft.com/office/powerpoint/2010/main" val="3859245310"/>
              </p:ext>
            </p:extLst>
          </p:nvPr>
        </p:nvGraphicFramePr>
        <p:xfrm>
          <a:off x="1310361" y="4837734"/>
          <a:ext cx="10487085" cy="3438144"/>
        </p:xfrm>
        <a:graphic>
          <a:graphicData uri="http://schemas.openxmlformats.org/drawingml/2006/table">
            <a:tbl>
              <a:tblPr firstRow="1" firstCol="1">
                <a:tableStyleId>{85BE263C-DBD7-4A20-BB59-AAB30ACAA65A}</a:tableStyleId>
              </a:tblPr>
              <a:tblGrid>
                <a:gridCol w="1866633"/>
                <a:gridCol w="2155113"/>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Corrupt</a:t>
                      </a:r>
                      <a:r>
                        <a:rPr lang="en-US" sz="2000" baseline="0" dirty="0" smtClean="0">
                          <a:latin typeface="Sweet Sans Pro Medium" panose="02000000000000000000" pitchFamily="50" charset="0"/>
                        </a:rPr>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latin typeface="Sweet Sans Pro Medium" panose="02000000000000000000" pitchFamily="50" charset="0"/>
                        </a:rPr>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gridSpan="4">
                  <a:txBody>
                    <a:bodyPr/>
                    <a:lstStyle/>
                    <a:p>
                      <a:pPr algn="ctr"/>
                      <a:r>
                        <a:rPr lang="en-US" sz="2000" dirty="0" smtClean="0">
                          <a:latin typeface="Sweet Sans Pro Medium" panose="02000000000000000000" pitchFamily="50" charset="0"/>
                        </a:rPr>
                        <a:t>N/A.</a:t>
                      </a:r>
                      <a:r>
                        <a:rPr lang="en-US" sz="2000" baseline="0" dirty="0" smtClean="0">
                          <a:latin typeface="Sweet Sans Pro Medium" panose="02000000000000000000" pitchFamily="50" charset="0"/>
                        </a:rPr>
                        <a:t> The d</a:t>
                      </a:r>
                      <a:r>
                        <a:rPr lang="en-US" sz="2000" dirty="0" smtClean="0">
                          <a:latin typeface="Sweet Sans Pro Medium" panose="02000000000000000000" pitchFamily="50" charset="0"/>
                        </a:rPr>
                        <a:t>ata is completely</a:t>
                      </a:r>
                      <a:r>
                        <a:rPr lang="en-US" sz="2000" baseline="0" dirty="0" smtClean="0">
                          <a:latin typeface="Sweet Sans Pro Medium" panose="02000000000000000000" pitchFamily="50" charset="0"/>
                        </a:rPr>
                        <a:t> from other sources, this is a pure secondary instance.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pPr algn="ctr"/>
                      <a:endParaRPr lang="en-US" sz="1400" dirty="0">
                        <a:latin typeface="Sweet Sans Pro Medium" panose="02000000000000000000" pitchFamily="50"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pPr marL="0" marR="0" indent="0" algn="ctr" defTabSz="642849" rtl="0" eaLnBrk="1" fontAlgn="auto" latinLnBrk="0" hangingPunct="1">
                        <a:lnSpc>
                          <a:spcPct val="100000"/>
                        </a:lnSpc>
                        <a:spcBef>
                          <a:spcPts val="0"/>
                        </a:spcBef>
                        <a:spcAft>
                          <a:spcPts val="0"/>
                        </a:spcAft>
                        <a:buClrTx/>
                        <a:buSzTx/>
                        <a:buFontTx/>
                        <a:buNone/>
                        <a:tabLst/>
                        <a:defRPr/>
                      </a:pPr>
                      <a:endParaRPr lang="en-US" sz="1400" dirty="0" smtClean="0">
                        <a:latin typeface="Sweet Sans Pro Medium" panose="02000000000000000000" pitchFamily="50"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pPr marL="0" marR="0" indent="0" algn="ctr" defTabSz="642849" rtl="0" eaLnBrk="1" fontAlgn="auto" latinLnBrk="0" hangingPunct="1">
                        <a:lnSpc>
                          <a:spcPct val="100000"/>
                        </a:lnSpc>
                        <a:spcBef>
                          <a:spcPts val="0"/>
                        </a:spcBef>
                        <a:spcAft>
                          <a:spcPts val="0"/>
                        </a:spcAft>
                        <a:buClrTx/>
                        <a:buSzTx/>
                        <a:buFontTx/>
                        <a:buNone/>
                        <a:tabLst/>
                        <a:defRPr/>
                      </a:pPr>
                      <a:endParaRPr lang="en-US" sz="1400" dirty="0" smtClean="0">
                        <a:latin typeface="Sweet Sans Pro Medium" panose="02000000000000000000" pitchFamily="50"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latin typeface="Sweet Sans Pro Medium" panose="02000000000000000000" pitchFamily="50" charset="0"/>
                        </a:rPr>
                        <a:t>RTO: Minutes of downtime</a:t>
                      </a:r>
                      <a:r>
                        <a:rPr lang="en-US" sz="2000" baseline="0" dirty="0" smtClean="0">
                          <a:latin typeface="Sweet Sans Pro Medium" panose="02000000000000000000" pitchFamily="50" charset="0"/>
                        </a:rPr>
                        <a:t> </a:t>
                      </a:r>
                      <a:r>
                        <a:rPr lang="en-US" sz="2000" dirty="0" smtClean="0">
                          <a:latin typeface="Sweet Sans Pro Medium" panose="02000000000000000000" pitchFamily="50" charset="0"/>
                        </a:rPr>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hour</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1 hour</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12</a:t>
                      </a:r>
                      <a:r>
                        <a:rPr lang="en-US" sz="2000" baseline="0" dirty="0" smtClean="0">
                          <a:latin typeface="Sweet Sans Pro Medium" panose="02000000000000000000" pitchFamily="50" charset="0"/>
                        </a:rPr>
                        <a:t> hours</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1 day</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225331467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2012 RTM, Standard Edition</a:t>
            </a:r>
            <a:endParaRPr lang="en-US" dirty="0"/>
          </a:p>
        </p:txBody>
      </p:sp>
      <p:sp>
        <p:nvSpPr>
          <p:cNvPr id="3" name="Content Placeholder 2"/>
          <p:cNvSpPr>
            <a:spLocks noGrp="1"/>
          </p:cNvSpPr>
          <p:nvPr>
            <p:ph idx="1"/>
          </p:nvPr>
        </p:nvSpPr>
        <p:spPr/>
        <p:txBody>
          <a:bodyPr>
            <a:normAutofit/>
          </a:bodyPr>
          <a:lstStyle/>
          <a:p>
            <a:r>
              <a:rPr lang="en-US" dirty="0" smtClean="0"/>
              <a:t>The publisher and subscriber are set up the same way</a:t>
            </a:r>
          </a:p>
          <a:p>
            <a:r>
              <a:rPr lang="en-US" dirty="0" smtClean="0"/>
              <a:t>Replication was put in place to spread the load out to more than one server</a:t>
            </a:r>
          </a:p>
          <a:p>
            <a:r>
              <a:rPr lang="en-US" dirty="0" smtClean="0"/>
              <a:t>SQL Server data sizes:</a:t>
            </a:r>
          </a:p>
          <a:p>
            <a:pPr lvl="1"/>
            <a:r>
              <a:rPr lang="en-US" dirty="0" smtClean="0"/>
              <a:t>450 GB of data (and growing) in one database</a:t>
            </a:r>
          </a:p>
          <a:p>
            <a:pPr lvl="1"/>
            <a:r>
              <a:rPr lang="en-US" dirty="0" smtClean="0"/>
              <a:t>60 GB tempdb</a:t>
            </a:r>
          </a:p>
          <a:p>
            <a:r>
              <a:rPr lang="en-US" dirty="0" smtClean="0"/>
              <a:t>Server basics:</a:t>
            </a:r>
          </a:p>
          <a:p>
            <a:pPr lvl="1"/>
            <a:r>
              <a:rPr lang="en-US" dirty="0" smtClean="0"/>
              <a:t>128 GB of memory</a:t>
            </a:r>
          </a:p>
          <a:p>
            <a:pPr lvl="1"/>
            <a:r>
              <a:rPr lang="en-US" dirty="0" smtClean="0"/>
              <a:t>16 logical processors (</a:t>
            </a:r>
            <a:r>
              <a:rPr lang="en-US" dirty="0" err="1" smtClean="0"/>
              <a:t>hyperthreading</a:t>
            </a:r>
            <a:r>
              <a:rPr lang="en-US" dirty="0" smtClean="0"/>
              <a:t>)</a:t>
            </a:r>
          </a:p>
          <a:p>
            <a:pPr lvl="1"/>
            <a:r>
              <a:rPr lang="en-US" dirty="0" smtClean="0"/>
              <a:t>SAN Storage (an old, overburdened SAN)</a:t>
            </a:r>
          </a:p>
        </p:txBody>
      </p:sp>
    </p:spTree>
    <p:extLst>
      <p:ext uri="{BB962C8B-B14F-4D97-AF65-F5344CB8AC3E}">
        <p14:creationId xmlns:p14="http://schemas.microsoft.com/office/powerpoint/2010/main" val="225033471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Here’s the problem…</a:t>
            </a:r>
            <a:endParaRPr lang="en-US" dirty="0"/>
          </a:p>
        </p:txBody>
      </p:sp>
      <p:sp>
        <p:nvSpPr>
          <p:cNvPr id="3" name="Content Placeholder 2"/>
          <p:cNvSpPr>
            <a:spLocks noGrp="1"/>
          </p:cNvSpPr>
          <p:nvPr>
            <p:ph idx="1"/>
          </p:nvPr>
        </p:nvSpPr>
        <p:spPr/>
        <p:txBody>
          <a:bodyPr>
            <a:normAutofit fontScale="92500" lnSpcReduction="20000"/>
          </a:bodyPr>
          <a:lstStyle/>
          <a:p>
            <a:pPr indent="-175545"/>
            <a:r>
              <a:rPr lang="en-US" dirty="0"/>
              <a:t>Application profile:</a:t>
            </a:r>
          </a:p>
          <a:p>
            <a:pPr lvl="1"/>
            <a:r>
              <a:rPr lang="en-US" dirty="0" smtClean="0"/>
              <a:t>Replication is constantly bringing data over</a:t>
            </a:r>
          </a:p>
          <a:p>
            <a:pPr lvl="1"/>
            <a:r>
              <a:rPr lang="en-US" dirty="0" smtClean="0"/>
              <a:t>Some application connection strings that require real-time data point to the instance</a:t>
            </a:r>
          </a:p>
          <a:p>
            <a:pPr lvl="1"/>
            <a:r>
              <a:rPr lang="en-US" dirty="0" smtClean="0"/>
              <a:t>Internal business users run reports against the instance during daytime hours. </a:t>
            </a:r>
          </a:p>
          <a:p>
            <a:pPr lvl="2"/>
            <a:r>
              <a:rPr lang="en-US" dirty="0" smtClean="0"/>
              <a:t>They are used to real-time data, but would be willing to have data as of the prior midnight if it would stop the pain.</a:t>
            </a:r>
          </a:p>
          <a:p>
            <a:pPr indent="-175545"/>
            <a:r>
              <a:rPr lang="en-US" dirty="0" smtClean="0"/>
              <a:t>The problem:</a:t>
            </a:r>
          </a:p>
          <a:p>
            <a:pPr lvl="1"/>
            <a:r>
              <a:rPr lang="en-US" dirty="0" smtClean="0"/>
              <a:t>When activity on the primary server gets high, replication gets very far behind</a:t>
            </a:r>
          </a:p>
          <a:p>
            <a:pPr lvl="1"/>
            <a:r>
              <a:rPr lang="en-US" dirty="0" smtClean="0"/>
              <a:t>The application queries pointing to the secondary then have data that is wrong</a:t>
            </a:r>
          </a:p>
          <a:p>
            <a:pPr lvl="1"/>
            <a:r>
              <a:rPr lang="en-US" dirty="0" smtClean="0"/>
              <a:t>Sometimes replication has to be rebuilt and that disrupts the report users</a:t>
            </a:r>
            <a:endParaRPr lang="en-US" dirty="0"/>
          </a:p>
          <a:p>
            <a:endParaRPr lang="en-US" dirty="0"/>
          </a:p>
        </p:txBody>
      </p:sp>
    </p:spTree>
    <p:extLst>
      <p:ext uri="{BB962C8B-B14F-4D97-AF65-F5344CB8AC3E}">
        <p14:creationId xmlns:p14="http://schemas.microsoft.com/office/powerpoint/2010/main" val="279047314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three questions</a:t>
            </a:r>
            <a:endParaRPr lang="en-US" dirty="0"/>
          </a:p>
        </p:txBody>
      </p:sp>
      <p:sp>
        <p:nvSpPr>
          <p:cNvPr id="3" name="Content Placeholder 2"/>
          <p:cNvSpPr>
            <a:spLocks noGrp="1"/>
          </p:cNvSpPr>
          <p:nvPr>
            <p:ph idx="1"/>
          </p:nvPr>
        </p:nvSpPr>
        <p:spPr/>
        <p:txBody>
          <a:bodyPr/>
          <a:lstStyle/>
          <a:p>
            <a:pPr marL="650230" indent="-650230">
              <a:buFont typeface="+mj-lt"/>
              <a:buAutoNum type="arabicPeriod"/>
            </a:pPr>
            <a:r>
              <a:rPr lang="en-US" dirty="0" smtClean="0"/>
              <a:t>What changes do you recommend? (Diagram it out)</a:t>
            </a:r>
          </a:p>
          <a:p>
            <a:endParaRPr lang="en-US" dirty="0" smtClean="0"/>
          </a:p>
          <a:p>
            <a:pPr marL="650230" indent="-650230">
              <a:buFont typeface="+mj-lt"/>
              <a:buAutoNum type="arabicPeriod"/>
            </a:pPr>
            <a:r>
              <a:rPr lang="en-US" dirty="0" smtClean="0"/>
              <a:t>What are the benefits?</a:t>
            </a:r>
          </a:p>
          <a:p>
            <a:endParaRPr lang="en-US" dirty="0" smtClean="0"/>
          </a:p>
          <a:p>
            <a:pPr marL="650230" indent="-650230">
              <a:buFont typeface="+mj-lt"/>
              <a:buAutoNum type="arabicPeriod"/>
            </a:pPr>
            <a:endParaRPr lang="en-US" dirty="0"/>
          </a:p>
          <a:p>
            <a:pPr marL="650230" indent="-650230">
              <a:buFont typeface="+mj-lt"/>
              <a:buAutoNum type="arabicPeriod"/>
            </a:pPr>
            <a:r>
              <a:rPr lang="en-US" dirty="0" smtClean="0"/>
              <a:t>What are the risks?</a:t>
            </a:r>
            <a:endParaRPr lang="en-US" dirty="0"/>
          </a:p>
        </p:txBody>
      </p:sp>
    </p:spTree>
    <p:extLst>
      <p:ext uri="{BB962C8B-B14F-4D97-AF65-F5344CB8AC3E}">
        <p14:creationId xmlns:p14="http://schemas.microsoft.com/office/powerpoint/2010/main" val="234436185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700" dirty="0"/>
              <a:t>Team 3:</a:t>
            </a:r>
            <a:br>
              <a:rPr lang="en-US" sz="7700" dirty="0"/>
            </a:br>
            <a:r>
              <a:rPr lang="en-US" sz="7700" dirty="0"/>
              <a:t>“Our Availability Group is bringing us down. Literally.”</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67867200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Availability group</a:t>
            </a:r>
            <a:endParaRPr lang="en-US" dirty="0"/>
          </a:p>
        </p:txBody>
      </p:sp>
      <p:pic>
        <p:nvPicPr>
          <p:cNvPr id="5" name="Picture 4" descr="Availability-Group-Simpl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2432" y="1734878"/>
            <a:ext cx="11199970" cy="6623107"/>
          </a:xfrm>
          <a:prstGeom prst="rect">
            <a:avLst/>
          </a:prstGeom>
        </p:spPr>
      </p:pic>
    </p:spTree>
    <p:extLst>
      <p:ext uri="{BB962C8B-B14F-4D97-AF65-F5344CB8AC3E}">
        <p14:creationId xmlns:p14="http://schemas.microsoft.com/office/powerpoint/2010/main" val="95718392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3 RPO/RTO</a:t>
            </a:r>
            <a:endParaRPr lang="en-US" dirty="0"/>
          </a:p>
        </p:txBody>
      </p:sp>
      <p:sp>
        <p:nvSpPr>
          <p:cNvPr id="3" name="Content Placeholder 2"/>
          <p:cNvSpPr>
            <a:spLocks noGrp="1"/>
          </p:cNvSpPr>
          <p:nvPr>
            <p:ph idx="1"/>
          </p:nvPr>
        </p:nvSpPr>
        <p:spPr/>
        <p:txBody>
          <a:bodyPr/>
          <a:lstStyle/>
          <a:p>
            <a:r>
              <a:rPr lang="en-US" dirty="0" smtClean="0"/>
              <a:t>Team:</a:t>
            </a:r>
          </a:p>
          <a:p>
            <a:pPr lvl="1"/>
            <a:r>
              <a:rPr lang="en-US" dirty="0" smtClean="0"/>
              <a:t>5 developers</a:t>
            </a:r>
          </a:p>
          <a:p>
            <a:pPr indent="-175545"/>
            <a:r>
              <a:rPr lang="en-US" dirty="0" smtClean="0"/>
              <a:t>Budget: “We’ve invested a lot. We don’t want to spend much more.”</a:t>
            </a:r>
          </a:p>
        </p:txBody>
      </p:sp>
      <p:graphicFrame>
        <p:nvGraphicFramePr>
          <p:cNvPr id="5" name="Content Placeholder 5"/>
          <p:cNvGraphicFramePr>
            <a:graphicFrameLocks/>
          </p:cNvGraphicFramePr>
          <p:nvPr>
            <p:extLst>
              <p:ext uri="{D42A27DB-BD31-4B8C-83A1-F6EECF244321}">
                <p14:modId xmlns:p14="http://schemas.microsoft.com/office/powerpoint/2010/main" val="76457674"/>
              </p:ext>
            </p:extLst>
          </p:nvPr>
        </p:nvGraphicFramePr>
        <p:xfrm>
          <a:off x="1297367" y="4772765"/>
          <a:ext cx="10487085" cy="3438144"/>
        </p:xfrm>
        <a:graphic>
          <a:graphicData uri="http://schemas.openxmlformats.org/drawingml/2006/table">
            <a:tbl>
              <a:tblPr firstRow="1" firstCol="1">
                <a:tableStyleId>{85BE263C-DBD7-4A20-BB59-AAB30ACAA65A}</a:tableStyleId>
              </a:tblPr>
              <a:tblGrid>
                <a:gridCol w="1866633"/>
                <a:gridCol w="2155113"/>
                <a:gridCol w="2155113"/>
                <a:gridCol w="2155113"/>
                <a:gridCol w="2155113"/>
              </a:tblGrid>
              <a:tr h="736939">
                <a:tc>
                  <a:txBody>
                    <a:bodyPr/>
                    <a:lstStyle/>
                    <a:p>
                      <a:pPr algn="ct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Server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Corrupt</a:t>
                      </a:r>
                      <a:r>
                        <a:rPr lang="en-US" sz="2000" baseline="0" dirty="0" smtClean="0">
                          <a:latin typeface="Sweet Sans Pro Medium" panose="02000000000000000000" pitchFamily="50" charset="0"/>
                        </a:rPr>
                        <a:t> data</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“Oops” deletes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tabLst>
                          <a:tab pos="4057650" algn="l"/>
                        </a:tabLst>
                      </a:pPr>
                      <a:r>
                        <a:rPr lang="en-US" sz="2000" dirty="0" smtClean="0">
                          <a:latin typeface="Sweet Sans Pro Medium" panose="02000000000000000000" pitchFamily="50" charset="0"/>
                        </a:rPr>
                        <a:t>Datacenter offline</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latin typeface="Sweet Sans Pro Medium" panose="02000000000000000000" pitchFamily="50" charset="0"/>
                        </a:rPr>
                        <a:t>RPO: Minutes of data loss 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5</a:t>
                      </a:r>
                      <a:r>
                        <a:rPr lang="en-US" sz="2000" baseline="0" dirty="0" smtClean="0">
                          <a:latin typeface="Sweet Sans Pro Medium" panose="02000000000000000000" pitchFamily="50" charset="0"/>
                        </a:rPr>
                        <a:t> minutes</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a:t>
                      </a:r>
                      <a:r>
                        <a:rPr lang="en-US" sz="2000" baseline="0" dirty="0" smtClean="0">
                          <a:latin typeface="Sweet Sans Pro Medium" panose="02000000000000000000" pitchFamily="50" charset="0"/>
                        </a:rPr>
                        <a:t> (No DR plan)</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43829">
                <a:tc>
                  <a:txBody>
                    <a:bodyPr/>
                    <a:lstStyle/>
                    <a:p>
                      <a:pPr algn="ctr"/>
                      <a:r>
                        <a:rPr lang="en-US" sz="2000" dirty="0" smtClean="0">
                          <a:latin typeface="Sweet Sans Pro Medium" panose="02000000000000000000" pitchFamily="50" charset="0"/>
                        </a:rPr>
                        <a:t>RTO:</a:t>
                      </a:r>
                      <a:r>
                        <a:rPr lang="en-US" sz="2000" baseline="0" dirty="0" smtClean="0">
                          <a:latin typeface="Sweet Sans Pro Medium" panose="02000000000000000000" pitchFamily="50" charset="0"/>
                        </a:rPr>
                        <a:t> </a:t>
                      </a:r>
                      <a:r>
                        <a:rPr lang="en-US" sz="2000" dirty="0" smtClean="0">
                          <a:latin typeface="Sweet Sans Pro Medium" panose="02000000000000000000" pitchFamily="50" charset="0"/>
                        </a:rPr>
                        <a:t>Minutes of downtime</a:t>
                      </a:r>
                      <a:r>
                        <a:rPr lang="en-US" sz="2000" baseline="0" dirty="0" smtClean="0">
                          <a:latin typeface="Sweet Sans Pro Medium" panose="02000000000000000000" pitchFamily="50" charset="0"/>
                        </a:rPr>
                        <a:t> </a:t>
                      </a:r>
                      <a:r>
                        <a:rPr lang="en-US" sz="2000" dirty="0" smtClean="0">
                          <a:latin typeface="Sweet Sans Pro Medium" panose="02000000000000000000" pitchFamily="50" charset="0"/>
                        </a:rPr>
                        <a:t>allowed</a:t>
                      </a:r>
                      <a:endParaRPr lang="en-US" sz="2000" dirty="0">
                        <a:latin typeface="Sweet Sans Pro Medium" panose="02000000000000000000" pitchFamily="50" charset="0"/>
                      </a:endParaRPr>
                    </a:p>
                  </a:txBody>
                  <a:tcPr marL="130048" marR="130048" marT="65024" marB="65024" anchor="ct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r>
                        <a:rPr lang="en-US" sz="2000" dirty="0" smtClean="0">
                          <a:latin typeface="Sweet Sans Pro Medium" panose="02000000000000000000" pitchFamily="50" charset="0"/>
                        </a:rPr>
                        <a:t>5 minutes</a:t>
                      </a:r>
                      <a:endParaRPr lang="en-US" sz="2000" dirty="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5 minutes</a:t>
                      </a: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2000" dirty="0" smtClean="0">
                          <a:latin typeface="Sweet Sans Pro Medium" panose="02000000000000000000" pitchFamily="50" charset="0"/>
                        </a:rPr>
                        <a:t>???</a:t>
                      </a:r>
                      <a:r>
                        <a:rPr lang="en-US" sz="2000" baseline="0" dirty="0" smtClean="0">
                          <a:latin typeface="Sweet Sans Pro Medium" panose="02000000000000000000" pitchFamily="50" charset="0"/>
                        </a:rPr>
                        <a:t> (No DR plan)</a:t>
                      </a:r>
                      <a:endParaRPr lang="en-US" sz="2000" dirty="0" smtClean="0">
                        <a:latin typeface="Sweet Sans Pro Medium" panose="02000000000000000000" pitchFamily="50" charset="0"/>
                      </a:endParaRPr>
                    </a:p>
                  </a:txBody>
                  <a:tcPr marL="130048" marR="130048" marT="65024" marB="6502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380974158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teams (and mentors)</a:t>
            </a:r>
            <a:endParaRPr lang="en-US" dirty="0"/>
          </a:p>
        </p:txBody>
      </p:sp>
      <p:sp>
        <p:nvSpPr>
          <p:cNvPr id="3" name="Content Placeholder 2"/>
          <p:cNvSpPr>
            <a:spLocks noGrp="1"/>
          </p:cNvSpPr>
          <p:nvPr>
            <p:ph idx="1"/>
          </p:nvPr>
        </p:nvSpPr>
        <p:spPr/>
        <p:txBody>
          <a:bodyPr/>
          <a:lstStyle/>
          <a:p>
            <a:r>
              <a:rPr lang="en-US" dirty="0"/>
              <a:t>Team </a:t>
            </a:r>
            <a:r>
              <a:rPr lang="en-US" dirty="0" smtClean="0"/>
              <a:t>1  - Jeremiah</a:t>
            </a:r>
          </a:p>
          <a:p>
            <a:pPr lvl="1"/>
            <a:r>
              <a:rPr lang="en-US" dirty="0" smtClean="0"/>
              <a:t>Sad scale-up SQL Server</a:t>
            </a:r>
          </a:p>
          <a:p>
            <a:r>
              <a:rPr lang="en-US" dirty="0" smtClean="0"/>
              <a:t>Team 2 - Kendra</a:t>
            </a:r>
          </a:p>
          <a:p>
            <a:pPr lvl="1"/>
            <a:r>
              <a:rPr lang="en-US" dirty="0" smtClean="0"/>
              <a:t>Scale out SQL Server pains (replication)</a:t>
            </a:r>
          </a:p>
          <a:p>
            <a:r>
              <a:rPr lang="en-US" dirty="0" smtClean="0"/>
              <a:t>Team </a:t>
            </a:r>
            <a:r>
              <a:rPr lang="en-US" dirty="0"/>
              <a:t>3 </a:t>
            </a:r>
            <a:r>
              <a:rPr lang="en-US" dirty="0" smtClean="0"/>
              <a:t>- Brent</a:t>
            </a:r>
          </a:p>
          <a:p>
            <a:pPr lvl="1"/>
            <a:r>
              <a:rPr lang="en-US" dirty="0" smtClean="0"/>
              <a:t>SQL Server Availability Group is not-so-available</a:t>
            </a:r>
            <a:endParaRPr lang="en-US" dirty="0"/>
          </a:p>
          <a:p>
            <a:endParaRPr lang="en-US" dirty="0"/>
          </a:p>
        </p:txBody>
      </p:sp>
    </p:spTree>
    <p:extLst>
      <p:ext uri="{BB962C8B-B14F-4D97-AF65-F5344CB8AC3E}">
        <p14:creationId xmlns:p14="http://schemas.microsoft.com/office/powerpoint/2010/main" val="368483803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2012 RTM, Enterprise Edition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SQL Server data sizes:</a:t>
            </a:r>
          </a:p>
          <a:p>
            <a:pPr lvl="1"/>
            <a:r>
              <a:rPr lang="en-US" dirty="0" smtClean="0"/>
              <a:t>120 GB of data (and growing) in one database</a:t>
            </a:r>
          </a:p>
          <a:p>
            <a:pPr lvl="1"/>
            <a:r>
              <a:rPr lang="en-US" dirty="0" smtClean="0"/>
              <a:t>20 GB tempdb</a:t>
            </a:r>
          </a:p>
          <a:p>
            <a:r>
              <a:rPr lang="en-US" dirty="0" smtClean="0"/>
              <a:t>Server basics:</a:t>
            </a:r>
          </a:p>
          <a:p>
            <a:pPr lvl="1"/>
            <a:r>
              <a:rPr lang="en-US" dirty="0" smtClean="0"/>
              <a:t>256 GB of memory</a:t>
            </a:r>
          </a:p>
          <a:p>
            <a:pPr lvl="1"/>
            <a:r>
              <a:rPr lang="en-US" dirty="0" smtClean="0"/>
              <a:t>16 logical processors (</a:t>
            </a:r>
            <a:r>
              <a:rPr lang="en-US" dirty="0" err="1" smtClean="0"/>
              <a:t>hyperthreading</a:t>
            </a:r>
            <a:r>
              <a:rPr lang="en-US" dirty="0" smtClean="0"/>
              <a:t>)</a:t>
            </a:r>
          </a:p>
          <a:p>
            <a:pPr lvl="1"/>
            <a:r>
              <a:rPr lang="en-US" dirty="0" smtClean="0"/>
              <a:t>Local SSD Storage (PCI Express Cards)</a:t>
            </a:r>
          </a:p>
          <a:p>
            <a:pPr lvl="1"/>
            <a:r>
              <a:rPr lang="en-US" dirty="0" smtClean="0"/>
              <a:t>Dual NICs with network teaming</a:t>
            </a:r>
          </a:p>
          <a:p>
            <a:pPr lvl="1"/>
            <a:r>
              <a:rPr lang="en-US" dirty="0" smtClean="0"/>
              <a:t>Windows Server 2008R2 Enterprise</a:t>
            </a:r>
          </a:p>
          <a:p>
            <a:pPr indent="-175545"/>
            <a:r>
              <a:rPr lang="en-US" dirty="0" smtClean="0"/>
              <a:t>Availability Group configuration</a:t>
            </a:r>
          </a:p>
          <a:p>
            <a:pPr lvl="1"/>
            <a:r>
              <a:rPr lang="en-US" dirty="0" smtClean="0"/>
              <a:t>Synchronous AG with automatic failover</a:t>
            </a:r>
          </a:p>
          <a:p>
            <a:pPr lvl="1"/>
            <a:r>
              <a:rPr lang="en-US" dirty="0" smtClean="0"/>
              <a:t>Two nodes, no disk or fileshare witness</a:t>
            </a:r>
          </a:p>
          <a:p>
            <a:pPr lvl="1"/>
            <a:r>
              <a:rPr lang="en-US" dirty="0" smtClean="0"/>
              <a:t>One node licensed, not reading from the other node</a:t>
            </a:r>
          </a:p>
        </p:txBody>
      </p:sp>
    </p:spTree>
    <p:extLst>
      <p:ext uri="{BB962C8B-B14F-4D97-AF65-F5344CB8AC3E}">
        <p14:creationId xmlns:p14="http://schemas.microsoft.com/office/powerpoint/2010/main" val="32036135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Everyone’s unhappy</a:t>
            </a:r>
            <a:endParaRPr lang="en-US" dirty="0"/>
          </a:p>
        </p:txBody>
      </p:sp>
      <p:sp>
        <p:nvSpPr>
          <p:cNvPr id="3" name="Content Placeholder 2"/>
          <p:cNvSpPr>
            <a:spLocks noGrp="1"/>
          </p:cNvSpPr>
          <p:nvPr>
            <p:ph idx="1"/>
          </p:nvPr>
        </p:nvSpPr>
        <p:spPr/>
        <p:txBody>
          <a:bodyPr>
            <a:normAutofit/>
          </a:bodyPr>
          <a:lstStyle/>
          <a:p>
            <a:pPr indent="-175545"/>
            <a:r>
              <a:rPr lang="en-US" dirty="0"/>
              <a:t>Application profile:</a:t>
            </a:r>
          </a:p>
          <a:p>
            <a:pPr lvl="1"/>
            <a:r>
              <a:rPr lang="en-US" dirty="0" smtClean="0"/>
              <a:t>Web applications doing internet retail</a:t>
            </a:r>
          </a:p>
          <a:p>
            <a:pPr indent="-175545"/>
            <a:r>
              <a:rPr lang="en-US" dirty="0" smtClean="0"/>
              <a:t>The problem:</a:t>
            </a:r>
          </a:p>
          <a:p>
            <a:pPr lvl="1"/>
            <a:r>
              <a:rPr lang="en-US" dirty="0" smtClean="0"/>
              <a:t>SQL Server is periodically unresponsive</a:t>
            </a:r>
          </a:p>
          <a:p>
            <a:pPr lvl="1"/>
            <a:r>
              <a:rPr lang="en-US" dirty="0" smtClean="0"/>
              <a:t>The SQL Server databases sometimes go offline</a:t>
            </a:r>
          </a:p>
          <a:p>
            <a:pPr lvl="1"/>
            <a:r>
              <a:rPr lang="en-US" dirty="0" smtClean="0"/>
              <a:t>No similar </a:t>
            </a:r>
            <a:r>
              <a:rPr lang="en-US" dirty="0" err="1" smtClean="0"/>
              <a:t>dev</a:t>
            </a:r>
            <a:r>
              <a:rPr lang="en-US" dirty="0" smtClean="0"/>
              <a:t> environment</a:t>
            </a:r>
          </a:p>
          <a:p>
            <a:pPr indent="-175545"/>
            <a:endParaRPr lang="en-US" dirty="0"/>
          </a:p>
          <a:p>
            <a:endParaRPr lang="en-US" dirty="0"/>
          </a:p>
        </p:txBody>
      </p:sp>
    </p:spTree>
    <p:extLst>
      <p:ext uri="{BB962C8B-B14F-4D97-AF65-F5344CB8AC3E}">
        <p14:creationId xmlns:p14="http://schemas.microsoft.com/office/powerpoint/2010/main" val="322570027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three questions</a:t>
            </a:r>
            <a:endParaRPr lang="en-US" dirty="0"/>
          </a:p>
        </p:txBody>
      </p:sp>
      <p:sp>
        <p:nvSpPr>
          <p:cNvPr id="3" name="Content Placeholder 2"/>
          <p:cNvSpPr>
            <a:spLocks noGrp="1"/>
          </p:cNvSpPr>
          <p:nvPr>
            <p:ph idx="1"/>
          </p:nvPr>
        </p:nvSpPr>
        <p:spPr/>
        <p:txBody>
          <a:bodyPr/>
          <a:lstStyle/>
          <a:p>
            <a:pPr marL="650230" indent="-650230">
              <a:buFont typeface="+mj-lt"/>
              <a:buAutoNum type="arabicPeriod"/>
            </a:pPr>
            <a:r>
              <a:rPr lang="en-US" dirty="0" smtClean="0"/>
              <a:t>What changes do you recommend? (Diagram it out)</a:t>
            </a:r>
          </a:p>
          <a:p>
            <a:endParaRPr lang="en-US" dirty="0" smtClean="0"/>
          </a:p>
          <a:p>
            <a:pPr marL="650230" indent="-650230">
              <a:buFont typeface="+mj-lt"/>
              <a:buAutoNum type="arabicPeriod"/>
            </a:pPr>
            <a:r>
              <a:rPr lang="en-US" dirty="0" smtClean="0"/>
              <a:t>What are the benefits?</a:t>
            </a:r>
          </a:p>
          <a:p>
            <a:endParaRPr lang="en-US" dirty="0" smtClean="0"/>
          </a:p>
          <a:p>
            <a:pPr marL="650230" indent="-650230">
              <a:buFont typeface="+mj-lt"/>
              <a:buAutoNum type="arabicPeriod"/>
            </a:pPr>
            <a:endParaRPr lang="en-US" dirty="0"/>
          </a:p>
          <a:p>
            <a:pPr marL="650230" indent="-650230">
              <a:buFont typeface="+mj-lt"/>
              <a:buAutoNum type="arabicPeriod"/>
            </a:pPr>
            <a:r>
              <a:rPr lang="en-US" dirty="0" smtClean="0"/>
              <a:t>What are the risks?</a:t>
            </a:r>
            <a:endParaRPr lang="en-US" dirty="0"/>
          </a:p>
        </p:txBody>
      </p:sp>
    </p:spTree>
    <p:extLst>
      <p:ext uri="{BB962C8B-B14F-4D97-AF65-F5344CB8AC3E}">
        <p14:creationId xmlns:p14="http://schemas.microsoft.com/office/powerpoint/2010/main" val="2717705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Time to work!</a:t>
            </a:r>
            <a:endParaRPr lang="en-US" dirty="0"/>
          </a:p>
        </p:txBody>
      </p:sp>
    </p:spTree>
    <p:extLst>
      <p:ext uri="{BB962C8B-B14F-4D97-AF65-F5344CB8AC3E}">
        <p14:creationId xmlns:p14="http://schemas.microsoft.com/office/powerpoint/2010/main" val="313792574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Possible solutions</a:t>
            </a:r>
            <a:endParaRPr lang="en-US" dirty="0"/>
          </a:p>
        </p:txBody>
      </p:sp>
      <p:sp>
        <p:nvSpPr>
          <p:cNvPr id="7" name="Text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3251230907"/>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Team 1</a:t>
            </a:r>
            <a:br>
              <a:rPr lang="en-US" dirty="0" smtClean="0"/>
            </a:br>
            <a:r>
              <a:rPr lang="en-US" dirty="0" smtClean="0"/>
              <a:t>Scale-up sadness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29797788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did you recommend?</a:t>
            </a:r>
            <a:endParaRPr lang="en-US" dirty="0"/>
          </a:p>
        </p:txBody>
      </p:sp>
      <p:pic>
        <p:nvPicPr>
          <p:cNvPr id="5" name="Picture 4" descr="Standalone-SQL-Server-Instanc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99053" y="1901773"/>
            <a:ext cx="4184853" cy="5343430"/>
          </a:xfrm>
          <a:prstGeom prst="rect">
            <a:avLst/>
          </a:prstGeom>
        </p:spPr>
      </p:pic>
      <p:pic>
        <p:nvPicPr>
          <p:cNvPr id="6" name="Picture 5" descr="Standalone-Server-SQLNODE0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83907" y="4531172"/>
            <a:ext cx="6017030" cy="2714031"/>
          </a:xfrm>
          <a:prstGeom prst="rect">
            <a:avLst/>
          </a:prstGeom>
        </p:spPr>
      </p:pic>
    </p:spTree>
    <p:extLst>
      <p:ext uri="{BB962C8B-B14F-4D97-AF65-F5344CB8AC3E}">
        <p14:creationId xmlns:p14="http://schemas.microsoft.com/office/powerpoint/2010/main" val="187975016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My take on the situation</a:t>
            </a:r>
            <a:endParaRPr lang="en-US" dirty="0"/>
          </a:p>
        </p:txBody>
      </p:sp>
      <p:sp>
        <p:nvSpPr>
          <p:cNvPr id="4" name="Content Placeholder 3"/>
          <p:cNvSpPr>
            <a:spLocks noGrp="1"/>
          </p:cNvSpPr>
          <p:nvPr>
            <p:ph idx="1"/>
          </p:nvPr>
        </p:nvSpPr>
        <p:spPr/>
        <p:txBody>
          <a:bodyPr>
            <a:normAutofit fontScale="92500" lnSpcReduction="10000"/>
          </a:bodyPr>
          <a:lstStyle/>
          <a:p>
            <a:pPr marL="650230" indent="-650230">
              <a:buFont typeface="+mj-lt"/>
              <a:buAutoNum type="arabicPeriod"/>
            </a:pPr>
            <a:r>
              <a:rPr lang="en-US" dirty="0"/>
              <a:t>What are the top changes you would explore</a:t>
            </a:r>
            <a:r>
              <a:rPr lang="en-US" dirty="0" smtClean="0"/>
              <a:t>?</a:t>
            </a:r>
          </a:p>
          <a:p>
            <a:pPr marL="1245132" lvl="1" indent="-650230"/>
            <a:r>
              <a:rPr lang="en-US" dirty="0" smtClean="0"/>
              <a:t>Failover cluster to approach the RTO</a:t>
            </a:r>
          </a:p>
          <a:p>
            <a:pPr marL="1245132" lvl="1" indent="-650230"/>
            <a:r>
              <a:rPr lang="en-US" dirty="0" smtClean="0"/>
              <a:t>Snapshot isolation for the reports to reduce blocking</a:t>
            </a:r>
            <a:endParaRPr lang="en-US" dirty="0"/>
          </a:p>
          <a:p>
            <a:pPr marL="650230" indent="-650230">
              <a:buFont typeface="+mj-lt"/>
              <a:buAutoNum type="arabicPeriod"/>
            </a:pPr>
            <a:r>
              <a:rPr lang="en-US" dirty="0"/>
              <a:t>What are the benefits to your approach</a:t>
            </a:r>
            <a:r>
              <a:rPr lang="en-US" dirty="0" smtClean="0"/>
              <a:t>?</a:t>
            </a:r>
          </a:p>
          <a:p>
            <a:pPr marL="1245132" lvl="1" indent="-650230"/>
            <a:r>
              <a:rPr lang="en-US" dirty="0" smtClean="0"/>
              <a:t>Probably doesn’t cost additional licensing</a:t>
            </a:r>
            <a:endParaRPr lang="en-US" dirty="0"/>
          </a:p>
          <a:p>
            <a:pPr marL="650230" indent="-650230">
              <a:buFont typeface="+mj-lt"/>
              <a:buAutoNum type="arabicPeriod"/>
            </a:pPr>
            <a:r>
              <a:rPr lang="en-US" dirty="0"/>
              <a:t>What are the risks</a:t>
            </a:r>
            <a:r>
              <a:rPr lang="en-US" dirty="0" smtClean="0"/>
              <a:t>?</a:t>
            </a:r>
          </a:p>
          <a:p>
            <a:pPr marL="1245132" lvl="1" indent="-650230"/>
            <a:r>
              <a:rPr lang="en-US" dirty="0" smtClean="0"/>
              <a:t>DBAs needs to learn failover clustering and monitoring for snapshot isolation</a:t>
            </a:r>
          </a:p>
          <a:p>
            <a:pPr marL="1245132" lvl="1" indent="-650230"/>
            <a:r>
              <a:rPr lang="en-US" dirty="0" smtClean="0"/>
              <a:t>Requires a pre-production cluster for burn in and testing</a:t>
            </a:r>
          </a:p>
          <a:p>
            <a:pPr marL="1245132" lvl="1" indent="-650230"/>
            <a:r>
              <a:rPr lang="en-US" dirty="0" smtClean="0"/>
              <a:t>Developers need to learn to implement snapshot isolation</a:t>
            </a:r>
          </a:p>
          <a:p>
            <a:pPr marL="1245132" lvl="1" indent="-650230"/>
            <a:endParaRPr lang="en-US" dirty="0"/>
          </a:p>
          <a:p>
            <a:endParaRPr lang="en-US" dirty="0"/>
          </a:p>
        </p:txBody>
      </p:sp>
    </p:spTree>
    <p:extLst>
      <p:ext uri="{BB962C8B-B14F-4D97-AF65-F5344CB8AC3E}">
        <p14:creationId xmlns:p14="http://schemas.microsoft.com/office/powerpoint/2010/main" val="174159380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Team 2</a:t>
            </a:r>
            <a:br>
              <a:rPr lang="en-US" dirty="0" smtClean="0"/>
            </a:br>
            <a:r>
              <a:rPr lang="en-US" dirty="0" smtClean="0"/>
              <a:t>Scale-out pains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88584420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a:t>
            </a:r>
            <a:r>
              <a:rPr lang="en-US" dirty="0" smtClean="0"/>
              <a:t>did </a:t>
            </a:r>
            <a:r>
              <a:rPr lang="en-US" dirty="0"/>
              <a:t>you approach this problem?</a:t>
            </a:r>
          </a:p>
        </p:txBody>
      </p:sp>
      <p:pic>
        <p:nvPicPr>
          <p:cNvPr id="3" name="Picture 2" descr="SQL-Server-Transactional-Replication-Two-Server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1781" y="2802392"/>
            <a:ext cx="9914446" cy="5172339"/>
          </a:xfrm>
          <a:prstGeom prst="rect">
            <a:avLst/>
          </a:prstGeom>
        </p:spPr>
      </p:pic>
      <p:sp>
        <p:nvSpPr>
          <p:cNvPr id="7" name="TextBox 6"/>
          <p:cNvSpPr txBox="1"/>
          <p:nvPr/>
        </p:nvSpPr>
        <p:spPr>
          <a:xfrm>
            <a:off x="1921030" y="7840465"/>
            <a:ext cx="9156214" cy="746869"/>
          </a:xfrm>
          <a:prstGeom prst="rect">
            <a:avLst/>
          </a:prstGeom>
          <a:noFill/>
        </p:spPr>
        <p:txBody>
          <a:bodyPr wrap="square" lIns="130046" tIns="65023" rIns="130046" bIns="65023" rtlCol="0">
            <a:spAutoFit/>
          </a:bodyPr>
          <a:lstStyle/>
          <a:p>
            <a:pPr algn="ctr"/>
            <a:r>
              <a:rPr lang="en-US" sz="4000" dirty="0">
                <a:solidFill>
                  <a:schemeClr val="tx1"/>
                </a:solidFill>
                <a:latin typeface="Sweet Sans Pro Medium" panose="02000000000000000000" pitchFamily="50" charset="0"/>
                <a:ea typeface="+mn-ea"/>
                <a:cs typeface="+mn-cs"/>
              </a:rPr>
              <a:t>All 201 tables are replicated</a:t>
            </a:r>
          </a:p>
        </p:txBody>
      </p:sp>
      <p:sp>
        <p:nvSpPr>
          <p:cNvPr id="8" name="TextBox 7"/>
          <p:cNvSpPr txBox="1"/>
          <p:nvPr/>
        </p:nvSpPr>
        <p:spPr>
          <a:xfrm>
            <a:off x="1806185" y="2004489"/>
            <a:ext cx="3320041" cy="562203"/>
          </a:xfrm>
          <a:prstGeom prst="rect">
            <a:avLst/>
          </a:prstGeom>
          <a:noFill/>
        </p:spPr>
        <p:txBody>
          <a:bodyPr wrap="square" lIns="130046" tIns="65023" rIns="130046" bIns="65023" rtlCol="0">
            <a:spAutoFit/>
          </a:bodyPr>
          <a:lstStyle/>
          <a:p>
            <a:pPr algn="ctr"/>
            <a:r>
              <a:rPr lang="en-US" sz="2800" dirty="0">
                <a:solidFill>
                  <a:schemeClr val="tx1"/>
                </a:solidFill>
                <a:latin typeface="Sweet Sans Pro Medium" panose="02000000000000000000" pitchFamily="50" charset="0"/>
                <a:ea typeface="+mn-ea"/>
                <a:cs typeface="+mn-cs"/>
              </a:rPr>
              <a:t>Primary OLTP</a:t>
            </a:r>
          </a:p>
        </p:txBody>
      </p:sp>
      <p:sp>
        <p:nvSpPr>
          <p:cNvPr id="9" name="TextBox 8"/>
          <p:cNvSpPr txBox="1"/>
          <p:nvPr/>
        </p:nvSpPr>
        <p:spPr>
          <a:xfrm>
            <a:off x="6950793" y="1876713"/>
            <a:ext cx="3320041" cy="993090"/>
          </a:xfrm>
          <a:prstGeom prst="rect">
            <a:avLst/>
          </a:prstGeom>
          <a:noFill/>
        </p:spPr>
        <p:txBody>
          <a:bodyPr wrap="square" lIns="130046" tIns="65023" rIns="130046" bIns="65023" rtlCol="0">
            <a:spAutoFit/>
          </a:bodyPr>
          <a:lstStyle/>
          <a:p>
            <a:pPr algn="ctr"/>
            <a:r>
              <a:rPr lang="en-US" sz="2800" dirty="0">
                <a:solidFill>
                  <a:schemeClr val="tx1"/>
                </a:solidFill>
                <a:latin typeface="Sweet Sans Pro Medium" panose="02000000000000000000" pitchFamily="50" charset="0"/>
                <a:ea typeface="+mn-ea"/>
                <a:cs typeface="+mn-cs"/>
              </a:rPr>
              <a:t>Some OLTP Plus Reporting</a:t>
            </a:r>
          </a:p>
        </p:txBody>
      </p:sp>
    </p:spTree>
    <p:extLst>
      <p:ext uri="{BB962C8B-B14F-4D97-AF65-F5344CB8AC3E}">
        <p14:creationId xmlns:p14="http://schemas.microsoft.com/office/powerpoint/2010/main" val="231764524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recommending architecture, consider…</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1028535228"/>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Sneak up on it</a:t>
            </a:r>
            <a:endParaRPr lang="en-US" dirty="0"/>
          </a:p>
        </p:txBody>
      </p:sp>
      <p:sp>
        <p:nvSpPr>
          <p:cNvPr id="4" name="Content Placeholder 3"/>
          <p:cNvSpPr>
            <a:spLocks noGrp="1"/>
          </p:cNvSpPr>
          <p:nvPr>
            <p:ph idx="1"/>
          </p:nvPr>
        </p:nvSpPr>
        <p:spPr/>
        <p:txBody>
          <a:bodyPr>
            <a:normAutofit fontScale="92500" lnSpcReduction="10000"/>
          </a:bodyPr>
          <a:lstStyle/>
          <a:p>
            <a:r>
              <a:rPr lang="en-US" dirty="0" smtClean="0"/>
              <a:t>Don’t scare replication, or it’ll stop working</a:t>
            </a:r>
          </a:p>
          <a:p>
            <a:pPr marL="650230" indent="-650230">
              <a:buFont typeface="+mj-lt"/>
              <a:buAutoNum type="arabicPeriod"/>
            </a:pPr>
            <a:r>
              <a:rPr lang="en-US" dirty="0"/>
              <a:t>What are the top changes you would explore?</a:t>
            </a:r>
          </a:p>
          <a:p>
            <a:pPr lvl="1"/>
            <a:r>
              <a:rPr lang="en-US" dirty="0" smtClean="0"/>
              <a:t>Move all application queries back to the publisher</a:t>
            </a:r>
          </a:p>
          <a:p>
            <a:pPr lvl="1"/>
            <a:r>
              <a:rPr lang="en-US" dirty="0" smtClean="0"/>
              <a:t>Do what you need to scale up the publisher (resources, indexes, etc)</a:t>
            </a:r>
          </a:p>
          <a:p>
            <a:pPr lvl="1"/>
            <a:r>
              <a:rPr lang="en-US" dirty="0" smtClean="0"/>
              <a:t>Tear out replication and replace it with a nightly full database restore</a:t>
            </a:r>
            <a:endParaRPr lang="en-US" dirty="0"/>
          </a:p>
          <a:p>
            <a:pPr marL="650230" indent="-650230">
              <a:buFont typeface="+mj-lt"/>
              <a:buAutoNum type="arabicPeriod"/>
            </a:pPr>
            <a:r>
              <a:rPr lang="en-US" dirty="0"/>
              <a:t>What are the benefits to your approach</a:t>
            </a:r>
            <a:r>
              <a:rPr lang="en-US" dirty="0" smtClean="0"/>
              <a:t>?</a:t>
            </a:r>
          </a:p>
          <a:p>
            <a:pPr lvl="1"/>
            <a:r>
              <a:rPr lang="en-US" dirty="0" smtClean="0"/>
              <a:t>Separates workloads with different SLAs</a:t>
            </a:r>
          </a:p>
          <a:p>
            <a:pPr lvl="1"/>
            <a:r>
              <a:rPr lang="en-US" dirty="0" smtClean="0"/>
              <a:t>Works with Standard Edition as required</a:t>
            </a:r>
            <a:endParaRPr lang="en-US" dirty="0"/>
          </a:p>
          <a:p>
            <a:pPr marL="650230" indent="-650230">
              <a:buFont typeface="+mj-lt"/>
              <a:buAutoNum type="arabicPeriod"/>
            </a:pPr>
            <a:r>
              <a:rPr lang="en-US" dirty="0"/>
              <a:t>What are the risks</a:t>
            </a:r>
            <a:r>
              <a:rPr lang="en-US" dirty="0" smtClean="0"/>
              <a:t>?</a:t>
            </a:r>
          </a:p>
          <a:p>
            <a:pPr lvl="1"/>
            <a:r>
              <a:rPr lang="en-US" dirty="0" smtClean="0"/>
              <a:t>Business users may start demanding fresher data</a:t>
            </a:r>
            <a:endParaRPr lang="en-US" dirty="0"/>
          </a:p>
          <a:p>
            <a:endParaRPr lang="en-US" dirty="0"/>
          </a:p>
        </p:txBody>
      </p:sp>
    </p:spTree>
    <p:extLst>
      <p:ext uri="{BB962C8B-B14F-4D97-AF65-F5344CB8AC3E}">
        <p14:creationId xmlns:p14="http://schemas.microsoft.com/office/powerpoint/2010/main" val="322559776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Team 3</a:t>
            </a:r>
            <a:br>
              <a:rPr lang="en-US" dirty="0" smtClean="0"/>
            </a:br>
            <a:r>
              <a:rPr lang="en-US" dirty="0" smtClean="0"/>
              <a:t>Availability group not-so-available</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0397840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Can this AG be saved?</a:t>
            </a:r>
            <a:endParaRPr lang="en-US" dirty="0"/>
          </a:p>
        </p:txBody>
      </p:sp>
      <p:pic>
        <p:nvPicPr>
          <p:cNvPr id="5" name="Picture 4" descr="Availability-Group-Simpl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2432" y="1734878"/>
            <a:ext cx="11199970" cy="6623107"/>
          </a:xfrm>
          <a:prstGeom prst="rect">
            <a:avLst/>
          </a:prstGeom>
        </p:spPr>
      </p:pic>
    </p:spTree>
    <p:extLst>
      <p:ext uri="{BB962C8B-B14F-4D97-AF65-F5344CB8AC3E}">
        <p14:creationId xmlns:p14="http://schemas.microsoft.com/office/powerpoint/2010/main" val="108747593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My thoughts</a:t>
            </a:r>
            <a:endParaRPr lang="en-US" dirty="0"/>
          </a:p>
        </p:txBody>
      </p:sp>
      <p:sp>
        <p:nvSpPr>
          <p:cNvPr id="4" name="Content Placeholder 3"/>
          <p:cNvSpPr>
            <a:spLocks noGrp="1"/>
          </p:cNvSpPr>
          <p:nvPr>
            <p:ph idx="1"/>
          </p:nvPr>
        </p:nvSpPr>
        <p:spPr/>
        <p:txBody>
          <a:bodyPr>
            <a:normAutofit lnSpcReduction="10000"/>
          </a:bodyPr>
          <a:lstStyle/>
          <a:p>
            <a:pPr marL="650230" indent="-650230">
              <a:buFont typeface="+mj-lt"/>
              <a:buAutoNum type="arabicPeriod"/>
            </a:pPr>
            <a:r>
              <a:rPr lang="en-US" dirty="0"/>
              <a:t>What are the top changes you would explore</a:t>
            </a:r>
            <a:r>
              <a:rPr lang="en-US" dirty="0" smtClean="0"/>
              <a:t>?</a:t>
            </a:r>
          </a:p>
          <a:p>
            <a:pPr lvl="1"/>
            <a:r>
              <a:rPr lang="en-US" dirty="0" smtClean="0"/>
              <a:t>Transition to database mirroring</a:t>
            </a:r>
            <a:endParaRPr lang="en-US" dirty="0"/>
          </a:p>
          <a:p>
            <a:pPr marL="650230" indent="-650230">
              <a:buFont typeface="+mj-lt"/>
              <a:buAutoNum type="arabicPeriod"/>
            </a:pPr>
            <a:r>
              <a:rPr lang="en-US" dirty="0"/>
              <a:t>What are the benefits to your approach?</a:t>
            </a:r>
          </a:p>
          <a:p>
            <a:pPr lvl="1"/>
            <a:r>
              <a:rPr lang="en-US" dirty="0" smtClean="0"/>
              <a:t>Simpler to understand and manage because everything is at the SQL Server level– no Windows Failover cluster component</a:t>
            </a:r>
          </a:p>
          <a:p>
            <a:pPr lvl="1"/>
            <a:r>
              <a:rPr lang="en-US" dirty="0" smtClean="0"/>
              <a:t>More mature, well documented technology</a:t>
            </a:r>
          </a:p>
          <a:p>
            <a:pPr lvl="1"/>
            <a:r>
              <a:rPr lang="en-US" dirty="0" smtClean="0"/>
              <a:t>Meets the RPO and RTO</a:t>
            </a:r>
            <a:endParaRPr lang="en-US" dirty="0"/>
          </a:p>
          <a:p>
            <a:pPr marL="650230" indent="-650230">
              <a:buFont typeface="+mj-lt"/>
              <a:buAutoNum type="arabicPeriod"/>
            </a:pPr>
            <a:r>
              <a:rPr lang="en-US" dirty="0"/>
              <a:t>What are the risks</a:t>
            </a:r>
            <a:r>
              <a:rPr lang="en-US" dirty="0" smtClean="0"/>
              <a:t>?</a:t>
            </a:r>
          </a:p>
          <a:p>
            <a:pPr lvl="1"/>
            <a:r>
              <a:rPr lang="en-US" dirty="0" smtClean="0"/>
              <a:t>Developers need to embrace and learn the technology</a:t>
            </a:r>
          </a:p>
          <a:p>
            <a:pPr lvl="1"/>
            <a:r>
              <a:rPr lang="en-US" dirty="0" smtClean="0"/>
              <a:t>Requires pre-production environment for testing</a:t>
            </a:r>
            <a:endParaRPr lang="en-US" dirty="0"/>
          </a:p>
          <a:p>
            <a:endParaRPr lang="en-US" dirty="0"/>
          </a:p>
          <a:p>
            <a:endParaRPr lang="en-US" dirty="0"/>
          </a:p>
        </p:txBody>
      </p:sp>
    </p:spTree>
    <p:extLst>
      <p:ext uri="{BB962C8B-B14F-4D97-AF65-F5344CB8AC3E}">
        <p14:creationId xmlns:p14="http://schemas.microsoft.com/office/powerpoint/2010/main" val="214821565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real world is full of </a:t>
            </a:r>
            <a:r>
              <a:rPr lang="en-US" smtClean="0"/>
              <a:t>hard choices</a:t>
            </a:r>
            <a:endParaRPr lang="en-US" dirty="0"/>
          </a:p>
        </p:txBody>
      </p:sp>
    </p:spTree>
    <p:extLst>
      <p:ext uri="{BB962C8B-B14F-4D97-AF65-F5344CB8AC3E}">
        <p14:creationId xmlns:p14="http://schemas.microsoft.com/office/powerpoint/2010/main" val="191334403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not </a:t>
            </a:r>
            <a:r>
              <a:rPr lang="en-US" i="1" dirty="0" smtClean="0"/>
              <a:t>only</a:t>
            </a:r>
            <a:r>
              <a:rPr lang="en-US" dirty="0" smtClean="0"/>
              <a:t> about technology</a:t>
            </a:r>
            <a:endParaRPr lang="en-US" dirty="0"/>
          </a:p>
        </p:txBody>
      </p:sp>
      <p:sp>
        <p:nvSpPr>
          <p:cNvPr id="4" name="Content Placeholder 3"/>
          <p:cNvSpPr>
            <a:spLocks noGrp="1"/>
          </p:cNvSpPr>
          <p:nvPr>
            <p:ph idx="1"/>
          </p:nvPr>
        </p:nvSpPr>
        <p:spPr>
          <a:xfrm>
            <a:off x="1270002" y="1955800"/>
            <a:ext cx="7241758" cy="6096000"/>
          </a:xfrm>
        </p:spPr>
        <p:txBody>
          <a:bodyPr/>
          <a:lstStyle/>
          <a:p>
            <a:r>
              <a:rPr lang="en-US" dirty="0" smtClean="0"/>
              <a:t>It’s also about</a:t>
            </a:r>
          </a:p>
          <a:p>
            <a:pPr lvl="1"/>
            <a:r>
              <a:rPr lang="en-US" dirty="0" smtClean="0"/>
              <a:t>The team</a:t>
            </a:r>
          </a:p>
          <a:p>
            <a:pPr lvl="1"/>
            <a:r>
              <a:rPr lang="en-US" dirty="0" smtClean="0"/>
              <a:t>How they work together</a:t>
            </a:r>
          </a:p>
          <a:p>
            <a:pPr indent="-175545"/>
            <a:r>
              <a:rPr lang="en-US" dirty="0" smtClean="0"/>
              <a:t>There’s something to that old trio of “People, Process, Technology” </a:t>
            </a:r>
          </a:p>
        </p:txBody>
      </p:sp>
      <p:pic>
        <p:nvPicPr>
          <p:cNvPr id="5" name="Picture 4" descr="stanley-senior-developer-anchor-tattoo-shutterstock_160519877-[Converted].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448491" y="2223726"/>
            <a:ext cx="2932343" cy="6778190"/>
          </a:xfrm>
          <a:prstGeom prst="rect">
            <a:avLst/>
          </a:prstGeom>
        </p:spPr>
      </p:pic>
    </p:spTree>
    <p:extLst>
      <p:ext uri="{BB962C8B-B14F-4D97-AF65-F5344CB8AC3E}">
        <p14:creationId xmlns:p14="http://schemas.microsoft.com/office/powerpoint/2010/main" val="311705642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Hardware</a:t>
            </a:r>
            <a:endParaRPr lang="en-US" dirty="0"/>
          </a:p>
        </p:txBody>
      </p:sp>
      <p:sp>
        <p:nvSpPr>
          <p:cNvPr id="5" name="Content Placeholder 4"/>
          <p:cNvSpPr>
            <a:spLocks noGrp="1"/>
          </p:cNvSpPr>
          <p:nvPr>
            <p:ph idx="1"/>
          </p:nvPr>
        </p:nvSpPr>
        <p:spPr/>
        <p:txBody>
          <a:bodyPr/>
          <a:lstStyle/>
          <a:p>
            <a:r>
              <a:rPr lang="en-US" dirty="0" smtClean="0"/>
              <a:t>You can recommend changes to:</a:t>
            </a:r>
          </a:p>
          <a:p>
            <a:pPr lvl="1"/>
            <a:r>
              <a:rPr lang="en-US" dirty="0" smtClean="0"/>
              <a:t>Memory</a:t>
            </a:r>
          </a:p>
          <a:p>
            <a:pPr lvl="1"/>
            <a:r>
              <a:rPr lang="en-US" dirty="0" smtClean="0"/>
              <a:t>CPUs (but consider licensing)</a:t>
            </a:r>
          </a:p>
          <a:p>
            <a:pPr lvl="1"/>
            <a:r>
              <a:rPr lang="en-US" dirty="0" smtClean="0"/>
              <a:t>Storage</a:t>
            </a:r>
          </a:p>
          <a:p>
            <a:pPr lvl="1"/>
            <a:r>
              <a:rPr lang="en-US" dirty="0" smtClean="0"/>
              <a:t>Other physical components</a:t>
            </a:r>
          </a:p>
          <a:p>
            <a:endParaRPr lang="en-US" dirty="0"/>
          </a:p>
        </p:txBody>
      </p:sp>
      <p:pic>
        <p:nvPicPr>
          <p:cNvPr id="3" name="Picture 2" descr="Standalone-Server-SQLNODE0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19054" y="4947600"/>
            <a:ext cx="7732407" cy="3487767"/>
          </a:xfrm>
          <a:prstGeom prst="rect">
            <a:avLst/>
          </a:prstGeom>
        </p:spPr>
      </p:pic>
    </p:spTree>
    <p:extLst>
      <p:ext uri="{BB962C8B-B14F-4D97-AF65-F5344CB8AC3E}">
        <p14:creationId xmlns:p14="http://schemas.microsoft.com/office/powerpoint/2010/main" val="33114464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instance and code</a:t>
            </a:r>
            <a:endParaRPr lang="en-US" dirty="0"/>
          </a:p>
        </p:txBody>
      </p:sp>
      <p:sp>
        <p:nvSpPr>
          <p:cNvPr id="3" name="Content Placeholder 2"/>
          <p:cNvSpPr>
            <a:spLocks noGrp="1"/>
          </p:cNvSpPr>
          <p:nvPr>
            <p:ph idx="1"/>
          </p:nvPr>
        </p:nvSpPr>
        <p:spPr/>
        <p:txBody>
          <a:bodyPr/>
          <a:lstStyle/>
          <a:p>
            <a:r>
              <a:rPr lang="en-US" dirty="0" smtClean="0"/>
              <a:t>You can recommend changes to:</a:t>
            </a:r>
          </a:p>
          <a:p>
            <a:pPr lvl="1"/>
            <a:r>
              <a:rPr lang="en-US" dirty="0" smtClean="0"/>
              <a:t>Isolation levels</a:t>
            </a:r>
          </a:p>
          <a:p>
            <a:pPr lvl="1"/>
            <a:r>
              <a:rPr lang="en-US" dirty="0" smtClean="0"/>
              <a:t>SQL Server instance settings</a:t>
            </a:r>
          </a:p>
          <a:p>
            <a:pPr lvl="1"/>
            <a:r>
              <a:rPr lang="en-US" dirty="0" smtClean="0"/>
              <a:t>Application patterns</a:t>
            </a:r>
          </a:p>
        </p:txBody>
      </p:sp>
      <p:pic>
        <p:nvPicPr>
          <p:cNvPr id="5" name="Picture 4" descr="Standalone-SQL-Server-Instanc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39838" y="3100689"/>
            <a:ext cx="4014400" cy="5125786"/>
          </a:xfrm>
          <a:prstGeom prst="rect">
            <a:avLst/>
          </a:prstGeom>
        </p:spPr>
      </p:pic>
    </p:spTree>
    <p:extLst>
      <p:ext uri="{BB962C8B-B14F-4D97-AF65-F5344CB8AC3E}">
        <p14:creationId xmlns:p14="http://schemas.microsoft.com/office/powerpoint/2010/main" val="84614566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Transaction log shipping</a:t>
            </a:r>
            <a:endParaRPr lang="en-US" dirty="0"/>
          </a:p>
        </p:txBody>
      </p:sp>
      <p:pic>
        <p:nvPicPr>
          <p:cNvPr id="3" name="Picture 2" descr="Log-Shipping.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5218" y="2159288"/>
            <a:ext cx="13004800" cy="6263994"/>
          </a:xfrm>
          <a:prstGeom prst="rect">
            <a:avLst/>
          </a:prstGeom>
        </p:spPr>
      </p:pic>
    </p:spTree>
    <p:extLst>
      <p:ext uri="{BB962C8B-B14F-4D97-AF65-F5344CB8AC3E}">
        <p14:creationId xmlns:p14="http://schemas.microsoft.com/office/powerpoint/2010/main" val="328122230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a:t>
            </a:r>
            <a:r>
              <a:rPr lang="en-US" dirty="0"/>
              <a:t>m</a:t>
            </a:r>
            <a:r>
              <a:rPr lang="en-US" dirty="0" smtClean="0"/>
              <a:t>irroring</a:t>
            </a:r>
            <a:endParaRPr lang="en-US" dirty="0"/>
          </a:p>
        </p:txBody>
      </p:sp>
      <p:pic>
        <p:nvPicPr>
          <p:cNvPr id="4" name="Picture 3" descr="Database-Mirroring.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4311" y="1942085"/>
            <a:ext cx="11330916" cy="6700543"/>
          </a:xfrm>
          <a:prstGeom prst="rect">
            <a:avLst/>
          </a:prstGeom>
        </p:spPr>
      </p:pic>
    </p:spTree>
    <p:extLst>
      <p:ext uri="{BB962C8B-B14F-4D97-AF65-F5344CB8AC3E}">
        <p14:creationId xmlns:p14="http://schemas.microsoft.com/office/powerpoint/2010/main" val="244221269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Failover cluster</a:t>
            </a:r>
            <a:endParaRPr lang="en-US" dirty="0"/>
          </a:p>
        </p:txBody>
      </p:sp>
      <p:pic>
        <p:nvPicPr>
          <p:cNvPr id="7" name="Picture 6" descr="Failover-Cluster.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60211" y="2994289"/>
            <a:ext cx="10038916" cy="4468496"/>
          </a:xfrm>
          <a:prstGeom prst="rect">
            <a:avLst/>
          </a:prstGeom>
        </p:spPr>
      </p:pic>
      <p:pic>
        <p:nvPicPr>
          <p:cNvPr id="8" name="Picture 7" descr="Failover-Cluster-SQL-Server-Instance-A.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5079" y="2285835"/>
            <a:ext cx="2085604" cy="2679370"/>
          </a:xfrm>
          <a:prstGeom prst="rect">
            <a:avLst/>
          </a:prstGeom>
        </p:spPr>
      </p:pic>
    </p:spTree>
    <p:extLst>
      <p:ext uri="{BB962C8B-B14F-4D97-AF65-F5344CB8AC3E}">
        <p14:creationId xmlns:p14="http://schemas.microsoft.com/office/powerpoint/2010/main" val="1608973158"/>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nt Ozar Unlimited 2014">
  <a:themeElements>
    <a:clrScheme name="SQLintersection">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7884BB"/>
      </a:hlink>
      <a:folHlink>
        <a:srgbClr val="7884BB"/>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CDDCC99D-AD28-4B26-B406-524540E4634F}" vid="{8AB2582F-0DB5-49DF-8E70-8D22A0754348}"/>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Brent Ozar Unlimited 2014.thmx</Template>
  <TotalTime>60</TotalTime>
  <Words>1295</Words>
  <Application>Microsoft Office PowerPoint</Application>
  <PresentationFormat>Custom</PresentationFormat>
  <Paragraphs>243</Paragraphs>
  <Slides>45</Slides>
  <Notes>1</Notes>
  <HiddenSlides>3</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Brent Ozar Unlimited 2014</vt:lpstr>
      <vt:lpstr>Brent Ozar Unlimited</vt:lpstr>
      <vt:lpstr>Reworking Existing Architecture</vt:lpstr>
      <vt:lpstr>We’re going to work in teams</vt:lpstr>
      <vt:lpstr>The teams (and mentors)</vt:lpstr>
      <vt:lpstr>When recommending architecture, consider…</vt:lpstr>
      <vt:lpstr>Hardware</vt:lpstr>
      <vt:lpstr>SQL Server instance and code</vt:lpstr>
      <vt:lpstr>Transaction log shipping</vt:lpstr>
      <vt:lpstr>Database mirroring</vt:lpstr>
      <vt:lpstr>Failover cluster</vt:lpstr>
      <vt:lpstr>AlwaysOn availability group </vt:lpstr>
      <vt:lpstr>AlwaysOn failover cluster instance + availability group replica</vt:lpstr>
      <vt:lpstr>SQL Server transactional replication</vt:lpstr>
      <vt:lpstr>Virtualized SQL Server instances</vt:lpstr>
      <vt:lpstr>People</vt:lpstr>
      <vt:lpstr>Team 1 Sad scale-up SQL Server</vt:lpstr>
      <vt:lpstr>Scale up SQL Server</vt:lpstr>
      <vt:lpstr>Team 1 RPO/RTO</vt:lpstr>
      <vt:lpstr>SQL Server 2008R2 SP3, Enterprise Edition</vt:lpstr>
      <vt:lpstr>Here’s the problem…</vt:lpstr>
      <vt:lpstr>Answer three questions</vt:lpstr>
      <vt:lpstr>Team 2 Scale out pains</vt:lpstr>
      <vt:lpstr>Scale out SQL Server</vt:lpstr>
      <vt:lpstr>Team 2 RPO/RTO</vt:lpstr>
      <vt:lpstr>SQL Server 2012 RTM, Standard Edition</vt:lpstr>
      <vt:lpstr>Here’s the problem…</vt:lpstr>
      <vt:lpstr>Answer three questions</vt:lpstr>
      <vt:lpstr>Team 3: “Our Availability Group is bringing us down. Literally.”</vt:lpstr>
      <vt:lpstr>Availability group</vt:lpstr>
      <vt:lpstr>Team 3 RPO/RTO</vt:lpstr>
      <vt:lpstr>SQL Server 2012 RTM, Enterprise Edition</vt:lpstr>
      <vt:lpstr>Everyone’s unhappy</vt:lpstr>
      <vt:lpstr>Answer three questions</vt:lpstr>
      <vt:lpstr>Time to work!</vt:lpstr>
      <vt:lpstr>Possible solutions</vt:lpstr>
      <vt:lpstr>Team 1 Scale-up sadness</vt:lpstr>
      <vt:lpstr>What did you recommend?</vt:lpstr>
      <vt:lpstr>My take on the situation</vt:lpstr>
      <vt:lpstr>Team 2 Scale-out pains</vt:lpstr>
      <vt:lpstr>How did you approach this problem?</vt:lpstr>
      <vt:lpstr>Sneak up on it</vt:lpstr>
      <vt:lpstr>Team 3 Availability group not-so-available</vt:lpstr>
      <vt:lpstr>Can this AG be saved?</vt:lpstr>
      <vt:lpstr>My thoughts</vt:lpstr>
      <vt:lpstr>The real world is full of hard choices</vt:lpstr>
      <vt:lpstr>It’s not only about technology</vt:lpstr>
    </vt:vector>
  </TitlesOfParts>
  <Company>Brent Ozar Unlimited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Architecture</dc:title>
  <dc:creator>Brent Ozar</dc:creator>
  <cp:lastModifiedBy>Kimberly L. Tripp</cp:lastModifiedBy>
  <cp:revision>14</cp:revision>
  <cp:lastPrinted>2014-10-30T00:47:38Z</cp:lastPrinted>
  <dcterms:created xsi:type="dcterms:W3CDTF">2014-09-03T19:43:04Z</dcterms:created>
  <dcterms:modified xsi:type="dcterms:W3CDTF">2014-10-30T00:47:39Z</dcterms:modified>
</cp:coreProperties>
</file>