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4"/>
    <p:sldMasterId id="2147483739" r:id="rId5"/>
  </p:sldMasterIdLst>
  <p:notesMasterIdLst>
    <p:notesMasterId r:id="rId15"/>
  </p:notesMasterIdLst>
  <p:handoutMasterIdLst>
    <p:handoutMasterId r:id="rId16"/>
  </p:handoutMasterIdLst>
  <p:sldIdLst>
    <p:sldId id="381" r:id="rId6"/>
    <p:sldId id="385" r:id="rId7"/>
    <p:sldId id="382" r:id="rId8"/>
    <p:sldId id="383" r:id="rId9"/>
    <p:sldId id="386" r:id="rId10"/>
    <p:sldId id="389" r:id="rId11"/>
    <p:sldId id="387" r:id="rId12"/>
    <p:sldId id="388" r:id="rId13"/>
    <p:sldId id="384" r:id="rId1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381"/>
            <p14:sldId id="385"/>
            <p14:sldId id="382"/>
            <p14:sldId id="383"/>
            <p14:sldId id="386"/>
            <p14:sldId id="389"/>
            <p14:sldId id="387"/>
            <p14:sldId id="388"/>
            <p14:sldId id="38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Kehayias" initials="JM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F8B19"/>
    <a:srgbClr val="5EA113"/>
    <a:srgbClr val="008000"/>
    <a:srgbClr val="808080"/>
    <a:srgbClr val="FF7C80"/>
    <a:srgbClr val="CC3300"/>
    <a:srgbClr val="FF9119"/>
    <a:srgbClr val="FF9121"/>
    <a:srgbClr val="A4D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587" autoAdjust="0"/>
    <p:restoredTop sz="86964" autoAdjust="0"/>
  </p:normalViewPr>
  <p:slideViewPr>
    <p:cSldViewPr>
      <p:cViewPr varScale="1">
        <p:scale>
          <a:sx n="116" d="100"/>
          <a:sy n="116" d="100"/>
        </p:scale>
        <p:origin x="-14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624" y="232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FAA13-3E1B-4A40-BCE0-2A4101C91A56}" type="datetimeFigureOut">
              <a:rPr lang="en-US" smtClean="0"/>
              <a:pPr/>
              <a:t>12/12/2014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B382-5E20-4D88-A964-1D6629C87B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47C584BF-6945-4E60-B2A7-1638FF8EA8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 this is Jonathan Kehayias from SQLskills.com and I'm recording this SQL Server Change Data Capture course for Pluralsight. This is Module</a:t>
            </a:r>
            <a:r>
              <a:rPr lang="en-US" baseline="0" dirty="0" smtClean="0"/>
              <a:t> 1 - Introduction.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44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4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405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525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67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Optional Layout</a:t>
            </a:r>
            <a:br>
              <a:rPr lang="en-US" sz="1200" dirty="0" smtClean="0"/>
            </a:br>
            <a:r>
              <a:rPr lang="en-US" sz="1200" dirty="0" smtClean="0"/>
              <a:t>To</a:t>
            </a:r>
            <a:r>
              <a:rPr lang="en-US" sz="1200" baseline="0" dirty="0" smtClean="0"/>
              <a:t> be used in the event you want to reference cited sources from your video.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support_title-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2" r="37180"/>
          <a:stretch/>
        </p:blipFill>
        <p:spPr>
          <a:xfrm flipH="1">
            <a:off x="2106140" y="-457200"/>
            <a:ext cx="7037860" cy="41203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65265" y="3299813"/>
            <a:ext cx="8412481" cy="1755373"/>
          </a:xfrm>
        </p:spPr>
        <p:txBody>
          <a:bodyPr anchor="t"/>
          <a:lstStyle>
            <a:lvl1pPr marL="0" indent="0" algn="l">
              <a:defRPr sz="3600" b="0">
                <a:solidFill>
                  <a:sysClr val="windowText" lastClr="000000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74" y="2836052"/>
            <a:ext cx="774603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2113" y="1414129"/>
            <a:ext cx="6974957" cy="2987749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0" kern="1200" cap="none" spc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59" y="410099"/>
            <a:ext cx="162602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“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85578" y="2838877"/>
            <a:ext cx="169791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”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508743" y="4879966"/>
            <a:ext cx="4721337" cy="595312"/>
          </a:xfrm>
        </p:spPr>
        <p:txBody>
          <a:bodyPr>
            <a:noAutofit/>
          </a:bodyPr>
          <a:lstStyle>
            <a:lvl1pPr algn="r">
              <a:buClr>
                <a:schemeClr val="accent6"/>
              </a:buClr>
              <a:buFont typeface="Tahoma" pitchFamily="34" charset="0"/>
              <a:buChar char="—"/>
              <a:defRPr sz="2400" baseline="0">
                <a:solidFill>
                  <a:schemeClr val="accent6"/>
                </a:solidFill>
              </a:defRPr>
            </a:lvl1pPr>
            <a:lvl2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Who Said It</a:t>
            </a:r>
          </a:p>
        </p:txBody>
      </p:sp>
    </p:spTree>
    <p:extLst>
      <p:ext uri="{BB962C8B-B14F-4D97-AF65-F5344CB8AC3E}">
        <p14:creationId xmlns:p14="http://schemas.microsoft.com/office/powerpoint/2010/main" val="231836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in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07621" y="2049185"/>
            <a:ext cx="5927725" cy="442913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lang="en-US" sz="2800" b="1" kern="1200" baseline="0" dirty="0">
                <a:solidFill>
                  <a:schemeClr val="tx1"/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Word to Define – 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738297" y="2562731"/>
            <a:ext cx="5697483" cy="1868487"/>
          </a:xfrm>
        </p:spPr>
        <p:txBody>
          <a:bodyPr>
            <a:noAutofit/>
          </a:bodyPr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lang="en-US" sz="2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Definition.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7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rgbClr val="FFFFCC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406482" y="3488241"/>
            <a:ext cx="850392" cy="859921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 dirty="0" smtClean="0"/>
              <a:t>Click to add author Headshot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b="20037"/>
          <a:stretch/>
        </p:blipFill>
        <p:spPr>
          <a:xfrm>
            <a:off x="0" y="4172361"/>
            <a:ext cx="7899401" cy="2685639"/>
          </a:xfrm>
          <a:prstGeom prst="rect">
            <a:avLst/>
          </a:prstGeom>
        </p:spPr>
      </p:pic>
      <p:sp>
        <p:nvSpPr>
          <p:cNvPr id="32780" name="Title 3277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-1041991" y="10633"/>
            <a:ext cx="10419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</a:t>
            </a:r>
            <a:r>
              <a:rPr lang="en-US" sz="1200" baseline="0" dirty="0" smtClean="0"/>
              <a:t> slide to be used at the start of a module.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 +</a:t>
            </a:r>
            <a:r>
              <a:rPr lang="en-US" sz="1200" baseline="0" dirty="0" smtClean="0"/>
              <a:t> Bullet List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grpSp>
        <p:nvGrpSpPr>
          <p:cNvPr id="3" name="Group 2"/>
          <p:cNvGrpSpPr/>
          <p:nvPr/>
        </p:nvGrpSpPr>
        <p:grpSpPr>
          <a:xfrm>
            <a:off x="7304692" y="5794745"/>
            <a:ext cx="1839308" cy="1118627"/>
            <a:chOff x="7304692" y="5794745"/>
            <a:chExt cx="1839308" cy="1118627"/>
          </a:xfrm>
          <a:solidFill>
            <a:schemeClr val="bg1"/>
          </a:solidFill>
        </p:grpSpPr>
        <p:pic>
          <p:nvPicPr>
            <p:cNvPr id="1026" name="Picture 2" descr="C:\Users\hackmann\Dropbox\Pluralsight Author Kit\camtasia\WatermarkLogo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4692" y="5794745"/>
              <a:ext cx="1839307" cy="106325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  <a:prstDash val="sysDot"/>
            </a:ln>
            <a:extLst/>
          </p:spPr>
        </p:pic>
        <p:sp>
          <p:nvSpPr>
            <p:cNvPr id="2" name="TextBox 1"/>
            <p:cNvSpPr txBox="1"/>
            <p:nvPr userDrawn="1"/>
          </p:nvSpPr>
          <p:spPr bwMode="auto">
            <a:xfrm>
              <a:off x="7315200" y="5805376"/>
              <a:ext cx="1828800" cy="110799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50" b="1" dirty="0" smtClean="0">
                  <a:solidFill>
                    <a:srgbClr val="FF0000"/>
                  </a:solidFill>
                </a:rPr>
                <a:t>D</a:t>
              </a:r>
              <a:r>
                <a:rPr lang="en-US" sz="1250" b="1" baseline="0" dirty="0" smtClean="0">
                  <a:solidFill>
                    <a:srgbClr val="FF0000"/>
                  </a:solidFill>
                </a:rPr>
                <a:t>o Not Place Anything in This Space</a:t>
              </a:r>
            </a:p>
            <a:p>
              <a:r>
                <a:rPr lang="en-US" sz="1050" baseline="0" dirty="0" smtClean="0"/>
                <a:t>(Add watermark during editing)</a:t>
              </a:r>
            </a:p>
            <a:p>
              <a:r>
                <a:rPr lang="en-US" sz="1000" baseline="0" dirty="0" smtClean="0"/>
                <a:t>Note:  Warning will not appear during Slide Show view.</a:t>
              </a: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9144000" y="5699051"/>
            <a:ext cx="219030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To remove this warning from the template:</a:t>
            </a:r>
            <a:endParaRPr lang="en-US" sz="1000" dirty="0" smtClean="0"/>
          </a:p>
          <a:p>
            <a:pPr marL="228600" indent="-228600">
              <a:buAutoNum type="arabicPeriod"/>
            </a:pPr>
            <a:r>
              <a:rPr lang="en-US" sz="1000" dirty="0" smtClean="0"/>
              <a:t>View</a:t>
            </a:r>
            <a:r>
              <a:rPr lang="en-US" sz="1000" dirty="0" smtClean="0">
                <a:sym typeface="Wingdings" panose="05000000000000000000" pitchFamily="2" charset="2"/>
              </a:rPr>
              <a:t> Slide Master</a:t>
            </a:r>
          </a:p>
          <a:p>
            <a:pPr marL="228600" indent="-228600">
              <a:buAutoNum type="arabicPeriod"/>
            </a:pPr>
            <a:r>
              <a:rPr lang="en-US" sz="1000" dirty="0" smtClean="0">
                <a:sym typeface="Wingdings" panose="05000000000000000000" pitchFamily="2" charset="2"/>
              </a:rPr>
              <a:t>Select topmost slide in slides pane</a:t>
            </a:r>
            <a:r>
              <a:rPr lang="en-US" sz="1000" baseline="0" dirty="0" smtClean="0">
                <a:sym typeface="Wingdings" panose="05000000000000000000" pitchFamily="2" charset="2"/>
              </a:rPr>
              <a:t> (Slide Master).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Select the logo to the left and this text box.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Press Delete.</a:t>
            </a: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ts val="18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qlskills.com/blogs/jonath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onathan Jonathan Kehayia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5481" r="17898" b="38270"/>
          <a:stretch/>
        </p:blipFill>
        <p:spPr bwMode="auto">
          <a:xfrm>
            <a:off x="7391400" y="3483864"/>
            <a:ext cx="86868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Performance Tuning and Optimization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667000"/>
            <a:ext cx="6400800" cy="6096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482194" y="3465675"/>
            <a:ext cx="48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Jonathan Kehayias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  <a:hlinkClick r:id="rId4"/>
              </a:rPr>
              <a:t>http://www.SQLskills.com/blogs/jonathan/</a:t>
            </a:r>
            <a:r>
              <a:rPr lang="en-US" dirty="0" smtClean="0">
                <a:latin typeface="+mj-lt"/>
              </a:rPr>
              <a:t> 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</a:rPr>
              <a:t>Jonathan@SQLskills.com</a:t>
            </a:r>
          </a:p>
          <a:p>
            <a:pPr algn="r"/>
            <a:endParaRPr lang="en-US" sz="1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698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default configuration of CDC is designed to meet most application performance requirements </a:t>
            </a:r>
          </a:p>
          <a:p>
            <a:r>
              <a:rPr lang="en-US" dirty="0" smtClean="0"/>
              <a:t>Tuning the performance of CDC may involve changing the source database design, tuning capture job configuration options, or modifying the capture instance configuration in some scenarios</a:t>
            </a:r>
            <a:endParaRPr lang="en-US" dirty="0"/>
          </a:p>
          <a:p>
            <a:r>
              <a:rPr lang="en-US" dirty="0" smtClean="0"/>
              <a:t>In this module we’ll look at:</a:t>
            </a:r>
          </a:p>
          <a:p>
            <a:pPr lvl="1"/>
            <a:r>
              <a:rPr lang="en-US" dirty="0" smtClean="0"/>
              <a:t>Storage and filegroup considerations</a:t>
            </a:r>
          </a:p>
          <a:p>
            <a:pPr lvl="1"/>
            <a:r>
              <a:rPr lang="en-US" dirty="0" smtClean="0"/>
              <a:t>Capture job configuration options</a:t>
            </a:r>
          </a:p>
          <a:p>
            <a:pPr lvl="1"/>
            <a:r>
              <a:rPr lang="en-US" dirty="0" smtClean="0"/>
              <a:t>Latency considerations</a:t>
            </a:r>
          </a:p>
          <a:p>
            <a:pPr lvl="1"/>
            <a:r>
              <a:rPr lang="en-US" dirty="0" smtClean="0"/>
              <a:t>Trigger considerations</a:t>
            </a:r>
          </a:p>
          <a:p>
            <a:pPr lvl="1"/>
            <a:r>
              <a:rPr lang="en-US" dirty="0" smtClean="0"/>
              <a:t>Net changes vs. all changes</a:t>
            </a:r>
          </a:p>
          <a:p>
            <a:pPr lvl="1"/>
            <a:r>
              <a:rPr lang="en-US" dirty="0" smtClean="0"/>
              <a:t>Limiting capture columns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33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smtClean="0"/>
              <a:t>Storage and Filegroup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 Server database defaults create a single PRIMARY filegroup that is used as the default filegroup for all objects created in the database</a:t>
            </a:r>
          </a:p>
          <a:p>
            <a:r>
              <a:rPr lang="en-US" smtClean="0"/>
              <a:t>Change Data Capture will create all CDC objects in the default filegroup for the database unless the @filegroup_name parameter is specified for sp_cdc_enable_table</a:t>
            </a:r>
          </a:p>
          <a:p>
            <a:r>
              <a:rPr lang="en-US" smtClean="0"/>
              <a:t>Creating change tables in a separate filegroup dedicated to CDC objects only allows for isolation of I/O workload</a:t>
            </a:r>
          </a:p>
          <a:p>
            <a:r>
              <a:rPr lang="en-US" smtClean="0"/>
              <a:t>Use RAID 1+0 whenever possible for the CDC filegroup storage for best performance due to the heavy write workload for change tables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15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Agent Job Configuration Options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CDC Agent jobs configuration can be determined and/or modified using the stored procedure sys.sp_cdc_change_job and specifying the appropriate job type</a:t>
            </a:r>
          </a:p>
          <a:p>
            <a:r>
              <a:rPr lang="en-US" smtClean="0"/>
              <a:t>‘capture’ job type parameters</a:t>
            </a:r>
          </a:p>
          <a:p>
            <a:pPr lvl="1"/>
            <a:r>
              <a:rPr lang="en-US" smtClean="0"/>
              <a:t>@maxtrans – maximum number of transactions to process in a single scan</a:t>
            </a:r>
          </a:p>
          <a:p>
            <a:pPr lvl="1"/>
            <a:r>
              <a:rPr lang="en-US" smtClean="0"/>
              <a:t>@maxscans – maximum number of scan cycles to process rows from the log</a:t>
            </a:r>
          </a:p>
          <a:p>
            <a:pPr lvl="1"/>
            <a:r>
              <a:rPr lang="en-US" smtClean="0"/>
              <a:t>@continuous – indicates whether the job runs continuously or exits after the maximum scan cycles configured for @maxscans</a:t>
            </a:r>
          </a:p>
          <a:p>
            <a:pPr lvl="1"/>
            <a:r>
              <a:rPr lang="en-US" smtClean="0"/>
              <a:t>@pollinginterval – the number of seconds between log cycle scans</a:t>
            </a:r>
          </a:p>
          <a:p>
            <a:r>
              <a:rPr lang="en-US" smtClean="0"/>
              <a:t>‘cleanup’ job type parameters</a:t>
            </a:r>
          </a:p>
          <a:p>
            <a:pPr lvl="1"/>
            <a:r>
              <a:rPr lang="en-US" smtClean="0"/>
              <a:t>@retention – number of minutes to retain data in change tables (default 3 days, maximum 100 years)</a:t>
            </a:r>
          </a:p>
          <a:p>
            <a:pPr lvl="1"/>
            <a:r>
              <a:rPr lang="en-US" smtClean="0"/>
              <a:t>@threshold – maximum number of entries that can be </a:t>
            </a:r>
            <a:br>
              <a:rPr lang="en-US" smtClean="0"/>
            </a:br>
            <a:r>
              <a:rPr lang="en-US" smtClean="0"/>
              <a:t>deleted using a single statement on cleanup (default 5000)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6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Latency Considerations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CDC latency is defined as the difference </a:t>
            </a:r>
            <a:r>
              <a:rPr lang="en-US" dirty="0"/>
              <a:t>between the time when the original transaction happened in the database and the time the change record appears in the change </a:t>
            </a:r>
            <a:r>
              <a:rPr lang="en-US" dirty="0" smtClean="0"/>
              <a:t>table for the capture instance</a:t>
            </a:r>
          </a:p>
          <a:p>
            <a:pPr lvl="1"/>
            <a:r>
              <a:rPr lang="en-US" dirty="0" smtClean="0"/>
              <a:t>The current latency in seconds can be identified using the latency column of the </a:t>
            </a:r>
            <a:r>
              <a:rPr lang="en-US" dirty="0" err="1" smtClean="0"/>
              <a:t>sys.dm_cdc_log_scan_sessions</a:t>
            </a:r>
            <a:r>
              <a:rPr lang="en-US" dirty="0" smtClean="0"/>
              <a:t> DMV</a:t>
            </a:r>
          </a:p>
          <a:p>
            <a:r>
              <a:rPr lang="en-US" dirty="0"/>
              <a:t>The default configuration of the CDC log reader allows a maximum of 5000 transactions to be captured every 5 seconds </a:t>
            </a:r>
            <a:endParaRPr lang="en-US" dirty="0" smtClean="0"/>
          </a:p>
          <a:p>
            <a:r>
              <a:rPr lang="en-US" dirty="0" smtClean="0"/>
              <a:t>Capture latency performance can be tuned by modifying one of the following parameters of the capture job using </a:t>
            </a:r>
            <a:r>
              <a:rPr lang="en-US" dirty="0" err="1" smtClean="0"/>
              <a:t>sys.sp_cdc_change_job</a:t>
            </a:r>
            <a:endParaRPr lang="en-US" dirty="0" smtClean="0"/>
          </a:p>
          <a:p>
            <a:pPr lvl="1"/>
            <a:r>
              <a:rPr lang="en-US" dirty="0"/>
              <a:t>Increase the number of transactions per scan by increasing </a:t>
            </a:r>
            <a:r>
              <a:rPr lang="en-US" dirty="0" smtClean="0"/>
              <a:t>@</a:t>
            </a:r>
            <a:r>
              <a:rPr lang="en-US" dirty="0" err="1" smtClean="0"/>
              <a:t>maxtrans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Increase the number of scans before a pause by increasing </a:t>
            </a:r>
            <a:r>
              <a:rPr lang="en-US" dirty="0" smtClean="0"/>
              <a:t>@</a:t>
            </a:r>
            <a:r>
              <a:rPr lang="en-US" dirty="0" err="1" smtClean="0"/>
              <a:t>maxscans</a:t>
            </a:r>
            <a:endParaRPr lang="en-US" dirty="0"/>
          </a:p>
          <a:p>
            <a:pPr lvl="1"/>
            <a:r>
              <a:rPr lang="en-US" dirty="0"/>
              <a:t>Decrease the pause between scanning cycles by decreasing </a:t>
            </a:r>
            <a:r>
              <a:rPr lang="en-US" dirty="0" smtClean="0"/>
              <a:t>@</a:t>
            </a:r>
            <a:r>
              <a:rPr lang="en-US" dirty="0" err="1" smtClean="0"/>
              <a:t>pollinginterval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514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 Considerations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Triggers on source tables can have a significant impact to CDC performance, capture table sizes and transaction log overhead</a:t>
            </a:r>
          </a:p>
          <a:p>
            <a:r>
              <a:rPr lang="en-US" dirty="0"/>
              <a:t>Wherever possible, modify application logic, stored procedures, or the table design to use a default constraint on a column to set column values instead of relying on triggers</a:t>
            </a:r>
          </a:p>
          <a:p>
            <a:r>
              <a:rPr lang="en-US" dirty="0" smtClean="0"/>
              <a:t>Consolidate/remove triggers that modify a row multiple times in a single transaction (e.g. INSERT/UPDATE triggers that set </a:t>
            </a:r>
            <a:r>
              <a:rPr lang="en-US" dirty="0" err="1" smtClean="0"/>
              <a:t>LastModifiedTime</a:t>
            </a:r>
            <a:r>
              <a:rPr lang="en-US" dirty="0" smtClean="0"/>
              <a:t> column to </a:t>
            </a:r>
            <a:r>
              <a:rPr lang="en-US" dirty="0" err="1" smtClean="0"/>
              <a:t>GETDATE</a:t>
            </a:r>
            <a:r>
              <a:rPr lang="en-US" dirty="0" smtClean="0"/>
              <a:t> (), etc.)</a:t>
            </a:r>
          </a:p>
          <a:p>
            <a:pPr lvl="1"/>
            <a:r>
              <a:rPr lang="en-US" dirty="0" smtClean="0"/>
              <a:t>Each modification will increase the number of log records being generated, and the number of change rows being written to the change table</a:t>
            </a:r>
          </a:p>
          <a:p>
            <a:pPr lvl="1"/>
            <a:r>
              <a:rPr lang="en-US" dirty="0" smtClean="0"/>
              <a:t>A trigger that updates a row will result in two change rows per update to the row, one Before update row and one After update row</a:t>
            </a:r>
          </a:p>
        </p:txBody>
      </p:sp>
    </p:spTree>
    <p:extLst>
      <p:ext uri="{BB962C8B-B14F-4D97-AF65-F5344CB8AC3E}">
        <p14:creationId xmlns:p14="http://schemas.microsoft.com/office/powerpoint/2010/main" val="363637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Net-Changes vs. All Changes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</a:t>
            </a:r>
            <a:r>
              <a:rPr lang="en-US" dirty="0" smtClean="0"/>
              <a:t>@</a:t>
            </a:r>
            <a:r>
              <a:rPr lang="en-US" dirty="0" err="1" smtClean="0"/>
              <a:t>supports_net_changes</a:t>
            </a:r>
            <a:r>
              <a:rPr lang="en-US" dirty="0" smtClean="0"/>
              <a:t> </a:t>
            </a:r>
            <a:r>
              <a:rPr lang="en-US" dirty="0"/>
              <a:t>is set to </a:t>
            </a:r>
            <a:r>
              <a:rPr lang="en-US" dirty="0" smtClean="0"/>
              <a:t>1 for </a:t>
            </a:r>
            <a:r>
              <a:rPr lang="en-US" dirty="0" err="1" smtClean="0"/>
              <a:t>sp_cdc_enable_table</a:t>
            </a:r>
            <a:r>
              <a:rPr lang="en-US" dirty="0" smtClean="0"/>
              <a:t>, </a:t>
            </a:r>
            <a:r>
              <a:rPr lang="en-US" dirty="0"/>
              <a:t>an additional </a:t>
            </a:r>
            <a:r>
              <a:rPr lang="en-US" dirty="0" err="1"/>
              <a:t>nonclustered</a:t>
            </a:r>
            <a:r>
              <a:rPr lang="en-US" dirty="0"/>
              <a:t> index </a:t>
            </a:r>
            <a:r>
              <a:rPr lang="en-US" dirty="0" smtClean="0"/>
              <a:t>is created for the </a:t>
            </a:r>
            <a:r>
              <a:rPr lang="en-US" dirty="0"/>
              <a:t>change table </a:t>
            </a:r>
            <a:r>
              <a:rPr lang="en-US" dirty="0" smtClean="0"/>
              <a:t>to improve performance of the net changes function</a:t>
            </a:r>
          </a:p>
          <a:p>
            <a:pPr lvl="1"/>
            <a:r>
              <a:rPr lang="en-US" dirty="0" smtClean="0"/>
              <a:t>The additional index must be maintained and increases the transaction log records generated when writing changes to the change table</a:t>
            </a:r>
          </a:p>
          <a:p>
            <a:r>
              <a:rPr lang="en-US" dirty="0" smtClean="0"/>
              <a:t>Enabling </a:t>
            </a:r>
            <a:r>
              <a:rPr lang="en-US" dirty="0"/>
              <a:t>net changes can have negative impact on change data capture </a:t>
            </a:r>
            <a:r>
              <a:rPr lang="en-US" dirty="0" smtClean="0"/>
              <a:t>performance and capture latency </a:t>
            </a:r>
          </a:p>
          <a:p>
            <a:pPr lvl="1"/>
            <a:r>
              <a:rPr lang="en-US" dirty="0" smtClean="0"/>
              <a:t>If you need net change support and latency exceeds requirements for the workload, consider disabling net change support and implementing net changes in a staging database during change row processing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3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Limiting Capture Columns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 default CDC captures all of the table columns for the change tables</a:t>
            </a:r>
          </a:p>
          <a:p>
            <a:r>
              <a:rPr lang="en-US" dirty="0" smtClean="0"/>
              <a:t>For scenarios where only a subset of columns may be required, specifying the @</a:t>
            </a:r>
            <a:r>
              <a:rPr lang="en-US" dirty="0" err="1" smtClean="0"/>
              <a:t>captured_column_list</a:t>
            </a:r>
            <a:r>
              <a:rPr lang="en-US" dirty="0" smtClean="0"/>
              <a:t> parameter for </a:t>
            </a:r>
            <a:r>
              <a:rPr lang="en-US" dirty="0" err="1" smtClean="0"/>
              <a:t>sp_cdc_enable_table</a:t>
            </a:r>
            <a:r>
              <a:rPr lang="en-US" dirty="0" smtClean="0"/>
              <a:t> can provide performance benefits</a:t>
            </a:r>
          </a:p>
          <a:p>
            <a:pPr lvl="1"/>
            <a:r>
              <a:rPr lang="en-US" dirty="0" smtClean="0"/>
              <a:t>Reduced log generation for inserts into the change table </a:t>
            </a:r>
          </a:p>
          <a:p>
            <a:pPr lvl="1"/>
            <a:r>
              <a:rPr lang="en-US" dirty="0" smtClean="0"/>
              <a:t>Reduced I/O during change row processing </a:t>
            </a:r>
          </a:p>
          <a:p>
            <a:r>
              <a:rPr lang="en-US" dirty="0" smtClean="0"/>
              <a:t>For scenarios where changes require querying the source system to JOIN multiple tables as a part of identifying the real “net change” of the data modification, consider tracking only the primary keys to keep CDC as lightweight as 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9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r>
              <a:rPr lang="en-US" dirty="0" smtClean="0"/>
              <a:t>When the </a:t>
            </a:r>
            <a:r>
              <a:rPr lang="en-US" dirty="0"/>
              <a:t>default configuration of CDC </a:t>
            </a:r>
            <a:r>
              <a:rPr lang="en-US" dirty="0" smtClean="0"/>
              <a:t>doesn’t meet latency requirements, tuning the performance may involve:</a:t>
            </a:r>
          </a:p>
          <a:p>
            <a:pPr lvl="1"/>
            <a:r>
              <a:rPr lang="en-US" dirty="0" smtClean="0"/>
              <a:t>Changing capture job configuration options</a:t>
            </a:r>
          </a:p>
          <a:p>
            <a:pPr lvl="1"/>
            <a:r>
              <a:rPr lang="en-US" dirty="0" smtClean="0"/>
              <a:t>Removing/consolidating triggers or changing database design to implement default constraints to prevent subsequent updates to rows</a:t>
            </a:r>
          </a:p>
          <a:p>
            <a:pPr lvl="1"/>
            <a:r>
              <a:rPr lang="en-US" dirty="0" smtClean="0"/>
              <a:t>Modifying the capture instance to only capture required columns</a:t>
            </a:r>
            <a:endParaRPr lang="en-US" dirty="0"/>
          </a:p>
          <a:p>
            <a:r>
              <a:rPr lang="en-US" dirty="0" smtClean="0"/>
              <a:t>The I/O requirements for the CDC filegroup should be considered in the RAID configuration to minimize write latency to minimize performance degradation under load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the next module, we’ll take a look at:</a:t>
            </a:r>
          </a:p>
          <a:p>
            <a:pPr lvl="1"/>
            <a:r>
              <a:rPr lang="en-US" dirty="0" smtClean="0"/>
              <a:t>SQL Server 2012 SSIS components</a:t>
            </a:r>
          </a:p>
        </p:txBody>
      </p:sp>
    </p:spTree>
    <p:extLst>
      <p:ext uri="{BB962C8B-B14F-4D97-AF65-F5344CB8AC3E}">
        <p14:creationId xmlns:p14="http://schemas.microsoft.com/office/powerpoint/2010/main" val="284836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ythsMethod1 - Copy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pphire">
      <a:majorFont>
        <a:latin typeface="Myriad Pro"/>
        <a:ea typeface=""/>
        <a:cs typeface=""/>
      </a:majorFont>
      <a:minorFont>
        <a:latin typeface="Myriad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ho-what-when">
  <a:themeElements>
    <a:clrScheme name="Pluralsight">
      <a:dk1>
        <a:srgbClr val="000000"/>
      </a:dk1>
      <a:lt1>
        <a:srgbClr val="FFFFFF"/>
      </a:lt1>
      <a:dk2>
        <a:srgbClr val="002060"/>
      </a:dk2>
      <a:lt2>
        <a:srgbClr val="E6E7E8"/>
      </a:lt2>
      <a:accent1>
        <a:srgbClr val="ED652E"/>
      </a:accent1>
      <a:accent2>
        <a:srgbClr val="97C741"/>
      </a:accent2>
      <a:accent3>
        <a:srgbClr val="63AEB8"/>
      </a:accent3>
      <a:accent4>
        <a:srgbClr val="C163A2"/>
      </a:accent4>
      <a:accent5>
        <a:srgbClr val="BFBFBF"/>
      </a:accent5>
      <a:accent6>
        <a:srgbClr val="808285"/>
      </a:accent6>
      <a:hlink>
        <a:srgbClr val="4F81BD"/>
      </a:hlink>
      <a:folHlink>
        <a:srgbClr val="C163A2"/>
      </a:folHlink>
    </a:clrScheme>
    <a:fontScheme name="Pluralsight">
      <a:majorFont>
        <a:latin typeface="Myriad Pro Black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solidFill>
          <a:srgbClr val="ED652E"/>
        </a:solidFill>
        <a:ln w="9525" algn="ctr">
          <a:noFill/>
          <a:miter lim="800000"/>
          <a:headEnd/>
          <a:tailEnd/>
        </a:ln>
        <a:effectLst/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>
        <a:spAutoFit/>
      </a:bodyPr>
      <a:lstStyle>
        <a:defPPr>
          <a:defRPr sz="1800" dirty="0" err="1" smtClean="0"/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D498799-B0FC-4B7A-8396-BFC34D80599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MythsMethod1 - Copy</Template>
  <TotalTime>73961</TotalTime>
  <Words>866</Words>
  <Application>Microsoft Office PowerPoint</Application>
  <PresentationFormat>On-screen Show (4:3)</PresentationFormat>
  <Paragraphs>69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MythsMethod1 - Copy</vt:lpstr>
      <vt:lpstr>who-what-when</vt:lpstr>
      <vt:lpstr>Performance Tuning and Optimization</vt:lpstr>
      <vt:lpstr>Introduction</vt:lpstr>
      <vt:lpstr>Storage and Filegroup Considerations</vt:lpstr>
      <vt:lpstr>Agent Job Configuration Options</vt:lpstr>
      <vt:lpstr>Latency Considerations</vt:lpstr>
      <vt:lpstr>Trigger Considerations</vt:lpstr>
      <vt:lpstr>Net-Changes vs. All Changes</vt:lpstr>
      <vt:lpstr>Limiting Capture Columns</vt:lpstr>
      <vt:lpstr>Summary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subject>From raw Ajax to ASP.NET</dc:subject>
  <dc:creator>paul</dc:creator>
  <cp:lastModifiedBy>Jonathan Kehayias</cp:lastModifiedBy>
  <cp:revision>233</cp:revision>
  <dcterms:created xsi:type="dcterms:W3CDTF">2012-05-24T15:46:08Z</dcterms:created>
  <dcterms:modified xsi:type="dcterms:W3CDTF">2014-12-30T07:38:57Z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