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4"/>
    <p:sldMasterId id="2147483739" r:id="rId5"/>
  </p:sldMasterIdLst>
  <p:notesMasterIdLst>
    <p:notesMasterId r:id="rId17"/>
  </p:notesMasterIdLst>
  <p:handoutMasterIdLst>
    <p:handoutMasterId r:id="rId18"/>
  </p:handoutMasterIdLst>
  <p:sldIdLst>
    <p:sldId id="381" r:id="rId6"/>
    <p:sldId id="388" r:id="rId7"/>
    <p:sldId id="382" r:id="rId8"/>
    <p:sldId id="389" r:id="rId9"/>
    <p:sldId id="383" r:id="rId10"/>
    <p:sldId id="390" r:id="rId11"/>
    <p:sldId id="391" r:id="rId12"/>
    <p:sldId id="392" r:id="rId13"/>
    <p:sldId id="384" r:id="rId14"/>
    <p:sldId id="385" r:id="rId15"/>
    <p:sldId id="387" r:id="rId16"/>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mn-cs"/>
      </a:defRPr>
    </a:lvl1pPr>
    <a:lvl2pPr marL="457200" algn="l" rtl="0" eaLnBrk="0" fontAlgn="base" hangingPunct="0">
      <a:spcBef>
        <a:spcPct val="0"/>
      </a:spcBef>
      <a:spcAft>
        <a:spcPct val="0"/>
      </a:spcAft>
      <a:defRPr kern="1200">
        <a:solidFill>
          <a:schemeClr val="tx1"/>
        </a:solidFill>
        <a:latin typeface="Arial" pitchFamily="34" charset="0"/>
        <a:ea typeface="+mn-ea"/>
        <a:cs typeface="+mn-cs"/>
      </a:defRPr>
    </a:lvl2pPr>
    <a:lvl3pPr marL="914400" algn="l" rtl="0" eaLnBrk="0" fontAlgn="base" hangingPunct="0">
      <a:spcBef>
        <a:spcPct val="0"/>
      </a:spcBef>
      <a:spcAft>
        <a:spcPct val="0"/>
      </a:spcAft>
      <a:defRPr kern="1200">
        <a:solidFill>
          <a:schemeClr val="tx1"/>
        </a:solidFill>
        <a:latin typeface="Arial"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521415D9-36F7-43E2-AB2F-B90AF26B5E84}">
      <p14:sectionLst xmlns:p14="http://schemas.microsoft.com/office/powerpoint/2010/main">
        <p14:section name="Default Section" id="{7FF1CEDE-8733-465F-987F-CD4C7D145846}">
          <p14:sldIdLst>
            <p14:sldId id="381"/>
            <p14:sldId id="388"/>
            <p14:sldId id="382"/>
            <p14:sldId id="389"/>
            <p14:sldId id="383"/>
            <p14:sldId id="390"/>
            <p14:sldId id="391"/>
            <p14:sldId id="392"/>
            <p14:sldId id="384"/>
            <p14:sldId id="385"/>
            <p14:sldId id="38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nathan Kehayias" initials="JM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EF8B19"/>
    <a:srgbClr val="5EA113"/>
    <a:srgbClr val="008000"/>
    <a:srgbClr val="808080"/>
    <a:srgbClr val="FF7C80"/>
    <a:srgbClr val="CC3300"/>
    <a:srgbClr val="FF9119"/>
    <a:srgbClr val="FF9121"/>
    <a:srgbClr val="A4D2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8977" autoAdjust="0"/>
    <p:restoredTop sz="74918" autoAdjust="0"/>
  </p:normalViewPr>
  <p:slideViewPr>
    <p:cSldViewPr>
      <p:cViewPr varScale="1">
        <p:scale>
          <a:sx n="120" d="100"/>
          <a:sy n="120" d="100"/>
        </p:scale>
        <p:origin x="-1374" y="22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624" y="232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4.xml"/><Relationship Id="rId1" Type="http://schemas.openxmlformats.org/officeDocument/2006/relationships/slide" Target="slides/slide3.xml"/><Relationship Id="rId5" Type="http://schemas.openxmlformats.org/officeDocument/2006/relationships/slide" Target="slides/slide10.xml"/><Relationship Id="rId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fld id="{923FAA13-3E1B-4A40-BCE0-2A4101C91A56}" type="datetimeFigureOut">
              <a:rPr lang="en-US" smtClean="0"/>
              <a:pPr/>
              <a:t>6/26/2014</a:t>
            </a:fld>
            <a:endParaRPr lang="en-US" dirty="0"/>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fld id="{F403B382-5E20-4D88-A964-1D6629C87BBB}" type="slidenum">
              <a:rPr lang="en-US" smtClean="0"/>
              <a:pPr/>
              <a:t>‹#›</a:t>
            </a:fld>
            <a:endParaRPr lang="en-US" dirty="0"/>
          </a:p>
        </p:txBody>
      </p:sp>
    </p:spTree>
    <p:extLst>
      <p:ext uri="{BB962C8B-B14F-4D97-AF65-F5344CB8AC3E}">
        <p14:creationId xmlns:p14="http://schemas.microsoft.com/office/powerpoint/2010/main" val="493841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eaLnBrk="1" hangingPunct="1">
              <a:defRPr sz="1300"/>
            </a:lvl1pPr>
          </a:lstStyle>
          <a:p>
            <a:pPr>
              <a:defRPr/>
            </a:pPr>
            <a:endParaRPr lang="en-US" dirty="0"/>
          </a:p>
        </p:txBody>
      </p:sp>
      <p:sp>
        <p:nvSpPr>
          <p:cNvPr id="35843"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eaLnBrk="1" hangingPunct="1">
              <a:defRPr sz="1300"/>
            </a:lvl1pPr>
          </a:lstStyle>
          <a:p>
            <a:pPr>
              <a:defRPr/>
            </a:pPr>
            <a:endParaRPr lang="en-US" dirty="0"/>
          </a:p>
        </p:txBody>
      </p:sp>
      <p:sp>
        <p:nvSpPr>
          <p:cNvPr id="34820"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5845"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5846"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eaLnBrk="1" hangingPunct="1">
              <a:defRPr sz="1300"/>
            </a:lvl1pPr>
          </a:lstStyle>
          <a:p>
            <a:pPr>
              <a:defRPr/>
            </a:pPr>
            <a:endParaRPr lang="en-US" dirty="0"/>
          </a:p>
        </p:txBody>
      </p:sp>
      <p:sp>
        <p:nvSpPr>
          <p:cNvPr id="35847"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eaLnBrk="1" hangingPunct="1">
              <a:defRPr sz="1300"/>
            </a:lvl1pPr>
          </a:lstStyle>
          <a:p>
            <a:pPr>
              <a:defRPr/>
            </a:pPr>
            <a:fld id="{47C584BF-6945-4E60-B2A7-1638FF8EA8EE}" type="slidenum">
              <a:rPr lang="en-US"/>
              <a:pPr>
                <a:defRPr/>
              </a:pPr>
              <a:t>‹#›</a:t>
            </a:fld>
            <a:endParaRPr lang="en-US" dirty="0"/>
          </a:p>
        </p:txBody>
      </p:sp>
    </p:spTree>
    <p:extLst>
      <p:ext uri="{BB962C8B-B14F-4D97-AF65-F5344CB8AC3E}">
        <p14:creationId xmlns:p14="http://schemas.microsoft.com/office/powerpoint/2010/main" val="33460990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Hi this is Jonathan Kehayias from SQLskills.com and I'm recording this SQL Server Change Data Capture course for </a:t>
            </a:r>
            <a:r>
              <a:rPr lang="en-US" dirty="0" err="1" smtClean="0"/>
              <a:t>Pluralsight</a:t>
            </a:r>
            <a:r>
              <a:rPr lang="en-US" dirty="0" smtClean="0"/>
              <a:t>. This is Module</a:t>
            </a:r>
            <a:r>
              <a:rPr lang="en-US" baseline="0" dirty="0" smtClean="0"/>
              <a:t> 1 - Introduction.</a:t>
            </a:r>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a:t>
            </a:fld>
            <a:endParaRPr lang="en-US"/>
          </a:p>
        </p:txBody>
      </p:sp>
    </p:spTree>
    <p:extLst>
      <p:ext uri="{BB962C8B-B14F-4D97-AF65-F5344CB8AC3E}">
        <p14:creationId xmlns:p14="http://schemas.microsoft.com/office/powerpoint/2010/main" val="2997446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a:t>
            </a:fld>
            <a:endParaRPr lang="en-US"/>
          </a:p>
        </p:txBody>
      </p:sp>
    </p:spTree>
    <p:extLst>
      <p:ext uri="{BB962C8B-B14F-4D97-AF65-F5344CB8AC3E}">
        <p14:creationId xmlns:p14="http://schemas.microsoft.com/office/powerpoint/2010/main" val="1157340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a:t>
            </a:fld>
            <a:endParaRPr lang="en-US" dirty="0"/>
          </a:p>
        </p:txBody>
      </p:sp>
    </p:spTree>
    <p:extLst>
      <p:ext uri="{BB962C8B-B14F-4D97-AF65-F5344CB8AC3E}">
        <p14:creationId xmlns:p14="http://schemas.microsoft.com/office/powerpoint/2010/main" val="3657405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a:t>
            </a:fld>
            <a:endParaRPr lang="en-US" dirty="0"/>
          </a:p>
        </p:txBody>
      </p:sp>
    </p:spTree>
    <p:extLst>
      <p:ext uri="{BB962C8B-B14F-4D97-AF65-F5344CB8AC3E}">
        <p14:creationId xmlns:p14="http://schemas.microsoft.com/office/powerpoint/2010/main" val="3657405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a:t>
            </a:fld>
            <a:endParaRPr lang="en-US" dirty="0"/>
          </a:p>
        </p:txBody>
      </p:sp>
    </p:spTree>
    <p:extLst>
      <p:ext uri="{BB962C8B-B14F-4D97-AF65-F5344CB8AC3E}">
        <p14:creationId xmlns:p14="http://schemas.microsoft.com/office/powerpoint/2010/main" val="952525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9</a:t>
            </a:fld>
            <a:endParaRPr lang="en-US" dirty="0"/>
          </a:p>
        </p:txBody>
      </p:sp>
    </p:spTree>
    <p:extLst>
      <p:ext uri="{BB962C8B-B14F-4D97-AF65-F5344CB8AC3E}">
        <p14:creationId xmlns:p14="http://schemas.microsoft.com/office/powerpoint/2010/main" val="952525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10</a:t>
            </a:fld>
            <a:endParaRPr lang="en-US" dirty="0"/>
          </a:p>
        </p:txBody>
      </p:sp>
    </p:spTree>
    <p:extLst>
      <p:ext uri="{BB962C8B-B14F-4D97-AF65-F5344CB8AC3E}">
        <p14:creationId xmlns:p14="http://schemas.microsoft.com/office/powerpoint/2010/main" val="952525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11</a:t>
            </a:fld>
            <a:endParaRPr lang="en-US" dirty="0"/>
          </a:p>
        </p:txBody>
      </p:sp>
    </p:spTree>
    <p:extLst>
      <p:ext uri="{BB962C8B-B14F-4D97-AF65-F5344CB8AC3E}">
        <p14:creationId xmlns:p14="http://schemas.microsoft.com/office/powerpoint/2010/main" val="22173675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685800" y="533400"/>
            <a:ext cx="7772400" cy="1933575"/>
          </a:xfrm>
          <a:noFill/>
        </p:spPr>
        <p:txBody>
          <a:bodyPr anchor="b"/>
          <a:lstStyle>
            <a:lvl1pPr algn="r">
              <a:defRPr sz="3200" b="1">
                <a:latin typeface="Myriad Pro" pitchFamily="34" charset="0"/>
                <a:cs typeface="Segoe UI" pitchFamily="34" charset="0"/>
              </a:defRPr>
            </a:lvl1pPr>
          </a:lstStyle>
          <a:p>
            <a:r>
              <a:rPr lang="en-US" smtClean="0"/>
              <a:t>Click to edit Master title style</a:t>
            </a:r>
            <a:endParaRPr lang="en-US" dirty="0"/>
          </a:p>
        </p:txBody>
      </p:sp>
      <p:sp>
        <p:nvSpPr>
          <p:cNvPr id="32781" name="Subtitle 32780"/>
          <p:cNvSpPr>
            <a:spLocks noGrp="1" noChangeArrowheads="1"/>
          </p:cNvSpPr>
          <p:nvPr>
            <p:ph type="subTitle" idx="1"/>
          </p:nvPr>
        </p:nvSpPr>
        <p:spPr>
          <a:xfrm>
            <a:off x="2057400" y="2667000"/>
            <a:ext cx="6400800" cy="1752600"/>
          </a:xfrm>
        </p:spPr>
        <p:txBody>
          <a:bodyPr/>
          <a:lstStyle>
            <a:lvl1pPr marL="0" indent="0" algn="r">
              <a:buNone/>
              <a:defRPr b="0">
                <a:latin typeface="Myriad Pro" pitchFamily="34" charset="0"/>
                <a:cs typeface="Segoe UI" pitchFamily="34" charset="0"/>
              </a:defRPr>
            </a:lvl1pPr>
          </a:lstStyle>
          <a:p>
            <a:r>
              <a:rPr lang="en-US" smtClean="0"/>
              <a:t>Click to edit Master subtitle style</a:t>
            </a:r>
            <a:endParaRPr lang="en-US" dirty="0"/>
          </a:p>
        </p:txBody>
      </p:sp>
      <p:pic>
        <p:nvPicPr>
          <p:cNvPr id="5" name="Picture 4" descr="ppt support_title-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6200"/>
            <a:ext cx="8875059" cy="6858000"/>
          </a:xfrm>
          <a:prstGeom prst="rect">
            <a:avLst/>
          </a:prstGeom>
        </p:spPr>
      </p:pic>
    </p:spTree>
    <p:extLst>
      <p:ext uri="{BB962C8B-B14F-4D97-AF65-F5344CB8AC3E}">
        <p14:creationId xmlns:p14="http://schemas.microsoft.com/office/powerpoint/2010/main" val="3274037800"/>
      </p:ext>
    </p:extLst>
  </p:cSld>
  <p:clrMapOvr>
    <a:masterClrMapping/>
  </p:clrMapOvr>
  <p:transition>
    <p:fade/>
  </p:transition>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a:defRPr b="1">
                <a:latin typeface="Myriad Pro" pitchFamily="34" charset="0"/>
              </a:defRPr>
            </a:lvl1pPr>
          </a:lstStyle>
          <a:p>
            <a:r>
              <a:rPr lang="en-US" dirty="0" smtClean="0"/>
              <a:t>References</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Myriad Pro Light" pitchFamily="34" charset="0"/>
              </a:defRPr>
            </a:lvl1pPr>
            <a:lvl2pPr>
              <a:buClrTx/>
              <a:buFont typeface="Wingdings" pitchFamily="2" charset="2"/>
              <a:buChar char="o"/>
              <a:defRPr sz="1800" b="0">
                <a:latin typeface="Myriad Pro" pitchFamily="34" charset="0"/>
              </a:defRPr>
            </a:lvl2pPr>
            <a:lvl3pPr>
              <a:buClrTx/>
              <a:buFont typeface="Wingdings" pitchFamily="2" charset="2"/>
              <a:buChar char="o"/>
              <a:defRPr sz="1600" b="0">
                <a:latin typeface="Myriad Pro" pitchFamily="34" charset="0"/>
              </a:defRPr>
            </a:lvl3pPr>
            <a:lvl4pPr>
              <a:buClrTx/>
              <a:buFont typeface="Wingdings" pitchFamily="2" charset="2"/>
              <a:buChar char="o"/>
              <a:defRPr sz="1400" b="0">
                <a:latin typeface="Myriad Pro" pitchFamily="34" charset="0"/>
              </a:defRPr>
            </a:lvl4pPr>
            <a:lvl5pPr>
              <a:buClrTx/>
              <a:buFont typeface="Wingdings" pitchFamily="2" charset="2"/>
              <a:buChar char="o"/>
              <a:defRPr sz="1200" b="0">
                <a:latin typeface="Myriad Pro"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p:nvSpPr>
        <p:spPr bwMode="auto">
          <a:xfrm>
            <a:off x="-1403497" y="10633"/>
            <a:ext cx="1403498" cy="1200329"/>
          </a:xfrm>
          <a:prstGeom prst="rect">
            <a:avLst/>
          </a:prstGeom>
          <a:noFill/>
          <a:ln w="9525">
            <a:noFill/>
            <a:miter lim="800000"/>
            <a:headEnd/>
            <a:tailEnd/>
          </a:ln>
        </p:spPr>
        <p:txBody>
          <a:bodyPr wrap="square" rtlCol="0">
            <a:spAutoFit/>
          </a:bodyPr>
          <a:lstStyle/>
          <a:p>
            <a:pPr algn="r"/>
            <a:r>
              <a:rPr lang="en-US" sz="1200" dirty="0" smtClean="0"/>
              <a:t>Optional Layout</a:t>
            </a:r>
            <a:br>
              <a:rPr lang="en-US" sz="1200" dirty="0" smtClean="0"/>
            </a:br>
            <a:r>
              <a:rPr lang="en-US" sz="1200" dirty="0" smtClean="0"/>
              <a:t>To</a:t>
            </a:r>
            <a:r>
              <a:rPr lang="en-US" sz="1200" baseline="0" dirty="0" smtClean="0"/>
              <a:t> be used in the event you want to reference cited sources from your video.</a:t>
            </a:r>
            <a:endParaRPr lang="en-US" sz="1200" dirty="0" smtClean="0"/>
          </a:p>
        </p:txBody>
      </p:sp>
    </p:spTree>
    <p:extLst>
      <p:ext uri="{BB962C8B-B14F-4D97-AF65-F5344CB8AC3E}">
        <p14:creationId xmlns:p14="http://schemas.microsoft.com/office/powerpoint/2010/main" val="3732271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1485900" y="1600200"/>
            <a:ext cx="6172200" cy="3962400"/>
          </a:xfrm>
          <a:solidFill>
            <a:schemeClr val="bg2">
              <a:lumMod val="20000"/>
              <a:lumOff val="80000"/>
            </a:schemeClr>
          </a:solidFill>
          <a:ln w="9525">
            <a:noFill/>
          </a:ln>
        </p:spPr>
        <p:txBody>
          <a:bodyPr/>
          <a:lstStyle>
            <a:lvl1pPr>
              <a:buNone/>
              <a:defRPr sz="1800" b="0">
                <a:latin typeface="Consolas" pitchFamily="49" charset="0"/>
              </a:defRPr>
            </a:lvl1pPr>
          </a:lstStyle>
          <a:p>
            <a:pPr lvl="0"/>
            <a:r>
              <a:rPr lang="en-US" smtClean="0"/>
              <a:t>Click to edit Master text styles</a:t>
            </a:r>
          </a:p>
        </p:txBody>
      </p:sp>
    </p:spTree>
    <p:extLst>
      <p:ext uri="{BB962C8B-B14F-4D97-AF65-F5344CB8AC3E}">
        <p14:creationId xmlns:p14="http://schemas.microsoft.com/office/powerpoint/2010/main" val="152274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rtlCol="0"/>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1109941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Divider 1">
    <p:spTree>
      <p:nvGrpSpPr>
        <p:cNvPr id="1" name=""/>
        <p:cNvGrpSpPr/>
        <p:nvPr/>
      </p:nvGrpSpPr>
      <p:grpSpPr>
        <a:xfrm>
          <a:off x="0" y="0"/>
          <a:ext cx="0" cy="0"/>
          <a:chOff x="0" y="0"/>
          <a:chExt cx="0" cy="0"/>
        </a:xfrm>
      </p:grpSpPr>
      <p:pic>
        <p:nvPicPr>
          <p:cNvPr id="7" name="Picture 6" descr="ppt support_title-01.png"/>
          <p:cNvPicPr>
            <a:picLocks noChangeAspect="1"/>
          </p:cNvPicPr>
          <p:nvPr/>
        </p:nvPicPr>
        <p:blipFill rotWithShape="1">
          <a:blip r:embed="rId2">
            <a:extLst>
              <a:ext uri="{28A0092B-C50C-407E-A947-70E740481C1C}">
                <a14:useLocalDpi xmlns:a14="http://schemas.microsoft.com/office/drawing/2010/main" val="0"/>
              </a:ext>
            </a:extLst>
          </a:blip>
          <a:srcRect t="54822" r="37180"/>
          <a:stretch/>
        </p:blipFill>
        <p:spPr>
          <a:xfrm flipH="1">
            <a:off x="2106140" y="-457200"/>
            <a:ext cx="7037860" cy="4120349"/>
          </a:xfrm>
          <a:prstGeom prst="rect">
            <a:avLst/>
          </a:prstGeom>
        </p:spPr>
      </p:pic>
      <p:sp>
        <p:nvSpPr>
          <p:cNvPr id="4" name="Title 3"/>
          <p:cNvSpPr>
            <a:spLocks noGrp="1"/>
          </p:cNvSpPr>
          <p:nvPr>
            <p:ph type="title" hasCustomPrompt="1"/>
          </p:nvPr>
        </p:nvSpPr>
        <p:spPr>
          <a:xfrm>
            <a:off x="565265" y="3299813"/>
            <a:ext cx="8412481" cy="1755373"/>
          </a:xfrm>
        </p:spPr>
        <p:txBody>
          <a:bodyPr anchor="t"/>
          <a:lstStyle>
            <a:lvl1pPr marL="0" indent="0" algn="l">
              <a:defRPr sz="3600" b="0">
                <a:solidFill>
                  <a:sysClr val="windowText" lastClr="000000"/>
                </a:solidFill>
                <a:effectLst/>
              </a:defRPr>
            </a:lvl1pPr>
          </a:lstStyle>
          <a:p>
            <a:r>
              <a:rPr lang="en-US" dirty="0" smtClean="0"/>
              <a:t>Click to Edit Master Title Style</a:t>
            </a:r>
            <a:endParaRPr lang="en-US" dirty="0"/>
          </a:p>
        </p:txBody>
      </p:sp>
      <p:pic>
        <p:nvPicPr>
          <p:cNvPr id="6" name="Picture 5"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774" y="2836052"/>
            <a:ext cx="774603" cy="838095"/>
          </a:xfrm>
          <a:prstGeom prst="rect">
            <a:avLst/>
          </a:prstGeom>
        </p:spPr>
      </p:pic>
    </p:spTree>
    <p:extLst>
      <p:ext uri="{BB962C8B-B14F-4D97-AF65-F5344CB8AC3E}">
        <p14:creationId xmlns:p14="http://schemas.microsoft.com/office/powerpoint/2010/main" val="10667927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4" name="Title 1"/>
          <p:cNvSpPr>
            <a:spLocks noGrp="1"/>
          </p:cNvSpPr>
          <p:nvPr>
            <p:ph type="title"/>
          </p:nvPr>
        </p:nvSpPr>
        <p:spPr>
          <a:xfrm>
            <a:off x="1212113" y="1414129"/>
            <a:ext cx="6974957" cy="2987749"/>
          </a:xfrm>
        </p:spPr>
        <p:txBody>
          <a:bodyPr vert="horz" lIns="91440" tIns="45720" rIns="91440" bIns="45720" rtlCol="0" anchor="ctr">
            <a:normAutofit/>
          </a:bodyPr>
          <a:lstStyle>
            <a:lvl1pPr algn="l" defTabSz="914400" rtl="0" eaLnBrk="1" latinLnBrk="0" hangingPunct="1">
              <a:spcBef>
                <a:spcPct val="0"/>
              </a:spcBef>
              <a:buNone/>
              <a:defRPr lang="en-US" sz="3600" b="0" kern="1200" cap="none" spc="0" dirty="0">
                <a:ln>
                  <a:noFill/>
                </a:ln>
                <a:solidFill>
                  <a:schemeClr val="tx1"/>
                </a:solidFill>
                <a:effectLst/>
                <a:latin typeface="+mn-lt"/>
                <a:ea typeface="Tahoma" pitchFamily="34" charset="0"/>
                <a:cs typeface="Tahoma" pitchFamily="34" charset="0"/>
              </a:defRPr>
            </a:lvl1pPr>
          </a:lstStyle>
          <a:p>
            <a:r>
              <a:rPr lang="en-US" smtClean="0"/>
              <a:t>Click to edit Master title style</a:t>
            </a:r>
            <a:endParaRPr lang="en-US" dirty="0"/>
          </a:p>
        </p:txBody>
      </p:sp>
      <p:sp>
        <p:nvSpPr>
          <p:cNvPr id="5" name="TextBox 4"/>
          <p:cNvSpPr txBox="1"/>
          <p:nvPr/>
        </p:nvSpPr>
        <p:spPr>
          <a:xfrm>
            <a:off x="61259" y="410099"/>
            <a:ext cx="1626023" cy="3770263"/>
          </a:xfrm>
          <a:prstGeom prst="rect">
            <a:avLst/>
          </a:prstGeom>
          <a:noFill/>
        </p:spPr>
        <p:txBody>
          <a:bodyPr wrap="square" rtlCol="0">
            <a:spAutoFit/>
          </a:bodyPr>
          <a:lstStyle/>
          <a:p>
            <a:r>
              <a:rPr lang="en-US" sz="23900" dirty="0" smtClean="0">
                <a:solidFill>
                  <a:schemeClr val="bg2"/>
                </a:solidFill>
              </a:rPr>
              <a:t>“</a:t>
            </a:r>
            <a:endParaRPr lang="en-US" sz="23900" dirty="0">
              <a:solidFill>
                <a:schemeClr val="bg2"/>
              </a:solidFill>
            </a:endParaRPr>
          </a:p>
        </p:txBody>
      </p:sp>
      <p:sp>
        <p:nvSpPr>
          <p:cNvPr id="6" name="TextBox 5"/>
          <p:cNvSpPr txBox="1"/>
          <p:nvPr/>
        </p:nvSpPr>
        <p:spPr>
          <a:xfrm>
            <a:off x="7685578" y="2838877"/>
            <a:ext cx="1697914" cy="3770263"/>
          </a:xfrm>
          <a:prstGeom prst="rect">
            <a:avLst/>
          </a:prstGeom>
          <a:noFill/>
        </p:spPr>
        <p:txBody>
          <a:bodyPr wrap="square" rtlCol="0">
            <a:spAutoFit/>
          </a:bodyPr>
          <a:lstStyle/>
          <a:p>
            <a:r>
              <a:rPr lang="en-US" sz="23900" dirty="0" smtClean="0">
                <a:solidFill>
                  <a:schemeClr val="bg2"/>
                </a:solidFill>
              </a:rPr>
              <a:t>”</a:t>
            </a:r>
            <a:endParaRPr lang="en-US" sz="23900" dirty="0">
              <a:solidFill>
                <a:schemeClr val="bg2"/>
              </a:solidFill>
            </a:endParaRPr>
          </a:p>
        </p:txBody>
      </p:sp>
      <p:sp>
        <p:nvSpPr>
          <p:cNvPr id="7" name="Text Placeholder 8"/>
          <p:cNvSpPr>
            <a:spLocks noGrp="1"/>
          </p:cNvSpPr>
          <p:nvPr>
            <p:ph type="body" sz="quarter" idx="10" hasCustomPrompt="1"/>
          </p:nvPr>
        </p:nvSpPr>
        <p:spPr>
          <a:xfrm>
            <a:off x="3508743" y="4879966"/>
            <a:ext cx="4721337" cy="595312"/>
          </a:xfrm>
        </p:spPr>
        <p:txBody>
          <a:bodyPr>
            <a:noAutofit/>
          </a:bodyPr>
          <a:lstStyle>
            <a:lvl1pPr algn="r">
              <a:buClr>
                <a:schemeClr val="accent6"/>
              </a:buClr>
              <a:buFont typeface="Tahoma" pitchFamily="34" charset="0"/>
              <a:buChar char="—"/>
              <a:defRPr sz="2400" baseline="0">
                <a:solidFill>
                  <a:schemeClr val="accent6"/>
                </a:solidFill>
              </a:defRPr>
            </a:lvl1pPr>
            <a:lvl2pPr>
              <a:defRPr>
                <a:solidFill>
                  <a:schemeClr val="bg1">
                    <a:lumMod val="75000"/>
                    <a:lumOff val="25000"/>
                  </a:schemeClr>
                </a:solidFill>
              </a:defRPr>
            </a:lvl2pPr>
            <a:lvl3pPr>
              <a:defRPr>
                <a:solidFill>
                  <a:schemeClr val="bg1">
                    <a:lumMod val="75000"/>
                    <a:lumOff val="25000"/>
                  </a:schemeClr>
                </a:solidFill>
              </a:defRPr>
            </a:lvl3pPr>
            <a:lvl4pPr>
              <a:defRPr>
                <a:solidFill>
                  <a:schemeClr val="bg1">
                    <a:lumMod val="75000"/>
                    <a:lumOff val="25000"/>
                  </a:schemeClr>
                </a:solidFill>
              </a:defRPr>
            </a:lvl4pPr>
            <a:lvl5pPr>
              <a:defRPr>
                <a:solidFill>
                  <a:schemeClr val="bg1">
                    <a:lumMod val="75000"/>
                    <a:lumOff val="25000"/>
                  </a:schemeClr>
                </a:solidFill>
              </a:defRPr>
            </a:lvl5pPr>
          </a:lstStyle>
          <a:p>
            <a:pPr lvl="0"/>
            <a:r>
              <a:rPr lang="en-US" dirty="0" smtClean="0"/>
              <a:t>Who Said It</a:t>
            </a:r>
          </a:p>
        </p:txBody>
      </p:sp>
    </p:spTree>
    <p:extLst>
      <p:ext uri="{BB962C8B-B14F-4D97-AF65-F5344CB8AC3E}">
        <p14:creationId xmlns:p14="http://schemas.microsoft.com/office/powerpoint/2010/main" val="23183613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efinition Slide">
    <p:spTree>
      <p:nvGrpSpPr>
        <p:cNvPr id="1" name=""/>
        <p:cNvGrpSpPr/>
        <p:nvPr/>
      </p:nvGrpSpPr>
      <p:grpSpPr>
        <a:xfrm>
          <a:off x="0" y="0"/>
          <a:ext cx="0" cy="0"/>
          <a:chOff x="0" y="0"/>
          <a:chExt cx="0" cy="0"/>
        </a:xfrm>
      </p:grpSpPr>
      <p:sp>
        <p:nvSpPr>
          <p:cNvPr id="3" name="Text Placeholder 4"/>
          <p:cNvSpPr>
            <a:spLocks noGrp="1"/>
          </p:cNvSpPr>
          <p:nvPr>
            <p:ph type="body" sz="quarter" idx="10" hasCustomPrompt="1"/>
          </p:nvPr>
        </p:nvSpPr>
        <p:spPr>
          <a:xfrm>
            <a:off x="1507621" y="2049185"/>
            <a:ext cx="5927725" cy="442913"/>
          </a:xfrm>
          <a:ln>
            <a:noFill/>
          </a:ln>
        </p:spPr>
        <p:txBody>
          <a:bodyPr>
            <a:noAutofit/>
          </a:bodyPr>
          <a:lstStyle>
            <a:lvl1pPr marL="0" indent="0">
              <a:buNone/>
              <a:defRPr lang="en-US" sz="2800" b="1" kern="1200" baseline="0" dirty="0">
                <a:solidFill>
                  <a:schemeClr val="tx1"/>
                </a:solidFill>
                <a:latin typeface="+mn-lt"/>
                <a:ea typeface="Tahoma" pitchFamily="34" charset="0"/>
                <a:cs typeface="Tahoma" pitchFamily="34" charset="0"/>
              </a:defRPr>
            </a:lvl1pPr>
          </a:lstStyle>
          <a:p>
            <a:pPr lvl="0"/>
            <a:r>
              <a:rPr lang="en-US" dirty="0" smtClean="0"/>
              <a:t>Word to Define – </a:t>
            </a:r>
            <a:endParaRPr lang="en-US" dirty="0"/>
          </a:p>
        </p:txBody>
      </p:sp>
      <p:sp>
        <p:nvSpPr>
          <p:cNvPr id="4" name="Text Placeholder 6"/>
          <p:cNvSpPr>
            <a:spLocks noGrp="1"/>
          </p:cNvSpPr>
          <p:nvPr>
            <p:ph type="body" sz="quarter" idx="11" hasCustomPrompt="1"/>
          </p:nvPr>
        </p:nvSpPr>
        <p:spPr>
          <a:xfrm>
            <a:off x="1738297" y="2562731"/>
            <a:ext cx="5697483" cy="1868487"/>
          </a:xfrm>
        </p:spPr>
        <p:txBody>
          <a:bodyPr>
            <a:noAutofit/>
          </a:bodyPr>
          <a:lstStyle>
            <a:lvl1pPr marL="0" indent="0">
              <a:buNone/>
              <a:defRPr lang="en-US" sz="2800" kern="1200" dirty="0" smtClean="0">
                <a:solidFill>
                  <a:schemeClr val="tx1">
                    <a:lumMod val="65000"/>
                    <a:lumOff val="35000"/>
                  </a:schemeClr>
                </a:solidFill>
                <a:latin typeface="+mn-lt"/>
                <a:ea typeface="Tahoma" pitchFamily="34" charset="0"/>
                <a:cs typeface="Tahoma" pitchFamily="34" charset="0"/>
              </a:defRPr>
            </a:lvl1pPr>
            <a:lvl2pPr>
              <a:defRPr lang="en-US" sz="2800" kern="1200" dirty="0" smtClean="0">
                <a:solidFill>
                  <a:schemeClr val="tx1">
                    <a:lumMod val="65000"/>
                    <a:lumOff val="35000"/>
                  </a:schemeClr>
                </a:solidFill>
                <a:latin typeface="Tahoma" pitchFamily="34" charset="0"/>
                <a:ea typeface="Tahoma" pitchFamily="34" charset="0"/>
                <a:cs typeface="Tahoma" pitchFamily="34" charset="0"/>
              </a:defRPr>
            </a:lvl2pPr>
            <a:lvl3pPr>
              <a:defRPr lang="en-US" sz="2800" kern="1200" dirty="0" smtClean="0">
                <a:solidFill>
                  <a:schemeClr val="tx1">
                    <a:lumMod val="65000"/>
                    <a:lumOff val="35000"/>
                  </a:schemeClr>
                </a:solidFill>
                <a:latin typeface="Tahoma" pitchFamily="34" charset="0"/>
                <a:ea typeface="Tahoma" pitchFamily="34" charset="0"/>
                <a:cs typeface="Tahoma" pitchFamily="34" charset="0"/>
              </a:defRPr>
            </a:lvl3pPr>
            <a:lvl4pPr>
              <a:defRPr lang="en-US" sz="2800" kern="1200" dirty="0" smtClean="0">
                <a:solidFill>
                  <a:schemeClr val="tx1">
                    <a:lumMod val="65000"/>
                    <a:lumOff val="35000"/>
                  </a:schemeClr>
                </a:solidFill>
                <a:latin typeface="Tahoma" pitchFamily="34" charset="0"/>
                <a:ea typeface="Tahoma" pitchFamily="34" charset="0"/>
                <a:cs typeface="Tahoma" pitchFamily="34" charset="0"/>
              </a:defRPr>
            </a:lvl4pPr>
            <a:lvl5pPr>
              <a:defRPr lang="en-US" sz="2800" kern="1200" dirty="0">
                <a:solidFill>
                  <a:schemeClr val="tx1">
                    <a:lumMod val="65000"/>
                    <a:lumOff val="35000"/>
                  </a:schemeClr>
                </a:solidFill>
                <a:latin typeface="Tahoma" pitchFamily="34" charset="0"/>
                <a:ea typeface="Tahoma" pitchFamily="34" charset="0"/>
                <a:cs typeface="Tahoma" pitchFamily="34" charset="0"/>
              </a:defRPr>
            </a:lvl5pPr>
          </a:lstStyle>
          <a:p>
            <a:pPr lvl="0"/>
            <a:r>
              <a:rPr lang="en-US" dirty="0" smtClean="0"/>
              <a:t>Click to edit Definition.</a:t>
            </a:r>
            <a:endParaRPr lang="en-US" dirty="0"/>
          </a:p>
        </p:txBody>
      </p:sp>
    </p:spTree>
    <p:extLst>
      <p:ext uri="{BB962C8B-B14F-4D97-AF65-F5344CB8AC3E}">
        <p14:creationId xmlns:p14="http://schemas.microsoft.com/office/powerpoint/2010/main" val="1035078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3_Title Slide">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685800" y="533400"/>
            <a:ext cx="7772400" cy="1933575"/>
          </a:xfrm>
          <a:noFill/>
        </p:spPr>
        <p:txBody>
          <a:bodyPr anchor="b"/>
          <a:lstStyle>
            <a:lvl1pPr algn="r">
              <a:defRPr sz="3200" b="1">
                <a:latin typeface="Myriad Pro" pitchFamily="34" charset="0"/>
                <a:cs typeface="Segoe UI" pitchFamily="34" charset="0"/>
              </a:defRPr>
            </a:lvl1pPr>
          </a:lstStyle>
          <a:p>
            <a:r>
              <a:rPr lang="en-US" smtClean="0"/>
              <a:t>Click to edit Master title style</a:t>
            </a:r>
            <a:endParaRPr lang="en-US" dirty="0"/>
          </a:p>
        </p:txBody>
      </p:sp>
      <p:sp>
        <p:nvSpPr>
          <p:cNvPr id="32781" name="Subtitle 32780"/>
          <p:cNvSpPr>
            <a:spLocks noGrp="1" noChangeArrowheads="1"/>
          </p:cNvSpPr>
          <p:nvPr>
            <p:ph type="subTitle" idx="1"/>
          </p:nvPr>
        </p:nvSpPr>
        <p:spPr>
          <a:xfrm>
            <a:off x="2057400" y="2667000"/>
            <a:ext cx="6400800" cy="1752600"/>
          </a:xfrm>
        </p:spPr>
        <p:txBody>
          <a:bodyPr/>
          <a:lstStyle>
            <a:lvl1pPr marL="0" indent="0" algn="r">
              <a:buNone/>
              <a:defRPr b="0">
                <a:latin typeface="Myriad Pro" pitchFamily="34" charset="0"/>
                <a:cs typeface="Segoe UI" pitchFamily="34" charset="0"/>
              </a:defRPr>
            </a:lvl1pPr>
          </a:lstStyle>
          <a:p>
            <a:r>
              <a:rPr lang="en-US" smtClean="0"/>
              <a:t>Click to edit Master subtitle style</a:t>
            </a:r>
            <a:endParaRPr lang="en-US" dirty="0"/>
          </a:p>
        </p:txBody>
      </p:sp>
      <p:pic>
        <p:nvPicPr>
          <p:cNvPr id="5" name="Picture 4" descr="ppt support_title-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6200"/>
            <a:ext cx="8875059" cy="6858000"/>
          </a:xfrm>
          <a:prstGeom prst="rect">
            <a:avLst/>
          </a:prstGeom>
        </p:spPr>
      </p:pic>
    </p:spTree>
    <p:extLst>
      <p:ext uri="{BB962C8B-B14F-4D97-AF65-F5344CB8AC3E}">
        <p14:creationId xmlns:p14="http://schemas.microsoft.com/office/powerpoint/2010/main" val="3274037800"/>
      </p:ext>
    </p:extLst>
  </p:cSld>
  <p:clrMapOvr>
    <a:masterClrMapping/>
  </p:clrMapOvr>
  <p:transition>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rtlCol="0"/>
          <a:lstStyle>
            <a:lvl1pPr>
              <a:defRPr b="1">
                <a:latin typeface="Myriad Pro"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Myriad Pro Light" pitchFamily="34" charset="0"/>
              </a:defRPr>
            </a:lvl1pPr>
            <a:lvl2pPr>
              <a:buClrTx/>
              <a:buFont typeface="Wingdings" pitchFamily="2" charset="2"/>
              <a:buChar char="o"/>
              <a:defRPr sz="1800" b="0">
                <a:latin typeface="Myriad Pro" pitchFamily="34" charset="0"/>
              </a:defRPr>
            </a:lvl2pPr>
            <a:lvl3pPr>
              <a:buClrTx/>
              <a:buFont typeface="Wingdings" pitchFamily="2" charset="2"/>
              <a:buChar char="o"/>
              <a:defRPr sz="1600" b="0">
                <a:latin typeface="Myriad Pro" pitchFamily="34" charset="0"/>
              </a:defRPr>
            </a:lvl3pPr>
            <a:lvl4pPr>
              <a:buClrTx/>
              <a:buFont typeface="Wingdings" pitchFamily="2" charset="2"/>
              <a:buChar char="o"/>
              <a:defRPr sz="1400" b="0">
                <a:latin typeface="Myriad Pro" pitchFamily="34" charset="0"/>
              </a:defRPr>
            </a:lvl4pPr>
            <a:lvl5pPr>
              <a:buClrTx/>
              <a:buFont typeface="Wingdings" pitchFamily="2" charset="2"/>
              <a:buChar char="o"/>
              <a:defRPr sz="1200" b="0">
                <a:latin typeface="Myriad Pro"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4362362"/>
      </p:ext>
    </p:extLst>
  </p:cSld>
  <p:clrMapOvr>
    <a:masterClrMapping/>
  </p:clrMapOvr>
  <p:transition>
    <p:fade/>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a:defRPr b="1">
                <a:latin typeface="Myriad Pro" pitchFamily="34" charset="0"/>
              </a:defRPr>
            </a:lvl1pPr>
          </a:lstStyle>
          <a:p>
            <a:r>
              <a:rPr lang="en-US" dirty="0" smtClean="0"/>
              <a:t>References</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Myriad Pro Light" pitchFamily="34" charset="0"/>
              </a:defRPr>
            </a:lvl1pPr>
            <a:lvl2pPr>
              <a:buClrTx/>
              <a:buFont typeface="Wingdings" pitchFamily="2" charset="2"/>
              <a:buChar char="o"/>
              <a:defRPr sz="1800" b="0">
                <a:latin typeface="Myriad Pro" pitchFamily="34" charset="0"/>
              </a:defRPr>
            </a:lvl2pPr>
            <a:lvl3pPr>
              <a:buClrTx/>
              <a:buFont typeface="Wingdings" pitchFamily="2" charset="2"/>
              <a:buChar char="o"/>
              <a:defRPr sz="1600" b="0">
                <a:latin typeface="Myriad Pro" pitchFamily="34" charset="0"/>
              </a:defRPr>
            </a:lvl3pPr>
            <a:lvl4pPr>
              <a:buClrTx/>
              <a:buFont typeface="Wingdings" pitchFamily="2" charset="2"/>
              <a:buChar char="o"/>
              <a:defRPr sz="1400" b="0">
                <a:latin typeface="Myriad Pro" pitchFamily="34" charset="0"/>
              </a:defRPr>
            </a:lvl4pPr>
            <a:lvl5pPr>
              <a:buClrTx/>
              <a:buFont typeface="Wingdings" pitchFamily="2" charset="2"/>
              <a:buChar char="o"/>
              <a:defRPr sz="1200" b="0">
                <a:latin typeface="Myriad Pro"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2271582"/>
      </p:ext>
    </p:extLst>
  </p:cSld>
  <p:clrMapOvr>
    <a:masterClrMapping/>
  </p:clrMapOvr>
  <p:transition>
    <p:fade/>
  </p:transition>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1485900" y="1600200"/>
            <a:ext cx="6172200" cy="3962400"/>
          </a:xfrm>
          <a:solidFill>
            <a:srgbClr val="FFFFCC"/>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Tree>
    <p:extLst>
      <p:ext uri="{BB962C8B-B14F-4D97-AF65-F5344CB8AC3E}">
        <p14:creationId xmlns:p14="http://schemas.microsoft.com/office/powerpoint/2010/main" val="152274469"/>
      </p:ext>
    </p:extLst>
  </p:cSld>
  <p:clrMapOvr>
    <a:masterClrMapping/>
  </p:clrMapOvr>
  <p:transition>
    <p:fade/>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r>
              <a:rPr lang="en-US" smtClean="0"/>
              <a:t>Click to edit Master title style</a:t>
            </a:r>
            <a:endParaRPr lang="en-US"/>
          </a:p>
        </p:txBody>
      </p:sp>
    </p:spTree>
    <p:extLst>
      <p:ext uri="{BB962C8B-B14F-4D97-AF65-F5344CB8AC3E}">
        <p14:creationId xmlns:p14="http://schemas.microsoft.com/office/powerpoint/2010/main" val="1109941804"/>
      </p:ext>
    </p:extLst>
  </p:cSld>
  <p:clrMapOvr>
    <a:masterClrMapping/>
  </p:clrMapOvr>
  <p:transition>
    <p:fade/>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49317171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97423829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2_Title Slid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7406482" y="3488241"/>
            <a:ext cx="850392" cy="859921"/>
          </a:xfrm>
        </p:spPr>
        <p:txBody>
          <a:bodyPr/>
          <a:lstStyle>
            <a:lvl1pPr marL="0" indent="0" algn="ctr">
              <a:buNone/>
              <a:defRPr sz="1100"/>
            </a:lvl1pPr>
          </a:lstStyle>
          <a:p>
            <a:r>
              <a:rPr lang="en-US" dirty="0" smtClean="0"/>
              <a:t>Click to add author Headshot</a:t>
            </a:r>
            <a:endParaRPr lang="en-US"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737" b="20037"/>
          <a:stretch/>
        </p:blipFill>
        <p:spPr>
          <a:xfrm>
            <a:off x="0" y="4172361"/>
            <a:ext cx="7899401" cy="2685639"/>
          </a:xfrm>
          <a:prstGeom prst="rect">
            <a:avLst/>
          </a:prstGeom>
        </p:spPr>
      </p:pic>
      <p:sp>
        <p:nvSpPr>
          <p:cNvPr id="32780" name="Title 32779"/>
          <p:cNvSpPr>
            <a:spLocks noGrp="1" noChangeArrowheads="1"/>
          </p:cNvSpPr>
          <p:nvPr>
            <p:ph type="ctrTitle" hasCustomPrompt="1"/>
          </p:nvPr>
        </p:nvSpPr>
        <p:spPr>
          <a:xfrm>
            <a:off x="685800" y="533400"/>
            <a:ext cx="7772400" cy="1933575"/>
          </a:xfrm>
          <a:noFill/>
        </p:spPr>
        <p:txBody>
          <a:bodyPr anchor="b"/>
          <a:lstStyle>
            <a:lvl1pPr algn="r">
              <a:defRPr sz="3200" b="1">
                <a:latin typeface="Myriad Pro" pitchFamily="34" charset="0"/>
                <a:cs typeface="Segoe UI" pitchFamily="34" charset="0"/>
              </a:defRPr>
            </a:lvl1pPr>
          </a:lstStyle>
          <a:p>
            <a:r>
              <a:rPr lang="en-US" dirty="0" smtClean="0"/>
              <a:t>Click to Edit Master Title Style</a:t>
            </a:r>
            <a:endParaRPr lang="en-US" dirty="0"/>
          </a:p>
        </p:txBody>
      </p:sp>
      <p:sp>
        <p:nvSpPr>
          <p:cNvPr id="32781" name="Subtitle 32780"/>
          <p:cNvSpPr>
            <a:spLocks noGrp="1" noChangeArrowheads="1"/>
          </p:cNvSpPr>
          <p:nvPr>
            <p:ph type="subTitle" idx="1" hasCustomPrompt="1"/>
          </p:nvPr>
        </p:nvSpPr>
        <p:spPr>
          <a:xfrm>
            <a:off x="2057400" y="2667000"/>
            <a:ext cx="6400800" cy="1752600"/>
          </a:xfrm>
        </p:spPr>
        <p:txBody>
          <a:bodyPr/>
          <a:lstStyle>
            <a:lvl1pPr marL="0" indent="0" algn="r">
              <a:buNone/>
              <a:defRPr b="0">
                <a:latin typeface="Myriad Pro" pitchFamily="34" charset="0"/>
                <a:cs typeface="Segoe UI" pitchFamily="34" charset="0"/>
              </a:defRPr>
            </a:lvl1pPr>
          </a:lstStyle>
          <a:p>
            <a:r>
              <a:rPr lang="en-US" dirty="0" smtClean="0"/>
              <a:t>Click to Edit Master Subtitle Style</a:t>
            </a:r>
            <a:endParaRPr lang="en-US" dirty="0"/>
          </a:p>
        </p:txBody>
      </p:sp>
      <p:sp>
        <p:nvSpPr>
          <p:cNvPr id="6" name="Rectangle 5"/>
          <p:cNvSpPr/>
          <p:nvPr/>
        </p:nvSpPr>
        <p:spPr bwMode="auto">
          <a:xfrm>
            <a:off x="7391400" y="3476625"/>
            <a:ext cx="877824" cy="881796"/>
          </a:xfrm>
          <a:prstGeom prst="rect">
            <a:avLst/>
          </a:prstGeom>
          <a:noFill/>
          <a:ln w="25400" algn="ctr">
            <a:solidFill>
              <a:schemeClr val="accent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7" name="TextBox 6"/>
          <p:cNvSpPr txBox="1"/>
          <p:nvPr/>
        </p:nvSpPr>
        <p:spPr bwMode="auto">
          <a:xfrm>
            <a:off x="-1041991" y="10633"/>
            <a:ext cx="1041991" cy="830997"/>
          </a:xfrm>
          <a:prstGeom prst="rect">
            <a:avLst/>
          </a:prstGeom>
          <a:noFill/>
          <a:ln w="9525">
            <a:noFill/>
            <a:miter lim="800000"/>
            <a:headEnd/>
            <a:tailEnd/>
          </a:ln>
        </p:spPr>
        <p:txBody>
          <a:bodyPr wrap="square" rtlCol="0">
            <a:spAutoFit/>
          </a:bodyPr>
          <a:lstStyle/>
          <a:p>
            <a:pPr algn="r"/>
            <a:r>
              <a:rPr lang="en-US" sz="1200" dirty="0" smtClean="0"/>
              <a:t>Title</a:t>
            </a:r>
            <a:r>
              <a:rPr lang="en-US" sz="1200" baseline="0" dirty="0" smtClean="0"/>
              <a:t> slide to be used at the start of a module.</a:t>
            </a:r>
            <a:endParaRPr lang="en-US" sz="1200" dirty="0" smtClean="0"/>
          </a:p>
        </p:txBody>
      </p:sp>
    </p:spTree>
    <p:extLst>
      <p:ext uri="{BB962C8B-B14F-4D97-AF65-F5344CB8AC3E}">
        <p14:creationId xmlns:p14="http://schemas.microsoft.com/office/powerpoint/2010/main" val="32740378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a:defRPr b="1">
                <a:latin typeface="Myriad Pro"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Myriad Pro Light" pitchFamily="34" charset="0"/>
              </a:defRPr>
            </a:lvl1pPr>
            <a:lvl2pPr>
              <a:buClrTx/>
              <a:buFont typeface="Wingdings" pitchFamily="2" charset="2"/>
              <a:buChar char="o"/>
              <a:defRPr sz="1800" b="0">
                <a:latin typeface="Myriad Pro" pitchFamily="34" charset="0"/>
              </a:defRPr>
            </a:lvl2pPr>
            <a:lvl3pPr>
              <a:buClrTx/>
              <a:buFont typeface="Wingdings" pitchFamily="2" charset="2"/>
              <a:buChar char="o"/>
              <a:defRPr sz="1600" b="0">
                <a:latin typeface="Myriad Pro" pitchFamily="34" charset="0"/>
              </a:defRPr>
            </a:lvl3pPr>
            <a:lvl4pPr>
              <a:buClrTx/>
              <a:buFont typeface="Wingdings" pitchFamily="2" charset="2"/>
              <a:buChar char="o"/>
              <a:defRPr sz="1400" b="0">
                <a:latin typeface="Myriad Pro" pitchFamily="34" charset="0"/>
              </a:defRPr>
            </a:lvl4pPr>
            <a:lvl5pPr>
              <a:buClrTx/>
              <a:buFont typeface="Wingdings" pitchFamily="2" charset="2"/>
              <a:buChar char="o"/>
              <a:defRPr sz="1200" b="0">
                <a:latin typeface="Myriad Pro"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p:nvSpPr>
        <p:spPr bwMode="auto">
          <a:xfrm>
            <a:off x="-1403497" y="10633"/>
            <a:ext cx="1403498" cy="276999"/>
          </a:xfrm>
          <a:prstGeom prst="rect">
            <a:avLst/>
          </a:prstGeom>
          <a:noFill/>
          <a:ln w="9525">
            <a:noFill/>
            <a:miter lim="800000"/>
            <a:headEnd/>
            <a:tailEnd/>
          </a:ln>
        </p:spPr>
        <p:txBody>
          <a:bodyPr wrap="square" rtlCol="0">
            <a:spAutoFit/>
          </a:bodyPr>
          <a:lstStyle/>
          <a:p>
            <a:pPr algn="r"/>
            <a:r>
              <a:rPr lang="en-US" sz="1200" dirty="0" smtClean="0"/>
              <a:t>Title +</a:t>
            </a:r>
            <a:r>
              <a:rPr lang="en-US" sz="1200" baseline="0" dirty="0" smtClean="0"/>
              <a:t> Bullet List</a:t>
            </a:r>
            <a:endParaRPr lang="en-US" sz="1200" dirty="0" smtClean="0"/>
          </a:p>
        </p:txBody>
      </p:sp>
    </p:spTree>
    <p:extLst>
      <p:ext uri="{BB962C8B-B14F-4D97-AF65-F5344CB8AC3E}">
        <p14:creationId xmlns:p14="http://schemas.microsoft.com/office/powerpoint/2010/main" val="4174362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2.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1025"/>
          <p:cNvSpPr>
            <a:spLocks noGrp="1" noChangeArrowheads="1"/>
          </p:cNvSpPr>
          <p:nvPr>
            <p:ph type="body" idx="1"/>
          </p:nvPr>
        </p:nvSpPr>
        <p:spPr bwMode="auto">
          <a:xfrm>
            <a:off x="457200" y="13716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1026"/>
          <p:cNvSpPr>
            <a:spLocks noGrp="1" noChangeArrowheads="1"/>
          </p:cNvSpPr>
          <p:nvPr>
            <p:ph type="title"/>
          </p:nvPr>
        </p:nvSpPr>
        <p:spPr bwMode="auto">
          <a:xfrm>
            <a:off x="457200" y="3048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extLst>
      <p:ext uri="{BB962C8B-B14F-4D97-AF65-F5344CB8AC3E}">
        <p14:creationId xmlns:p14="http://schemas.microsoft.com/office/powerpoint/2010/main" val="2052483994"/>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Lst>
  <p:transition>
    <p:fade/>
  </p:transition>
  <p:timing>
    <p:tnLst>
      <p:par>
        <p:cTn id="1" dur="indefinite" restart="never" nodeType="tmRoot"/>
      </p:par>
    </p:tnLst>
  </p:timing>
  <p:hf hdr="0" ftr="0" dt="0"/>
  <p:txStyles>
    <p:titleStyle>
      <a:lvl1pPr marL="342900" indent="-342900" algn="ctr" defTabSz="-13873163" rtl="0" eaLnBrk="1" fontAlgn="base" hangingPunct="1">
        <a:spcBef>
          <a:spcPct val="0"/>
        </a:spcBef>
        <a:spcAft>
          <a:spcPct val="0"/>
        </a:spcAft>
        <a:defRPr sz="2800" b="1">
          <a:solidFill>
            <a:schemeClr val="tx2"/>
          </a:solidFill>
          <a:latin typeface="Myriad Pro"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1025"/>
          <p:cNvSpPr>
            <a:spLocks noGrp="1" noChangeArrowheads="1"/>
          </p:cNvSpPr>
          <p:nvPr>
            <p:ph type="body" idx="1"/>
          </p:nvPr>
        </p:nvSpPr>
        <p:spPr bwMode="auto">
          <a:xfrm>
            <a:off x="457200" y="13716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28" name="Rectangle 1026"/>
          <p:cNvSpPr>
            <a:spLocks noGrp="1" noChangeArrowheads="1"/>
          </p:cNvSpPr>
          <p:nvPr>
            <p:ph type="title"/>
          </p:nvPr>
        </p:nvSpPr>
        <p:spPr bwMode="auto">
          <a:xfrm>
            <a:off x="457200" y="3048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grpSp>
        <p:nvGrpSpPr>
          <p:cNvPr id="3" name="Group 2"/>
          <p:cNvGrpSpPr/>
          <p:nvPr/>
        </p:nvGrpSpPr>
        <p:grpSpPr>
          <a:xfrm>
            <a:off x="7304692" y="5794745"/>
            <a:ext cx="1839308" cy="1118627"/>
            <a:chOff x="7304692" y="5794745"/>
            <a:chExt cx="1839308" cy="1118627"/>
          </a:xfrm>
          <a:solidFill>
            <a:schemeClr val="bg1"/>
          </a:solidFill>
        </p:grpSpPr>
        <p:pic>
          <p:nvPicPr>
            <p:cNvPr id="1026" name="Picture 2" descr="C:\Users\hackmann\Dropbox\Pluralsight Author Kit\camtasia\WatermarkLogo.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304692" y="5794745"/>
              <a:ext cx="1839307" cy="1063254"/>
            </a:xfrm>
            <a:prstGeom prst="rect">
              <a:avLst/>
            </a:prstGeom>
            <a:grpFill/>
            <a:ln w="28575">
              <a:solidFill>
                <a:srgbClr val="FF0000"/>
              </a:solidFill>
              <a:prstDash val="sysDot"/>
            </a:ln>
            <a:extLst/>
          </p:spPr>
        </p:pic>
        <p:sp>
          <p:nvSpPr>
            <p:cNvPr id="2" name="TextBox 1"/>
            <p:cNvSpPr txBox="1"/>
            <p:nvPr userDrawn="1"/>
          </p:nvSpPr>
          <p:spPr bwMode="auto">
            <a:xfrm>
              <a:off x="7315200" y="5805376"/>
              <a:ext cx="1828800" cy="1107996"/>
            </a:xfrm>
            <a:prstGeom prst="rect">
              <a:avLst/>
            </a:prstGeom>
            <a:solidFill>
              <a:schemeClr val="bg1">
                <a:alpha val="65000"/>
              </a:schemeClr>
            </a:solidFill>
            <a:ln w="9525">
              <a:noFill/>
              <a:miter lim="800000"/>
              <a:headEnd/>
              <a:tailEnd/>
            </a:ln>
          </p:spPr>
          <p:txBody>
            <a:bodyPr wrap="square" rtlCol="0">
              <a:spAutoFit/>
            </a:bodyPr>
            <a:lstStyle/>
            <a:p>
              <a:pPr algn="l"/>
              <a:r>
                <a:rPr lang="en-US" sz="1250" b="1" dirty="0" smtClean="0">
                  <a:solidFill>
                    <a:srgbClr val="FF0000"/>
                  </a:solidFill>
                </a:rPr>
                <a:t>D</a:t>
              </a:r>
              <a:r>
                <a:rPr lang="en-US" sz="1250" b="1" baseline="0" dirty="0" smtClean="0">
                  <a:solidFill>
                    <a:srgbClr val="FF0000"/>
                  </a:solidFill>
                </a:rPr>
                <a:t>o Not Place Anything in This Space</a:t>
              </a:r>
            </a:p>
            <a:p>
              <a:r>
                <a:rPr lang="en-US" sz="1050" baseline="0" dirty="0" smtClean="0"/>
                <a:t>(Add watermark during editing)</a:t>
              </a:r>
            </a:p>
            <a:p>
              <a:r>
                <a:rPr lang="en-US" sz="1000" baseline="0" dirty="0" smtClean="0"/>
                <a:t>Note:  Warning will not appear during Slide Show view.</a:t>
              </a:r>
            </a:p>
          </p:txBody>
        </p:sp>
      </p:grpSp>
      <p:sp>
        <p:nvSpPr>
          <p:cNvPr id="7" name="TextBox 6"/>
          <p:cNvSpPr txBox="1"/>
          <p:nvPr/>
        </p:nvSpPr>
        <p:spPr bwMode="auto">
          <a:xfrm>
            <a:off x="9144000" y="5699051"/>
            <a:ext cx="2190307" cy="1631216"/>
          </a:xfrm>
          <a:prstGeom prst="rect">
            <a:avLst/>
          </a:prstGeom>
          <a:noFill/>
          <a:ln w="9525">
            <a:noFill/>
            <a:miter lim="800000"/>
            <a:headEnd/>
            <a:tailEnd/>
          </a:ln>
        </p:spPr>
        <p:txBody>
          <a:bodyPr wrap="square" rtlCol="0">
            <a:spAutoFit/>
          </a:bodyPr>
          <a:lstStyle/>
          <a:p>
            <a:r>
              <a:rPr lang="en-US" sz="1000" b="1" dirty="0" smtClean="0"/>
              <a:t>To remove this warning from the template:</a:t>
            </a:r>
            <a:endParaRPr lang="en-US" sz="1000" dirty="0" smtClean="0"/>
          </a:p>
          <a:p>
            <a:pPr marL="228600" indent="-228600">
              <a:buAutoNum type="arabicPeriod"/>
            </a:pPr>
            <a:r>
              <a:rPr lang="en-US" sz="1000" dirty="0" smtClean="0"/>
              <a:t>View</a:t>
            </a:r>
            <a:r>
              <a:rPr lang="en-US" sz="1000" dirty="0" smtClean="0">
                <a:sym typeface="Wingdings" panose="05000000000000000000" pitchFamily="2" charset="2"/>
              </a:rPr>
              <a:t> Slide Master</a:t>
            </a:r>
          </a:p>
          <a:p>
            <a:pPr marL="228600" indent="-228600">
              <a:buAutoNum type="arabicPeriod"/>
            </a:pPr>
            <a:r>
              <a:rPr lang="en-US" sz="1000" dirty="0" smtClean="0">
                <a:sym typeface="Wingdings" panose="05000000000000000000" pitchFamily="2" charset="2"/>
              </a:rPr>
              <a:t>Select topmost slide in slides pane</a:t>
            </a:r>
            <a:r>
              <a:rPr lang="en-US" sz="1000" baseline="0" dirty="0" smtClean="0">
                <a:sym typeface="Wingdings" panose="05000000000000000000" pitchFamily="2" charset="2"/>
              </a:rPr>
              <a:t> (Slide Master).</a:t>
            </a:r>
          </a:p>
          <a:p>
            <a:pPr marL="228600" indent="-228600">
              <a:buAutoNum type="arabicPeriod"/>
            </a:pPr>
            <a:r>
              <a:rPr lang="en-US" sz="1000" baseline="0" dirty="0" smtClean="0">
                <a:sym typeface="Wingdings" panose="05000000000000000000" pitchFamily="2" charset="2"/>
              </a:rPr>
              <a:t>Select the logo to the left and this text box.</a:t>
            </a:r>
          </a:p>
          <a:p>
            <a:pPr marL="228600" indent="-228600">
              <a:buAutoNum type="arabicPeriod"/>
            </a:pPr>
            <a:r>
              <a:rPr lang="en-US" sz="1000" baseline="0" dirty="0" smtClean="0">
                <a:sym typeface="Wingdings" panose="05000000000000000000" pitchFamily="2" charset="2"/>
              </a:rPr>
              <a:t>Press Delete.</a:t>
            </a:r>
            <a:endParaRPr lang="en-US" sz="1000" dirty="0" smtClean="0">
              <a:sym typeface="Wingdings" panose="05000000000000000000" pitchFamily="2" charset="2"/>
            </a:endParaRPr>
          </a:p>
          <a:p>
            <a:pPr marL="228600" indent="-228600">
              <a:buAutoNum type="arabicPeriod"/>
            </a:pPr>
            <a:endParaRPr lang="en-US" sz="1000" dirty="0" smtClean="0">
              <a:sym typeface="Wingdings" panose="05000000000000000000" pitchFamily="2" charset="2"/>
            </a:endParaRPr>
          </a:p>
          <a:p>
            <a:pPr marL="228600" indent="-228600">
              <a:buAutoNum type="arabicPeriod"/>
            </a:pPr>
            <a:endParaRPr lang="en-US" sz="1000" dirty="0" smtClean="0"/>
          </a:p>
        </p:txBody>
      </p:sp>
    </p:spTree>
    <p:extLst>
      <p:ext uri="{BB962C8B-B14F-4D97-AF65-F5344CB8AC3E}">
        <p14:creationId xmlns:p14="http://schemas.microsoft.com/office/powerpoint/2010/main" val="2052483994"/>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marL="342900" indent="-342900" algn="ctr" defTabSz="-13873163" rtl="0" eaLnBrk="1" fontAlgn="base" hangingPunct="1">
        <a:spcBef>
          <a:spcPct val="0"/>
        </a:spcBef>
        <a:spcAft>
          <a:spcPct val="0"/>
        </a:spcAft>
        <a:defRPr sz="2800" b="1">
          <a:solidFill>
            <a:schemeClr val="tx1"/>
          </a:solidFill>
          <a:latin typeface="Myriad Pro"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ts val="1800"/>
        </a:spcBef>
        <a:spcAft>
          <a:spcPct val="0"/>
        </a:spcAft>
        <a:buClr>
          <a:schemeClr val="tx1"/>
        </a:buClr>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ts val="600"/>
        </a:spcBef>
        <a:spcAft>
          <a:spcPct val="0"/>
        </a:spcAft>
        <a:buClr>
          <a:schemeClr val="tx1"/>
        </a:buClr>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ts val="600"/>
        </a:spcBef>
        <a:spcAft>
          <a:spcPct val="0"/>
        </a:spcAft>
        <a:buClr>
          <a:schemeClr val="tx1"/>
        </a:buClr>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ts val="600"/>
        </a:spcBef>
        <a:spcAft>
          <a:spcPct val="0"/>
        </a:spcAft>
        <a:buClr>
          <a:schemeClr val="tx1"/>
        </a:buClr>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ts val="600"/>
        </a:spcBef>
        <a:spcAft>
          <a:spcPct val="0"/>
        </a:spcAft>
        <a:buClr>
          <a:schemeClr val="tx1"/>
        </a:buClr>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hyperlink" Target="http://www.sqlskills.com/blogs/jonatha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jonathan Jonathan Kehayia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29" t="5481" r="17898" b="38270"/>
          <a:stretch/>
        </p:blipFill>
        <p:spPr bwMode="auto">
          <a:xfrm>
            <a:off x="7391400" y="3483864"/>
            <a:ext cx="868680" cy="86868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p:txBody>
          <a:bodyPr/>
          <a:lstStyle/>
          <a:p>
            <a:r>
              <a:rPr lang="en-US" dirty="0" smtClean="0"/>
              <a:t>SQL Server 2012 </a:t>
            </a:r>
            <a:r>
              <a:rPr lang="en-US" dirty="0" err="1" smtClean="0"/>
              <a:t>SSIS</a:t>
            </a:r>
            <a:r>
              <a:rPr lang="en-US" dirty="0" smtClean="0"/>
              <a:t> Components</a:t>
            </a:r>
            <a:endParaRPr lang="en-US" dirty="0"/>
          </a:p>
        </p:txBody>
      </p:sp>
      <p:sp>
        <p:nvSpPr>
          <p:cNvPr id="3" name="Subtitle 2"/>
          <p:cNvSpPr>
            <a:spLocks noGrp="1"/>
          </p:cNvSpPr>
          <p:nvPr>
            <p:ph type="subTitle" idx="1"/>
          </p:nvPr>
        </p:nvSpPr>
        <p:spPr>
          <a:xfrm>
            <a:off x="2057400" y="2667000"/>
            <a:ext cx="6400800" cy="609600"/>
          </a:xfrm>
        </p:spPr>
        <p:txBody>
          <a:bodyPr/>
          <a:lstStyle/>
          <a:p>
            <a:endParaRPr lang="en-US" dirty="0" smtClean="0"/>
          </a:p>
        </p:txBody>
      </p:sp>
      <p:sp>
        <p:nvSpPr>
          <p:cNvPr id="5" name="Rectangle 4"/>
          <p:cNvSpPr/>
          <p:nvPr/>
        </p:nvSpPr>
        <p:spPr bwMode="auto">
          <a:xfrm>
            <a:off x="7391400" y="3476625"/>
            <a:ext cx="877824" cy="881796"/>
          </a:xfrm>
          <a:prstGeom prst="rect">
            <a:avLst/>
          </a:prstGeom>
          <a:noFill/>
          <a:ln w="25400" algn="ctr">
            <a:solidFill>
              <a:schemeClr val="accent6">
                <a:lumMod val="75000"/>
              </a:schemeClr>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6" name="TextBox 5"/>
          <p:cNvSpPr txBox="1"/>
          <p:nvPr/>
        </p:nvSpPr>
        <p:spPr bwMode="auto">
          <a:xfrm>
            <a:off x="2482194" y="3465675"/>
            <a:ext cx="4800600" cy="1200329"/>
          </a:xfrm>
          <a:prstGeom prst="rect">
            <a:avLst/>
          </a:prstGeom>
          <a:noFill/>
          <a:ln w="9525">
            <a:noFill/>
            <a:miter lim="800000"/>
            <a:headEnd/>
            <a:tailEnd/>
          </a:ln>
        </p:spPr>
        <p:txBody>
          <a:bodyPr wrap="square" rtlCol="0">
            <a:spAutoFit/>
          </a:bodyPr>
          <a:lstStyle/>
          <a:p>
            <a:pPr algn="r"/>
            <a:r>
              <a:rPr lang="en-US" dirty="0" smtClean="0">
                <a:latin typeface="+mj-lt"/>
              </a:rPr>
              <a:t>Jonathan Kehayias</a:t>
            </a:r>
            <a:endParaRPr lang="en-US" dirty="0">
              <a:latin typeface="+mj-lt"/>
            </a:endParaRPr>
          </a:p>
          <a:p>
            <a:pPr algn="r"/>
            <a:r>
              <a:rPr lang="en-US" dirty="0" smtClean="0">
                <a:latin typeface="+mj-lt"/>
                <a:hlinkClick r:id="rId4"/>
              </a:rPr>
              <a:t>http://www.SQLskills.com/blogs/jonathan/</a:t>
            </a:r>
            <a:r>
              <a:rPr lang="en-US" dirty="0" smtClean="0">
                <a:latin typeface="+mj-lt"/>
              </a:rPr>
              <a:t> </a:t>
            </a:r>
            <a:endParaRPr lang="en-US" dirty="0">
              <a:latin typeface="+mj-lt"/>
            </a:endParaRPr>
          </a:p>
          <a:p>
            <a:pPr algn="r"/>
            <a:r>
              <a:rPr lang="en-US" dirty="0" smtClean="0">
                <a:latin typeface="+mj-lt"/>
              </a:rPr>
              <a:t>Jonathan@SQLskills.com</a:t>
            </a:r>
          </a:p>
          <a:p>
            <a:pPr algn="r"/>
            <a:endParaRPr lang="en-US" sz="1800" dirty="0">
              <a:solidFill>
                <a:srgbClr val="002060"/>
              </a:solidFill>
              <a:latin typeface="+mj-lt"/>
            </a:endParaRPr>
          </a:p>
        </p:txBody>
      </p:sp>
    </p:spTree>
    <p:extLst>
      <p:ext uri="{BB962C8B-B14F-4D97-AF65-F5344CB8AC3E}">
        <p14:creationId xmlns:p14="http://schemas.microsoft.com/office/powerpoint/2010/main" val="321869852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Design Considerations</a:t>
            </a:r>
            <a:endParaRPr lang="en-US" dirty="0"/>
          </a:p>
        </p:txBody>
      </p:sp>
      <p:sp>
        <p:nvSpPr>
          <p:cNvPr id="3" name="Text Placeholder 2"/>
          <p:cNvSpPr>
            <a:spLocks noGrp="1"/>
          </p:cNvSpPr>
          <p:nvPr>
            <p:ph type="body" idx="1"/>
          </p:nvPr>
        </p:nvSpPr>
        <p:spPr/>
        <p:txBody>
          <a:bodyPr/>
          <a:lstStyle/>
          <a:p>
            <a:r>
              <a:rPr lang="en-US" dirty="0" smtClean="0"/>
              <a:t>Configure separate packages for handling Initial Load and Incremental Loads</a:t>
            </a:r>
          </a:p>
          <a:p>
            <a:pPr lvl="1"/>
            <a:r>
              <a:rPr lang="en-US" dirty="0" smtClean="0"/>
              <a:t>Initial load will mark the start LSN before transferring data from the source, and the end LSN after using the CDC tracking variable for all tables associated with the data flow</a:t>
            </a:r>
          </a:p>
          <a:p>
            <a:pPr lvl="2"/>
            <a:r>
              <a:rPr lang="en-US" dirty="0" smtClean="0"/>
              <a:t>Facilitates easier re-initialization if necessary from the source system</a:t>
            </a:r>
          </a:p>
          <a:p>
            <a:r>
              <a:rPr lang="en-US" dirty="0" smtClean="0"/>
              <a:t>Error handling considerations </a:t>
            </a:r>
            <a:r>
              <a:rPr lang="en-US" dirty="0"/>
              <a:t>need to be made when operation order must be maintained as a part of the data flow </a:t>
            </a:r>
            <a:endParaRPr lang="en-US" dirty="0" smtClean="0"/>
          </a:p>
          <a:p>
            <a:pPr lvl="1"/>
            <a:r>
              <a:rPr lang="en-US" dirty="0" smtClean="0"/>
              <a:t>CDC components can redirect error rows when appropriate to prevent component failures but may result in out-of-order processing of changes</a:t>
            </a:r>
            <a:endParaRPr lang="en-US" dirty="0"/>
          </a:p>
          <a:p>
            <a:r>
              <a:rPr lang="en-US" dirty="0"/>
              <a:t>Consider using staging tables to fast load change data </a:t>
            </a:r>
            <a:r>
              <a:rPr lang="en-US" dirty="0" smtClean="0"/>
              <a:t>and perform batch </a:t>
            </a:r>
            <a:r>
              <a:rPr lang="en-US" dirty="0"/>
              <a:t>processing of changes in Transact-SQL to prevent row-by-row processing of changes in </a:t>
            </a:r>
            <a:r>
              <a:rPr lang="en-US" dirty="0" smtClean="0"/>
              <a:t>SSIS</a:t>
            </a:r>
          </a:p>
          <a:p>
            <a:pPr lvl="1"/>
            <a:r>
              <a:rPr lang="en-US" dirty="0" smtClean="0"/>
              <a:t>Change from ETL (SSIS processing of rows) to ELT (database </a:t>
            </a:r>
            <a:r>
              <a:rPr lang="en-US" dirty="0" smtClean="0"/>
              <a:t/>
            </a:r>
            <a:br>
              <a:rPr lang="en-US" dirty="0" smtClean="0"/>
            </a:br>
            <a:r>
              <a:rPr lang="en-US" dirty="0" smtClean="0"/>
              <a:t>engine </a:t>
            </a:r>
            <a:r>
              <a:rPr lang="en-US" dirty="0" smtClean="0"/>
              <a:t>processing) to benefit from set based operations</a:t>
            </a:r>
            <a:endParaRPr lang="en-US" dirty="0"/>
          </a:p>
          <a:p>
            <a:endParaRPr lang="en-US" dirty="0" smtClean="0"/>
          </a:p>
        </p:txBody>
      </p:sp>
    </p:spTree>
    <p:extLst>
      <p:ext uri="{BB962C8B-B14F-4D97-AF65-F5344CB8AC3E}">
        <p14:creationId xmlns:p14="http://schemas.microsoft.com/office/powerpoint/2010/main" val="831459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a:spLocks noGrp="1"/>
          </p:cNvSpPr>
          <p:nvPr>
            <p:ph type="body" idx="1"/>
          </p:nvPr>
        </p:nvSpPr>
        <p:spPr>
          <a:xfrm>
            <a:off x="457200" y="1447800"/>
            <a:ext cx="8229600" cy="4495800"/>
          </a:xfrm>
        </p:spPr>
        <p:txBody>
          <a:bodyPr/>
          <a:lstStyle/>
          <a:p>
            <a:r>
              <a:rPr lang="en-US" dirty="0" smtClean="0"/>
              <a:t>The new SSIS components for CDC simplify </a:t>
            </a:r>
            <a:r>
              <a:rPr lang="en-US" dirty="0"/>
              <a:t>extracting and consuming change </a:t>
            </a:r>
            <a:r>
              <a:rPr lang="en-US" dirty="0" smtClean="0"/>
              <a:t>data without having to manually query the capture instance table-valued functions and track LSN ranges previously consumed</a:t>
            </a:r>
            <a:endParaRPr lang="en-US" dirty="0"/>
          </a:p>
          <a:p>
            <a:pPr lvl="1"/>
            <a:r>
              <a:rPr lang="en-US" dirty="0" smtClean="0"/>
              <a:t>The CDC Control Task can be used to automatically manage and store the processing ranges across package executions</a:t>
            </a:r>
          </a:p>
          <a:p>
            <a:pPr lvl="1"/>
            <a:r>
              <a:rPr lang="en-US" dirty="0" smtClean="0"/>
              <a:t>The CDC processing mode in the CDC Source component will affect the output returned from the capture instance and how the change rows should be processed</a:t>
            </a:r>
          </a:p>
          <a:p>
            <a:pPr lvl="1"/>
            <a:r>
              <a:rPr lang="en-US" dirty="0" smtClean="0"/>
              <a:t>The CDC Splitter will create separate data flow paths for INSERT, UPDATE, and DELETE rows from the capture instance for further processing</a:t>
            </a:r>
          </a:p>
          <a:p>
            <a:r>
              <a:rPr lang="en-US" dirty="0"/>
              <a:t>Leveraging CDC in SQL Server 2008 onwards can replace more expensive implementations for identifying data changes in near </a:t>
            </a:r>
            <a:r>
              <a:rPr lang="en-US" dirty="0" smtClean="0"/>
              <a:t/>
            </a:r>
            <a:br>
              <a:rPr lang="en-US" dirty="0" smtClean="0"/>
            </a:br>
            <a:r>
              <a:rPr lang="en-US" dirty="0" smtClean="0"/>
              <a:t>real-time</a:t>
            </a:r>
            <a:endParaRPr lang="en-US" dirty="0" smtClean="0"/>
          </a:p>
          <a:p>
            <a:r>
              <a:rPr lang="en-US" dirty="0" smtClean="0"/>
              <a:t>Thanks for watching!</a:t>
            </a:r>
            <a:endParaRPr lang="en-US" dirty="0"/>
          </a:p>
          <a:p>
            <a:endParaRPr lang="en-US" dirty="0" smtClean="0"/>
          </a:p>
        </p:txBody>
      </p:sp>
    </p:spTree>
    <p:extLst>
      <p:ext uri="{BB962C8B-B14F-4D97-AF65-F5344CB8AC3E}">
        <p14:creationId xmlns:p14="http://schemas.microsoft.com/office/powerpoint/2010/main" val="331374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Text Placeholder 2"/>
          <p:cNvSpPr>
            <a:spLocks noGrp="1"/>
          </p:cNvSpPr>
          <p:nvPr>
            <p:ph type="body" idx="1"/>
          </p:nvPr>
        </p:nvSpPr>
        <p:spPr/>
        <p:txBody>
          <a:bodyPr/>
          <a:lstStyle/>
          <a:p>
            <a:r>
              <a:rPr lang="en-US" dirty="0" smtClean="0"/>
              <a:t>SQL Server 2012 introduced new SQL Server Integration Services (SSIS) for CDC to simplify extracting and consuming change data</a:t>
            </a:r>
          </a:p>
          <a:p>
            <a:r>
              <a:rPr lang="en-US" dirty="0" smtClean="0"/>
              <a:t>Using the CDC components does not require advanced knowledge of SSIS to move change data from a source system to a target for further </a:t>
            </a:r>
            <a:r>
              <a:rPr lang="en-US" dirty="0" smtClean="0"/>
              <a:t>processing</a:t>
            </a:r>
            <a:endParaRPr lang="en-US" dirty="0"/>
          </a:p>
          <a:p>
            <a:r>
              <a:rPr lang="en-US" dirty="0" smtClean="0"/>
              <a:t>In this module we’ll look at:</a:t>
            </a:r>
          </a:p>
          <a:p>
            <a:pPr lvl="1"/>
            <a:r>
              <a:rPr lang="en-US" dirty="0" smtClean="0"/>
              <a:t>CDC </a:t>
            </a:r>
            <a:r>
              <a:rPr lang="en-US" dirty="0"/>
              <a:t>Control Task</a:t>
            </a:r>
          </a:p>
          <a:p>
            <a:pPr lvl="1"/>
            <a:r>
              <a:rPr lang="en-US" dirty="0" smtClean="0"/>
              <a:t>CDC </a:t>
            </a:r>
            <a:r>
              <a:rPr lang="en-US" dirty="0"/>
              <a:t>Source</a:t>
            </a:r>
          </a:p>
          <a:p>
            <a:pPr lvl="1"/>
            <a:r>
              <a:rPr lang="en-US" dirty="0" smtClean="0"/>
              <a:t>CDC </a:t>
            </a:r>
            <a:r>
              <a:rPr lang="en-US" dirty="0"/>
              <a:t>Splitter</a:t>
            </a:r>
          </a:p>
          <a:p>
            <a:pPr lvl="1"/>
            <a:r>
              <a:rPr lang="en-US" dirty="0" smtClean="0"/>
              <a:t>Package </a:t>
            </a:r>
            <a:r>
              <a:rPr lang="en-US" dirty="0"/>
              <a:t>design </a:t>
            </a:r>
            <a:r>
              <a:rPr lang="en-US" dirty="0" smtClean="0"/>
              <a:t>considerations</a:t>
            </a:r>
            <a:endParaRPr lang="en-US" dirty="0"/>
          </a:p>
        </p:txBody>
      </p:sp>
    </p:spTree>
    <p:extLst>
      <p:ext uri="{BB962C8B-B14F-4D97-AF65-F5344CB8AC3E}">
        <p14:creationId xmlns:p14="http://schemas.microsoft.com/office/powerpoint/2010/main" val="603360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CDC Control Task Component </a:t>
            </a:r>
            <a:r>
              <a:rPr lang="en-US" sz="2000" dirty="0" smtClean="0"/>
              <a:t>(1)</a:t>
            </a:r>
            <a:endParaRPr lang="en-US" dirty="0"/>
          </a:p>
        </p:txBody>
      </p:sp>
      <p:sp>
        <p:nvSpPr>
          <p:cNvPr id="3" name="Content Placeholder 2"/>
          <p:cNvSpPr>
            <a:spLocks noGrp="1"/>
          </p:cNvSpPr>
          <p:nvPr>
            <p:ph type="body" idx="1"/>
          </p:nvPr>
        </p:nvSpPr>
        <p:spPr/>
        <p:txBody>
          <a:bodyPr/>
          <a:lstStyle/>
          <a:p>
            <a:r>
              <a:rPr lang="en-US" dirty="0" smtClean="0"/>
              <a:t>Used to control the life cycle of CDC packages in SSIS</a:t>
            </a:r>
          </a:p>
          <a:p>
            <a:pPr lvl="1"/>
            <a:r>
              <a:rPr lang="en-US" dirty="0" smtClean="0"/>
              <a:t>Synchronizes initial package load and the management of LSN ranges processed by the CDC package executions</a:t>
            </a:r>
          </a:p>
          <a:p>
            <a:pPr lvl="1"/>
            <a:r>
              <a:rPr lang="en-US" dirty="0" smtClean="0"/>
              <a:t>Maintains the state across executions by persisting state variable to a table</a:t>
            </a:r>
          </a:p>
          <a:p>
            <a:pPr lvl="1"/>
            <a:r>
              <a:rPr lang="en-US" dirty="0" smtClean="0"/>
              <a:t>Handles error scenarios and recovery from problems during processing</a:t>
            </a:r>
          </a:p>
          <a:p>
            <a:r>
              <a:rPr lang="en-US" dirty="0" smtClean="0"/>
              <a:t>Supports two types of operations</a:t>
            </a:r>
          </a:p>
          <a:p>
            <a:pPr lvl="1"/>
            <a:r>
              <a:rPr lang="en-US" dirty="0" smtClean="0"/>
              <a:t>Synchronization of the initial data load and change processing</a:t>
            </a:r>
          </a:p>
          <a:p>
            <a:pPr lvl="2"/>
            <a:r>
              <a:rPr lang="en-US" dirty="0" smtClean="0"/>
              <a:t>Mark initial load start and initial load end for a full load from an active source</a:t>
            </a:r>
          </a:p>
          <a:p>
            <a:pPr lvl="2"/>
            <a:r>
              <a:rPr lang="en-US" dirty="0" smtClean="0"/>
              <a:t>Resetting the CDC state variable to restart tracking</a:t>
            </a:r>
          </a:p>
          <a:p>
            <a:pPr lvl="2"/>
            <a:r>
              <a:rPr lang="en-US" dirty="0" smtClean="0"/>
              <a:t>Marking the CDC start from a snapshot LSN from a snapshot database</a:t>
            </a:r>
          </a:p>
          <a:p>
            <a:pPr lvl="1"/>
            <a:r>
              <a:rPr lang="en-US" dirty="0" smtClean="0"/>
              <a:t>Management of change processing LSN ranges and tracking what is processed successfully</a:t>
            </a:r>
          </a:p>
          <a:p>
            <a:pPr lvl="2"/>
            <a:r>
              <a:rPr lang="en-US" dirty="0" smtClean="0"/>
              <a:t>Getting a processing range before execution</a:t>
            </a:r>
          </a:p>
          <a:p>
            <a:pPr lvl="2"/>
            <a:r>
              <a:rPr lang="en-US" dirty="0"/>
              <a:t>M</a:t>
            </a:r>
            <a:r>
              <a:rPr lang="en-US" dirty="0" smtClean="0"/>
              <a:t>arking a processing range after successfully processing changes</a:t>
            </a:r>
            <a:endParaRPr lang="en-US" dirty="0"/>
          </a:p>
        </p:txBody>
      </p:sp>
    </p:spTree>
    <p:extLst>
      <p:ext uri="{BB962C8B-B14F-4D97-AF65-F5344CB8AC3E}">
        <p14:creationId xmlns:p14="http://schemas.microsoft.com/office/powerpoint/2010/main" val="1795152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CDC Control Task Component </a:t>
            </a:r>
            <a:r>
              <a:rPr lang="en-US" sz="2000" dirty="0" smtClean="0"/>
              <a:t>(2)</a:t>
            </a:r>
            <a:endParaRPr lang="en-US" dirty="0"/>
          </a:p>
        </p:txBody>
      </p:sp>
      <p:sp>
        <p:nvSpPr>
          <p:cNvPr id="3" name="Content Placeholder 2"/>
          <p:cNvSpPr>
            <a:spLocks noGrp="1"/>
          </p:cNvSpPr>
          <p:nvPr>
            <p:ph type="body" idx="1"/>
          </p:nvPr>
        </p:nvSpPr>
        <p:spPr/>
        <p:txBody>
          <a:bodyPr/>
          <a:lstStyle/>
          <a:p>
            <a:r>
              <a:rPr lang="en-US" dirty="0" smtClean="0"/>
              <a:t>Persisting state across executions</a:t>
            </a:r>
          </a:p>
          <a:p>
            <a:pPr lvl="1"/>
            <a:r>
              <a:rPr lang="en-US" dirty="0" smtClean="0"/>
              <a:t>Manual state persistence requires the package developer to read and write the state variable for the package</a:t>
            </a:r>
          </a:p>
          <a:p>
            <a:pPr lvl="1"/>
            <a:r>
              <a:rPr lang="en-US" dirty="0" smtClean="0"/>
              <a:t>Automated state persistence reads the value of the state variable from the table configured in the Control Task editor to get the processing range and writes the value to the table to mark the processed range</a:t>
            </a:r>
          </a:p>
          <a:p>
            <a:r>
              <a:rPr lang="en-US" dirty="0" smtClean="0"/>
              <a:t>Errors can be reported by the Control Task if:</a:t>
            </a:r>
          </a:p>
          <a:p>
            <a:pPr lvl="1"/>
            <a:r>
              <a:rPr lang="en-US" dirty="0" smtClean="0"/>
              <a:t>A get processing range is called after a previous get processing range operation without the mark processed range operation occurring</a:t>
            </a:r>
          </a:p>
          <a:p>
            <a:pPr lvl="2"/>
            <a:r>
              <a:rPr lang="en-US" dirty="0" smtClean="0"/>
              <a:t>Possibly a different package running concurrently with the same state variable name</a:t>
            </a:r>
          </a:p>
          <a:p>
            <a:pPr lvl="1"/>
            <a:r>
              <a:rPr lang="en-US" dirty="0" smtClean="0"/>
              <a:t>Reading the persisted state variable value from the persisted store fails</a:t>
            </a:r>
          </a:p>
          <a:p>
            <a:pPr lvl="1"/>
            <a:r>
              <a:rPr lang="en-US" dirty="0" smtClean="0"/>
              <a:t>The state variable value read from the persistent store is not consistent</a:t>
            </a:r>
          </a:p>
          <a:p>
            <a:pPr lvl="1"/>
            <a:r>
              <a:rPr lang="en-US" dirty="0" smtClean="0"/>
              <a:t>Writing the state variable value to the persistent store fails</a:t>
            </a:r>
            <a:endParaRPr lang="en-US" dirty="0"/>
          </a:p>
        </p:txBody>
      </p:sp>
    </p:spTree>
    <p:extLst>
      <p:ext uri="{BB962C8B-B14F-4D97-AF65-F5344CB8AC3E}">
        <p14:creationId xmlns:p14="http://schemas.microsoft.com/office/powerpoint/2010/main" val="20156352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CDC Source Component</a:t>
            </a:r>
            <a:endParaRPr lang="en-US" dirty="0"/>
          </a:p>
        </p:txBody>
      </p:sp>
      <p:sp>
        <p:nvSpPr>
          <p:cNvPr id="3" name="Text Placeholder 2"/>
          <p:cNvSpPr>
            <a:spLocks noGrp="1"/>
          </p:cNvSpPr>
          <p:nvPr>
            <p:ph type="body" idx="1"/>
          </p:nvPr>
        </p:nvSpPr>
        <p:spPr/>
        <p:txBody>
          <a:bodyPr/>
          <a:lstStyle/>
          <a:p>
            <a:r>
              <a:rPr lang="en-US" dirty="0" smtClean="0"/>
              <a:t>Reads the processing range of </a:t>
            </a:r>
            <a:r>
              <a:rPr lang="en-US" dirty="0"/>
              <a:t>change data from </a:t>
            </a:r>
            <a:r>
              <a:rPr lang="en-US" dirty="0" smtClean="0"/>
              <a:t>a capture instance change table and delivers the changes to other SSIS components</a:t>
            </a:r>
          </a:p>
          <a:p>
            <a:pPr lvl="1"/>
            <a:r>
              <a:rPr lang="en-US" dirty="0" smtClean="0"/>
              <a:t>The processing range is derived from the state package variable that is set by a CDC </a:t>
            </a:r>
            <a:r>
              <a:rPr lang="en-US" dirty="0"/>
              <a:t>Control task </a:t>
            </a:r>
            <a:r>
              <a:rPr lang="en-US" dirty="0" smtClean="0"/>
              <a:t>executed </a:t>
            </a:r>
            <a:r>
              <a:rPr lang="en-US" dirty="0"/>
              <a:t>before the </a:t>
            </a:r>
            <a:r>
              <a:rPr lang="en-US" dirty="0" smtClean="0"/>
              <a:t>data </a:t>
            </a:r>
            <a:r>
              <a:rPr lang="en-US" dirty="0"/>
              <a:t>flow </a:t>
            </a:r>
            <a:r>
              <a:rPr lang="en-US" dirty="0" smtClean="0"/>
              <a:t>starts</a:t>
            </a:r>
          </a:p>
          <a:p>
            <a:r>
              <a:rPr lang="en-US" dirty="0" smtClean="0"/>
              <a:t>The </a:t>
            </a:r>
            <a:r>
              <a:rPr lang="en-US" dirty="0"/>
              <a:t>CDC source </a:t>
            </a:r>
            <a:r>
              <a:rPr lang="en-US" dirty="0" smtClean="0"/>
              <a:t>requires the following configurations:</a:t>
            </a:r>
          </a:p>
          <a:p>
            <a:pPr lvl="1"/>
            <a:r>
              <a:rPr lang="en-US" dirty="0" smtClean="0"/>
              <a:t>ADO.NET </a:t>
            </a:r>
            <a:r>
              <a:rPr lang="en-US" dirty="0"/>
              <a:t>connection manager to access the SQL Server CDC </a:t>
            </a:r>
            <a:r>
              <a:rPr lang="en-US" dirty="0" smtClean="0"/>
              <a:t>database</a:t>
            </a:r>
          </a:p>
          <a:p>
            <a:pPr lvl="1"/>
            <a:r>
              <a:rPr lang="en-US" dirty="0" smtClean="0"/>
              <a:t>The name of a table </a:t>
            </a:r>
            <a:r>
              <a:rPr lang="en-US" dirty="0"/>
              <a:t>enabled for </a:t>
            </a:r>
            <a:r>
              <a:rPr lang="en-US" dirty="0" smtClean="0"/>
              <a:t>CDC</a:t>
            </a:r>
          </a:p>
          <a:p>
            <a:pPr lvl="1"/>
            <a:r>
              <a:rPr lang="en-US" dirty="0" smtClean="0"/>
              <a:t>The </a:t>
            </a:r>
            <a:r>
              <a:rPr lang="en-US" dirty="0"/>
              <a:t>name of the capture instance of the </a:t>
            </a:r>
            <a:r>
              <a:rPr lang="en-US" dirty="0" smtClean="0"/>
              <a:t>table to read the changes from</a:t>
            </a:r>
          </a:p>
          <a:p>
            <a:pPr lvl="1"/>
            <a:r>
              <a:rPr lang="en-US" dirty="0" smtClean="0"/>
              <a:t>The </a:t>
            </a:r>
            <a:r>
              <a:rPr lang="en-US" dirty="0"/>
              <a:t>change processing </a:t>
            </a:r>
            <a:r>
              <a:rPr lang="en-US" dirty="0" smtClean="0"/>
              <a:t>mode to use for reading the changes	</a:t>
            </a:r>
            <a:endParaRPr lang="en-US" dirty="0"/>
          </a:p>
          <a:p>
            <a:pPr lvl="1"/>
            <a:r>
              <a:rPr lang="en-US" dirty="0"/>
              <a:t>The name of the CDC state package variable </a:t>
            </a:r>
            <a:r>
              <a:rPr lang="en-US" dirty="0" smtClean="0"/>
              <a:t>to determine the </a:t>
            </a:r>
            <a:r>
              <a:rPr lang="en-US" dirty="0"/>
              <a:t>CDC </a:t>
            </a:r>
            <a:r>
              <a:rPr lang="en-US" dirty="0" smtClean="0"/>
              <a:t>processing range</a:t>
            </a:r>
          </a:p>
          <a:p>
            <a:pPr lvl="2"/>
            <a:r>
              <a:rPr lang="en-US" dirty="0" smtClean="0"/>
              <a:t>The </a:t>
            </a:r>
            <a:r>
              <a:rPr lang="en-US" dirty="0"/>
              <a:t>CDC source does not modify that </a:t>
            </a:r>
            <a:r>
              <a:rPr lang="en-US" dirty="0" smtClean="0"/>
              <a:t>variable, a subsequent CDC Control task execution after the data flow must be used to update the state values</a:t>
            </a:r>
            <a:endParaRPr lang="en-US" dirty="0"/>
          </a:p>
        </p:txBody>
      </p:sp>
    </p:spTree>
    <p:extLst>
      <p:ext uri="{BB962C8B-B14F-4D97-AF65-F5344CB8AC3E}">
        <p14:creationId xmlns:p14="http://schemas.microsoft.com/office/powerpoint/2010/main" val="2798670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CDC Processing Modes </a:t>
            </a:r>
            <a:r>
              <a:rPr lang="en-US" sz="2000" dirty="0" smtClean="0"/>
              <a:t>(1)</a:t>
            </a:r>
            <a:endParaRPr lang="en-US" dirty="0"/>
          </a:p>
        </p:txBody>
      </p:sp>
      <p:sp>
        <p:nvSpPr>
          <p:cNvPr id="3" name="Text Placeholder 2"/>
          <p:cNvSpPr>
            <a:spLocks noGrp="1"/>
          </p:cNvSpPr>
          <p:nvPr>
            <p:ph type="body" idx="1"/>
          </p:nvPr>
        </p:nvSpPr>
        <p:spPr/>
        <p:txBody>
          <a:bodyPr/>
          <a:lstStyle/>
          <a:p>
            <a:r>
              <a:rPr lang="en-US" dirty="0" smtClean="0"/>
              <a:t>All </a:t>
            </a:r>
          </a:p>
          <a:p>
            <a:pPr lvl="1"/>
            <a:r>
              <a:rPr lang="en-US" dirty="0" smtClean="0"/>
              <a:t>Returns a single row for each change applied to the source table</a:t>
            </a:r>
          </a:p>
          <a:p>
            <a:pPr lvl="1"/>
            <a:r>
              <a:rPr lang="en-US" dirty="0" smtClean="0"/>
              <a:t>Similar to querying the </a:t>
            </a:r>
            <a:r>
              <a:rPr lang="en-US" dirty="0" err="1"/>
              <a:t>cdc.fn_cdc_get_all_changes</a:t>
            </a:r>
            <a:r>
              <a:rPr lang="en-US" dirty="0"/>
              <a:t>_&lt;</a:t>
            </a:r>
            <a:r>
              <a:rPr lang="en-US" dirty="0" err="1" smtClean="0"/>
              <a:t>capture_instance</a:t>
            </a:r>
            <a:r>
              <a:rPr lang="en-US" dirty="0" smtClean="0"/>
              <a:t>&gt; table-valued function with the ‘all’ filter option</a:t>
            </a:r>
          </a:p>
          <a:p>
            <a:r>
              <a:rPr lang="en-US" dirty="0" smtClean="0"/>
              <a:t>All with old values</a:t>
            </a:r>
          </a:p>
          <a:p>
            <a:pPr lvl="1"/>
            <a:r>
              <a:rPr lang="en-US" dirty="0" smtClean="0"/>
              <a:t>Similar to All, but with two rows per update, one for the Before value and one for the After value</a:t>
            </a:r>
          </a:p>
          <a:p>
            <a:pPr lvl="1"/>
            <a:r>
              <a:rPr lang="en-US" dirty="0"/>
              <a:t>Similar to querying the </a:t>
            </a:r>
            <a:r>
              <a:rPr lang="en-US" dirty="0" err="1"/>
              <a:t>cdc.fn_cdc_get_all_changes</a:t>
            </a:r>
            <a:r>
              <a:rPr lang="en-US" dirty="0"/>
              <a:t>_&lt;</a:t>
            </a:r>
            <a:r>
              <a:rPr lang="en-US" dirty="0" err="1"/>
              <a:t>capture_instance</a:t>
            </a:r>
            <a:r>
              <a:rPr lang="en-US" dirty="0"/>
              <a:t>&gt; table-valued function with the ‘</a:t>
            </a:r>
            <a:r>
              <a:rPr lang="en-US" dirty="0" smtClean="0"/>
              <a:t>all update old’ </a:t>
            </a:r>
            <a:r>
              <a:rPr lang="en-US" dirty="0"/>
              <a:t>filter </a:t>
            </a:r>
            <a:r>
              <a:rPr lang="en-US" dirty="0" smtClean="0"/>
              <a:t>option</a:t>
            </a:r>
          </a:p>
          <a:p>
            <a:pPr lvl="1"/>
            <a:r>
              <a:rPr lang="en-US" dirty="0" smtClean="0"/>
              <a:t>The __$operation column distinguishes between Before (3) and After (4</a:t>
            </a:r>
            <a:r>
              <a:rPr lang="en-US" dirty="0" smtClean="0"/>
              <a:t>)</a:t>
            </a:r>
            <a:endParaRPr lang="en-US" dirty="0" smtClean="0"/>
          </a:p>
        </p:txBody>
      </p:sp>
    </p:spTree>
    <p:extLst>
      <p:ext uri="{BB962C8B-B14F-4D97-AF65-F5344CB8AC3E}">
        <p14:creationId xmlns:p14="http://schemas.microsoft.com/office/powerpoint/2010/main" val="1604012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CDC Processing Modes </a:t>
            </a:r>
            <a:r>
              <a:rPr lang="en-US" sz="2000" dirty="0" smtClean="0"/>
              <a:t>(2)</a:t>
            </a:r>
            <a:endParaRPr lang="en-US" dirty="0"/>
          </a:p>
        </p:txBody>
      </p:sp>
      <p:sp>
        <p:nvSpPr>
          <p:cNvPr id="3" name="Text Placeholder 2"/>
          <p:cNvSpPr>
            <a:spLocks noGrp="1"/>
          </p:cNvSpPr>
          <p:nvPr>
            <p:ph type="body" idx="1"/>
          </p:nvPr>
        </p:nvSpPr>
        <p:spPr/>
        <p:txBody>
          <a:bodyPr/>
          <a:lstStyle/>
          <a:p>
            <a:r>
              <a:rPr lang="en-US" dirty="0"/>
              <a:t>Net</a:t>
            </a:r>
          </a:p>
          <a:p>
            <a:pPr lvl="1"/>
            <a:r>
              <a:rPr lang="en-US" dirty="0"/>
              <a:t>Rolls up all changes for a key into a single row to simplify ETL processing</a:t>
            </a:r>
          </a:p>
          <a:p>
            <a:pPr lvl="1"/>
            <a:r>
              <a:rPr lang="en-US" dirty="0"/>
              <a:t>Requires @</a:t>
            </a:r>
            <a:r>
              <a:rPr lang="en-US" dirty="0" err="1"/>
              <a:t>supports_net_changes</a:t>
            </a:r>
            <a:r>
              <a:rPr lang="en-US" dirty="0"/>
              <a:t> = true for the capture instance</a:t>
            </a:r>
          </a:p>
          <a:p>
            <a:pPr lvl="1"/>
            <a:r>
              <a:rPr lang="en-US" dirty="0"/>
              <a:t>Similar to querying the </a:t>
            </a:r>
            <a:r>
              <a:rPr lang="en-US" dirty="0" err="1"/>
              <a:t>cdc.fn_cdc_get_net_changes</a:t>
            </a:r>
            <a:r>
              <a:rPr lang="en-US" dirty="0"/>
              <a:t>_&lt;</a:t>
            </a:r>
            <a:r>
              <a:rPr lang="en-US" dirty="0" err="1"/>
              <a:t>capture_instance</a:t>
            </a:r>
            <a:r>
              <a:rPr lang="en-US" dirty="0"/>
              <a:t>&gt; table-valued function with the ‘all’ filter option</a:t>
            </a:r>
          </a:p>
          <a:p>
            <a:r>
              <a:rPr lang="en-US" dirty="0" smtClean="0"/>
              <a:t>Net </a:t>
            </a:r>
            <a:r>
              <a:rPr lang="en-US" dirty="0"/>
              <a:t>with update </a:t>
            </a:r>
            <a:r>
              <a:rPr lang="en-US" dirty="0" smtClean="0"/>
              <a:t>mask</a:t>
            </a:r>
          </a:p>
          <a:p>
            <a:pPr lvl="1"/>
            <a:r>
              <a:rPr lang="en-US" dirty="0"/>
              <a:t>S</a:t>
            </a:r>
            <a:r>
              <a:rPr lang="en-US" dirty="0" smtClean="0"/>
              <a:t>imilar </a:t>
            </a:r>
            <a:r>
              <a:rPr lang="en-US" dirty="0"/>
              <a:t>to Net but includes additional </a:t>
            </a:r>
            <a:r>
              <a:rPr lang="en-US" dirty="0" err="1"/>
              <a:t>boolean</a:t>
            </a:r>
            <a:r>
              <a:rPr lang="en-US" dirty="0"/>
              <a:t> columns (__$&lt;</a:t>
            </a:r>
            <a:r>
              <a:rPr lang="en-US" dirty="0" err="1"/>
              <a:t>column_name</a:t>
            </a:r>
            <a:r>
              <a:rPr lang="en-US" dirty="0"/>
              <a:t>&gt;_Changed) specifying whether a column </a:t>
            </a:r>
            <a:r>
              <a:rPr lang="en-US" dirty="0" smtClean="0"/>
              <a:t>was changed</a:t>
            </a:r>
          </a:p>
          <a:p>
            <a:pPr lvl="1"/>
            <a:r>
              <a:rPr lang="en-US" dirty="0"/>
              <a:t>Similar to querying the </a:t>
            </a:r>
            <a:r>
              <a:rPr lang="en-US" dirty="0" err="1"/>
              <a:t>cdc.fn_cdc_get_net_changes</a:t>
            </a:r>
            <a:r>
              <a:rPr lang="en-US" dirty="0"/>
              <a:t>_&lt;</a:t>
            </a:r>
            <a:r>
              <a:rPr lang="en-US" dirty="0" err="1"/>
              <a:t>capture_instance</a:t>
            </a:r>
            <a:r>
              <a:rPr lang="en-US" dirty="0"/>
              <a:t>&gt; table-valued function with the ‘</a:t>
            </a:r>
            <a:r>
              <a:rPr lang="en-US" dirty="0" smtClean="0"/>
              <a:t>all with mask’ </a:t>
            </a:r>
            <a:r>
              <a:rPr lang="en-US" dirty="0"/>
              <a:t>filter </a:t>
            </a:r>
            <a:r>
              <a:rPr lang="en-US" dirty="0" smtClean="0"/>
              <a:t>option</a:t>
            </a:r>
            <a:endParaRPr lang="en-US" dirty="0"/>
          </a:p>
          <a:p>
            <a:r>
              <a:rPr lang="en-US" dirty="0" smtClean="0"/>
              <a:t>Net with merge</a:t>
            </a:r>
          </a:p>
          <a:p>
            <a:pPr lvl="1"/>
            <a:r>
              <a:rPr lang="en-US" dirty="0" smtClean="0"/>
              <a:t>Groups INSERT and UPDATE operations together making it easier to use the MERGE statement (__$operation = 5)</a:t>
            </a:r>
          </a:p>
          <a:p>
            <a:pPr lvl="1"/>
            <a:r>
              <a:rPr lang="en-US" dirty="0" smtClean="0"/>
              <a:t>Similar to querying the </a:t>
            </a:r>
            <a:r>
              <a:rPr lang="en-US" dirty="0" err="1" smtClean="0"/>
              <a:t>cdc.fn_cdc_get_net_changes</a:t>
            </a:r>
            <a:r>
              <a:rPr lang="en-US" dirty="0" smtClean="0"/>
              <a:t>_&lt;</a:t>
            </a:r>
            <a:r>
              <a:rPr lang="en-US" dirty="0" err="1" smtClean="0"/>
              <a:t>capture_instance</a:t>
            </a:r>
            <a:r>
              <a:rPr lang="en-US" dirty="0" smtClean="0"/>
              <a:t>&gt; table-valued function with the ‘all with merge’ filter option</a:t>
            </a:r>
          </a:p>
          <a:p>
            <a:pPr lvl="1"/>
            <a:r>
              <a:rPr lang="en-US" dirty="0" smtClean="0"/>
              <a:t>Only the DELETE and UPDATE split paths will receive rows from the CDC Splitter in this mode</a:t>
            </a:r>
          </a:p>
          <a:p>
            <a:pPr lvl="1"/>
            <a:endParaRPr lang="en-US" dirty="0"/>
          </a:p>
        </p:txBody>
      </p:sp>
    </p:spTree>
    <p:extLst>
      <p:ext uri="{BB962C8B-B14F-4D97-AF65-F5344CB8AC3E}">
        <p14:creationId xmlns:p14="http://schemas.microsoft.com/office/powerpoint/2010/main" val="2666945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CDC Processing Modes </a:t>
            </a:r>
            <a:r>
              <a:rPr lang="en-US" sz="2000" dirty="0" smtClean="0"/>
              <a:t>(3)</a:t>
            </a:r>
            <a:endParaRPr lang="en-US" dirty="0"/>
          </a:p>
        </p:txBody>
      </p:sp>
      <p:sp>
        <p:nvSpPr>
          <p:cNvPr id="3" name="Text Placeholder 2"/>
          <p:cNvSpPr>
            <a:spLocks noGrp="1"/>
          </p:cNvSpPr>
          <p:nvPr>
            <p:ph type="body" idx="1"/>
          </p:nvPr>
        </p:nvSpPr>
        <p:spPr/>
        <p:txBody>
          <a:bodyPr/>
          <a:lstStyle/>
          <a:p>
            <a:r>
              <a:rPr lang="en-US" dirty="0" smtClean="0"/>
              <a:t>Net with merge</a:t>
            </a:r>
          </a:p>
          <a:p>
            <a:pPr lvl="1"/>
            <a:r>
              <a:rPr lang="en-US" dirty="0" smtClean="0"/>
              <a:t>Groups INSERT and UPDATE operations together making it easier to use the MERGE statement (__$operation = 5)</a:t>
            </a:r>
          </a:p>
          <a:p>
            <a:pPr lvl="1"/>
            <a:r>
              <a:rPr lang="en-US" dirty="0" smtClean="0"/>
              <a:t>Similar to querying the </a:t>
            </a:r>
            <a:r>
              <a:rPr lang="en-US" dirty="0" err="1" smtClean="0"/>
              <a:t>cdc.fn_cdc_get_net_changes</a:t>
            </a:r>
            <a:r>
              <a:rPr lang="en-US" dirty="0" smtClean="0"/>
              <a:t>_&lt;</a:t>
            </a:r>
            <a:r>
              <a:rPr lang="en-US" dirty="0" err="1" smtClean="0"/>
              <a:t>capture_instance</a:t>
            </a:r>
            <a:r>
              <a:rPr lang="en-US" dirty="0" smtClean="0"/>
              <a:t>&gt; table-valued function with the ‘all with merge’ filter option</a:t>
            </a:r>
          </a:p>
          <a:p>
            <a:pPr lvl="1"/>
            <a:r>
              <a:rPr lang="en-US" dirty="0" smtClean="0"/>
              <a:t>Only the DELETE and UPDATE split paths will receive rows from the CDC Splitter in this mode</a:t>
            </a:r>
          </a:p>
          <a:p>
            <a:pPr lvl="1"/>
            <a:endParaRPr lang="en-US" dirty="0"/>
          </a:p>
        </p:txBody>
      </p:sp>
    </p:spTree>
    <p:extLst>
      <p:ext uri="{BB962C8B-B14F-4D97-AF65-F5344CB8AC3E}">
        <p14:creationId xmlns:p14="http://schemas.microsoft.com/office/powerpoint/2010/main" val="1220661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CDC Splitter Component</a:t>
            </a:r>
            <a:endParaRPr lang="en-US" dirty="0"/>
          </a:p>
        </p:txBody>
      </p:sp>
      <p:sp>
        <p:nvSpPr>
          <p:cNvPr id="3" name="Text Placeholder 2"/>
          <p:cNvSpPr>
            <a:spLocks noGrp="1"/>
          </p:cNvSpPr>
          <p:nvPr>
            <p:ph type="body" idx="1"/>
          </p:nvPr>
        </p:nvSpPr>
        <p:spPr/>
        <p:txBody>
          <a:bodyPr/>
          <a:lstStyle/>
          <a:p>
            <a:r>
              <a:rPr lang="en-US" dirty="0" smtClean="0"/>
              <a:t>Splits a single input of change rows from the CDC Source component into separate outputs for Insert, Update and Delete operations based on the __$operation column value from the change table</a:t>
            </a:r>
          </a:p>
          <a:p>
            <a:pPr lvl="1"/>
            <a:r>
              <a:rPr lang="en-US" dirty="0" smtClean="0"/>
              <a:t>1 – Delete</a:t>
            </a:r>
          </a:p>
          <a:p>
            <a:pPr lvl="1"/>
            <a:r>
              <a:rPr lang="en-US" dirty="0" smtClean="0"/>
              <a:t>2 – Insert (not available using Net with Merge mode)</a:t>
            </a:r>
          </a:p>
          <a:p>
            <a:pPr lvl="1"/>
            <a:r>
              <a:rPr lang="en-US" dirty="0" smtClean="0"/>
              <a:t>3 – Before Update row (only when using All with Old Values mode)</a:t>
            </a:r>
          </a:p>
          <a:p>
            <a:pPr lvl="1"/>
            <a:r>
              <a:rPr lang="en-US" dirty="0" smtClean="0"/>
              <a:t>4 – After Update row</a:t>
            </a:r>
          </a:p>
          <a:p>
            <a:pPr lvl="1"/>
            <a:r>
              <a:rPr lang="en-US" dirty="0" smtClean="0"/>
              <a:t>5 – Merged Update row (only when using Net with Merge mode)</a:t>
            </a:r>
          </a:p>
          <a:p>
            <a:r>
              <a:rPr lang="en-US" dirty="0" smtClean="0"/>
              <a:t>The CDC Source for the Data Flow must have the </a:t>
            </a:r>
            <a:r>
              <a:rPr lang="en-US" dirty="0" err="1" smtClean="0"/>
              <a:t>NetCDC</a:t>
            </a:r>
            <a:r>
              <a:rPr lang="en-US" dirty="0" smtClean="0"/>
              <a:t> processing mode configured to use the CDC Splitter</a:t>
            </a:r>
          </a:p>
          <a:p>
            <a:r>
              <a:rPr lang="en-US" dirty="0" smtClean="0"/>
              <a:t>No advanced configuration is required for the CDC Splitter </a:t>
            </a:r>
            <a:endParaRPr lang="en-US" dirty="0"/>
          </a:p>
        </p:txBody>
      </p:sp>
    </p:spTree>
    <p:extLst>
      <p:ext uri="{BB962C8B-B14F-4D97-AF65-F5344CB8AC3E}">
        <p14:creationId xmlns:p14="http://schemas.microsoft.com/office/powerpoint/2010/main" val="2184713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ythsMethod1 - Copy">
  <a:themeElements>
    <a:clrScheme name="Custom 3">
      <a:dk1>
        <a:sysClr val="windowText" lastClr="000000"/>
      </a:dk1>
      <a:lt1>
        <a:sysClr val="window" lastClr="FFFFFF"/>
      </a:lt1>
      <a:dk2>
        <a:srgbClr val="000000"/>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apphire">
      <a:majorFont>
        <a:latin typeface="Myriad Pro"/>
        <a:ea typeface=""/>
        <a:cs typeface=""/>
      </a:majorFont>
      <a:minorFont>
        <a:latin typeface="Myriad Pro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who-what-when">
  <a:themeElements>
    <a:clrScheme name="Pluralsight">
      <a:dk1>
        <a:srgbClr val="000000"/>
      </a:dk1>
      <a:lt1>
        <a:srgbClr val="FFFFFF"/>
      </a:lt1>
      <a:dk2>
        <a:srgbClr val="002060"/>
      </a:dk2>
      <a:lt2>
        <a:srgbClr val="E6E7E8"/>
      </a:lt2>
      <a:accent1>
        <a:srgbClr val="ED652E"/>
      </a:accent1>
      <a:accent2>
        <a:srgbClr val="97C741"/>
      </a:accent2>
      <a:accent3>
        <a:srgbClr val="63AEB8"/>
      </a:accent3>
      <a:accent4>
        <a:srgbClr val="C163A2"/>
      </a:accent4>
      <a:accent5>
        <a:srgbClr val="BFBFBF"/>
      </a:accent5>
      <a:accent6>
        <a:srgbClr val="808285"/>
      </a:accent6>
      <a:hlink>
        <a:srgbClr val="4F81BD"/>
      </a:hlink>
      <a:folHlink>
        <a:srgbClr val="C163A2"/>
      </a:folHlink>
    </a:clrScheme>
    <a:fontScheme name="Pluralsight">
      <a:majorFont>
        <a:latin typeface="Myriad Pro Black"/>
        <a:ea typeface=""/>
        <a:cs typeface=""/>
      </a:majorFont>
      <a:minorFont>
        <a:latin typeface="Myriad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solidFill>
          <a:srgbClr val="ED652E"/>
        </a:solidFill>
        <a:ln w="9525" algn="ctr">
          <a:noFill/>
          <a:miter lim="800000"/>
          <a:headEnd/>
          <a:tailEnd/>
        </a:ln>
        <a:effec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sz="2000" dirty="0" err="1" smtClean="0">
            <a:solidFill>
              <a:schemeClr val="bg1"/>
            </a:solidFill>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rtlCol="0">
        <a:spAutoFit/>
      </a:bodyPr>
      <a:lstStyle>
        <a:defPPr>
          <a:defRPr sz="1800" dirty="0" err="1" smtClean="0"/>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865B9DCC8F7FB4A82840FBDE1FC983A" ma:contentTypeVersion="0" ma:contentTypeDescription="Create a new document." ma:contentTypeScope="" ma:versionID="ecd0916681f32cda70880b341f4a891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D498799-B0FC-4B7A-8396-BFC34D805990}">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2.xml><?xml version="1.0" encoding="utf-8"?>
<ds:datastoreItem xmlns:ds="http://schemas.openxmlformats.org/officeDocument/2006/customXml" ds:itemID="{1685463B-57CE-4CE4-B1CF-FE44EB79BFA3}">
  <ds:schemaRefs>
    <ds:schemaRef ds:uri="http://schemas.microsoft.com/sharepoint/v3/contenttype/forms"/>
  </ds:schemaRefs>
</ds:datastoreItem>
</file>

<file path=customXml/itemProps3.xml><?xml version="1.0" encoding="utf-8"?>
<ds:datastoreItem xmlns:ds="http://schemas.openxmlformats.org/officeDocument/2006/customXml" ds:itemID="{1DEB1AF8-B785-4B22-89EC-168618F34A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MythsMethod1 - Copy</Template>
  <TotalTime>52720</TotalTime>
  <Words>1147</Words>
  <Application>Microsoft Office PowerPoint</Application>
  <PresentationFormat>On-screen Show (4:3)</PresentationFormat>
  <Paragraphs>103</Paragraphs>
  <Slides>11</Slides>
  <Notes>8</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MythsMethod1 - Copy</vt:lpstr>
      <vt:lpstr>who-what-when</vt:lpstr>
      <vt:lpstr>SQL Server 2012 SSIS Components</vt:lpstr>
      <vt:lpstr>Introduction</vt:lpstr>
      <vt:lpstr>CDC Control Task Component (1)</vt:lpstr>
      <vt:lpstr>CDC Control Task Component (2)</vt:lpstr>
      <vt:lpstr>CDC Source Component</vt:lpstr>
      <vt:lpstr>CDC Processing Modes (1)</vt:lpstr>
      <vt:lpstr>CDC Processing Modes (2)</vt:lpstr>
      <vt:lpstr>CDC Processing Modes (3)</vt:lpstr>
      <vt:lpstr>CDC Splitter Component</vt:lpstr>
      <vt:lpstr>Package Design Considerations</vt:lpstr>
      <vt:lpstr>Summary</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subject>From raw Ajax to ASP.NET</dc:subject>
  <dc:creator>paul</dc:creator>
  <cp:lastModifiedBy>Jonathan Kehayias</cp:lastModifiedBy>
  <cp:revision>234</cp:revision>
  <dcterms:created xsi:type="dcterms:W3CDTF">2012-05-24T15:46:08Z</dcterms:created>
  <dcterms:modified xsi:type="dcterms:W3CDTF">2014-06-26T04:55:23Z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0x0101003865B9DCC8F7FB4A82840FBDE1FC983A</vt:lpwstr>
  </property>
</Properties>
</file>