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4"/>
    <p:sldMasterId id="2147483739" r:id="rId5"/>
  </p:sldMasterIdLst>
  <p:notesMasterIdLst>
    <p:notesMasterId r:id="rId16"/>
  </p:notesMasterIdLst>
  <p:handoutMasterIdLst>
    <p:handoutMasterId r:id="rId17"/>
  </p:handoutMasterIdLst>
  <p:sldIdLst>
    <p:sldId id="381" r:id="rId6"/>
    <p:sldId id="385" r:id="rId7"/>
    <p:sldId id="386" r:id="rId8"/>
    <p:sldId id="392" r:id="rId9"/>
    <p:sldId id="390" r:id="rId10"/>
    <p:sldId id="388" r:id="rId11"/>
    <p:sldId id="391" r:id="rId12"/>
    <p:sldId id="387" r:id="rId13"/>
    <p:sldId id="389" r:id="rId14"/>
    <p:sldId id="384" r:id="rId15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F1CEDE-8733-465F-987F-CD4C7D145846}">
          <p14:sldIdLst>
            <p14:sldId id="381"/>
            <p14:sldId id="385"/>
            <p14:sldId id="386"/>
            <p14:sldId id="392"/>
            <p14:sldId id="390"/>
            <p14:sldId id="388"/>
            <p14:sldId id="391"/>
            <p14:sldId id="387"/>
            <p14:sldId id="389"/>
            <p14:sldId id="38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nathan Kehayias" initials="JM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EF8B19"/>
    <a:srgbClr val="5EA113"/>
    <a:srgbClr val="008000"/>
    <a:srgbClr val="808080"/>
    <a:srgbClr val="FF7C80"/>
    <a:srgbClr val="CC3300"/>
    <a:srgbClr val="FF9119"/>
    <a:srgbClr val="FF9121"/>
    <a:srgbClr val="A4D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7" autoAdjust="0"/>
    <p:restoredTop sz="86425" autoAdjust="0"/>
  </p:normalViewPr>
  <p:slideViewPr>
    <p:cSldViewPr>
      <p:cViewPr varScale="1">
        <p:scale>
          <a:sx n="116" d="100"/>
          <a:sy n="116" d="100"/>
        </p:scale>
        <p:origin x="-1494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624" y="232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FAA13-3E1B-4A40-BCE0-2A4101C91A56}" type="datetimeFigureOut">
              <a:rPr lang="en-US" smtClean="0"/>
              <a:pPr/>
              <a:t>12/30/2014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3B382-5E20-4D88-A964-1D6629C87B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841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fld id="{47C584BF-6945-4E60-B2A7-1638FF8EA8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0990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Hi this is Jonathan Kehayias from SQLskills.com and I'm recording this SQL Server Change Data Capture course for </a:t>
            </a:r>
            <a:r>
              <a:rPr lang="en-US" dirty="0" err="1" smtClean="0"/>
              <a:t>Pluralsight</a:t>
            </a:r>
            <a:r>
              <a:rPr lang="en-US" dirty="0" smtClean="0"/>
              <a:t>. This is Module</a:t>
            </a:r>
            <a:r>
              <a:rPr lang="en-US" baseline="0" dirty="0" smtClean="0"/>
              <a:t> 1 - Introduction.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446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40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67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ppt support_titl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-1403497" y="10633"/>
            <a:ext cx="14034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Optional Layout</a:t>
            </a:r>
            <a:br>
              <a:rPr lang="en-US" sz="1200" dirty="0" smtClean="0"/>
            </a:br>
            <a:r>
              <a:rPr lang="en-US" sz="1200" dirty="0" smtClean="0"/>
              <a:t>To</a:t>
            </a:r>
            <a:r>
              <a:rPr lang="en-US" sz="1200" baseline="0" dirty="0" smtClean="0"/>
              <a:t> be used in the event you want to reference cited sources from your video.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support_title-0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22" r="37180"/>
          <a:stretch/>
        </p:blipFill>
        <p:spPr>
          <a:xfrm flipH="1">
            <a:off x="2106140" y="-457200"/>
            <a:ext cx="7037860" cy="412034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65265" y="3299813"/>
            <a:ext cx="8412481" cy="1755373"/>
          </a:xfrm>
        </p:spPr>
        <p:txBody>
          <a:bodyPr anchor="t"/>
          <a:lstStyle>
            <a:lvl1pPr marL="0" indent="0" algn="l">
              <a:defRPr sz="3600" b="0">
                <a:solidFill>
                  <a:sysClr val="windowText" lastClr="000000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6" name="Picture 5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74" y="2836052"/>
            <a:ext cx="774603" cy="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9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12113" y="1414129"/>
            <a:ext cx="6974957" cy="2987749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0" kern="1200" cap="none" spc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259" y="410099"/>
            <a:ext cx="162602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bg2"/>
                </a:solidFill>
              </a:rPr>
              <a:t>“</a:t>
            </a:r>
            <a:endParaRPr lang="en-US" sz="239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85578" y="2838877"/>
            <a:ext cx="169791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bg2"/>
                </a:solidFill>
              </a:rPr>
              <a:t>”</a:t>
            </a:r>
            <a:endParaRPr lang="en-US" sz="23900" dirty="0">
              <a:solidFill>
                <a:schemeClr val="bg2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508743" y="4879966"/>
            <a:ext cx="4721337" cy="595312"/>
          </a:xfrm>
        </p:spPr>
        <p:txBody>
          <a:bodyPr>
            <a:noAutofit/>
          </a:bodyPr>
          <a:lstStyle>
            <a:lvl1pPr algn="r">
              <a:buClr>
                <a:schemeClr val="accent6"/>
              </a:buClr>
              <a:buFont typeface="Tahoma" pitchFamily="34" charset="0"/>
              <a:buChar char="—"/>
              <a:defRPr sz="2400" baseline="0">
                <a:solidFill>
                  <a:schemeClr val="accent6"/>
                </a:solidFill>
              </a:defRPr>
            </a:lvl1pPr>
            <a:lvl2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Who Said It</a:t>
            </a:r>
          </a:p>
        </p:txBody>
      </p:sp>
    </p:spTree>
    <p:extLst>
      <p:ext uri="{BB962C8B-B14F-4D97-AF65-F5344CB8AC3E}">
        <p14:creationId xmlns:p14="http://schemas.microsoft.com/office/powerpoint/2010/main" val="231836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in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507621" y="2049185"/>
            <a:ext cx="5927725" cy="442913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lang="en-US" sz="2800" b="1" kern="1200" baseline="0" dirty="0">
                <a:solidFill>
                  <a:schemeClr val="tx1"/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Word to Define – 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738297" y="2562731"/>
            <a:ext cx="5697483" cy="1868487"/>
          </a:xfrm>
        </p:spPr>
        <p:txBody>
          <a:bodyPr>
            <a:noAutofit/>
          </a:bodyPr>
          <a:lstStyle>
            <a:lvl1pPr marL="0" indent="0">
              <a:buNone/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lang="en-US" sz="2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 smtClean="0"/>
              <a:t>Click to edit Definition.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07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ppt support_titl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p:transition>
    <p:fade/>
  </p:transition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rgbClr val="FFFFCC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p:transition>
    <p:fade/>
  </p:transition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p:transition>
    <p:fade/>
  </p:transition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171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238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7406482" y="3488241"/>
            <a:ext cx="850392" cy="859921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 dirty="0" smtClean="0"/>
              <a:t>Click to add author Headshot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" b="20037"/>
          <a:stretch/>
        </p:blipFill>
        <p:spPr>
          <a:xfrm>
            <a:off x="0" y="4172361"/>
            <a:ext cx="7899401" cy="2685639"/>
          </a:xfrm>
          <a:prstGeom prst="rect">
            <a:avLst/>
          </a:prstGeom>
        </p:spPr>
      </p:pic>
      <p:sp>
        <p:nvSpPr>
          <p:cNvPr id="32780" name="Title 3277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7391400" y="3476625"/>
            <a:ext cx="877824" cy="881796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-1041991" y="10633"/>
            <a:ext cx="10419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Title</a:t>
            </a:r>
            <a:r>
              <a:rPr lang="en-US" sz="1200" baseline="0" dirty="0" smtClean="0"/>
              <a:t> slide to be used at the start of a module.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-1403497" y="10633"/>
            <a:ext cx="1403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Title +</a:t>
            </a:r>
            <a:r>
              <a:rPr lang="en-US" sz="1200" baseline="0" dirty="0" smtClean="0"/>
              <a:t> Bullet List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b="1">
          <a:solidFill>
            <a:schemeClr val="tx1"/>
          </a:solidFill>
          <a:latin typeface="Myriad Pro Light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>
          <a:solidFill>
            <a:schemeClr val="tx1"/>
          </a:solidFill>
          <a:latin typeface="Myriad Pro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600">
          <a:solidFill>
            <a:schemeClr val="tx1"/>
          </a:solidFill>
          <a:latin typeface="Myriad Pro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400">
          <a:solidFill>
            <a:schemeClr val="tx1"/>
          </a:solidFill>
          <a:latin typeface="Myriad Pro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200">
          <a:solidFill>
            <a:schemeClr val="tx1"/>
          </a:solidFill>
          <a:latin typeface="Myriad Pro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grpSp>
        <p:nvGrpSpPr>
          <p:cNvPr id="3" name="Group 2"/>
          <p:cNvGrpSpPr/>
          <p:nvPr/>
        </p:nvGrpSpPr>
        <p:grpSpPr>
          <a:xfrm>
            <a:off x="7304692" y="5794745"/>
            <a:ext cx="1839308" cy="1118627"/>
            <a:chOff x="7304692" y="5794745"/>
            <a:chExt cx="1839308" cy="1118627"/>
          </a:xfrm>
          <a:solidFill>
            <a:schemeClr val="bg1"/>
          </a:solidFill>
        </p:grpSpPr>
        <p:pic>
          <p:nvPicPr>
            <p:cNvPr id="1026" name="Picture 2" descr="C:\Users\hackmann\Dropbox\Pluralsight Author Kit\camtasia\WatermarkLogo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4692" y="5794745"/>
              <a:ext cx="1839307" cy="1063254"/>
            </a:xfrm>
            <a:prstGeom prst="rect">
              <a:avLst/>
            </a:prstGeom>
            <a:grpFill/>
            <a:ln w="28575">
              <a:solidFill>
                <a:srgbClr val="FF0000"/>
              </a:solidFill>
              <a:prstDash val="sysDot"/>
            </a:ln>
            <a:extLst/>
          </p:spPr>
        </p:pic>
        <p:sp>
          <p:nvSpPr>
            <p:cNvPr id="2" name="TextBox 1"/>
            <p:cNvSpPr txBox="1"/>
            <p:nvPr userDrawn="1"/>
          </p:nvSpPr>
          <p:spPr bwMode="auto">
            <a:xfrm>
              <a:off x="7315200" y="5805376"/>
              <a:ext cx="1828800" cy="110799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250" b="1" dirty="0" smtClean="0">
                  <a:solidFill>
                    <a:srgbClr val="FF0000"/>
                  </a:solidFill>
                </a:rPr>
                <a:t>D</a:t>
              </a:r>
              <a:r>
                <a:rPr lang="en-US" sz="1250" b="1" baseline="0" dirty="0" smtClean="0">
                  <a:solidFill>
                    <a:srgbClr val="FF0000"/>
                  </a:solidFill>
                </a:rPr>
                <a:t>o Not Place Anything in This Space</a:t>
              </a:r>
            </a:p>
            <a:p>
              <a:r>
                <a:rPr lang="en-US" sz="1050" baseline="0" dirty="0" smtClean="0"/>
                <a:t>(Add watermark during editing)</a:t>
              </a:r>
            </a:p>
            <a:p>
              <a:r>
                <a:rPr lang="en-US" sz="1000" baseline="0" dirty="0" smtClean="0"/>
                <a:t>Note:  Warning will not appear during Slide Show view.</a:t>
              </a:r>
            </a:p>
          </p:txBody>
        </p:sp>
      </p:grpSp>
      <p:sp>
        <p:nvSpPr>
          <p:cNvPr id="7" name="TextBox 6"/>
          <p:cNvSpPr txBox="1"/>
          <p:nvPr/>
        </p:nvSpPr>
        <p:spPr bwMode="auto">
          <a:xfrm>
            <a:off x="9144000" y="5699051"/>
            <a:ext cx="219030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To remove this warning from the template:</a:t>
            </a:r>
            <a:endParaRPr lang="en-US" sz="1000" dirty="0" smtClean="0"/>
          </a:p>
          <a:p>
            <a:pPr marL="228600" indent="-228600">
              <a:buAutoNum type="arabicPeriod"/>
            </a:pPr>
            <a:r>
              <a:rPr lang="en-US" sz="1000" dirty="0" smtClean="0"/>
              <a:t>View</a:t>
            </a:r>
            <a:r>
              <a:rPr lang="en-US" sz="1000" dirty="0" smtClean="0">
                <a:sym typeface="Wingdings" panose="05000000000000000000" pitchFamily="2" charset="2"/>
              </a:rPr>
              <a:t> Slide Master</a:t>
            </a:r>
          </a:p>
          <a:p>
            <a:pPr marL="228600" indent="-228600">
              <a:buAutoNum type="arabicPeriod"/>
            </a:pPr>
            <a:r>
              <a:rPr lang="en-US" sz="1000" dirty="0" smtClean="0">
                <a:sym typeface="Wingdings" panose="05000000000000000000" pitchFamily="2" charset="2"/>
              </a:rPr>
              <a:t>Select topmost slide in slides pane</a:t>
            </a:r>
            <a:r>
              <a:rPr lang="en-US" sz="1000" baseline="0" dirty="0" smtClean="0">
                <a:sym typeface="Wingdings" panose="05000000000000000000" pitchFamily="2" charset="2"/>
              </a:rPr>
              <a:t> (Slide Master).</a:t>
            </a:r>
          </a:p>
          <a:p>
            <a:pPr marL="228600" indent="-228600">
              <a:buAutoNum type="arabicPeriod"/>
            </a:pPr>
            <a:r>
              <a:rPr lang="en-US" sz="1000" baseline="0" dirty="0" smtClean="0">
                <a:sym typeface="Wingdings" panose="05000000000000000000" pitchFamily="2" charset="2"/>
              </a:rPr>
              <a:t>Select the logo to the left and this text box.</a:t>
            </a:r>
          </a:p>
          <a:p>
            <a:pPr marL="228600" indent="-228600">
              <a:buAutoNum type="arabicPeriod"/>
            </a:pPr>
            <a:r>
              <a:rPr lang="en-US" sz="1000" baseline="0" dirty="0" smtClean="0">
                <a:sym typeface="Wingdings" panose="05000000000000000000" pitchFamily="2" charset="2"/>
              </a:rPr>
              <a:t>Press Delete.</a:t>
            </a:r>
            <a:endParaRPr lang="en-US" sz="100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en-US" sz="100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Myriad Pro" pitchFamily="34" charset="0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ts val="18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 b="1">
          <a:solidFill>
            <a:schemeClr val="tx1"/>
          </a:solidFill>
          <a:latin typeface="Myriad Pro Light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>
          <a:solidFill>
            <a:schemeClr val="tx1"/>
          </a:solidFill>
          <a:latin typeface="Myriad Pro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600">
          <a:solidFill>
            <a:schemeClr val="tx1"/>
          </a:solidFill>
          <a:latin typeface="Myriad Pro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400">
          <a:solidFill>
            <a:schemeClr val="tx1"/>
          </a:solidFill>
          <a:latin typeface="Myriad Pro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200">
          <a:solidFill>
            <a:schemeClr val="tx1"/>
          </a:solidFill>
          <a:latin typeface="Myriad Pro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://www.sqlskills.com/blogs/jonathan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onathan Jonathan Kehayia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9" t="5481" r="17898" b="38270"/>
          <a:stretch/>
        </p:blipFill>
        <p:spPr bwMode="auto">
          <a:xfrm>
            <a:off x="7391400" y="3483864"/>
            <a:ext cx="868680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Querying Change Data Using</a:t>
            </a:r>
            <a:br>
              <a:rPr lang="en-US" dirty="0" smtClean="0"/>
            </a:br>
            <a:r>
              <a:rPr lang="en-US" dirty="0" smtClean="0"/>
              <a:t>Transact-SQL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667000"/>
            <a:ext cx="6400800" cy="6096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 bwMode="auto">
          <a:xfrm>
            <a:off x="7391400" y="3476625"/>
            <a:ext cx="877824" cy="881796"/>
          </a:xfrm>
          <a:prstGeom prst="rect">
            <a:avLst/>
          </a:prstGeom>
          <a:noFill/>
          <a:ln w="25400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2482194" y="3465675"/>
            <a:ext cx="4800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+mj-lt"/>
              </a:rPr>
              <a:t>Jonathan Kehayias</a:t>
            </a:r>
            <a:endParaRPr lang="en-US" dirty="0">
              <a:latin typeface="+mj-lt"/>
            </a:endParaRPr>
          </a:p>
          <a:p>
            <a:pPr algn="r"/>
            <a:r>
              <a:rPr lang="en-US" dirty="0" smtClean="0">
                <a:latin typeface="+mj-lt"/>
                <a:hlinkClick r:id="rId4"/>
              </a:rPr>
              <a:t>http://www.SQLskills.com/blogs/jonathan/</a:t>
            </a:r>
            <a:r>
              <a:rPr lang="en-US" dirty="0" smtClean="0">
                <a:latin typeface="+mj-lt"/>
              </a:rPr>
              <a:t> </a:t>
            </a:r>
            <a:endParaRPr lang="en-US" dirty="0">
              <a:latin typeface="+mj-lt"/>
            </a:endParaRPr>
          </a:p>
          <a:p>
            <a:pPr algn="r"/>
            <a:r>
              <a:rPr lang="en-US" dirty="0" smtClean="0">
                <a:latin typeface="+mj-lt"/>
              </a:rPr>
              <a:t>Jonathan@SQLskills.com</a:t>
            </a:r>
          </a:p>
          <a:p>
            <a:pPr algn="r"/>
            <a:endParaRPr lang="en-US" sz="18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86985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495800"/>
          </a:xfrm>
        </p:spPr>
        <p:txBody>
          <a:bodyPr/>
          <a:lstStyle/>
          <a:p>
            <a:r>
              <a:rPr lang="en-US" dirty="0" smtClean="0"/>
              <a:t>Understanding the Change Data Capture configuration of a given database is simplified by executing the built-in stored procedures</a:t>
            </a:r>
          </a:p>
          <a:p>
            <a:r>
              <a:rPr lang="en-US" dirty="0" smtClean="0"/>
              <a:t>Determining the capture rows to process can be simplified using the built-in functions for determining log sequence numbers for a given capture instance or the </a:t>
            </a:r>
            <a:r>
              <a:rPr lang="en-US" dirty="0" err="1" smtClean="0"/>
              <a:t>datetime</a:t>
            </a:r>
            <a:r>
              <a:rPr lang="en-US" dirty="0" smtClean="0"/>
              <a:t> functions that map log sequence numbers to a </a:t>
            </a:r>
            <a:r>
              <a:rPr lang="en-US" dirty="0" err="1" smtClean="0"/>
              <a:t>datetime</a:t>
            </a:r>
            <a:r>
              <a:rPr lang="en-US" dirty="0" smtClean="0"/>
              <a:t> value</a:t>
            </a:r>
          </a:p>
          <a:p>
            <a:r>
              <a:rPr lang="en-US" dirty="0" smtClean="0"/>
              <a:t>Capture based table-valued functions provide access to change row results based on LSN ranges for easy access to change data</a:t>
            </a:r>
          </a:p>
          <a:p>
            <a:r>
              <a:rPr lang="en-US" dirty="0" smtClean="0"/>
              <a:t>Determining which columns changed is facilitated through the __$</a:t>
            </a:r>
            <a:r>
              <a:rPr lang="en-US" dirty="0" err="1" smtClean="0"/>
              <a:t>update_mask</a:t>
            </a:r>
            <a:r>
              <a:rPr lang="en-US" dirty="0" smtClean="0"/>
              <a:t> column through the use of the built-in functions</a:t>
            </a:r>
            <a:endParaRPr lang="en-US" dirty="0"/>
          </a:p>
          <a:p>
            <a:r>
              <a:rPr lang="en-US" dirty="0" smtClean="0"/>
              <a:t>In the next module, we’ll take a look at:</a:t>
            </a:r>
          </a:p>
          <a:p>
            <a:pPr lvl="1"/>
            <a:r>
              <a:rPr lang="en-US" dirty="0" smtClean="0"/>
              <a:t>Change Data Capture administration</a:t>
            </a:r>
          </a:p>
        </p:txBody>
      </p:sp>
    </p:spTree>
    <p:extLst>
      <p:ext uri="{BB962C8B-B14F-4D97-AF65-F5344CB8AC3E}">
        <p14:creationId xmlns:p14="http://schemas.microsoft.com/office/powerpoint/2010/main" val="284836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After enabling a database for Change Data Capture and configuring capture instances for the source tables, the change data must be queried for processing</a:t>
            </a:r>
          </a:p>
          <a:p>
            <a:r>
              <a:rPr lang="en-US" dirty="0" smtClean="0"/>
              <a:t>All change rows are identified by the Log Sequence Number (LSN) associated with the transaction that changed the row</a:t>
            </a:r>
          </a:p>
          <a:p>
            <a:r>
              <a:rPr lang="en-US" dirty="0" smtClean="0"/>
              <a:t>Change tables include internal metadata columns that describe the change row as well as the captured columns configured for the table</a:t>
            </a:r>
            <a:endParaRPr lang="en-US" dirty="0"/>
          </a:p>
          <a:p>
            <a:r>
              <a:rPr lang="en-US" dirty="0" smtClean="0"/>
              <a:t>In this module we’ll look at:</a:t>
            </a:r>
          </a:p>
          <a:p>
            <a:pPr lvl="1"/>
            <a:r>
              <a:rPr lang="en-US" dirty="0" smtClean="0"/>
              <a:t>Finding change table metadata</a:t>
            </a:r>
          </a:p>
          <a:p>
            <a:pPr lvl="1"/>
            <a:r>
              <a:rPr lang="en-US" dirty="0" smtClean="0"/>
              <a:t>Understanding change table columns</a:t>
            </a:r>
          </a:p>
          <a:p>
            <a:pPr lvl="1"/>
            <a:r>
              <a:rPr lang="en-US" dirty="0" smtClean="0"/>
              <a:t>Change row table-valued functions</a:t>
            </a:r>
          </a:p>
          <a:p>
            <a:pPr lvl="1"/>
            <a:r>
              <a:rPr lang="en-US" dirty="0" smtClean="0"/>
              <a:t>Determining change rows to process</a:t>
            </a:r>
          </a:p>
          <a:p>
            <a:pPr lvl="1"/>
            <a:r>
              <a:rPr lang="en-US" dirty="0" smtClean="0"/>
              <a:t>Determining</a:t>
            </a:r>
            <a:r>
              <a:rPr lang="en-US" baseline="0" dirty="0" smtClean="0"/>
              <a:t> whether a column changed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336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Change Table Metadata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Stored Procedures</a:t>
            </a:r>
          </a:p>
          <a:p>
            <a:pPr lvl="1"/>
            <a:r>
              <a:rPr lang="en-US" b="1" dirty="0" err="1" smtClean="0"/>
              <a:t>sys.sp_cdc_help_change_data_capture</a:t>
            </a:r>
            <a:r>
              <a:rPr lang="en-US" dirty="0" smtClean="0"/>
              <a:t> – returns the CDC capture information for each table enabled within a database</a:t>
            </a:r>
          </a:p>
          <a:p>
            <a:pPr lvl="2"/>
            <a:r>
              <a:rPr lang="en-US" dirty="0" smtClean="0"/>
              <a:t>May return up to two rows per table, one for each capture instance</a:t>
            </a:r>
          </a:p>
          <a:p>
            <a:pPr lvl="2"/>
            <a:r>
              <a:rPr lang="en-US" dirty="0" smtClean="0"/>
              <a:t>The @</a:t>
            </a:r>
            <a:r>
              <a:rPr lang="en-US" dirty="0" err="1" smtClean="0"/>
              <a:t>source_schema</a:t>
            </a:r>
            <a:r>
              <a:rPr lang="en-US" dirty="0" smtClean="0"/>
              <a:t> parameter specifies the source schema to return results for when the procedure executes</a:t>
            </a:r>
          </a:p>
          <a:p>
            <a:pPr lvl="2"/>
            <a:r>
              <a:rPr lang="en-US" dirty="0" smtClean="0"/>
              <a:t>The @</a:t>
            </a:r>
            <a:r>
              <a:rPr lang="en-US" dirty="0" err="1" smtClean="0"/>
              <a:t>source_name</a:t>
            </a:r>
            <a:r>
              <a:rPr lang="en-US" dirty="0" smtClean="0"/>
              <a:t> parameter specifies the source table to return results for when the procedure executes</a:t>
            </a:r>
          </a:p>
          <a:p>
            <a:pPr lvl="1"/>
            <a:r>
              <a:rPr lang="en-US" b="1" dirty="0" err="1" smtClean="0"/>
              <a:t>sys.sp_cdc_get_captured_columns</a:t>
            </a:r>
            <a:r>
              <a:rPr lang="en-US" dirty="0" smtClean="0"/>
              <a:t> – returns the captured columns for the capture instance specified by the @</a:t>
            </a:r>
            <a:r>
              <a:rPr lang="en-US" dirty="0" err="1" smtClean="0"/>
              <a:t>capture_instance</a:t>
            </a:r>
            <a:r>
              <a:rPr lang="en-US" dirty="0" smtClean="0"/>
              <a:t> parameter</a:t>
            </a:r>
          </a:p>
        </p:txBody>
      </p:sp>
    </p:spTree>
    <p:extLst>
      <p:ext uri="{BB962C8B-B14F-4D97-AF65-F5344CB8AC3E}">
        <p14:creationId xmlns:p14="http://schemas.microsoft.com/office/powerpoint/2010/main" val="85762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Change Table Metadata </a:t>
            </a:r>
            <a:r>
              <a:rPr lang="en-US" sz="2000" dirty="0" smtClean="0"/>
              <a:t>(2)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System tables</a:t>
            </a:r>
          </a:p>
          <a:p>
            <a:pPr lvl="1"/>
            <a:r>
              <a:rPr lang="en-US" dirty="0" err="1" smtClean="0"/>
              <a:t>cdc.change_tables</a:t>
            </a:r>
            <a:r>
              <a:rPr lang="en-US" dirty="0" smtClean="0"/>
              <a:t> – contains up to two rows, one per capture instance enabled on a source table</a:t>
            </a:r>
          </a:p>
          <a:p>
            <a:pPr lvl="1"/>
            <a:r>
              <a:rPr lang="en-US" dirty="0" err="1" smtClean="0"/>
              <a:t>cdc.captured_columns</a:t>
            </a:r>
            <a:r>
              <a:rPr lang="en-US" dirty="0" smtClean="0"/>
              <a:t> – contains one row per captured </a:t>
            </a:r>
            <a:br>
              <a:rPr lang="en-US" dirty="0" smtClean="0"/>
            </a:br>
            <a:r>
              <a:rPr lang="en-US" dirty="0" smtClean="0"/>
              <a:t>column for a source capture instance</a:t>
            </a:r>
          </a:p>
          <a:p>
            <a:r>
              <a:rPr lang="en-US" dirty="0" smtClean="0"/>
              <a:t>Querying system tables is not recommended, and using the </a:t>
            </a:r>
            <a:br>
              <a:rPr lang="en-US" dirty="0" smtClean="0"/>
            </a:br>
            <a:r>
              <a:rPr lang="en-US" dirty="0" smtClean="0"/>
              <a:t>stored procedures is recommended instead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22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Change Table Columns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tables exist within the CDC schema and are named &lt;</a:t>
            </a:r>
            <a:r>
              <a:rPr lang="en-US" dirty="0" err="1"/>
              <a:t>capture_instance</a:t>
            </a:r>
            <a:r>
              <a:rPr lang="en-US" dirty="0"/>
              <a:t>&gt;_CT</a:t>
            </a:r>
          </a:p>
          <a:p>
            <a:r>
              <a:rPr lang="en-US" dirty="0"/>
              <a:t>The first five columns are metadata columns:</a:t>
            </a:r>
          </a:p>
          <a:p>
            <a:pPr lvl="1"/>
            <a:r>
              <a:rPr lang="en-US" dirty="0"/>
              <a:t>__$</a:t>
            </a:r>
            <a:r>
              <a:rPr lang="en-US" dirty="0" err="1"/>
              <a:t>start_lsn</a:t>
            </a:r>
            <a:r>
              <a:rPr lang="en-US" dirty="0"/>
              <a:t> – the starting LSN of the transaction</a:t>
            </a:r>
          </a:p>
          <a:p>
            <a:pPr lvl="1"/>
            <a:r>
              <a:rPr lang="en-US" dirty="0"/>
              <a:t>__$</a:t>
            </a:r>
            <a:r>
              <a:rPr lang="en-US" dirty="0" err="1"/>
              <a:t>end_lsn</a:t>
            </a:r>
            <a:r>
              <a:rPr lang="en-US" dirty="0"/>
              <a:t> – the ending LSN of the transaction</a:t>
            </a:r>
          </a:p>
          <a:p>
            <a:pPr lvl="1"/>
            <a:r>
              <a:rPr lang="en-US" dirty="0"/>
              <a:t>__$</a:t>
            </a:r>
            <a:r>
              <a:rPr lang="en-US" dirty="0" err="1"/>
              <a:t>seqval</a:t>
            </a:r>
            <a:r>
              <a:rPr lang="en-US" dirty="0"/>
              <a:t> – the sequence or order of the row changes within a transaction</a:t>
            </a:r>
          </a:p>
          <a:p>
            <a:pPr lvl="1"/>
            <a:r>
              <a:rPr lang="en-US" dirty="0"/>
              <a:t>__$operation – the type of operation reflected by the change row</a:t>
            </a:r>
          </a:p>
          <a:p>
            <a:pPr lvl="2"/>
            <a:r>
              <a:rPr lang="en-US" dirty="0"/>
              <a:t>1 = Delete </a:t>
            </a:r>
          </a:p>
          <a:p>
            <a:pPr lvl="2"/>
            <a:r>
              <a:rPr lang="en-US" dirty="0"/>
              <a:t>2 = Insert</a:t>
            </a:r>
          </a:p>
          <a:p>
            <a:pPr lvl="2"/>
            <a:r>
              <a:rPr lang="en-US" dirty="0"/>
              <a:t>3 = Value before update </a:t>
            </a:r>
          </a:p>
          <a:p>
            <a:pPr lvl="2"/>
            <a:r>
              <a:rPr lang="en-US" dirty="0"/>
              <a:t>4 = Value after update </a:t>
            </a:r>
          </a:p>
          <a:p>
            <a:pPr lvl="1"/>
            <a:r>
              <a:rPr lang="en-US" dirty="0"/>
              <a:t>__$</a:t>
            </a:r>
            <a:r>
              <a:rPr lang="en-US" dirty="0" err="1"/>
              <a:t>update_mask</a:t>
            </a:r>
            <a:r>
              <a:rPr lang="en-US" dirty="0"/>
              <a:t> – bitmask of columns changed by operation within row</a:t>
            </a:r>
          </a:p>
          <a:p>
            <a:r>
              <a:rPr lang="en-US" dirty="0"/>
              <a:t>Remaining columns match the source table column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definition </a:t>
            </a:r>
            <a:r>
              <a:rPr lang="en-US" dirty="0"/>
              <a:t>when the capture instance was created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69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Determining Change Rows to Process </a:t>
            </a:r>
            <a:r>
              <a:rPr lang="en-US" sz="2000" dirty="0" smtClean="0"/>
              <a:t>(1)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By LSN:</a:t>
            </a:r>
          </a:p>
          <a:p>
            <a:pPr lvl="1"/>
            <a:r>
              <a:rPr lang="en-US" dirty="0" err="1"/>
              <a:t>sys.fn_cdc_map_time_to_lsn</a:t>
            </a:r>
            <a:r>
              <a:rPr lang="en-US" dirty="0"/>
              <a:t> ( '&lt;</a:t>
            </a:r>
            <a:r>
              <a:rPr lang="en-US" dirty="0" err="1"/>
              <a:t>relational_operator</a:t>
            </a:r>
            <a:r>
              <a:rPr lang="en-US" dirty="0"/>
              <a:t>&gt;', </a:t>
            </a:r>
            <a:r>
              <a:rPr lang="en-US" dirty="0" err="1"/>
              <a:t>tracking_time</a:t>
            </a:r>
            <a:r>
              <a:rPr lang="en-US" dirty="0"/>
              <a:t> )</a:t>
            </a:r>
          </a:p>
          <a:p>
            <a:pPr lvl="2"/>
            <a:r>
              <a:rPr lang="en-US" dirty="0"/>
              <a:t>Returns the LSN value from the </a:t>
            </a:r>
            <a:r>
              <a:rPr lang="en-US" dirty="0" err="1"/>
              <a:t>start_lsn</a:t>
            </a:r>
            <a:r>
              <a:rPr lang="en-US" dirty="0"/>
              <a:t> column of the </a:t>
            </a:r>
            <a:r>
              <a:rPr lang="en-US" dirty="0" err="1"/>
              <a:t>cdc.lsn_time_mapping</a:t>
            </a:r>
            <a:r>
              <a:rPr lang="en-US" dirty="0"/>
              <a:t> </a:t>
            </a:r>
            <a:r>
              <a:rPr lang="en-US" dirty="0" smtClean="0"/>
              <a:t>system table </a:t>
            </a:r>
            <a:r>
              <a:rPr lang="en-US" dirty="0"/>
              <a:t>for the </a:t>
            </a:r>
            <a:r>
              <a:rPr lang="en-US" dirty="0" err="1"/>
              <a:t>tracking_time</a:t>
            </a:r>
            <a:r>
              <a:rPr lang="en-US" dirty="0"/>
              <a:t> specified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relational_operator</a:t>
            </a:r>
            <a:r>
              <a:rPr lang="en-US" dirty="0"/>
              <a:t> specifies the comparison to be applied against the </a:t>
            </a:r>
            <a:r>
              <a:rPr lang="en-US" dirty="0" err="1"/>
              <a:t>tran_end_time</a:t>
            </a:r>
            <a:r>
              <a:rPr lang="en-US" dirty="0"/>
              <a:t> of the </a:t>
            </a:r>
            <a:r>
              <a:rPr lang="en-US" dirty="0" err="1"/>
              <a:t>cdc_lsn_time_mapping</a:t>
            </a:r>
            <a:r>
              <a:rPr lang="en-US" dirty="0"/>
              <a:t> table when determining the LSN value to return</a:t>
            </a:r>
          </a:p>
          <a:p>
            <a:pPr lvl="3"/>
            <a:r>
              <a:rPr lang="en-US" dirty="0"/>
              <a:t>largest less </a:t>
            </a:r>
            <a:r>
              <a:rPr lang="en-US" dirty="0" smtClean="0"/>
              <a:t>than, largest </a:t>
            </a:r>
            <a:r>
              <a:rPr lang="en-US" dirty="0"/>
              <a:t>less than or </a:t>
            </a:r>
            <a:r>
              <a:rPr lang="en-US" dirty="0" smtClean="0"/>
              <a:t>equal, smallest </a:t>
            </a:r>
            <a:r>
              <a:rPr lang="en-US" dirty="0"/>
              <a:t>greater </a:t>
            </a:r>
            <a:r>
              <a:rPr lang="en-US" dirty="0" smtClean="0"/>
              <a:t>than, or smallest </a:t>
            </a:r>
            <a:r>
              <a:rPr lang="en-US" dirty="0"/>
              <a:t>greater than or equal</a:t>
            </a:r>
          </a:p>
          <a:p>
            <a:pPr lvl="1"/>
            <a:r>
              <a:rPr lang="en-US" dirty="0" err="1"/>
              <a:t>sys.fn_cdc_get_min_lsn</a:t>
            </a:r>
            <a:r>
              <a:rPr lang="en-US" dirty="0"/>
              <a:t> ( '</a:t>
            </a:r>
            <a:r>
              <a:rPr lang="en-US" dirty="0" err="1"/>
              <a:t>capture_instance_name</a:t>
            </a:r>
            <a:r>
              <a:rPr lang="en-US" dirty="0"/>
              <a:t>' )</a:t>
            </a:r>
          </a:p>
          <a:p>
            <a:pPr lvl="2"/>
            <a:r>
              <a:rPr lang="en-US" dirty="0"/>
              <a:t>Returns the </a:t>
            </a:r>
            <a:r>
              <a:rPr lang="en-US" dirty="0" err="1"/>
              <a:t>start_lsn</a:t>
            </a:r>
            <a:r>
              <a:rPr lang="en-US" dirty="0"/>
              <a:t> value for the capture instance from </a:t>
            </a:r>
            <a:r>
              <a:rPr lang="en-US" dirty="0" err="1"/>
              <a:t>cdc.change_tables</a:t>
            </a:r>
            <a:endParaRPr lang="en-US" dirty="0"/>
          </a:p>
          <a:p>
            <a:pPr lvl="2"/>
            <a:r>
              <a:rPr lang="en-US" dirty="0"/>
              <a:t>Sets the lower endpoint for change data for a given capture instance</a:t>
            </a:r>
          </a:p>
          <a:p>
            <a:pPr lvl="1"/>
            <a:r>
              <a:rPr lang="en-US" dirty="0" err="1"/>
              <a:t>sys.fn_cdc_get_max_lsn</a:t>
            </a:r>
            <a:r>
              <a:rPr lang="en-US" dirty="0"/>
              <a:t> ()</a:t>
            </a:r>
          </a:p>
          <a:p>
            <a:pPr lvl="2"/>
            <a:r>
              <a:rPr lang="en-US" dirty="0"/>
              <a:t>Returns the maximum </a:t>
            </a:r>
            <a:r>
              <a:rPr lang="en-US" dirty="0" err="1"/>
              <a:t>start_lsn</a:t>
            </a:r>
            <a:r>
              <a:rPr lang="en-US" dirty="0"/>
              <a:t> column value from </a:t>
            </a:r>
            <a:r>
              <a:rPr lang="en-US" dirty="0" err="1" smtClean="0"/>
              <a:t>cdc.lsn_time_mapping</a:t>
            </a:r>
            <a:r>
              <a:rPr lang="en-US" dirty="0" smtClean="0"/>
              <a:t> system table setting the upper endpoint </a:t>
            </a:r>
            <a:r>
              <a:rPr lang="en-US" dirty="0"/>
              <a:t>for all capture </a:t>
            </a:r>
            <a:r>
              <a:rPr lang="en-US" dirty="0" smtClean="0"/>
              <a:t>instances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15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Determining Change Rows to Process </a:t>
            </a:r>
            <a:r>
              <a:rPr lang="en-US" sz="2000" dirty="0" smtClean="0"/>
              <a:t>(2)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By LSN:</a:t>
            </a:r>
          </a:p>
          <a:p>
            <a:pPr lvl="1"/>
            <a:r>
              <a:rPr lang="en-US" dirty="0"/>
              <a:t>Custom tracking table updated by application code to track the capture instance name and last processed LSN</a:t>
            </a:r>
          </a:p>
          <a:p>
            <a:pPr lvl="1"/>
            <a:r>
              <a:rPr lang="en-US" dirty="0" err="1"/>
              <a:t>sys.fn_cdc_decrement_lsn</a:t>
            </a:r>
            <a:r>
              <a:rPr lang="en-US" dirty="0"/>
              <a:t> ( </a:t>
            </a:r>
            <a:r>
              <a:rPr lang="en-US" dirty="0" err="1"/>
              <a:t>lsn_value</a:t>
            </a:r>
            <a:r>
              <a:rPr lang="en-US" dirty="0"/>
              <a:t> )</a:t>
            </a:r>
          </a:p>
          <a:p>
            <a:pPr lvl="2"/>
            <a:r>
              <a:rPr lang="en-US" dirty="0"/>
              <a:t>Returns the previous LSN in the sequence based upon the specified LSN</a:t>
            </a:r>
          </a:p>
          <a:p>
            <a:pPr lvl="2"/>
            <a:r>
              <a:rPr lang="en-US" dirty="0"/>
              <a:t>Often used to decrement </a:t>
            </a:r>
            <a:r>
              <a:rPr lang="en-US" dirty="0" err="1" smtClean="0"/>
              <a:t>sys.fn_cdc_get_max_lsn</a:t>
            </a:r>
            <a:r>
              <a:rPr lang="en-US" dirty="0" smtClean="0"/>
              <a:t> () </a:t>
            </a:r>
            <a:r>
              <a:rPr lang="en-US" dirty="0"/>
              <a:t>value to set </a:t>
            </a:r>
            <a:r>
              <a:rPr lang="en-US" dirty="0" smtClean="0"/>
              <a:t>upper endpoint </a:t>
            </a:r>
            <a:r>
              <a:rPr lang="en-US" dirty="0"/>
              <a:t>without overlapping LSNs across different data loads</a:t>
            </a:r>
          </a:p>
          <a:p>
            <a:pPr lvl="1"/>
            <a:r>
              <a:rPr lang="en-US" dirty="0" err="1"/>
              <a:t>sys.fn_cdc_increment_lsn</a:t>
            </a:r>
            <a:r>
              <a:rPr lang="en-US" dirty="0"/>
              <a:t> ( </a:t>
            </a:r>
            <a:r>
              <a:rPr lang="en-US" dirty="0" err="1"/>
              <a:t>lsn_value</a:t>
            </a:r>
            <a:r>
              <a:rPr lang="en-US" dirty="0"/>
              <a:t> )</a:t>
            </a:r>
          </a:p>
          <a:p>
            <a:pPr lvl="2"/>
            <a:r>
              <a:rPr lang="en-US" dirty="0"/>
              <a:t>Returns the next LSN in the sequence based upon the specified LSN</a:t>
            </a:r>
          </a:p>
          <a:p>
            <a:pPr lvl="2"/>
            <a:r>
              <a:rPr lang="en-US" dirty="0"/>
              <a:t>Often used to increment the last saved LSN from a custom tracking table to set a new lower endpoint without overlapping LSNs across different data loads</a:t>
            </a:r>
          </a:p>
          <a:p>
            <a:r>
              <a:rPr lang="en-US" dirty="0"/>
              <a:t>By time:</a:t>
            </a:r>
          </a:p>
          <a:p>
            <a:pPr lvl="1"/>
            <a:r>
              <a:rPr lang="en-US" dirty="0" err="1"/>
              <a:t>sys.fn_cdc_map_lsn_to_time</a:t>
            </a:r>
            <a:r>
              <a:rPr lang="en-US" dirty="0"/>
              <a:t> ( </a:t>
            </a:r>
            <a:r>
              <a:rPr lang="en-US" dirty="0" err="1"/>
              <a:t>lsn_value</a:t>
            </a:r>
            <a:r>
              <a:rPr lang="en-US" dirty="0"/>
              <a:t> )</a:t>
            </a:r>
          </a:p>
          <a:p>
            <a:pPr lvl="2"/>
            <a:r>
              <a:rPr lang="en-US" dirty="0"/>
              <a:t>Returns the </a:t>
            </a:r>
            <a:r>
              <a:rPr lang="en-US" dirty="0" err="1"/>
              <a:t>tran_end_time</a:t>
            </a:r>
            <a:r>
              <a:rPr lang="en-US" dirty="0"/>
              <a:t> column from </a:t>
            </a:r>
            <a:r>
              <a:rPr lang="en-US" dirty="0" err="1"/>
              <a:t>cdc.lsn_time_mapping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for </a:t>
            </a:r>
            <a:r>
              <a:rPr lang="en-US" dirty="0"/>
              <a:t>the specified LSN, allowing LSN ranges to be mapped to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specific </a:t>
            </a:r>
            <a:r>
              <a:rPr lang="en-US" dirty="0"/>
              <a:t>time ranges</a:t>
            </a:r>
          </a:p>
        </p:txBody>
      </p:sp>
    </p:spTree>
    <p:extLst>
      <p:ext uri="{BB962C8B-B14F-4D97-AF65-F5344CB8AC3E}">
        <p14:creationId xmlns:p14="http://schemas.microsoft.com/office/powerpoint/2010/main" val="107997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Row Table-Valued Functions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cdc.fn_cdc_get_all_changes</a:t>
            </a:r>
            <a:r>
              <a:rPr lang="en-US" dirty="0"/>
              <a:t>_&lt;</a:t>
            </a:r>
            <a:r>
              <a:rPr lang="en-US" dirty="0" err="1"/>
              <a:t>capture_instance</a:t>
            </a:r>
            <a:r>
              <a:rPr lang="en-US" dirty="0"/>
              <a:t>&gt; </a:t>
            </a:r>
          </a:p>
          <a:p>
            <a:pPr lvl="1"/>
            <a:r>
              <a:rPr lang="en-US" dirty="0"/>
              <a:t>Returns one row for each modification applied to the source table within the specified LSN range</a:t>
            </a:r>
          </a:p>
          <a:p>
            <a:pPr lvl="1"/>
            <a:r>
              <a:rPr lang="en-US" dirty="0"/>
              <a:t>Multiple modifications of a source row within the LSN range will be represented individually in the result set</a:t>
            </a:r>
          </a:p>
          <a:p>
            <a:r>
              <a:rPr lang="en-US" dirty="0" err="1"/>
              <a:t>cdc.fn_cdc_get_net_changes</a:t>
            </a:r>
            <a:r>
              <a:rPr lang="en-US" dirty="0"/>
              <a:t>_&lt;</a:t>
            </a:r>
            <a:r>
              <a:rPr lang="en-US" dirty="0" err="1"/>
              <a:t>capture_instance</a:t>
            </a:r>
            <a:r>
              <a:rPr lang="en-US" dirty="0"/>
              <a:t>&gt;</a:t>
            </a:r>
          </a:p>
          <a:p>
            <a:pPr lvl="1"/>
            <a:r>
              <a:rPr lang="en-US" dirty="0"/>
              <a:t>Returns a single net change row for each source row modified within the specified LSN range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19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Determining</a:t>
            </a:r>
            <a:r>
              <a:rPr lang="en-US" baseline="0" dirty="0" smtClean="0"/>
              <a:t> Whether a Column Changed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sys.fn_cdc_get_column_ordinal</a:t>
            </a:r>
            <a:r>
              <a:rPr lang="en-US" dirty="0"/>
              <a:t> </a:t>
            </a:r>
            <a:r>
              <a:rPr lang="en-US" dirty="0" smtClean="0"/>
              <a:t>( '</a:t>
            </a:r>
            <a:r>
              <a:rPr lang="en-US" dirty="0" err="1" smtClean="0"/>
              <a:t>capture_instance</a:t>
            </a:r>
            <a:r>
              <a:rPr lang="en-US" dirty="0"/>
              <a:t>', </a:t>
            </a:r>
            <a:r>
              <a:rPr lang="en-US" dirty="0" smtClean="0"/>
              <a:t>'</a:t>
            </a:r>
            <a:r>
              <a:rPr lang="en-US" dirty="0" err="1" smtClean="0"/>
              <a:t>column_name</a:t>
            </a:r>
            <a:r>
              <a:rPr lang="en-US" dirty="0" smtClean="0"/>
              <a:t>‘ )</a:t>
            </a:r>
            <a:endParaRPr lang="en-US" dirty="0"/>
          </a:p>
          <a:p>
            <a:pPr lvl="1"/>
            <a:r>
              <a:rPr lang="en-US" dirty="0"/>
              <a:t>Return	s the ordinal position of a column name within the specified capture instances update mask</a:t>
            </a:r>
          </a:p>
          <a:p>
            <a:r>
              <a:rPr lang="en-US" dirty="0" err="1"/>
              <a:t>sys.fn_cdc_is_bit_set</a:t>
            </a:r>
            <a:r>
              <a:rPr lang="en-US" dirty="0"/>
              <a:t> </a:t>
            </a:r>
            <a:r>
              <a:rPr lang="en-US" dirty="0" smtClean="0"/>
              <a:t>( position</a:t>
            </a:r>
            <a:r>
              <a:rPr lang="en-US" dirty="0"/>
              <a:t>, </a:t>
            </a:r>
            <a:r>
              <a:rPr lang="en-US" dirty="0" err="1" smtClean="0"/>
              <a:t>update_mask</a:t>
            </a:r>
            <a:r>
              <a:rPr lang="en-US" dirty="0" smtClean="0"/>
              <a:t> )</a:t>
            </a:r>
            <a:endParaRPr lang="en-US" dirty="0"/>
          </a:p>
          <a:p>
            <a:pPr lvl="1"/>
            <a:r>
              <a:rPr lang="en-US" dirty="0"/>
              <a:t>Checks the specified ordinal position of the update mask to determine if the change bit is set</a:t>
            </a:r>
          </a:p>
          <a:p>
            <a:r>
              <a:rPr lang="en-US" dirty="0" err="1"/>
              <a:t>sys.fn_cdc_has_column_changed</a:t>
            </a:r>
            <a:r>
              <a:rPr lang="en-US" dirty="0"/>
              <a:t> ( '</a:t>
            </a:r>
            <a:r>
              <a:rPr lang="en-US" dirty="0" err="1"/>
              <a:t>capture_instance</a:t>
            </a:r>
            <a:r>
              <a:rPr lang="en-US" dirty="0"/>
              <a:t>', '</a:t>
            </a:r>
            <a:r>
              <a:rPr lang="en-US" dirty="0" err="1"/>
              <a:t>column_name</a:t>
            </a:r>
            <a:r>
              <a:rPr lang="en-US" dirty="0"/>
              <a:t>‘ , </a:t>
            </a:r>
            <a:r>
              <a:rPr lang="en-US" dirty="0" err="1"/>
              <a:t>update_mask</a:t>
            </a:r>
            <a:r>
              <a:rPr lang="en-US" dirty="0"/>
              <a:t> )</a:t>
            </a:r>
          </a:p>
          <a:p>
            <a:pPr lvl="1"/>
            <a:r>
              <a:rPr lang="en-US" dirty="0"/>
              <a:t>Identifies whether the specified column has been updated in the associated change row</a:t>
            </a:r>
          </a:p>
          <a:p>
            <a:pPr lvl="1"/>
            <a:r>
              <a:rPr lang="en-US" dirty="0"/>
              <a:t>Ideally only used for post </a:t>
            </a:r>
            <a:r>
              <a:rPr lang="en-US" dirty="0" smtClean="0"/>
              <a:t>processing</a:t>
            </a:r>
          </a:p>
          <a:p>
            <a:pPr lvl="1"/>
            <a:r>
              <a:rPr lang="en-US" dirty="0" smtClean="0"/>
              <a:t>Use </a:t>
            </a:r>
            <a:r>
              <a:rPr lang="en-US" dirty="0" err="1"/>
              <a:t>sys.fn_cdc_get_column_ordinal</a:t>
            </a:r>
            <a:r>
              <a:rPr lang="en-US" dirty="0"/>
              <a:t> once to set the position, and </a:t>
            </a:r>
            <a:r>
              <a:rPr lang="en-US" dirty="0" err="1"/>
              <a:t>sys.fn_cdc_is_bit_set</a:t>
            </a:r>
            <a:r>
              <a:rPr lang="en-US" dirty="0"/>
              <a:t> to parse the </a:t>
            </a:r>
            <a:r>
              <a:rPr lang="en-US" dirty="0" err="1"/>
              <a:t>update_mask</a:t>
            </a:r>
            <a:r>
              <a:rPr lang="en-US" dirty="0"/>
              <a:t> in queries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against </a:t>
            </a:r>
            <a:r>
              <a:rPr lang="en-US" dirty="0"/>
              <a:t>change tables for better performance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42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ythsMethod1 - Copy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apphire">
      <a:majorFont>
        <a:latin typeface="Myriad Pro"/>
        <a:ea typeface=""/>
        <a:cs typeface=""/>
      </a:majorFont>
      <a:minorFont>
        <a:latin typeface="Myriad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ho-what-when">
  <a:themeElements>
    <a:clrScheme name="Pluralsight">
      <a:dk1>
        <a:srgbClr val="000000"/>
      </a:dk1>
      <a:lt1>
        <a:srgbClr val="FFFFFF"/>
      </a:lt1>
      <a:dk2>
        <a:srgbClr val="002060"/>
      </a:dk2>
      <a:lt2>
        <a:srgbClr val="E6E7E8"/>
      </a:lt2>
      <a:accent1>
        <a:srgbClr val="ED652E"/>
      </a:accent1>
      <a:accent2>
        <a:srgbClr val="97C741"/>
      </a:accent2>
      <a:accent3>
        <a:srgbClr val="63AEB8"/>
      </a:accent3>
      <a:accent4>
        <a:srgbClr val="C163A2"/>
      </a:accent4>
      <a:accent5>
        <a:srgbClr val="BFBFBF"/>
      </a:accent5>
      <a:accent6>
        <a:srgbClr val="808285"/>
      </a:accent6>
      <a:hlink>
        <a:srgbClr val="4F81BD"/>
      </a:hlink>
      <a:folHlink>
        <a:srgbClr val="C163A2"/>
      </a:folHlink>
    </a:clrScheme>
    <a:fontScheme name="Pluralsight">
      <a:majorFont>
        <a:latin typeface="Myriad Pro Black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solidFill>
          <a:srgbClr val="ED652E"/>
        </a:solidFill>
        <a:ln w="9525" algn="ctr">
          <a:noFill/>
          <a:miter lim="800000"/>
          <a:headEnd/>
          <a:tailEnd/>
        </a:ln>
        <a:effectLst/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err="1" smtClean="0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>
        <a:spAutoFit/>
      </a:bodyPr>
      <a:lstStyle>
        <a:defPPr>
          <a:defRPr sz="1800" dirty="0" err="1" smtClean="0"/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65B9DCC8F7FB4A82840FBDE1FC983A" ma:contentTypeVersion="0" ma:contentTypeDescription="Create a new document." ma:contentTypeScope="" ma:versionID="ecd0916681f32cda70880b341f4a891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DEB1AF8-B785-4B22-89EC-168618F34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685463B-57CE-4CE4-B1CF-FE44EB79BF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498799-B0FC-4B7A-8396-BFC34D805990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MythsMethod1 - Copy</Template>
  <TotalTime>47453</TotalTime>
  <Words>781</Words>
  <Application>Microsoft Office PowerPoint</Application>
  <PresentationFormat>On-screen Show (4:3)</PresentationFormat>
  <Paragraphs>88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MythsMethod1 - Copy</vt:lpstr>
      <vt:lpstr>who-what-when</vt:lpstr>
      <vt:lpstr>Querying Change Data Using Transact-SQL</vt:lpstr>
      <vt:lpstr>Introduction</vt:lpstr>
      <vt:lpstr>Finding Change Table Metadata</vt:lpstr>
      <vt:lpstr>Finding Change Table Metadata (2)</vt:lpstr>
      <vt:lpstr>Understanding Change Table Columns</vt:lpstr>
      <vt:lpstr>Determining Change Rows to Process (1)</vt:lpstr>
      <vt:lpstr>Determining Change Rows to Process (2)</vt:lpstr>
      <vt:lpstr>Change Row Table-Valued Functions</vt:lpstr>
      <vt:lpstr>Determining Whether a Column Changed</vt:lpstr>
      <vt:lpstr>Summary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subject>From raw Ajax to ASP.NET</dc:subject>
  <dc:creator>paul</dc:creator>
  <cp:lastModifiedBy>Jonathan Kehayias</cp:lastModifiedBy>
  <cp:revision>229</cp:revision>
  <dcterms:created xsi:type="dcterms:W3CDTF">2012-05-24T15:46:08Z</dcterms:created>
  <dcterms:modified xsi:type="dcterms:W3CDTF">2014-12-30T06:04:51Z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0x0101003865B9DCC8F7FB4A82840FBDE1FC983A</vt:lpwstr>
  </property>
</Properties>
</file>