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4"/>
    <p:sldMasterId id="2147483739" r:id="rId5"/>
  </p:sldMasterIdLst>
  <p:notesMasterIdLst>
    <p:notesMasterId r:id="rId14"/>
  </p:notesMasterIdLst>
  <p:handoutMasterIdLst>
    <p:handoutMasterId r:id="rId15"/>
  </p:handoutMasterIdLst>
  <p:sldIdLst>
    <p:sldId id="381" r:id="rId6"/>
    <p:sldId id="385" r:id="rId7"/>
    <p:sldId id="386" r:id="rId8"/>
    <p:sldId id="390" r:id="rId9"/>
    <p:sldId id="389" r:id="rId10"/>
    <p:sldId id="388" r:id="rId11"/>
    <p:sldId id="387" r:id="rId12"/>
    <p:sldId id="384" r:id="rId13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FF1CEDE-8733-465F-987F-CD4C7D145846}">
          <p14:sldIdLst>
            <p14:sldId id="381"/>
            <p14:sldId id="385"/>
            <p14:sldId id="386"/>
            <p14:sldId id="390"/>
            <p14:sldId id="389"/>
            <p14:sldId id="388"/>
            <p14:sldId id="387"/>
            <p14:sldId id="384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onathan Kehayias" initials="JM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EF8B19"/>
    <a:srgbClr val="5EA113"/>
    <a:srgbClr val="008000"/>
    <a:srgbClr val="808080"/>
    <a:srgbClr val="FF7C80"/>
    <a:srgbClr val="CC3300"/>
    <a:srgbClr val="FF9119"/>
    <a:srgbClr val="FF9121"/>
    <a:srgbClr val="A4D2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4493" autoAdjust="0"/>
    <p:restoredTop sz="86425" autoAdjust="0"/>
  </p:normalViewPr>
  <p:slideViewPr>
    <p:cSldViewPr>
      <p:cViewPr varScale="1">
        <p:scale>
          <a:sx n="120" d="100"/>
          <a:sy n="120" d="100"/>
        </p:scale>
        <p:origin x="-13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00" d="100"/>
          <a:sy n="100" d="100"/>
        </p:scale>
        <p:origin x="-624" y="2328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3FAA13-3E1B-4A40-BCE0-2A4101C91A56}" type="datetimeFigureOut">
              <a:rPr lang="en-US" smtClean="0"/>
              <a:pPr/>
              <a:t>6/26/2014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03B382-5E20-4D88-A964-1D6629C87BB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8419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/>
            </a:lvl1pPr>
          </a:lstStyle>
          <a:p>
            <a:pPr>
              <a:defRPr/>
            </a:pPr>
            <a:fld id="{47C584BF-6945-4E60-B2A7-1638FF8EA8E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0990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Hi this is Jonathan Kehayias from SQLskills.com and I'm recording this SQL Server Change Data Capture course for </a:t>
            </a:r>
            <a:r>
              <a:rPr lang="en-US" dirty="0" err="1" smtClean="0"/>
              <a:t>Pluralsight</a:t>
            </a:r>
            <a:r>
              <a:rPr lang="en-US" dirty="0" smtClean="0"/>
              <a:t>. This is Module</a:t>
            </a:r>
            <a:r>
              <a:rPr lang="en-US" baseline="0" dirty="0" smtClean="0"/>
              <a:t> 1 - Introduction.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4466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3407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367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0" name="Title 32779"/>
          <p:cNvSpPr>
            <a:spLocks noGrp="1" noChangeArrowheads="1"/>
          </p:cNvSpPr>
          <p:nvPr>
            <p:ph type="ctrTitle"/>
          </p:nvPr>
        </p:nvSpPr>
        <p:spPr>
          <a:xfrm>
            <a:off x="685800" y="533400"/>
            <a:ext cx="7772400" cy="1933575"/>
          </a:xfrm>
          <a:noFill/>
        </p:spPr>
        <p:txBody>
          <a:bodyPr anchor="b"/>
          <a:lstStyle>
            <a:lvl1pPr algn="r">
              <a:defRPr sz="3200" b="1">
                <a:latin typeface="Myriad Pro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2781" name="Subtitle 32780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2667000"/>
            <a:ext cx="6400800" cy="1752600"/>
          </a:xfrm>
        </p:spPr>
        <p:txBody>
          <a:bodyPr/>
          <a:lstStyle>
            <a:lvl1pPr marL="0" indent="0" algn="r">
              <a:buNone/>
              <a:defRPr b="0">
                <a:latin typeface="Myriad Pro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5" name="Picture 4" descr="ppt support_title-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20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037800"/>
      </p:ext>
    </p:extLst>
  </p:cSld>
  <p:clrMapOvr>
    <a:masterClrMapping/>
  </p:clrMapOvr>
  <p:transition>
    <p:fade/>
  </p:transition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Referen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noFill/>
        </p:spPr>
        <p:txBody>
          <a:bodyPr rtlCol="0"/>
          <a:lstStyle>
            <a:lvl1pPr>
              <a:defRPr b="1">
                <a:latin typeface="Myriad Pro" pitchFamily="34" charset="0"/>
              </a:defRPr>
            </a:lvl1pPr>
          </a:lstStyle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000" b="1">
                <a:latin typeface="Myriad Pro Light" pitchFamily="34" charset="0"/>
              </a:defRPr>
            </a:lvl1pPr>
            <a:lvl2pPr>
              <a:buClrTx/>
              <a:buFont typeface="Wingdings" pitchFamily="2" charset="2"/>
              <a:buChar char="o"/>
              <a:defRPr sz="1800" b="0">
                <a:latin typeface="Myriad Pro" pitchFamily="34" charset="0"/>
              </a:defRPr>
            </a:lvl2pPr>
            <a:lvl3pPr>
              <a:buClrTx/>
              <a:buFont typeface="Wingdings" pitchFamily="2" charset="2"/>
              <a:buChar char="o"/>
              <a:defRPr sz="1600" b="0">
                <a:latin typeface="Myriad Pro" pitchFamily="34" charset="0"/>
              </a:defRPr>
            </a:lvl3pPr>
            <a:lvl4pPr>
              <a:buClrTx/>
              <a:buFont typeface="Wingdings" pitchFamily="2" charset="2"/>
              <a:buChar char="o"/>
              <a:defRPr sz="1400" b="0">
                <a:latin typeface="Myriad Pro" pitchFamily="34" charset="0"/>
              </a:defRPr>
            </a:lvl4pPr>
            <a:lvl5pPr>
              <a:buClrTx/>
              <a:buFont typeface="Wingdings" pitchFamily="2" charset="2"/>
              <a:buChar char="o"/>
              <a:defRPr sz="1200" b="0">
                <a:latin typeface="Myriad Pro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 bwMode="auto">
          <a:xfrm>
            <a:off x="-1403497" y="10633"/>
            <a:ext cx="140349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/>
              <a:t>Optional Layout</a:t>
            </a:r>
            <a:br>
              <a:rPr lang="en-US" sz="1200" dirty="0" smtClean="0"/>
            </a:br>
            <a:r>
              <a:rPr lang="en-US" sz="1200" dirty="0" smtClean="0"/>
              <a:t>To</a:t>
            </a:r>
            <a:r>
              <a:rPr lang="en-US" sz="1200" baseline="0" dirty="0" smtClean="0"/>
              <a:t> be used in the event you want to reference cited sources from your video.</a:t>
            </a: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3732271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Sa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485900" y="1600200"/>
            <a:ext cx="6172200" cy="3962400"/>
          </a:xfr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txBody>
          <a:bodyPr/>
          <a:lstStyle>
            <a:lvl1pPr>
              <a:buNone/>
              <a:defRPr sz="1800" b="0">
                <a:latin typeface="Consolas" pitchFamily="49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27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94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support_title-01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822" r="37180"/>
          <a:stretch/>
        </p:blipFill>
        <p:spPr>
          <a:xfrm flipH="1">
            <a:off x="2106140" y="-457200"/>
            <a:ext cx="7037860" cy="4120349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65265" y="3299813"/>
            <a:ext cx="8412481" cy="1755373"/>
          </a:xfrm>
        </p:spPr>
        <p:txBody>
          <a:bodyPr anchor="t"/>
          <a:lstStyle>
            <a:lvl1pPr marL="0" indent="0" algn="l">
              <a:defRPr sz="3600" b="0">
                <a:solidFill>
                  <a:sysClr val="windowText" lastClr="000000"/>
                </a:solidFill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6" name="Picture 5" hidden="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74" y="2836052"/>
            <a:ext cx="774603" cy="8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792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12113" y="1414129"/>
            <a:ext cx="6974957" cy="2987749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600" b="0" kern="1200" cap="none" spc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1259" y="410099"/>
            <a:ext cx="1626023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dirty="0" smtClean="0">
                <a:solidFill>
                  <a:schemeClr val="bg2"/>
                </a:solidFill>
              </a:rPr>
              <a:t>“</a:t>
            </a:r>
            <a:endParaRPr lang="en-US" sz="23900" dirty="0">
              <a:solidFill>
                <a:schemeClr val="bg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85578" y="2838877"/>
            <a:ext cx="169791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dirty="0" smtClean="0">
                <a:solidFill>
                  <a:schemeClr val="bg2"/>
                </a:solidFill>
              </a:rPr>
              <a:t>”</a:t>
            </a:r>
            <a:endParaRPr lang="en-US" sz="23900" dirty="0">
              <a:solidFill>
                <a:schemeClr val="bg2"/>
              </a:solidFill>
            </a:endParaRP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3508743" y="4879966"/>
            <a:ext cx="4721337" cy="595312"/>
          </a:xfrm>
        </p:spPr>
        <p:txBody>
          <a:bodyPr>
            <a:noAutofit/>
          </a:bodyPr>
          <a:lstStyle>
            <a:lvl1pPr algn="r">
              <a:buClr>
                <a:schemeClr val="accent6"/>
              </a:buClr>
              <a:buFont typeface="Tahoma" pitchFamily="34" charset="0"/>
              <a:buChar char="—"/>
              <a:defRPr sz="2400" baseline="0">
                <a:solidFill>
                  <a:schemeClr val="accent6"/>
                </a:solidFill>
              </a:defRPr>
            </a:lvl1pPr>
            <a:lvl2pPr>
              <a:defRPr>
                <a:solidFill>
                  <a:schemeClr val="bg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bg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bg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bg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Who Said It</a:t>
            </a:r>
          </a:p>
        </p:txBody>
      </p:sp>
    </p:spTree>
    <p:extLst>
      <p:ext uri="{BB962C8B-B14F-4D97-AF65-F5344CB8AC3E}">
        <p14:creationId xmlns:p14="http://schemas.microsoft.com/office/powerpoint/2010/main" val="231836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in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507621" y="2049185"/>
            <a:ext cx="5927725" cy="442913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lang="en-US" sz="2800" b="1" kern="1200" baseline="0" dirty="0">
                <a:solidFill>
                  <a:schemeClr val="tx1"/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</a:lstStyle>
          <a:p>
            <a:pPr lvl="0"/>
            <a:r>
              <a:rPr lang="en-US" dirty="0" smtClean="0"/>
              <a:t>Word to Define – 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738297" y="2562731"/>
            <a:ext cx="5697483" cy="1868487"/>
          </a:xfrm>
        </p:spPr>
        <p:txBody>
          <a:bodyPr>
            <a:noAutofit/>
          </a:bodyPr>
          <a:lstStyle>
            <a:lvl1pPr marL="0" indent="0">
              <a:buNone/>
              <a:defRPr lang="en-US" sz="2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>
              <a:defRPr lang="en-US" sz="2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>
              <a:defRPr lang="en-US" sz="2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>
              <a:defRPr lang="en-US" sz="2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>
              <a:defRPr lang="en-US" sz="2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 dirty="0" smtClean="0"/>
              <a:t>Click to edit Definition.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507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0" name="Title 32779"/>
          <p:cNvSpPr>
            <a:spLocks noGrp="1" noChangeArrowheads="1"/>
          </p:cNvSpPr>
          <p:nvPr>
            <p:ph type="ctrTitle"/>
          </p:nvPr>
        </p:nvSpPr>
        <p:spPr>
          <a:xfrm>
            <a:off x="685800" y="533400"/>
            <a:ext cx="7772400" cy="1933575"/>
          </a:xfrm>
          <a:noFill/>
        </p:spPr>
        <p:txBody>
          <a:bodyPr anchor="b"/>
          <a:lstStyle>
            <a:lvl1pPr algn="r">
              <a:defRPr sz="3200" b="1">
                <a:latin typeface="Myriad Pro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2781" name="Subtitle 32780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2667000"/>
            <a:ext cx="6400800" cy="1752600"/>
          </a:xfrm>
        </p:spPr>
        <p:txBody>
          <a:bodyPr/>
          <a:lstStyle>
            <a:lvl1pPr marL="0" indent="0" algn="r">
              <a:buNone/>
              <a:defRPr b="0">
                <a:latin typeface="Myriad Pro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5" name="Picture 4" descr="ppt support_title-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20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037800"/>
      </p:ext>
    </p:extLst>
  </p:cSld>
  <p:clrMapOvr>
    <a:masterClrMapping/>
  </p:clrMapOvr>
  <p:transition>
    <p:fade/>
  </p:transition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 rtlCol="0"/>
          <a:lstStyle>
            <a:lvl1pPr>
              <a:defRPr b="1">
                <a:latin typeface="Myriad Pro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000" b="1">
                <a:latin typeface="Myriad Pro Light" pitchFamily="34" charset="0"/>
              </a:defRPr>
            </a:lvl1pPr>
            <a:lvl2pPr>
              <a:buClrTx/>
              <a:buFont typeface="Wingdings" pitchFamily="2" charset="2"/>
              <a:buChar char="o"/>
              <a:defRPr sz="1800" b="0">
                <a:latin typeface="Myriad Pro" pitchFamily="34" charset="0"/>
              </a:defRPr>
            </a:lvl2pPr>
            <a:lvl3pPr>
              <a:buClrTx/>
              <a:buFont typeface="Wingdings" pitchFamily="2" charset="2"/>
              <a:buChar char="o"/>
              <a:defRPr sz="1600" b="0">
                <a:latin typeface="Myriad Pro" pitchFamily="34" charset="0"/>
              </a:defRPr>
            </a:lvl3pPr>
            <a:lvl4pPr>
              <a:buClrTx/>
              <a:buFont typeface="Wingdings" pitchFamily="2" charset="2"/>
              <a:buChar char="o"/>
              <a:defRPr sz="1400" b="0">
                <a:latin typeface="Myriad Pro" pitchFamily="34" charset="0"/>
              </a:defRPr>
            </a:lvl4pPr>
            <a:lvl5pPr>
              <a:buClrTx/>
              <a:buFont typeface="Wingdings" pitchFamily="2" charset="2"/>
              <a:buChar char="o"/>
              <a:defRPr sz="1200" b="0">
                <a:latin typeface="Myriad Pro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4362362"/>
      </p:ext>
    </p:extLst>
  </p:cSld>
  <p:clrMapOvr>
    <a:masterClrMapping/>
  </p:clrMapOvr>
  <p:transition>
    <p:fade/>
  </p:transition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Referen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noFill/>
        </p:spPr>
        <p:txBody>
          <a:bodyPr rtlCol="0"/>
          <a:lstStyle>
            <a:lvl1pPr>
              <a:defRPr b="1">
                <a:latin typeface="Myriad Pro" pitchFamily="34" charset="0"/>
              </a:defRPr>
            </a:lvl1pPr>
          </a:lstStyle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000" b="1">
                <a:latin typeface="Myriad Pro Light" pitchFamily="34" charset="0"/>
              </a:defRPr>
            </a:lvl1pPr>
            <a:lvl2pPr>
              <a:buClrTx/>
              <a:buFont typeface="Wingdings" pitchFamily="2" charset="2"/>
              <a:buChar char="o"/>
              <a:defRPr sz="1800" b="0">
                <a:latin typeface="Myriad Pro" pitchFamily="34" charset="0"/>
              </a:defRPr>
            </a:lvl2pPr>
            <a:lvl3pPr>
              <a:buClrTx/>
              <a:buFont typeface="Wingdings" pitchFamily="2" charset="2"/>
              <a:buChar char="o"/>
              <a:defRPr sz="1600" b="0">
                <a:latin typeface="Myriad Pro" pitchFamily="34" charset="0"/>
              </a:defRPr>
            </a:lvl3pPr>
            <a:lvl4pPr>
              <a:buClrTx/>
              <a:buFont typeface="Wingdings" pitchFamily="2" charset="2"/>
              <a:buChar char="o"/>
              <a:defRPr sz="1400" b="0">
                <a:latin typeface="Myriad Pro" pitchFamily="34" charset="0"/>
              </a:defRPr>
            </a:lvl4pPr>
            <a:lvl5pPr>
              <a:buClrTx/>
              <a:buFont typeface="Wingdings" pitchFamily="2" charset="2"/>
              <a:buChar char="o"/>
              <a:defRPr sz="1200" b="0">
                <a:latin typeface="Myriad Pro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22715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Sa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485900" y="1600200"/>
            <a:ext cx="6172200" cy="3962400"/>
          </a:xfrm>
          <a:solidFill>
            <a:srgbClr val="FFFFCC"/>
          </a:solidFill>
          <a:ln w="9525">
            <a:solidFill>
              <a:schemeClr val="tx1"/>
            </a:solidFill>
          </a:ln>
        </p:spPr>
        <p:txBody>
          <a:bodyPr/>
          <a:lstStyle>
            <a:lvl1pPr>
              <a:buNone/>
              <a:defRPr sz="1800" b="0">
                <a:latin typeface="Consolas" pitchFamily="49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274469"/>
      </p:ext>
    </p:extLst>
  </p:cSld>
  <p:clrMapOvr>
    <a:masterClrMapping/>
  </p:clrMapOvr>
  <p:transition>
    <p:fade/>
  </p:transition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941804"/>
      </p:ext>
    </p:extLst>
  </p:cSld>
  <p:clrMapOvr>
    <a:masterClrMapping/>
  </p:clrMapOvr>
  <p:transition>
    <p:fade/>
  </p:transition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4495800"/>
            <a:ext cx="7772400" cy="7620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1717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4495800"/>
            <a:ext cx="7772400" cy="7620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2382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7406482" y="3488241"/>
            <a:ext cx="850392" cy="859921"/>
          </a:xfr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 dirty="0" smtClean="0"/>
              <a:t>Click to add author Headshot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7" b="20037"/>
          <a:stretch/>
        </p:blipFill>
        <p:spPr>
          <a:xfrm>
            <a:off x="0" y="4172361"/>
            <a:ext cx="7899401" cy="2685639"/>
          </a:xfrm>
          <a:prstGeom prst="rect">
            <a:avLst/>
          </a:prstGeom>
        </p:spPr>
      </p:pic>
      <p:sp>
        <p:nvSpPr>
          <p:cNvPr id="32780" name="Title 32779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85800" y="533400"/>
            <a:ext cx="7772400" cy="1933575"/>
          </a:xfrm>
          <a:noFill/>
        </p:spPr>
        <p:txBody>
          <a:bodyPr anchor="b"/>
          <a:lstStyle>
            <a:lvl1pPr algn="r">
              <a:defRPr sz="3200" b="1">
                <a:latin typeface="Myriad Pro" pitchFamily="34" charset="0"/>
                <a:cs typeface="Segoe U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2781" name="Subtitle 32780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057400" y="2667000"/>
            <a:ext cx="6400800" cy="1752600"/>
          </a:xfrm>
        </p:spPr>
        <p:txBody>
          <a:bodyPr/>
          <a:lstStyle>
            <a:lvl1pPr marL="0" indent="0" algn="r">
              <a:buNone/>
              <a:defRPr b="0">
                <a:latin typeface="Myriad Pro" pitchFamily="34" charset="0"/>
                <a:cs typeface="Segoe UI" pitchFamily="34" charset="0"/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 bwMode="auto">
          <a:xfrm>
            <a:off x="7391400" y="3476625"/>
            <a:ext cx="877824" cy="881796"/>
          </a:xfrm>
          <a:prstGeom prst="rect">
            <a:avLst/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ctr"/>
          <a:lstStyle/>
          <a:p>
            <a:pPr algn="ctr"/>
            <a:endParaRPr lang="en-US" sz="2000" dirty="0">
              <a:latin typeface="Tekton Pro" pitchFamily="34" charset="0"/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-1041991" y="10633"/>
            <a:ext cx="104199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/>
              <a:t>Title</a:t>
            </a:r>
            <a:r>
              <a:rPr lang="en-US" sz="1200" baseline="0" dirty="0" smtClean="0"/>
              <a:t> slide to be used at the start of a module.</a:t>
            </a: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327403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noFill/>
        </p:spPr>
        <p:txBody>
          <a:bodyPr rtlCol="0"/>
          <a:lstStyle>
            <a:lvl1pPr>
              <a:defRPr b="1">
                <a:latin typeface="Myriad Pro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000" b="1">
                <a:latin typeface="Myriad Pro Light" pitchFamily="34" charset="0"/>
              </a:defRPr>
            </a:lvl1pPr>
            <a:lvl2pPr>
              <a:buClrTx/>
              <a:buFont typeface="Wingdings" pitchFamily="2" charset="2"/>
              <a:buChar char="o"/>
              <a:defRPr sz="1800" b="0">
                <a:latin typeface="Myriad Pro" pitchFamily="34" charset="0"/>
              </a:defRPr>
            </a:lvl2pPr>
            <a:lvl3pPr>
              <a:buClrTx/>
              <a:buFont typeface="Wingdings" pitchFamily="2" charset="2"/>
              <a:buChar char="o"/>
              <a:defRPr sz="1600" b="0">
                <a:latin typeface="Myriad Pro" pitchFamily="34" charset="0"/>
              </a:defRPr>
            </a:lvl3pPr>
            <a:lvl4pPr>
              <a:buClrTx/>
              <a:buFont typeface="Wingdings" pitchFamily="2" charset="2"/>
              <a:buChar char="o"/>
              <a:defRPr sz="1400" b="0">
                <a:latin typeface="Myriad Pro" pitchFamily="34" charset="0"/>
              </a:defRPr>
            </a:lvl4pPr>
            <a:lvl5pPr>
              <a:buClrTx/>
              <a:buFont typeface="Wingdings" pitchFamily="2" charset="2"/>
              <a:buChar char="o"/>
              <a:defRPr sz="1200" b="0">
                <a:latin typeface="Myriad Pro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 bwMode="auto">
          <a:xfrm>
            <a:off x="-1403497" y="10633"/>
            <a:ext cx="140349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/>
              <a:t>Title +</a:t>
            </a:r>
            <a:r>
              <a:rPr lang="en-US" sz="1200" baseline="0" dirty="0" smtClean="0"/>
              <a:t> Bullet List</a:t>
            </a: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4174362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2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0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716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52483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ea typeface="+mj-ea"/>
          <a:cs typeface="Segoe UI" pitchFamily="34" charset="0"/>
        </a:defRPr>
      </a:lvl1pPr>
      <a:lvl2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2pPr>
      <a:lvl3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3pPr>
      <a:lvl4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4pPr>
      <a:lvl5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5pPr>
      <a:lvl6pPr marL="4572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6pPr>
      <a:lvl7pPr marL="9144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7pPr>
      <a:lvl8pPr marL="13716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8pPr>
      <a:lvl9pPr marL="18288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9pPr>
    </p:titleStyle>
    <p:bodyStyle>
      <a:lvl1pPr marL="342900" indent="-342900" algn="l" defTabSz="-13873163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000" b="1">
          <a:solidFill>
            <a:schemeClr val="tx1"/>
          </a:solidFill>
          <a:latin typeface="Myriad Pro Light" pitchFamily="34" charset="0"/>
          <a:ea typeface="+mn-ea"/>
          <a:cs typeface="Segoe UI" pitchFamily="34" charset="0"/>
        </a:defRPr>
      </a:lvl1pPr>
      <a:lvl2pPr marL="742950" indent="-28575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>
          <a:solidFill>
            <a:schemeClr val="tx1"/>
          </a:solidFill>
          <a:latin typeface="Myriad Pro" pitchFamily="34" charset="0"/>
          <a:cs typeface="Segoe UI" pitchFamily="34" charset="0"/>
        </a:defRPr>
      </a:lvl2pPr>
      <a:lvl3pPr marL="1143000" indent="-22860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1600">
          <a:solidFill>
            <a:schemeClr val="tx1"/>
          </a:solidFill>
          <a:latin typeface="Myriad Pro" pitchFamily="34" charset="0"/>
          <a:cs typeface="Segoe UI" pitchFamily="34" charset="0"/>
        </a:defRPr>
      </a:lvl3pPr>
      <a:lvl4pPr marL="1600200" indent="-22860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1400">
          <a:solidFill>
            <a:schemeClr val="tx1"/>
          </a:solidFill>
          <a:latin typeface="Myriad Pro" pitchFamily="34" charset="0"/>
          <a:cs typeface="Segoe UI" pitchFamily="34" charset="0"/>
        </a:defRPr>
      </a:lvl4pPr>
      <a:lvl5pPr marL="2057400" indent="-22860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1200">
          <a:solidFill>
            <a:schemeClr val="tx1"/>
          </a:solidFill>
          <a:latin typeface="Myriad Pro" pitchFamily="34" charset="0"/>
          <a:cs typeface="Segoe UI" pitchFamily="34" charset="0"/>
        </a:defRPr>
      </a:lvl5pPr>
      <a:lvl6pPr marL="25146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6pPr>
      <a:lvl7pPr marL="29718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7pPr>
      <a:lvl8pPr marL="34290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8pPr>
      <a:lvl9pPr marL="38862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9pPr>
    </p:bodyStyle>
    <p:otherStyle>
      <a:lvl1pPr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1pPr>
      <a:lvl2pPr marL="4572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2pPr>
      <a:lvl3pPr marL="9144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3pPr>
      <a:lvl4pPr marL="13716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4pPr>
      <a:lvl5pPr marL="18288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5pPr>
      <a:lvl6pPr marL="22860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6pPr>
      <a:lvl7pPr marL="27432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7pPr>
      <a:lvl8pPr marL="32004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8pPr>
      <a:lvl9pPr marL="36576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0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716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02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grpSp>
        <p:nvGrpSpPr>
          <p:cNvPr id="3" name="Group 2"/>
          <p:cNvGrpSpPr/>
          <p:nvPr/>
        </p:nvGrpSpPr>
        <p:grpSpPr>
          <a:xfrm>
            <a:off x="7304692" y="5794745"/>
            <a:ext cx="1839308" cy="1118627"/>
            <a:chOff x="7304692" y="5794745"/>
            <a:chExt cx="1839308" cy="1118627"/>
          </a:xfrm>
          <a:solidFill>
            <a:schemeClr val="bg1"/>
          </a:solidFill>
        </p:grpSpPr>
        <p:pic>
          <p:nvPicPr>
            <p:cNvPr id="1026" name="Picture 2" descr="C:\Users\hackmann\Dropbox\Pluralsight Author Kit\camtasia\WatermarkLogo.png"/>
            <p:cNvPicPr>
              <a:picLocks noChangeAspect="1" noChangeArrowheads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4692" y="5794745"/>
              <a:ext cx="1839307" cy="1063254"/>
            </a:xfrm>
            <a:prstGeom prst="rect">
              <a:avLst/>
            </a:prstGeom>
            <a:grpFill/>
            <a:ln w="28575">
              <a:solidFill>
                <a:srgbClr val="FF0000"/>
              </a:solidFill>
              <a:prstDash val="sysDot"/>
            </a:ln>
            <a:extLst/>
          </p:spPr>
        </p:pic>
        <p:sp>
          <p:nvSpPr>
            <p:cNvPr id="2" name="TextBox 1"/>
            <p:cNvSpPr txBox="1"/>
            <p:nvPr userDrawn="1"/>
          </p:nvSpPr>
          <p:spPr bwMode="auto">
            <a:xfrm>
              <a:off x="7315200" y="5805376"/>
              <a:ext cx="1828800" cy="1107996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250" b="1" dirty="0" smtClean="0">
                  <a:solidFill>
                    <a:srgbClr val="FF0000"/>
                  </a:solidFill>
                </a:rPr>
                <a:t>D</a:t>
              </a:r>
              <a:r>
                <a:rPr lang="en-US" sz="1250" b="1" baseline="0" dirty="0" smtClean="0">
                  <a:solidFill>
                    <a:srgbClr val="FF0000"/>
                  </a:solidFill>
                </a:rPr>
                <a:t>o Not Place Anything in This Space</a:t>
              </a:r>
            </a:p>
            <a:p>
              <a:r>
                <a:rPr lang="en-US" sz="1050" baseline="0" dirty="0" smtClean="0"/>
                <a:t>(Add watermark during editing)</a:t>
              </a:r>
            </a:p>
            <a:p>
              <a:r>
                <a:rPr lang="en-US" sz="1000" baseline="0" dirty="0" smtClean="0"/>
                <a:t>Note:  Warning will not appear during Slide Show view.</a:t>
              </a:r>
            </a:p>
          </p:txBody>
        </p:sp>
      </p:grpSp>
      <p:sp>
        <p:nvSpPr>
          <p:cNvPr id="7" name="TextBox 6"/>
          <p:cNvSpPr txBox="1"/>
          <p:nvPr/>
        </p:nvSpPr>
        <p:spPr bwMode="auto">
          <a:xfrm>
            <a:off x="9144000" y="5699051"/>
            <a:ext cx="2190307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r>
              <a:rPr lang="en-US" sz="1000" b="1" dirty="0" smtClean="0"/>
              <a:t>To remove this warning from the template:</a:t>
            </a:r>
            <a:endParaRPr lang="en-US" sz="1000" dirty="0" smtClean="0"/>
          </a:p>
          <a:p>
            <a:pPr marL="228600" indent="-228600">
              <a:buAutoNum type="arabicPeriod"/>
            </a:pPr>
            <a:r>
              <a:rPr lang="en-US" sz="1000" dirty="0" smtClean="0"/>
              <a:t>View</a:t>
            </a:r>
            <a:r>
              <a:rPr lang="en-US" sz="1000" dirty="0" smtClean="0">
                <a:sym typeface="Wingdings" panose="05000000000000000000" pitchFamily="2" charset="2"/>
              </a:rPr>
              <a:t> Slide Master</a:t>
            </a:r>
          </a:p>
          <a:p>
            <a:pPr marL="228600" indent="-228600">
              <a:buAutoNum type="arabicPeriod"/>
            </a:pPr>
            <a:r>
              <a:rPr lang="en-US" sz="1000" dirty="0" smtClean="0">
                <a:sym typeface="Wingdings" panose="05000000000000000000" pitchFamily="2" charset="2"/>
              </a:rPr>
              <a:t>Select topmost slide in slides pane</a:t>
            </a:r>
            <a:r>
              <a:rPr lang="en-US" sz="1000" baseline="0" dirty="0" smtClean="0">
                <a:sym typeface="Wingdings" panose="05000000000000000000" pitchFamily="2" charset="2"/>
              </a:rPr>
              <a:t> (Slide Master).</a:t>
            </a:r>
          </a:p>
          <a:p>
            <a:pPr marL="228600" indent="-228600">
              <a:buAutoNum type="arabicPeriod"/>
            </a:pPr>
            <a:r>
              <a:rPr lang="en-US" sz="1000" baseline="0" dirty="0" smtClean="0">
                <a:sym typeface="Wingdings" panose="05000000000000000000" pitchFamily="2" charset="2"/>
              </a:rPr>
              <a:t>Select the logo to the left and this text box.</a:t>
            </a:r>
          </a:p>
          <a:p>
            <a:pPr marL="228600" indent="-228600">
              <a:buAutoNum type="arabicPeriod"/>
            </a:pPr>
            <a:r>
              <a:rPr lang="en-US" sz="1000" baseline="0" dirty="0" smtClean="0">
                <a:sym typeface="Wingdings" panose="05000000000000000000" pitchFamily="2" charset="2"/>
              </a:rPr>
              <a:t>Press Delete.</a:t>
            </a:r>
            <a:endParaRPr lang="en-US" sz="1000" dirty="0" smtClean="0">
              <a:sym typeface="Wingdings" panose="05000000000000000000" pitchFamily="2" charset="2"/>
            </a:endParaRPr>
          </a:p>
          <a:p>
            <a:pPr marL="228600" indent="-228600">
              <a:buAutoNum type="arabicPeriod"/>
            </a:pPr>
            <a:endParaRPr lang="en-US" sz="1000" dirty="0" smtClean="0">
              <a:sym typeface="Wingdings" panose="05000000000000000000" pitchFamily="2" charset="2"/>
            </a:endParaRPr>
          </a:p>
          <a:p>
            <a:pPr marL="228600" indent="-228600">
              <a:buAutoNum type="arabicPeriod"/>
            </a:pPr>
            <a:endParaRPr lang="en-US" sz="1000" dirty="0" smtClean="0"/>
          </a:p>
        </p:txBody>
      </p:sp>
    </p:spTree>
    <p:extLst>
      <p:ext uri="{BB962C8B-B14F-4D97-AF65-F5344CB8AC3E}">
        <p14:creationId xmlns:p14="http://schemas.microsoft.com/office/powerpoint/2010/main" val="2052483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  <p:txStyles>
    <p:titleStyle>
      <a:lvl1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Myriad Pro" pitchFamily="34" charset="0"/>
          <a:ea typeface="+mj-ea"/>
          <a:cs typeface="Segoe UI" pitchFamily="34" charset="0"/>
        </a:defRPr>
      </a:lvl1pPr>
      <a:lvl2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2pPr>
      <a:lvl3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3pPr>
      <a:lvl4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4pPr>
      <a:lvl5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5pPr>
      <a:lvl6pPr marL="4572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6pPr>
      <a:lvl7pPr marL="9144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7pPr>
      <a:lvl8pPr marL="13716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8pPr>
      <a:lvl9pPr marL="18288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9pPr>
    </p:titleStyle>
    <p:bodyStyle>
      <a:lvl1pPr marL="342900" indent="-342900" algn="l" defTabSz="-13873163" rtl="0" eaLnBrk="1" fontAlgn="base" hangingPunct="1">
        <a:spcBef>
          <a:spcPts val="18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000" b="1">
          <a:solidFill>
            <a:schemeClr val="tx1"/>
          </a:solidFill>
          <a:latin typeface="Myriad Pro Light" pitchFamily="34" charset="0"/>
          <a:ea typeface="+mn-ea"/>
          <a:cs typeface="Segoe UI" pitchFamily="34" charset="0"/>
        </a:defRPr>
      </a:lvl1pPr>
      <a:lvl2pPr marL="742950" indent="-285750" algn="l" defTabSz="-13873163" rtl="0" eaLnBrk="1" fontAlgn="base" hangingPunct="1">
        <a:spcBef>
          <a:spcPts val="6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o"/>
        <a:defRPr>
          <a:solidFill>
            <a:schemeClr val="tx1"/>
          </a:solidFill>
          <a:latin typeface="Myriad Pro" pitchFamily="34" charset="0"/>
          <a:cs typeface="Segoe UI" pitchFamily="34" charset="0"/>
        </a:defRPr>
      </a:lvl2pPr>
      <a:lvl3pPr marL="1143000" indent="-228600" algn="l" defTabSz="-13873163" rtl="0" eaLnBrk="1" fontAlgn="base" hangingPunct="1">
        <a:spcBef>
          <a:spcPts val="6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o"/>
        <a:defRPr sz="1600">
          <a:solidFill>
            <a:schemeClr val="tx1"/>
          </a:solidFill>
          <a:latin typeface="Myriad Pro" pitchFamily="34" charset="0"/>
          <a:cs typeface="Segoe UI" pitchFamily="34" charset="0"/>
        </a:defRPr>
      </a:lvl3pPr>
      <a:lvl4pPr marL="1600200" indent="-228600" algn="l" defTabSz="-13873163" rtl="0" eaLnBrk="1" fontAlgn="base" hangingPunct="1">
        <a:spcBef>
          <a:spcPts val="6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o"/>
        <a:defRPr sz="1400">
          <a:solidFill>
            <a:schemeClr val="tx1"/>
          </a:solidFill>
          <a:latin typeface="Myriad Pro" pitchFamily="34" charset="0"/>
          <a:cs typeface="Segoe UI" pitchFamily="34" charset="0"/>
        </a:defRPr>
      </a:lvl4pPr>
      <a:lvl5pPr marL="2057400" indent="-228600" algn="l" defTabSz="-13873163" rtl="0" eaLnBrk="1" fontAlgn="base" hangingPunct="1">
        <a:spcBef>
          <a:spcPts val="6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o"/>
        <a:defRPr sz="1200">
          <a:solidFill>
            <a:schemeClr val="tx1"/>
          </a:solidFill>
          <a:latin typeface="Myriad Pro" pitchFamily="34" charset="0"/>
          <a:cs typeface="Segoe UI" pitchFamily="34" charset="0"/>
        </a:defRPr>
      </a:lvl5pPr>
      <a:lvl6pPr marL="25146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6pPr>
      <a:lvl7pPr marL="29718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7pPr>
      <a:lvl8pPr marL="34290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8pPr>
      <a:lvl9pPr marL="38862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9pPr>
    </p:bodyStyle>
    <p:otherStyle>
      <a:lvl1pPr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1pPr>
      <a:lvl2pPr marL="4572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2pPr>
      <a:lvl3pPr marL="9144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3pPr>
      <a:lvl4pPr marL="13716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4pPr>
      <a:lvl5pPr marL="18288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5pPr>
      <a:lvl6pPr marL="22860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6pPr>
      <a:lvl7pPr marL="27432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7pPr>
      <a:lvl8pPr marL="32004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8pPr>
      <a:lvl9pPr marL="36576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4" Type="http://schemas.openxmlformats.org/officeDocument/2006/relationships/hyperlink" Target="http://www.sqlskills.com/blogs/jonath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onathan Jonathan Kehayias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9" t="5481" r="17898" b="38270"/>
          <a:stretch/>
        </p:blipFill>
        <p:spPr bwMode="auto">
          <a:xfrm>
            <a:off x="7391400" y="3483864"/>
            <a:ext cx="868680" cy="86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Administration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7400" y="2667000"/>
            <a:ext cx="6400800" cy="609600"/>
          </a:xfrm>
        </p:spPr>
        <p:txBody>
          <a:bodyPr/>
          <a:lstStyle/>
          <a:p>
            <a:endParaRPr lang="en-US" dirty="0" smtClean="0"/>
          </a:p>
        </p:txBody>
      </p:sp>
      <p:sp>
        <p:nvSpPr>
          <p:cNvPr id="5" name="Rectangle 4"/>
          <p:cNvSpPr/>
          <p:nvPr/>
        </p:nvSpPr>
        <p:spPr bwMode="auto">
          <a:xfrm>
            <a:off x="7391400" y="3476625"/>
            <a:ext cx="877824" cy="881796"/>
          </a:xfrm>
          <a:prstGeom prst="rect">
            <a:avLst/>
          </a:prstGeom>
          <a:noFill/>
          <a:ln w="25400" algn="ctr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ctr"/>
          <a:lstStyle/>
          <a:p>
            <a:pPr algn="ctr"/>
            <a:endParaRPr lang="en-US" sz="2000" dirty="0">
              <a:latin typeface="Tekton Pro" pitchFamily="34" charset="0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2482194" y="3465675"/>
            <a:ext cx="4800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latin typeface="+mj-lt"/>
              </a:rPr>
              <a:t>Jonathan Kehayias</a:t>
            </a:r>
            <a:endParaRPr lang="en-US" dirty="0">
              <a:latin typeface="+mj-lt"/>
            </a:endParaRPr>
          </a:p>
          <a:p>
            <a:pPr algn="r"/>
            <a:r>
              <a:rPr lang="en-US" dirty="0" smtClean="0">
                <a:latin typeface="+mj-lt"/>
                <a:hlinkClick r:id="rId4"/>
              </a:rPr>
              <a:t>http://www.SQLskills.com/blogs/jonathan/</a:t>
            </a:r>
            <a:r>
              <a:rPr lang="en-US" dirty="0" smtClean="0">
                <a:latin typeface="+mj-lt"/>
              </a:rPr>
              <a:t> </a:t>
            </a:r>
            <a:endParaRPr lang="en-US" dirty="0">
              <a:latin typeface="+mj-lt"/>
            </a:endParaRPr>
          </a:p>
          <a:p>
            <a:pPr algn="r"/>
            <a:r>
              <a:rPr lang="en-US" dirty="0" smtClean="0">
                <a:latin typeface="+mj-lt"/>
              </a:rPr>
              <a:t>Jonathan@SQLskills.com</a:t>
            </a:r>
          </a:p>
          <a:p>
            <a:pPr algn="r"/>
            <a:endParaRPr lang="en-US" sz="18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186985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Administering CDC enabled databases requires appropriate considerations to prevent problems</a:t>
            </a:r>
          </a:p>
          <a:p>
            <a:pPr lvl="1"/>
            <a:r>
              <a:rPr lang="en-US" dirty="0" smtClean="0"/>
              <a:t>Understanding how to restore a CDC enabled database is necessary to prevent recovery problems in the event of a crash</a:t>
            </a:r>
          </a:p>
          <a:p>
            <a:pPr lvl="1"/>
            <a:r>
              <a:rPr lang="en-US" dirty="0" smtClean="0"/>
              <a:t>Properly managing the SQL Agent jobs associated with CDC is important for capture and cleanup of the capture instance data</a:t>
            </a:r>
          </a:p>
          <a:p>
            <a:pPr lvl="1"/>
            <a:r>
              <a:rPr lang="en-US" dirty="0" smtClean="0"/>
              <a:t>Understanding the compatibility with other features will ensure proper understanding of interactions with CDC</a:t>
            </a:r>
          </a:p>
          <a:p>
            <a:r>
              <a:rPr lang="en-US" dirty="0" smtClean="0"/>
              <a:t>In this module we’ll look at:</a:t>
            </a:r>
          </a:p>
          <a:p>
            <a:pPr lvl="1"/>
            <a:r>
              <a:rPr lang="en-US" dirty="0" smtClean="0"/>
              <a:t>Agent jobs</a:t>
            </a:r>
          </a:p>
          <a:p>
            <a:pPr lvl="1"/>
            <a:r>
              <a:rPr lang="en-US" dirty="0" smtClean="0"/>
              <a:t>Change table cleanup</a:t>
            </a:r>
          </a:p>
          <a:p>
            <a:pPr lvl="1"/>
            <a:r>
              <a:rPr lang="en-US" dirty="0" smtClean="0"/>
              <a:t>Schema</a:t>
            </a:r>
            <a:r>
              <a:rPr lang="en-US" baseline="0" dirty="0" smtClean="0"/>
              <a:t> change management</a:t>
            </a:r>
          </a:p>
          <a:p>
            <a:pPr lvl="1"/>
            <a:r>
              <a:rPr lang="en-US" baseline="0" dirty="0" smtClean="0"/>
              <a:t>Feature compatibility</a:t>
            </a:r>
          </a:p>
          <a:p>
            <a:pPr lvl="1"/>
            <a:r>
              <a:rPr lang="en-US" baseline="0" dirty="0" smtClean="0"/>
              <a:t>Backup/restore considerations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0336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Agent Jobs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Two jobs are created in SQL Server Agent when a database is enabled for CDC and the first table is enabled for tracking</a:t>
            </a:r>
          </a:p>
          <a:p>
            <a:pPr lvl="1"/>
            <a:r>
              <a:rPr lang="en-US" dirty="0"/>
              <a:t>Capture job – reads transaction log records and populates change tables</a:t>
            </a:r>
          </a:p>
          <a:p>
            <a:pPr lvl="2"/>
            <a:r>
              <a:rPr lang="en-US" dirty="0"/>
              <a:t>The capture job is only created if no transactional replication publications exist for the CDC-enabled database</a:t>
            </a:r>
          </a:p>
          <a:p>
            <a:pPr lvl="2"/>
            <a:r>
              <a:rPr lang="en-US" dirty="0"/>
              <a:t>The capture job is created when CDC and transactional replication are enabled for a database, and the </a:t>
            </a:r>
            <a:r>
              <a:rPr lang="en-US" dirty="0" smtClean="0"/>
              <a:t>Log Reader Agent job </a:t>
            </a:r>
            <a:r>
              <a:rPr lang="en-US" dirty="0"/>
              <a:t>is removed when the database is no longer a </a:t>
            </a:r>
            <a:r>
              <a:rPr lang="en-US" dirty="0" smtClean="0"/>
              <a:t>publication database</a:t>
            </a:r>
            <a:endParaRPr lang="en-US" dirty="0"/>
          </a:p>
          <a:p>
            <a:pPr lvl="1"/>
            <a:r>
              <a:rPr lang="en-US" dirty="0"/>
              <a:t>Cleanup job – removes entries from change tables older than the retention period specified for instance</a:t>
            </a:r>
          </a:p>
          <a:p>
            <a:pPr lvl="2"/>
            <a:r>
              <a:rPr lang="en-US" dirty="0"/>
              <a:t>The cleanup job is always created when the first table is enabled</a:t>
            </a:r>
          </a:p>
          <a:p>
            <a:r>
              <a:rPr lang="en-US" dirty="0"/>
              <a:t>The CDC Agent jobs are removed when CDC is disabled for a database</a:t>
            </a:r>
          </a:p>
          <a:p>
            <a:pPr lvl="1"/>
            <a:r>
              <a:rPr lang="en-US" dirty="0"/>
              <a:t>The capture job can also be removed when the first publication is added to a database, and both CDC and replication are enabled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19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Change Table</a:t>
            </a:r>
            <a:r>
              <a:rPr lang="en-US" baseline="0" dirty="0" smtClean="0"/>
              <a:t> Cleanup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size of the change tables for CDC would grow out of control without a programmatic/systematic cleanup process in place</a:t>
            </a:r>
          </a:p>
          <a:p>
            <a:pPr lvl="1"/>
            <a:r>
              <a:rPr lang="en-US" dirty="0"/>
              <a:t>The default cleanup job removes entries older than three days from the change tables nightly at 2AM</a:t>
            </a:r>
          </a:p>
          <a:p>
            <a:pPr lvl="1"/>
            <a:r>
              <a:rPr lang="en-US" dirty="0"/>
              <a:t>The default retention period, in minutes, can be modified using </a:t>
            </a:r>
            <a:r>
              <a:rPr lang="en-US" dirty="0" err="1"/>
              <a:t>sys.sp_cdc_change_job</a:t>
            </a:r>
            <a:r>
              <a:rPr lang="en-US" dirty="0"/>
              <a:t> for the cleanup job in the database</a:t>
            </a:r>
          </a:p>
          <a:p>
            <a:r>
              <a:rPr lang="en-US" dirty="0"/>
              <a:t>Manual cleanup of change tables can be handled by ETL processes for more direct control over the cleanup process by executing the </a:t>
            </a:r>
            <a:r>
              <a:rPr lang="en-US" dirty="0" err="1"/>
              <a:t>sys.sp_cdc_cleanup_change_table</a:t>
            </a:r>
            <a:r>
              <a:rPr lang="en-US" dirty="0"/>
              <a:t> procedure for the capture instance after processing the change rows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2668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Schema Change Management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DDL changes to source tables are tracked by CDC, but not applied automatically to change tables in the CDC schema</a:t>
            </a:r>
          </a:p>
          <a:p>
            <a:pPr lvl="1"/>
            <a:r>
              <a:rPr lang="en-US" dirty="0"/>
              <a:t>Automatically applying changes could break ETL processes or destinations not modified separately to handle the metadata change</a:t>
            </a:r>
          </a:p>
          <a:p>
            <a:pPr lvl="1"/>
            <a:r>
              <a:rPr lang="en-US" dirty="0"/>
              <a:t>Changes continue to be captured with new source columns dropped</a:t>
            </a:r>
          </a:p>
          <a:p>
            <a:r>
              <a:rPr lang="en-US" dirty="0"/>
              <a:t>CDC supports up to two capture instances per source table</a:t>
            </a:r>
          </a:p>
          <a:p>
            <a:pPr lvl="1"/>
            <a:r>
              <a:rPr lang="en-US" dirty="0"/>
              <a:t>Creating a new capture instance after changing the table DDL provides support for existing consumers of change table data, and updated consumers of the new DDL</a:t>
            </a:r>
          </a:p>
          <a:p>
            <a:pPr lvl="1"/>
            <a:r>
              <a:rPr lang="en-US" dirty="0"/>
              <a:t>Removing the oldest capture instance is recommended once applications have been updated to use the new capture instance and columns</a:t>
            </a:r>
          </a:p>
          <a:p>
            <a:r>
              <a:rPr lang="en-US" dirty="0"/>
              <a:t>The complete DDL change history for a capture instance can be found using the </a:t>
            </a:r>
            <a:r>
              <a:rPr lang="en-US" dirty="0" err="1"/>
              <a:t>sys.sp_cdc_get_ddl_history</a:t>
            </a:r>
            <a:r>
              <a:rPr lang="en-US" dirty="0"/>
              <a:t> procedure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5625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 Compatibility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Database Mirroring and Availability Groups</a:t>
            </a:r>
          </a:p>
          <a:p>
            <a:pPr lvl="1"/>
            <a:r>
              <a:rPr lang="en-US" dirty="0"/>
              <a:t>The capture and cleanup job will not exist on the mirror server and must be created using </a:t>
            </a:r>
            <a:r>
              <a:rPr lang="en-US" dirty="0" err="1"/>
              <a:t>sp_cdc_add_job</a:t>
            </a:r>
            <a:r>
              <a:rPr lang="en-US" dirty="0"/>
              <a:t> after a failover occurs</a:t>
            </a:r>
          </a:p>
          <a:p>
            <a:r>
              <a:rPr lang="en-US" dirty="0"/>
              <a:t>Replication</a:t>
            </a:r>
          </a:p>
          <a:p>
            <a:pPr lvl="1"/>
            <a:r>
              <a:rPr lang="en-US" dirty="0"/>
              <a:t>The capture job is deleted when replication is configured for the source database and the </a:t>
            </a:r>
            <a:r>
              <a:rPr lang="en-US" dirty="0" smtClean="0"/>
              <a:t>Log Reader Agent job captures </a:t>
            </a:r>
            <a:r>
              <a:rPr lang="en-US" dirty="0"/>
              <a:t>changes for replication and CDC</a:t>
            </a:r>
          </a:p>
          <a:p>
            <a:pPr lvl="1"/>
            <a:r>
              <a:rPr lang="en-US" dirty="0"/>
              <a:t>All changes are first written to the distribution database by the </a:t>
            </a:r>
            <a:r>
              <a:rPr lang="en-US" dirty="0" smtClean="0"/>
              <a:t>Log Reader </a:t>
            </a:r>
            <a:r>
              <a:rPr lang="en-US" dirty="0"/>
              <a:t>Agent, then to the CDC change tables</a:t>
            </a:r>
          </a:p>
          <a:p>
            <a:pPr lvl="2"/>
            <a:r>
              <a:rPr lang="en-US" dirty="0"/>
              <a:t>If there is latency writing to the distribution database it will affect CDC change table population as well</a:t>
            </a:r>
          </a:p>
          <a:p>
            <a:pPr lvl="1"/>
            <a:r>
              <a:rPr lang="en-US" dirty="0"/>
              <a:t>Stored Procedure execution replication is disallowed when CDC is enabled for a database</a:t>
            </a:r>
          </a:p>
          <a:p>
            <a:r>
              <a:rPr lang="en-US" dirty="0"/>
              <a:t>CDC is not supported for Partially Contained Databases	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215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Backup/Restore</a:t>
            </a:r>
            <a:r>
              <a:rPr lang="en-US" baseline="0" dirty="0" smtClean="0"/>
              <a:t> Considerations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Restoring a CDC enabled database will remove CDC from the database when WITH RECOVERY is specified by the RESTORE operation by default</a:t>
            </a:r>
          </a:p>
          <a:p>
            <a:r>
              <a:rPr lang="en-US" dirty="0"/>
              <a:t>The KEEP_CDC option for RESTORE will allow the database to be recovered while maintaining the current CDC configuration and data from the current recovery point in time for the database</a:t>
            </a:r>
          </a:p>
          <a:p>
            <a:pPr lvl="1"/>
            <a:r>
              <a:rPr lang="en-US" dirty="0"/>
              <a:t>The capture and cleanup jobs must be created manually after restoring a CDC enabled database using WITH KEEP_CDC using </a:t>
            </a:r>
            <a:r>
              <a:rPr lang="en-US" dirty="0" err="1"/>
              <a:t>sys.sp_cdc_add_job</a:t>
            </a:r>
            <a:endParaRPr lang="en-US" dirty="0"/>
          </a:p>
          <a:p>
            <a:r>
              <a:rPr lang="en-US" dirty="0"/>
              <a:t>ETL processes and other downstream consumers of CDC data should be designed to log the last LSN processed from capture tables</a:t>
            </a:r>
          </a:p>
          <a:p>
            <a:pPr lvl="1"/>
            <a:r>
              <a:rPr lang="en-US" dirty="0"/>
              <a:t>Identify cases where source database is restored to an earlier point in time</a:t>
            </a:r>
          </a:p>
          <a:p>
            <a:pPr lvl="1"/>
            <a:r>
              <a:rPr lang="en-US" dirty="0"/>
              <a:t>Identify where to restart processing from source database that is restored to a later point in time within the LSN interval window of CDC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retention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738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495800"/>
          </a:xfrm>
        </p:spPr>
        <p:txBody>
          <a:bodyPr/>
          <a:lstStyle/>
          <a:p>
            <a:r>
              <a:rPr lang="en-US" dirty="0" smtClean="0"/>
              <a:t>The SQL Agent jobs for CDC must be running for data capture and cleanup to occur for the capture instances</a:t>
            </a:r>
          </a:p>
          <a:p>
            <a:pPr lvl="1"/>
            <a:r>
              <a:rPr lang="en-US" dirty="0" smtClean="0"/>
              <a:t>Unless CDC is enabled with transactional replication for the capture job</a:t>
            </a:r>
          </a:p>
          <a:p>
            <a:r>
              <a:rPr lang="en-US" dirty="0" smtClean="0"/>
              <a:t>Restoring a CDC enabled database requires the use of WITH KEEP_CDC to retain the CDC capture instances after recovery</a:t>
            </a:r>
          </a:p>
          <a:p>
            <a:r>
              <a:rPr lang="en-US" dirty="0" smtClean="0"/>
              <a:t>Schema changes are tracked by CDC, and up to two capture instances can exist for a table to support changes to the source table and later modifications of data consumers</a:t>
            </a:r>
          </a:p>
          <a:p>
            <a:r>
              <a:rPr lang="en-US" smtClean="0"/>
              <a:t>In </a:t>
            </a:r>
            <a:r>
              <a:rPr lang="en-US" dirty="0" smtClean="0"/>
              <a:t>the next module, we’ll take a look at:</a:t>
            </a:r>
          </a:p>
          <a:p>
            <a:pPr lvl="1"/>
            <a:r>
              <a:rPr lang="en-US" dirty="0" smtClean="0"/>
              <a:t>Performance tuning and optimization</a:t>
            </a:r>
          </a:p>
        </p:txBody>
      </p:sp>
    </p:spTree>
    <p:extLst>
      <p:ext uri="{BB962C8B-B14F-4D97-AF65-F5344CB8AC3E}">
        <p14:creationId xmlns:p14="http://schemas.microsoft.com/office/powerpoint/2010/main" val="284836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ythsMethod1 - Copy">
  <a:themeElements>
    <a:clrScheme name="Custom 3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apphire">
      <a:majorFont>
        <a:latin typeface="Myriad Pro"/>
        <a:ea typeface=""/>
        <a:cs typeface=""/>
      </a:majorFont>
      <a:minorFont>
        <a:latin typeface="Myriad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 bwMode="auto">
        <a:gradFill rotWithShape="1">
          <a:gsLst>
            <a:gs pos="0">
              <a:srgbClr val="A4D289"/>
            </a:gs>
            <a:gs pos="100000">
              <a:schemeClr val="bg1"/>
            </a:gs>
          </a:gsLst>
          <a:lin ang="5400000" scaled="1"/>
        </a:gradFill>
        <a:ln w="9525" algn="ctr">
          <a:solidFill>
            <a:schemeClr val="tx1"/>
          </a:solidFill>
          <a:miter lim="800000"/>
          <a:headEnd/>
          <a:tailEnd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a:spPr>
      <a:bodyPr wrap="none" anchor="ctr"/>
      <a:lstStyle>
        <a:defPPr>
          <a:defRPr sz="2000" dirty="0">
            <a:latin typeface="Tekton Pro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A4D289"/>
            </a:gs>
            <a:gs pos="100000">
              <a:schemeClr val="bg1"/>
            </a:gs>
          </a:gsLst>
          <a:lin ang="540000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anchor="ctr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sz="1600" b="1" i="0" u="none" strike="noStrike" baseline="0">
            <a:solidFill>
              <a:schemeClr val="tx1">
                <a:alpha val="100000"/>
              </a:schemeClr>
            </a:solidFill>
            <a:effectLst/>
            <a:latin typeface="Arial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wrap="none">
        <a:spAutoFit/>
      </a:bodyPr>
      <a:lstStyle>
        <a:defPPr>
          <a:defRPr sz="1800" dirty="0">
            <a:solidFill>
              <a:srgbClr val="002060"/>
            </a:solidFill>
            <a:latin typeface="Tekton Pro" pitchFamily="34" charset="0"/>
          </a:defRPr>
        </a:defPPr>
      </a:lstStyle>
    </a:txDef>
  </a:objectDefaults>
  <a:extraClrSchemeLst>
    <a:extraClrScheme>
      <a:clrScheme name="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who-what-when">
  <a:themeElements>
    <a:clrScheme name="Pluralsight">
      <a:dk1>
        <a:srgbClr val="000000"/>
      </a:dk1>
      <a:lt1>
        <a:srgbClr val="FFFFFF"/>
      </a:lt1>
      <a:dk2>
        <a:srgbClr val="002060"/>
      </a:dk2>
      <a:lt2>
        <a:srgbClr val="E6E7E8"/>
      </a:lt2>
      <a:accent1>
        <a:srgbClr val="ED652E"/>
      </a:accent1>
      <a:accent2>
        <a:srgbClr val="97C741"/>
      </a:accent2>
      <a:accent3>
        <a:srgbClr val="63AEB8"/>
      </a:accent3>
      <a:accent4>
        <a:srgbClr val="C163A2"/>
      </a:accent4>
      <a:accent5>
        <a:srgbClr val="BFBFBF"/>
      </a:accent5>
      <a:accent6>
        <a:srgbClr val="808285"/>
      </a:accent6>
      <a:hlink>
        <a:srgbClr val="4F81BD"/>
      </a:hlink>
      <a:folHlink>
        <a:srgbClr val="C163A2"/>
      </a:folHlink>
    </a:clrScheme>
    <a:fontScheme name="Pluralsight">
      <a:majorFont>
        <a:latin typeface="Myriad Pro Black"/>
        <a:ea typeface=""/>
        <a:cs typeface=""/>
      </a:majorFont>
      <a:minorFont>
        <a:latin typeface="Myriad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 bwMode="auto">
        <a:solidFill>
          <a:srgbClr val="ED652E"/>
        </a:solidFill>
        <a:ln w="9525" algn="ctr">
          <a:noFill/>
          <a:miter lim="800000"/>
          <a:headEnd/>
          <a:tailEnd/>
        </a:ln>
        <a:effectLst/>
      </a:spPr>
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000" dirty="0" err="1" smtClean="0">
            <a:solidFill>
              <a:schemeClr val="bg1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A4D289"/>
            </a:gs>
            <a:gs pos="100000">
              <a:schemeClr val="bg1"/>
            </a:gs>
          </a:gsLst>
          <a:lin ang="540000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anchor="ctr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sz="1600" b="1" i="0" u="none" strike="noStrike" baseline="0">
            <a:solidFill>
              <a:schemeClr val="tx1">
                <a:alpha val="100000"/>
              </a:schemeClr>
            </a:solidFill>
            <a:effectLst/>
            <a:latin typeface="Arial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wrap="none" rtlCol="0">
        <a:spAutoFit/>
      </a:bodyPr>
      <a:lstStyle>
        <a:defPPr>
          <a:defRPr sz="1800" dirty="0" err="1" smtClean="0"/>
        </a:defPPr>
      </a:lstStyle>
    </a:txDef>
  </a:objectDefaults>
  <a:extraClrSchemeLst>
    <a:extraClrScheme>
      <a:clrScheme name="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65B9DCC8F7FB4A82840FBDE1FC983A" ma:contentTypeVersion="0" ma:contentTypeDescription="Create a new document." ma:contentTypeScope="" ma:versionID="ecd0916681f32cda70880b341f4a891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1DEB1AF8-B785-4B22-89EC-168618F34A5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1685463B-57CE-4CE4-B1CF-FE44EB79BFA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D498799-B0FC-4B7A-8396-BFC34D805990}">
  <ds:schemaRefs>
    <ds:schemaRef ds:uri="http://purl.org/dc/terms/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MythsMethod1 - Copy</Template>
  <TotalTime>47753</TotalTime>
  <Words>739</Words>
  <Application>Microsoft Office PowerPoint</Application>
  <PresentationFormat>On-screen Show (4:3)</PresentationFormat>
  <Paragraphs>64</Paragraphs>
  <Slides>8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MythsMethod1 - Copy</vt:lpstr>
      <vt:lpstr>who-what-when</vt:lpstr>
      <vt:lpstr>Administration</vt:lpstr>
      <vt:lpstr>Introduction</vt:lpstr>
      <vt:lpstr>Agent Jobs</vt:lpstr>
      <vt:lpstr>Change Table Cleanup</vt:lpstr>
      <vt:lpstr>Schema Change Management</vt:lpstr>
      <vt:lpstr>Feature Compatibility</vt:lpstr>
      <vt:lpstr>Backup/Restore Considerations</vt:lpstr>
      <vt:lpstr>Summary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subject>From raw Ajax to ASP.NET</dc:subject>
  <dc:creator>paul</dc:creator>
  <cp:lastModifiedBy>Jonathan Kehayias</cp:lastModifiedBy>
  <cp:revision>225</cp:revision>
  <dcterms:created xsi:type="dcterms:W3CDTF">2012-05-24T15:46:08Z</dcterms:created>
  <dcterms:modified xsi:type="dcterms:W3CDTF">2014-06-26T04:41:13Z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0x0101003865B9DCC8F7FB4A82840FBDE1FC983A</vt:lpwstr>
  </property>
</Properties>
</file>